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9"/>
  </p:notesMasterIdLst>
  <p:sldIdLst>
    <p:sldId id="256" r:id="rId2"/>
    <p:sldId id="380" r:id="rId3"/>
    <p:sldId id="257" r:id="rId4"/>
    <p:sldId id="271" r:id="rId5"/>
    <p:sldId id="274" r:id="rId6"/>
    <p:sldId id="381" r:id="rId7"/>
    <p:sldId id="275" r:id="rId8"/>
    <p:sldId id="430" r:id="rId9"/>
    <p:sldId id="284" r:id="rId10"/>
    <p:sldId id="279" r:id="rId11"/>
    <p:sldId id="382" r:id="rId12"/>
    <p:sldId id="276" r:id="rId13"/>
    <p:sldId id="383" r:id="rId14"/>
    <p:sldId id="277" r:id="rId15"/>
    <p:sldId id="384" r:id="rId16"/>
    <p:sldId id="278" r:id="rId17"/>
    <p:sldId id="431" r:id="rId18"/>
    <p:sldId id="433" r:id="rId19"/>
    <p:sldId id="436" r:id="rId20"/>
    <p:sldId id="441" r:id="rId21"/>
    <p:sldId id="439" r:id="rId22"/>
    <p:sldId id="432" r:id="rId23"/>
    <p:sldId id="437" r:id="rId24"/>
    <p:sldId id="440" r:id="rId25"/>
    <p:sldId id="434" r:id="rId26"/>
    <p:sldId id="435" r:id="rId27"/>
    <p:sldId id="438" r:id="rId28"/>
    <p:sldId id="272" r:id="rId29"/>
    <p:sldId id="267" r:id="rId30"/>
    <p:sldId id="280" r:id="rId31"/>
    <p:sldId id="283" r:id="rId32"/>
    <p:sldId id="429" r:id="rId33"/>
    <p:sldId id="346" r:id="rId34"/>
    <p:sldId id="348" r:id="rId35"/>
    <p:sldId id="281" r:id="rId36"/>
    <p:sldId id="421" r:id="rId37"/>
    <p:sldId id="420" r:id="rId38"/>
    <p:sldId id="422" r:id="rId39"/>
    <p:sldId id="426" r:id="rId40"/>
    <p:sldId id="428" r:id="rId41"/>
    <p:sldId id="273" r:id="rId42"/>
    <p:sldId id="385" r:id="rId43"/>
    <p:sldId id="387" r:id="rId44"/>
    <p:sldId id="388" r:id="rId45"/>
    <p:sldId id="386" r:id="rId46"/>
    <p:sldId id="443" r:id="rId47"/>
    <p:sldId id="442" r:id="rId48"/>
    <p:sldId id="445" r:id="rId49"/>
    <p:sldId id="444" r:id="rId50"/>
    <p:sldId id="268" r:id="rId51"/>
    <p:sldId id="285" r:id="rId52"/>
    <p:sldId id="286" r:id="rId53"/>
    <p:sldId id="287" r:id="rId54"/>
    <p:sldId id="288" r:id="rId55"/>
    <p:sldId id="349" r:id="rId56"/>
    <p:sldId id="350" r:id="rId57"/>
    <p:sldId id="427" r:id="rId58"/>
    <p:sldId id="258" r:id="rId59"/>
    <p:sldId id="289" r:id="rId60"/>
    <p:sldId id="290" r:id="rId61"/>
    <p:sldId id="352" r:id="rId62"/>
    <p:sldId id="353" r:id="rId63"/>
    <p:sldId id="354" r:id="rId64"/>
    <p:sldId id="355" r:id="rId65"/>
    <p:sldId id="292" r:id="rId66"/>
    <p:sldId id="356" r:id="rId67"/>
    <p:sldId id="293" r:id="rId68"/>
    <p:sldId id="357" r:id="rId69"/>
    <p:sldId id="358" r:id="rId70"/>
    <p:sldId id="259" r:id="rId71"/>
    <p:sldId id="294" r:id="rId72"/>
    <p:sldId id="359" r:id="rId73"/>
    <p:sldId id="360" r:id="rId74"/>
    <p:sldId id="361" r:id="rId75"/>
    <p:sldId id="295" r:id="rId76"/>
    <p:sldId id="362" r:id="rId77"/>
    <p:sldId id="363" r:id="rId78"/>
    <p:sldId id="296" r:id="rId79"/>
    <p:sldId id="447" r:id="rId80"/>
    <p:sldId id="297" r:id="rId81"/>
    <p:sldId id="298" r:id="rId82"/>
    <p:sldId id="299" r:id="rId83"/>
    <p:sldId id="351" r:id="rId84"/>
    <p:sldId id="366" r:id="rId85"/>
    <p:sldId id="367" r:id="rId86"/>
    <p:sldId id="260" r:id="rId87"/>
    <p:sldId id="300" r:id="rId88"/>
    <p:sldId id="301" r:id="rId89"/>
    <p:sldId id="364" r:id="rId90"/>
    <p:sldId id="365" r:id="rId91"/>
    <p:sldId id="302" r:id="rId92"/>
    <p:sldId id="303" r:id="rId93"/>
    <p:sldId id="304" r:id="rId94"/>
    <p:sldId id="261" r:id="rId95"/>
    <p:sldId id="305" r:id="rId96"/>
    <p:sldId id="374" r:id="rId97"/>
    <p:sldId id="306" r:id="rId98"/>
    <p:sldId id="372" r:id="rId99"/>
    <p:sldId id="375" r:id="rId100"/>
    <p:sldId id="307" r:id="rId101"/>
    <p:sldId id="368" r:id="rId102"/>
    <p:sldId id="369" r:id="rId103"/>
    <p:sldId id="308" r:id="rId104"/>
    <p:sldId id="262" r:id="rId105"/>
    <p:sldId id="309" r:id="rId106"/>
    <p:sldId id="376" r:id="rId107"/>
    <p:sldId id="310" r:id="rId108"/>
    <p:sldId id="377" r:id="rId109"/>
    <p:sldId id="311" r:id="rId110"/>
    <p:sldId id="378" r:id="rId111"/>
    <p:sldId id="379" r:id="rId112"/>
    <p:sldId id="264" r:id="rId113"/>
    <p:sldId id="312" r:id="rId114"/>
    <p:sldId id="446" r:id="rId115"/>
    <p:sldId id="398" r:id="rId116"/>
    <p:sldId id="399" r:id="rId117"/>
    <p:sldId id="408" r:id="rId118"/>
    <p:sldId id="409" r:id="rId119"/>
    <p:sldId id="448" r:id="rId120"/>
    <p:sldId id="402" r:id="rId121"/>
    <p:sldId id="313" r:id="rId122"/>
    <p:sldId id="370" r:id="rId123"/>
    <p:sldId id="400" r:id="rId124"/>
    <p:sldId id="401" r:id="rId125"/>
    <p:sldId id="266" r:id="rId126"/>
    <p:sldId id="403" r:id="rId127"/>
    <p:sldId id="405" r:id="rId128"/>
    <p:sldId id="412" r:id="rId129"/>
    <p:sldId id="413" r:id="rId130"/>
    <p:sldId id="404" r:id="rId131"/>
    <p:sldId id="410" r:id="rId132"/>
    <p:sldId id="411" r:id="rId133"/>
    <p:sldId id="317" r:id="rId134"/>
    <p:sldId id="389" r:id="rId135"/>
    <p:sldId id="390" r:id="rId136"/>
    <p:sldId id="394" r:id="rId137"/>
    <p:sldId id="395" r:id="rId138"/>
    <p:sldId id="391" r:id="rId139"/>
    <p:sldId id="318" r:id="rId140"/>
    <p:sldId id="392" r:id="rId141"/>
    <p:sldId id="396" r:id="rId142"/>
    <p:sldId id="393" r:id="rId143"/>
    <p:sldId id="270" r:id="rId144"/>
    <p:sldId id="314" r:id="rId145"/>
    <p:sldId id="424" r:id="rId146"/>
    <p:sldId id="425" r:id="rId147"/>
    <p:sldId id="315" r:id="rId148"/>
    <p:sldId id="316" r:id="rId149"/>
    <p:sldId id="414" r:id="rId150"/>
    <p:sldId id="319" r:id="rId151"/>
    <p:sldId id="320" r:id="rId152"/>
    <p:sldId id="321" r:id="rId153"/>
    <p:sldId id="342" r:id="rId154"/>
    <p:sldId id="322" r:id="rId155"/>
    <p:sldId id="323" r:id="rId156"/>
    <p:sldId id="325" r:id="rId157"/>
    <p:sldId id="326" r:id="rId158"/>
    <p:sldId id="327" r:id="rId159"/>
    <p:sldId id="329" r:id="rId160"/>
    <p:sldId id="343" r:id="rId161"/>
    <p:sldId id="330" r:id="rId162"/>
    <p:sldId id="331" r:id="rId163"/>
    <p:sldId id="332" r:id="rId164"/>
    <p:sldId id="334" r:id="rId165"/>
    <p:sldId id="344" r:id="rId166"/>
    <p:sldId id="336" r:id="rId167"/>
    <p:sldId id="337" r:id="rId168"/>
    <p:sldId id="338" r:id="rId169"/>
    <p:sldId id="339" r:id="rId170"/>
    <p:sldId id="340" r:id="rId171"/>
    <p:sldId id="345" r:id="rId172"/>
    <p:sldId id="341" r:id="rId173"/>
    <p:sldId id="415" r:id="rId174"/>
    <p:sldId id="418" r:id="rId175"/>
    <p:sldId id="419" r:id="rId176"/>
    <p:sldId id="417" r:id="rId177"/>
    <p:sldId id="423" r:id="rId1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Allen" initials="JA" lastIdx="22" clrIdx="0">
    <p:extLst>
      <p:ext uri="{19B8F6BF-5375-455C-9EA6-DF929625EA0E}">
        <p15:presenceInfo xmlns:p15="http://schemas.microsoft.com/office/powerpoint/2012/main" userId="S::jallen1@oxfam.org.uk::5ce92a3f-c9d0-4d63-af80-d11a41d9a9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5FCF"/>
    <a:srgbClr val="9386D6"/>
    <a:srgbClr val="9898DC"/>
    <a:srgbClr val="8774D6"/>
    <a:srgbClr val="C8C4DE"/>
    <a:srgbClr val="CDC9D9"/>
    <a:srgbClr val="CFC5DD"/>
    <a:srgbClr val="D6C5DD"/>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1767" autoAdjust="0"/>
  </p:normalViewPr>
  <p:slideViewPr>
    <p:cSldViewPr snapToGrid="0">
      <p:cViewPr varScale="1">
        <p:scale>
          <a:sx n="65" d="100"/>
          <a:sy n="65" d="100"/>
        </p:scale>
        <p:origin x="7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FF4EA-78F2-8946-889C-E0CBC8EE8AF0}"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GB"/>
        </a:p>
      </dgm:t>
    </dgm:pt>
    <dgm:pt modelId="{1C4E0C54-0160-A948-B625-C0E2E0E74332}">
      <dgm:prSet phldrT="[Text]"/>
      <dgm:spPr/>
      <dgm:t>
        <a:bodyPr/>
        <a:lstStyle/>
        <a:p>
          <a:r>
            <a:rPr lang="en-GB" b="1" dirty="0"/>
            <a:t>Consult</a:t>
          </a:r>
        </a:p>
      </dgm:t>
    </dgm:pt>
    <dgm:pt modelId="{FCD70C23-6FF8-AB47-B22A-F2B8019FC556}" type="parTrans" cxnId="{CC5334E1-5D2B-9949-B80D-EEDAC6EAE335}">
      <dgm:prSet/>
      <dgm:spPr/>
      <dgm:t>
        <a:bodyPr/>
        <a:lstStyle/>
        <a:p>
          <a:endParaRPr lang="en-GB" b="1"/>
        </a:p>
      </dgm:t>
    </dgm:pt>
    <dgm:pt modelId="{9B17AB32-19AF-0F40-8AEE-E0F1B1CE90CE}" type="sibTrans" cxnId="{CC5334E1-5D2B-9949-B80D-EEDAC6EAE335}">
      <dgm:prSet/>
      <dgm:spPr/>
      <dgm:t>
        <a:bodyPr/>
        <a:lstStyle/>
        <a:p>
          <a:endParaRPr lang="en-GB" b="1"/>
        </a:p>
      </dgm:t>
    </dgm:pt>
    <dgm:pt modelId="{2D4407AB-AA59-9D4C-AFB5-A2EB95287E62}">
      <dgm:prSet phldrT="[Text]" custT="1"/>
      <dgm:spPr/>
      <dgm:t>
        <a:bodyPr/>
        <a:lstStyle/>
        <a:p>
          <a:pPr algn="ctr">
            <a:lnSpc>
              <a:spcPct val="75000"/>
            </a:lnSpc>
          </a:pPr>
          <a:r>
            <a:rPr lang="en-GB" sz="2800" b="1" dirty="0"/>
            <a:t>Modify</a:t>
          </a:r>
          <a:r>
            <a:rPr lang="en-GB" sz="2000" b="1" dirty="0"/>
            <a:t> </a:t>
          </a:r>
          <a:r>
            <a:rPr lang="en-GB" sz="1800" b="0" dirty="0">
              <a:solidFill>
                <a:schemeClr val="tx1">
                  <a:lumMod val="50000"/>
                  <a:lumOff val="50000"/>
                </a:schemeClr>
              </a:solidFill>
            </a:rPr>
            <a:t>the design</a:t>
          </a:r>
        </a:p>
      </dgm:t>
    </dgm:pt>
    <dgm:pt modelId="{30552187-5F37-6048-863F-4C040806A7E4}" type="parTrans" cxnId="{DE11623A-12E4-9C4C-BB3C-0ECDD49BA3E5}">
      <dgm:prSet/>
      <dgm:spPr/>
      <dgm:t>
        <a:bodyPr/>
        <a:lstStyle/>
        <a:p>
          <a:endParaRPr lang="en-GB" b="1"/>
        </a:p>
      </dgm:t>
    </dgm:pt>
    <dgm:pt modelId="{6B221FB4-F1AE-AB4E-AA6C-C6751D0FB9FB}" type="sibTrans" cxnId="{DE11623A-12E4-9C4C-BB3C-0ECDD49BA3E5}">
      <dgm:prSet/>
      <dgm:spPr/>
      <dgm:t>
        <a:bodyPr/>
        <a:lstStyle/>
        <a:p>
          <a:endParaRPr lang="en-GB" b="1"/>
        </a:p>
      </dgm:t>
    </dgm:pt>
    <dgm:pt modelId="{BDC118B1-6E6A-1C4D-8E6B-653FF0FA89E8}">
      <dgm:prSet phldrT="[Text]" custT="1"/>
      <dgm:spPr/>
      <dgm:t>
        <a:bodyPr/>
        <a:lstStyle/>
        <a:p>
          <a:pPr>
            <a:lnSpc>
              <a:spcPct val="75000"/>
            </a:lnSpc>
          </a:pPr>
          <a:r>
            <a:rPr lang="en-GB" sz="2800" b="1" dirty="0"/>
            <a:t>Consult</a:t>
          </a:r>
          <a:r>
            <a:rPr lang="en-GB" sz="2000" b="1" dirty="0"/>
            <a:t> </a:t>
          </a:r>
          <a:r>
            <a:rPr lang="en-GB" sz="1800" b="0" dirty="0">
              <a:solidFill>
                <a:schemeClr val="tx1">
                  <a:lumMod val="50000"/>
                  <a:lumOff val="50000"/>
                </a:schemeClr>
              </a:solidFill>
            </a:rPr>
            <a:t>again</a:t>
          </a:r>
        </a:p>
      </dgm:t>
    </dgm:pt>
    <dgm:pt modelId="{45D3AE39-83E3-FD46-BA0D-91C127D5DC56}" type="parTrans" cxnId="{1A9484A3-1390-054B-8420-7956E74D7BB0}">
      <dgm:prSet/>
      <dgm:spPr/>
      <dgm:t>
        <a:bodyPr/>
        <a:lstStyle/>
        <a:p>
          <a:endParaRPr lang="en-GB" b="1"/>
        </a:p>
      </dgm:t>
    </dgm:pt>
    <dgm:pt modelId="{4953E496-DBA6-F748-9289-659BFCFE1CF7}" type="sibTrans" cxnId="{1A9484A3-1390-054B-8420-7956E74D7BB0}">
      <dgm:prSet/>
      <dgm:spPr/>
      <dgm:t>
        <a:bodyPr/>
        <a:lstStyle/>
        <a:p>
          <a:endParaRPr lang="en-GB" b="1"/>
        </a:p>
      </dgm:t>
    </dgm:pt>
    <dgm:pt modelId="{020E1A3F-D08F-7645-A060-4AC5C112DC06}" type="pres">
      <dgm:prSet presAssocID="{9B4FF4EA-78F2-8946-889C-E0CBC8EE8AF0}" presName="Name0" presStyleCnt="0">
        <dgm:presLayoutVars>
          <dgm:chMax val="7"/>
          <dgm:chPref val="7"/>
          <dgm:dir/>
          <dgm:animLvl val="lvl"/>
        </dgm:presLayoutVars>
      </dgm:prSet>
      <dgm:spPr/>
    </dgm:pt>
    <dgm:pt modelId="{4F8F4E0A-1414-BD49-9574-D025110237C5}" type="pres">
      <dgm:prSet presAssocID="{1C4E0C54-0160-A948-B625-C0E2E0E74332}" presName="Accent1" presStyleCnt="0"/>
      <dgm:spPr/>
    </dgm:pt>
    <dgm:pt modelId="{242B11A1-FDDF-B142-A935-7959B934B4FF}" type="pres">
      <dgm:prSet presAssocID="{1C4E0C54-0160-A948-B625-C0E2E0E74332}" presName="Accent" presStyleLbl="node1" presStyleIdx="0" presStyleCnt="3"/>
      <dgm:spPr>
        <a:solidFill>
          <a:schemeClr val="accent1"/>
        </a:solidFill>
      </dgm:spPr>
    </dgm:pt>
    <dgm:pt modelId="{849C1BFA-4F9A-F24F-B96D-80FE1CD2A9FD}" type="pres">
      <dgm:prSet presAssocID="{1C4E0C54-0160-A948-B625-C0E2E0E74332}" presName="Parent1" presStyleLbl="revTx" presStyleIdx="0" presStyleCnt="3">
        <dgm:presLayoutVars>
          <dgm:chMax val="1"/>
          <dgm:chPref val="1"/>
          <dgm:bulletEnabled val="1"/>
        </dgm:presLayoutVars>
      </dgm:prSet>
      <dgm:spPr/>
    </dgm:pt>
    <dgm:pt modelId="{DAC6EA73-F4F7-3448-8841-857DBD0CCB80}" type="pres">
      <dgm:prSet presAssocID="{2D4407AB-AA59-9D4C-AFB5-A2EB95287E62}" presName="Accent2" presStyleCnt="0"/>
      <dgm:spPr/>
    </dgm:pt>
    <dgm:pt modelId="{7C0E9D5C-7A11-F84F-B1B3-07A351FD71BD}" type="pres">
      <dgm:prSet presAssocID="{2D4407AB-AA59-9D4C-AFB5-A2EB95287E62}" presName="Accent" presStyleLbl="node1" presStyleIdx="1" presStyleCnt="3"/>
      <dgm:spPr>
        <a:solidFill>
          <a:schemeClr val="accent6"/>
        </a:solidFill>
      </dgm:spPr>
    </dgm:pt>
    <dgm:pt modelId="{24587672-C056-B343-8CD0-E49646BD58F9}" type="pres">
      <dgm:prSet presAssocID="{2D4407AB-AA59-9D4C-AFB5-A2EB95287E62}" presName="Parent2" presStyleLbl="revTx" presStyleIdx="1" presStyleCnt="3" custScaleX="91518" custLinFactNeighborX="3035" custLinFactNeighborY="787">
        <dgm:presLayoutVars>
          <dgm:chMax val="1"/>
          <dgm:chPref val="1"/>
          <dgm:bulletEnabled val="1"/>
        </dgm:presLayoutVars>
      </dgm:prSet>
      <dgm:spPr/>
    </dgm:pt>
    <dgm:pt modelId="{D6A37B9F-C3F8-6247-BC40-D4995219686F}" type="pres">
      <dgm:prSet presAssocID="{BDC118B1-6E6A-1C4D-8E6B-653FF0FA89E8}" presName="Accent3" presStyleCnt="0"/>
      <dgm:spPr/>
    </dgm:pt>
    <dgm:pt modelId="{55BC6FF2-E960-734B-AB35-FAE9D3CD992B}" type="pres">
      <dgm:prSet presAssocID="{BDC118B1-6E6A-1C4D-8E6B-653FF0FA89E8}" presName="Accent" presStyleLbl="node1" presStyleIdx="2" presStyleCnt="3"/>
      <dgm:spPr>
        <a:solidFill>
          <a:schemeClr val="accent1"/>
        </a:solidFill>
      </dgm:spPr>
    </dgm:pt>
    <dgm:pt modelId="{B7FEAE9A-0110-464F-871D-7A83B8922322}" type="pres">
      <dgm:prSet presAssocID="{BDC118B1-6E6A-1C4D-8E6B-653FF0FA89E8}" presName="Parent3" presStyleLbl="revTx" presStyleIdx="2" presStyleCnt="3" custScaleY="152712" custLinFactNeighborY="4030">
        <dgm:presLayoutVars>
          <dgm:chMax val="1"/>
          <dgm:chPref val="1"/>
          <dgm:bulletEnabled val="1"/>
        </dgm:presLayoutVars>
      </dgm:prSet>
      <dgm:spPr/>
    </dgm:pt>
  </dgm:ptLst>
  <dgm:cxnLst>
    <dgm:cxn modelId="{3F556A00-A4E2-EA4D-96C0-C5A6622BF5CD}" type="presOf" srcId="{1C4E0C54-0160-A948-B625-C0E2E0E74332}" destId="{849C1BFA-4F9A-F24F-B96D-80FE1CD2A9FD}" srcOrd="0" destOrd="0" presId="urn:microsoft.com/office/officeart/2009/layout/CircleArrowProcess"/>
    <dgm:cxn modelId="{DE11623A-12E4-9C4C-BB3C-0ECDD49BA3E5}" srcId="{9B4FF4EA-78F2-8946-889C-E0CBC8EE8AF0}" destId="{2D4407AB-AA59-9D4C-AFB5-A2EB95287E62}" srcOrd="1" destOrd="0" parTransId="{30552187-5F37-6048-863F-4C040806A7E4}" sibTransId="{6B221FB4-F1AE-AB4E-AA6C-C6751D0FB9FB}"/>
    <dgm:cxn modelId="{D1192576-8735-414A-96BF-8320B42B52D9}" type="presOf" srcId="{BDC118B1-6E6A-1C4D-8E6B-653FF0FA89E8}" destId="{B7FEAE9A-0110-464F-871D-7A83B8922322}" srcOrd="0" destOrd="0" presId="urn:microsoft.com/office/officeart/2009/layout/CircleArrowProcess"/>
    <dgm:cxn modelId="{1A9484A3-1390-054B-8420-7956E74D7BB0}" srcId="{9B4FF4EA-78F2-8946-889C-E0CBC8EE8AF0}" destId="{BDC118B1-6E6A-1C4D-8E6B-653FF0FA89E8}" srcOrd="2" destOrd="0" parTransId="{45D3AE39-83E3-FD46-BA0D-91C127D5DC56}" sibTransId="{4953E496-DBA6-F748-9289-659BFCFE1CF7}"/>
    <dgm:cxn modelId="{D90729DF-AE65-9F4F-A73E-6CA9EF58824B}" type="presOf" srcId="{2D4407AB-AA59-9D4C-AFB5-A2EB95287E62}" destId="{24587672-C056-B343-8CD0-E49646BD58F9}" srcOrd="0" destOrd="0" presId="urn:microsoft.com/office/officeart/2009/layout/CircleArrowProcess"/>
    <dgm:cxn modelId="{CC5334E1-5D2B-9949-B80D-EEDAC6EAE335}" srcId="{9B4FF4EA-78F2-8946-889C-E0CBC8EE8AF0}" destId="{1C4E0C54-0160-A948-B625-C0E2E0E74332}" srcOrd="0" destOrd="0" parTransId="{FCD70C23-6FF8-AB47-B22A-F2B8019FC556}" sibTransId="{9B17AB32-19AF-0F40-8AEE-E0F1B1CE90CE}"/>
    <dgm:cxn modelId="{3EA88FE9-BC23-D74B-9360-4DC55071E8D3}" type="presOf" srcId="{9B4FF4EA-78F2-8946-889C-E0CBC8EE8AF0}" destId="{020E1A3F-D08F-7645-A060-4AC5C112DC06}" srcOrd="0" destOrd="0" presId="urn:microsoft.com/office/officeart/2009/layout/CircleArrowProcess"/>
    <dgm:cxn modelId="{68F36584-F4DE-6144-8EF0-89E4D6041F47}" type="presParOf" srcId="{020E1A3F-D08F-7645-A060-4AC5C112DC06}" destId="{4F8F4E0A-1414-BD49-9574-D025110237C5}" srcOrd="0" destOrd="0" presId="urn:microsoft.com/office/officeart/2009/layout/CircleArrowProcess"/>
    <dgm:cxn modelId="{9A0B86A3-5E8C-284D-979B-6EED6E14042A}" type="presParOf" srcId="{4F8F4E0A-1414-BD49-9574-D025110237C5}" destId="{242B11A1-FDDF-B142-A935-7959B934B4FF}" srcOrd="0" destOrd="0" presId="urn:microsoft.com/office/officeart/2009/layout/CircleArrowProcess"/>
    <dgm:cxn modelId="{178598A9-5354-554E-BDAB-960386C6F313}" type="presParOf" srcId="{020E1A3F-D08F-7645-A060-4AC5C112DC06}" destId="{849C1BFA-4F9A-F24F-B96D-80FE1CD2A9FD}" srcOrd="1" destOrd="0" presId="urn:microsoft.com/office/officeart/2009/layout/CircleArrowProcess"/>
    <dgm:cxn modelId="{3B9CACB6-6675-F047-B4DE-143D395070DC}" type="presParOf" srcId="{020E1A3F-D08F-7645-A060-4AC5C112DC06}" destId="{DAC6EA73-F4F7-3448-8841-857DBD0CCB80}" srcOrd="2" destOrd="0" presId="urn:microsoft.com/office/officeart/2009/layout/CircleArrowProcess"/>
    <dgm:cxn modelId="{B8A51066-800F-BF40-B34E-988C72FCCC19}" type="presParOf" srcId="{DAC6EA73-F4F7-3448-8841-857DBD0CCB80}" destId="{7C0E9D5C-7A11-F84F-B1B3-07A351FD71BD}" srcOrd="0" destOrd="0" presId="urn:microsoft.com/office/officeart/2009/layout/CircleArrowProcess"/>
    <dgm:cxn modelId="{C5D88A2E-EF83-6E48-8156-6974B5551E73}" type="presParOf" srcId="{020E1A3F-D08F-7645-A060-4AC5C112DC06}" destId="{24587672-C056-B343-8CD0-E49646BD58F9}" srcOrd="3" destOrd="0" presId="urn:microsoft.com/office/officeart/2009/layout/CircleArrowProcess"/>
    <dgm:cxn modelId="{5DE0AA65-24E6-A444-BB84-C099B985EA50}" type="presParOf" srcId="{020E1A3F-D08F-7645-A060-4AC5C112DC06}" destId="{D6A37B9F-C3F8-6247-BC40-D4995219686F}" srcOrd="4" destOrd="0" presId="urn:microsoft.com/office/officeart/2009/layout/CircleArrowProcess"/>
    <dgm:cxn modelId="{64179EC0-0AA2-0644-8375-2FBCE552D688}" type="presParOf" srcId="{D6A37B9F-C3F8-6247-BC40-D4995219686F}" destId="{55BC6FF2-E960-734B-AB35-FAE9D3CD992B}" srcOrd="0" destOrd="0" presId="urn:microsoft.com/office/officeart/2009/layout/CircleArrowProcess"/>
    <dgm:cxn modelId="{FF5F5C18-936E-E548-B61E-AB0F25EFA996}" type="presParOf" srcId="{020E1A3F-D08F-7645-A060-4AC5C112DC06}" destId="{B7FEAE9A-0110-464F-871D-7A83B8922322}" srcOrd="5" destOrd="0" presId="urn:microsoft.com/office/officeart/2009/layout/CircleArrowProces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4FF4EA-78F2-8946-889C-E0CBC8EE8AF0}"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GB"/>
        </a:p>
      </dgm:t>
    </dgm:pt>
    <dgm:pt modelId="{1C4E0C54-0160-A948-B625-C0E2E0E74332}">
      <dgm:prSet phldrT="[Text]"/>
      <dgm:spPr/>
      <dgm:t>
        <a:bodyPr/>
        <a:lstStyle/>
        <a:p>
          <a:r>
            <a:rPr lang="en-GB" b="1" dirty="0"/>
            <a:t>Consult</a:t>
          </a:r>
        </a:p>
      </dgm:t>
    </dgm:pt>
    <dgm:pt modelId="{FCD70C23-6FF8-AB47-B22A-F2B8019FC556}" type="parTrans" cxnId="{CC5334E1-5D2B-9949-B80D-EEDAC6EAE335}">
      <dgm:prSet/>
      <dgm:spPr/>
      <dgm:t>
        <a:bodyPr/>
        <a:lstStyle/>
        <a:p>
          <a:endParaRPr lang="en-GB" b="1"/>
        </a:p>
      </dgm:t>
    </dgm:pt>
    <dgm:pt modelId="{9B17AB32-19AF-0F40-8AEE-E0F1B1CE90CE}" type="sibTrans" cxnId="{CC5334E1-5D2B-9949-B80D-EEDAC6EAE335}">
      <dgm:prSet/>
      <dgm:spPr/>
      <dgm:t>
        <a:bodyPr/>
        <a:lstStyle/>
        <a:p>
          <a:endParaRPr lang="en-GB" b="1"/>
        </a:p>
      </dgm:t>
    </dgm:pt>
    <dgm:pt modelId="{2D4407AB-AA59-9D4C-AFB5-A2EB95287E62}">
      <dgm:prSet phldrT="[Text]" custT="1"/>
      <dgm:spPr/>
      <dgm:t>
        <a:bodyPr/>
        <a:lstStyle/>
        <a:p>
          <a:pPr algn="ctr">
            <a:lnSpc>
              <a:spcPct val="75000"/>
            </a:lnSpc>
          </a:pPr>
          <a:r>
            <a:rPr lang="en-GB" sz="2800" b="1" dirty="0"/>
            <a:t>Modify</a:t>
          </a:r>
          <a:r>
            <a:rPr lang="en-GB" sz="2000" b="1" dirty="0"/>
            <a:t> </a:t>
          </a:r>
          <a:r>
            <a:rPr lang="en-GB" sz="1800" b="0" dirty="0">
              <a:solidFill>
                <a:schemeClr val="tx1">
                  <a:lumMod val="50000"/>
                  <a:lumOff val="50000"/>
                </a:schemeClr>
              </a:solidFill>
            </a:rPr>
            <a:t>the design</a:t>
          </a:r>
        </a:p>
      </dgm:t>
    </dgm:pt>
    <dgm:pt modelId="{30552187-5F37-6048-863F-4C040806A7E4}" type="parTrans" cxnId="{DE11623A-12E4-9C4C-BB3C-0ECDD49BA3E5}">
      <dgm:prSet/>
      <dgm:spPr/>
      <dgm:t>
        <a:bodyPr/>
        <a:lstStyle/>
        <a:p>
          <a:endParaRPr lang="en-GB" b="1"/>
        </a:p>
      </dgm:t>
    </dgm:pt>
    <dgm:pt modelId="{6B221FB4-F1AE-AB4E-AA6C-C6751D0FB9FB}" type="sibTrans" cxnId="{DE11623A-12E4-9C4C-BB3C-0ECDD49BA3E5}">
      <dgm:prSet/>
      <dgm:spPr/>
      <dgm:t>
        <a:bodyPr/>
        <a:lstStyle/>
        <a:p>
          <a:endParaRPr lang="en-GB" b="1"/>
        </a:p>
      </dgm:t>
    </dgm:pt>
    <dgm:pt modelId="{BDC118B1-6E6A-1C4D-8E6B-653FF0FA89E8}">
      <dgm:prSet phldrT="[Text]" custT="1"/>
      <dgm:spPr/>
      <dgm:t>
        <a:bodyPr/>
        <a:lstStyle/>
        <a:p>
          <a:pPr>
            <a:lnSpc>
              <a:spcPct val="75000"/>
            </a:lnSpc>
          </a:pPr>
          <a:r>
            <a:rPr lang="en-GB" sz="2800" b="1" dirty="0"/>
            <a:t>Consult</a:t>
          </a:r>
          <a:r>
            <a:rPr lang="en-GB" sz="2000" b="1" dirty="0"/>
            <a:t> </a:t>
          </a:r>
          <a:r>
            <a:rPr lang="en-GB" sz="1800" b="0" dirty="0">
              <a:solidFill>
                <a:schemeClr val="tx1">
                  <a:lumMod val="50000"/>
                  <a:lumOff val="50000"/>
                </a:schemeClr>
              </a:solidFill>
            </a:rPr>
            <a:t>again</a:t>
          </a:r>
        </a:p>
      </dgm:t>
    </dgm:pt>
    <dgm:pt modelId="{45D3AE39-83E3-FD46-BA0D-91C127D5DC56}" type="parTrans" cxnId="{1A9484A3-1390-054B-8420-7956E74D7BB0}">
      <dgm:prSet/>
      <dgm:spPr/>
      <dgm:t>
        <a:bodyPr/>
        <a:lstStyle/>
        <a:p>
          <a:endParaRPr lang="en-GB" b="1"/>
        </a:p>
      </dgm:t>
    </dgm:pt>
    <dgm:pt modelId="{4953E496-DBA6-F748-9289-659BFCFE1CF7}" type="sibTrans" cxnId="{1A9484A3-1390-054B-8420-7956E74D7BB0}">
      <dgm:prSet/>
      <dgm:spPr/>
      <dgm:t>
        <a:bodyPr/>
        <a:lstStyle/>
        <a:p>
          <a:endParaRPr lang="en-GB" b="1"/>
        </a:p>
      </dgm:t>
    </dgm:pt>
    <dgm:pt modelId="{020E1A3F-D08F-7645-A060-4AC5C112DC06}" type="pres">
      <dgm:prSet presAssocID="{9B4FF4EA-78F2-8946-889C-E0CBC8EE8AF0}" presName="Name0" presStyleCnt="0">
        <dgm:presLayoutVars>
          <dgm:chMax val="7"/>
          <dgm:chPref val="7"/>
          <dgm:dir/>
          <dgm:animLvl val="lvl"/>
        </dgm:presLayoutVars>
      </dgm:prSet>
      <dgm:spPr/>
    </dgm:pt>
    <dgm:pt modelId="{4F8F4E0A-1414-BD49-9574-D025110237C5}" type="pres">
      <dgm:prSet presAssocID="{1C4E0C54-0160-A948-B625-C0E2E0E74332}" presName="Accent1" presStyleCnt="0"/>
      <dgm:spPr/>
    </dgm:pt>
    <dgm:pt modelId="{242B11A1-FDDF-B142-A935-7959B934B4FF}" type="pres">
      <dgm:prSet presAssocID="{1C4E0C54-0160-A948-B625-C0E2E0E74332}" presName="Accent" presStyleLbl="node1" presStyleIdx="0" presStyleCnt="3"/>
      <dgm:spPr>
        <a:solidFill>
          <a:schemeClr val="accent1"/>
        </a:solidFill>
      </dgm:spPr>
    </dgm:pt>
    <dgm:pt modelId="{849C1BFA-4F9A-F24F-B96D-80FE1CD2A9FD}" type="pres">
      <dgm:prSet presAssocID="{1C4E0C54-0160-A948-B625-C0E2E0E74332}" presName="Parent1" presStyleLbl="revTx" presStyleIdx="0" presStyleCnt="3">
        <dgm:presLayoutVars>
          <dgm:chMax val="1"/>
          <dgm:chPref val="1"/>
          <dgm:bulletEnabled val="1"/>
        </dgm:presLayoutVars>
      </dgm:prSet>
      <dgm:spPr/>
    </dgm:pt>
    <dgm:pt modelId="{DAC6EA73-F4F7-3448-8841-857DBD0CCB80}" type="pres">
      <dgm:prSet presAssocID="{2D4407AB-AA59-9D4C-AFB5-A2EB95287E62}" presName="Accent2" presStyleCnt="0"/>
      <dgm:spPr/>
    </dgm:pt>
    <dgm:pt modelId="{7C0E9D5C-7A11-F84F-B1B3-07A351FD71BD}" type="pres">
      <dgm:prSet presAssocID="{2D4407AB-AA59-9D4C-AFB5-A2EB95287E62}" presName="Accent" presStyleLbl="node1" presStyleIdx="1" presStyleCnt="3"/>
      <dgm:spPr>
        <a:solidFill>
          <a:schemeClr val="accent6"/>
        </a:solidFill>
      </dgm:spPr>
    </dgm:pt>
    <dgm:pt modelId="{24587672-C056-B343-8CD0-E49646BD58F9}" type="pres">
      <dgm:prSet presAssocID="{2D4407AB-AA59-9D4C-AFB5-A2EB95287E62}" presName="Parent2" presStyleLbl="revTx" presStyleIdx="1" presStyleCnt="3" custScaleX="91518" custLinFactNeighborX="3035" custLinFactNeighborY="787">
        <dgm:presLayoutVars>
          <dgm:chMax val="1"/>
          <dgm:chPref val="1"/>
          <dgm:bulletEnabled val="1"/>
        </dgm:presLayoutVars>
      </dgm:prSet>
      <dgm:spPr/>
    </dgm:pt>
    <dgm:pt modelId="{D6A37B9F-C3F8-6247-BC40-D4995219686F}" type="pres">
      <dgm:prSet presAssocID="{BDC118B1-6E6A-1C4D-8E6B-653FF0FA89E8}" presName="Accent3" presStyleCnt="0"/>
      <dgm:spPr/>
    </dgm:pt>
    <dgm:pt modelId="{55BC6FF2-E960-734B-AB35-FAE9D3CD992B}" type="pres">
      <dgm:prSet presAssocID="{BDC118B1-6E6A-1C4D-8E6B-653FF0FA89E8}" presName="Accent" presStyleLbl="node1" presStyleIdx="2" presStyleCnt="3"/>
      <dgm:spPr>
        <a:solidFill>
          <a:schemeClr val="accent1"/>
        </a:solidFill>
      </dgm:spPr>
    </dgm:pt>
    <dgm:pt modelId="{B7FEAE9A-0110-464F-871D-7A83B8922322}" type="pres">
      <dgm:prSet presAssocID="{BDC118B1-6E6A-1C4D-8E6B-653FF0FA89E8}" presName="Parent3" presStyleLbl="revTx" presStyleIdx="2" presStyleCnt="3" custScaleY="152712" custLinFactNeighborY="4030">
        <dgm:presLayoutVars>
          <dgm:chMax val="1"/>
          <dgm:chPref val="1"/>
          <dgm:bulletEnabled val="1"/>
        </dgm:presLayoutVars>
      </dgm:prSet>
      <dgm:spPr/>
    </dgm:pt>
  </dgm:ptLst>
  <dgm:cxnLst>
    <dgm:cxn modelId="{3F556A00-A4E2-EA4D-96C0-C5A6622BF5CD}" type="presOf" srcId="{1C4E0C54-0160-A948-B625-C0E2E0E74332}" destId="{849C1BFA-4F9A-F24F-B96D-80FE1CD2A9FD}" srcOrd="0" destOrd="0" presId="urn:microsoft.com/office/officeart/2009/layout/CircleArrowProcess"/>
    <dgm:cxn modelId="{DE11623A-12E4-9C4C-BB3C-0ECDD49BA3E5}" srcId="{9B4FF4EA-78F2-8946-889C-E0CBC8EE8AF0}" destId="{2D4407AB-AA59-9D4C-AFB5-A2EB95287E62}" srcOrd="1" destOrd="0" parTransId="{30552187-5F37-6048-863F-4C040806A7E4}" sibTransId="{6B221FB4-F1AE-AB4E-AA6C-C6751D0FB9FB}"/>
    <dgm:cxn modelId="{D1192576-8735-414A-96BF-8320B42B52D9}" type="presOf" srcId="{BDC118B1-6E6A-1C4D-8E6B-653FF0FA89E8}" destId="{B7FEAE9A-0110-464F-871D-7A83B8922322}" srcOrd="0" destOrd="0" presId="urn:microsoft.com/office/officeart/2009/layout/CircleArrowProcess"/>
    <dgm:cxn modelId="{1A9484A3-1390-054B-8420-7956E74D7BB0}" srcId="{9B4FF4EA-78F2-8946-889C-E0CBC8EE8AF0}" destId="{BDC118B1-6E6A-1C4D-8E6B-653FF0FA89E8}" srcOrd="2" destOrd="0" parTransId="{45D3AE39-83E3-FD46-BA0D-91C127D5DC56}" sibTransId="{4953E496-DBA6-F748-9289-659BFCFE1CF7}"/>
    <dgm:cxn modelId="{D90729DF-AE65-9F4F-A73E-6CA9EF58824B}" type="presOf" srcId="{2D4407AB-AA59-9D4C-AFB5-A2EB95287E62}" destId="{24587672-C056-B343-8CD0-E49646BD58F9}" srcOrd="0" destOrd="0" presId="urn:microsoft.com/office/officeart/2009/layout/CircleArrowProcess"/>
    <dgm:cxn modelId="{CC5334E1-5D2B-9949-B80D-EEDAC6EAE335}" srcId="{9B4FF4EA-78F2-8946-889C-E0CBC8EE8AF0}" destId="{1C4E0C54-0160-A948-B625-C0E2E0E74332}" srcOrd="0" destOrd="0" parTransId="{FCD70C23-6FF8-AB47-B22A-F2B8019FC556}" sibTransId="{9B17AB32-19AF-0F40-8AEE-E0F1B1CE90CE}"/>
    <dgm:cxn modelId="{3EA88FE9-BC23-D74B-9360-4DC55071E8D3}" type="presOf" srcId="{9B4FF4EA-78F2-8946-889C-E0CBC8EE8AF0}" destId="{020E1A3F-D08F-7645-A060-4AC5C112DC06}" srcOrd="0" destOrd="0" presId="urn:microsoft.com/office/officeart/2009/layout/CircleArrowProcess"/>
    <dgm:cxn modelId="{68F36584-F4DE-6144-8EF0-89E4D6041F47}" type="presParOf" srcId="{020E1A3F-D08F-7645-A060-4AC5C112DC06}" destId="{4F8F4E0A-1414-BD49-9574-D025110237C5}" srcOrd="0" destOrd="0" presId="urn:microsoft.com/office/officeart/2009/layout/CircleArrowProcess"/>
    <dgm:cxn modelId="{9A0B86A3-5E8C-284D-979B-6EED6E14042A}" type="presParOf" srcId="{4F8F4E0A-1414-BD49-9574-D025110237C5}" destId="{242B11A1-FDDF-B142-A935-7959B934B4FF}" srcOrd="0" destOrd="0" presId="urn:microsoft.com/office/officeart/2009/layout/CircleArrowProcess"/>
    <dgm:cxn modelId="{178598A9-5354-554E-BDAB-960386C6F313}" type="presParOf" srcId="{020E1A3F-D08F-7645-A060-4AC5C112DC06}" destId="{849C1BFA-4F9A-F24F-B96D-80FE1CD2A9FD}" srcOrd="1" destOrd="0" presId="urn:microsoft.com/office/officeart/2009/layout/CircleArrowProcess"/>
    <dgm:cxn modelId="{3B9CACB6-6675-F047-B4DE-143D395070DC}" type="presParOf" srcId="{020E1A3F-D08F-7645-A060-4AC5C112DC06}" destId="{DAC6EA73-F4F7-3448-8841-857DBD0CCB80}" srcOrd="2" destOrd="0" presId="urn:microsoft.com/office/officeart/2009/layout/CircleArrowProcess"/>
    <dgm:cxn modelId="{B8A51066-800F-BF40-B34E-988C72FCCC19}" type="presParOf" srcId="{DAC6EA73-F4F7-3448-8841-857DBD0CCB80}" destId="{7C0E9D5C-7A11-F84F-B1B3-07A351FD71BD}" srcOrd="0" destOrd="0" presId="urn:microsoft.com/office/officeart/2009/layout/CircleArrowProcess"/>
    <dgm:cxn modelId="{C5D88A2E-EF83-6E48-8156-6974B5551E73}" type="presParOf" srcId="{020E1A3F-D08F-7645-A060-4AC5C112DC06}" destId="{24587672-C056-B343-8CD0-E49646BD58F9}" srcOrd="3" destOrd="0" presId="urn:microsoft.com/office/officeart/2009/layout/CircleArrowProcess"/>
    <dgm:cxn modelId="{5DE0AA65-24E6-A444-BB84-C099B985EA50}" type="presParOf" srcId="{020E1A3F-D08F-7645-A060-4AC5C112DC06}" destId="{D6A37B9F-C3F8-6247-BC40-D4995219686F}" srcOrd="4" destOrd="0" presId="urn:microsoft.com/office/officeart/2009/layout/CircleArrowProcess"/>
    <dgm:cxn modelId="{64179EC0-0AA2-0644-8375-2FBCE552D688}" type="presParOf" srcId="{D6A37B9F-C3F8-6247-BC40-D4995219686F}" destId="{55BC6FF2-E960-734B-AB35-FAE9D3CD992B}" srcOrd="0" destOrd="0" presId="urn:microsoft.com/office/officeart/2009/layout/CircleArrowProcess"/>
    <dgm:cxn modelId="{FF5F5C18-936E-E548-B61E-AB0F25EFA996}" type="presParOf" srcId="{020E1A3F-D08F-7645-A060-4AC5C112DC06}" destId="{B7FEAE9A-0110-464F-871D-7A83B8922322}" srcOrd="5" destOrd="0" presId="urn:microsoft.com/office/officeart/2009/layout/CircleArrowProcess"/>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B11A1-FDDF-B142-A935-7959B934B4FF}">
      <dsp:nvSpPr>
        <dsp:cNvPr id="0" name=""/>
        <dsp:cNvSpPr/>
      </dsp:nvSpPr>
      <dsp:spPr>
        <a:xfrm>
          <a:off x="1314210" y="105061"/>
          <a:ext cx="2274348" cy="2274694"/>
        </a:xfrm>
        <a:prstGeom prst="circularArrow">
          <a:avLst>
            <a:gd name="adj1" fmla="val 10980"/>
            <a:gd name="adj2" fmla="val 1142322"/>
            <a:gd name="adj3" fmla="val 4500000"/>
            <a:gd name="adj4" fmla="val 10800000"/>
            <a:gd name="adj5" fmla="val 125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C1BFA-4F9A-F24F-B96D-80FE1CD2A9FD}">
      <dsp:nvSpPr>
        <dsp:cNvPr id="0" name=""/>
        <dsp:cNvSpPr/>
      </dsp:nvSpPr>
      <dsp:spPr>
        <a:xfrm>
          <a:off x="1816916" y="926295"/>
          <a:ext cx="1263811" cy="63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b="1" kern="1200" dirty="0"/>
            <a:t>Consult</a:t>
          </a:r>
        </a:p>
      </dsp:txBody>
      <dsp:txXfrm>
        <a:off x="1816916" y="926295"/>
        <a:ext cx="1263811" cy="631754"/>
      </dsp:txXfrm>
    </dsp:sp>
    <dsp:sp modelId="{7C0E9D5C-7A11-F84F-B1B3-07A351FD71BD}">
      <dsp:nvSpPr>
        <dsp:cNvPr id="0" name=""/>
        <dsp:cNvSpPr/>
      </dsp:nvSpPr>
      <dsp:spPr>
        <a:xfrm>
          <a:off x="682518" y="1412042"/>
          <a:ext cx="2274348" cy="2274694"/>
        </a:xfrm>
        <a:prstGeom prst="leftCircularArrow">
          <a:avLst>
            <a:gd name="adj1" fmla="val 10980"/>
            <a:gd name="adj2" fmla="val 1142322"/>
            <a:gd name="adj3" fmla="val 6300000"/>
            <a:gd name="adj4" fmla="val 18900000"/>
            <a:gd name="adj5" fmla="val 125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87672-C056-B343-8CD0-E49646BD58F9}">
      <dsp:nvSpPr>
        <dsp:cNvPr id="0" name=""/>
        <dsp:cNvSpPr/>
      </dsp:nvSpPr>
      <dsp:spPr>
        <a:xfrm>
          <a:off x="1279741" y="2245807"/>
          <a:ext cx="1156615" cy="631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75000"/>
            </a:lnSpc>
            <a:spcBef>
              <a:spcPct val="0"/>
            </a:spcBef>
            <a:spcAft>
              <a:spcPct val="35000"/>
            </a:spcAft>
            <a:buNone/>
          </a:pPr>
          <a:r>
            <a:rPr lang="en-GB" sz="2800" b="1" kern="1200" dirty="0"/>
            <a:t>Modify</a:t>
          </a:r>
          <a:r>
            <a:rPr lang="en-GB" sz="2000" b="1" kern="1200" dirty="0"/>
            <a:t> </a:t>
          </a:r>
          <a:r>
            <a:rPr lang="en-GB" sz="1800" b="0" kern="1200" dirty="0">
              <a:solidFill>
                <a:schemeClr val="tx1">
                  <a:lumMod val="50000"/>
                  <a:lumOff val="50000"/>
                </a:schemeClr>
              </a:solidFill>
            </a:rPr>
            <a:t>the design</a:t>
          </a:r>
        </a:p>
      </dsp:txBody>
      <dsp:txXfrm>
        <a:off x="1279741" y="2245807"/>
        <a:ext cx="1156615" cy="631754"/>
      </dsp:txXfrm>
    </dsp:sp>
    <dsp:sp modelId="{55BC6FF2-E960-734B-AB35-FAE9D3CD992B}">
      <dsp:nvSpPr>
        <dsp:cNvPr id="0" name=""/>
        <dsp:cNvSpPr/>
      </dsp:nvSpPr>
      <dsp:spPr>
        <a:xfrm>
          <a:off x="1476084" y="2875425"/>
          <a:ext cx="1954017" cy="1954800"/>
        </a:xfrm>
        <a:prstGeom prst="blockArc">
          <a:avLst>
            <a:gd name="adj1" fmla="val 13500000"/>
            <a:gd name="adj2" fmla="val 10800000"/>
            <a:gd name="adj3" fmla="val 1274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EAE9A-0110-464F-871D-7A83B8922322}">
      <dsp:nvSpPr>
        <dsp:cNvPr id="0" name=""/>
        <dsp:cNvSpPr/>
      </dsp:nvSpPr>
      <dsp:spPr>
        <a:xfrm>
          <a:off x="1819905" y="3416221"/>
          <a:ext cx="1263811" cy="9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75000"/>
            </a:lnSpc>
            <a:spcBef>
              <a:spcPct val="0"/>
            </a:spcBef>
            <a:spcAft>
              <a:spcPct val="35000"/>
            </a:spcAft>
            <a:buNone/>
          </a:pPr>
          <a:r>
            <a:rPr lang="en-GB" sz="2800" b="1" kern="1200" dirty="0"/>
            <a:t>Consult</a:t>
          </a:r>
          <a:r>
            <a:rPr lang="en-GB" sz="2000" b="1" kern="1200" dirty="0"/>
            <a:t> </a:t>
          </a:r>
          <a:r>
            <a:rPr lang="en-GB" sz="1800" b="0" kern="1200" dirty="0">
              <a:solidFill>
                <a:schemeClr val="tx1">
                  <a:lumMod val="50000"/>
                  <a:lumOff val="50000"/>
                </a:schemeClr>
              </a:solidFill>
            </a:rPr>
            <a:t>again</a:t>
          </a:r>
        </a:p>
      </dsp:txBody>
      <dsp:txXfrm>
        <a:off x="1819905" y="3416221"/>
        <a:ext cx="1263811" cy="964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B11A1-FDDF-B142-A935-7959B934B4FF}">
      <dsp:nvSpPr>
        <dsp:cNvPr id="0" name=""/>
        <dsp:cNvSpPr/>
      </dsp:nvSpPr>
      <dsp:spPr>
        <a:xfrm>
          <a:off x="1419654" y="0"/>
          <a:ext cx="2426719" cy="2427088"/>
        </a:xfrm>
        <a:prstGeom prst="circularArrow">
          <a:avLst>
            <a:gd name="adj1" fmla="val 10980"/>
            <a:gd name="adj2" fmla="val 1142322"/>
            <a:gd name="adj3" fmla="val 4500000"/>
            <a:gd name="adj4" fmla="val 10800000"/>
            <a:gd name="adj5" fmla="val 125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C1BFA-4F9A-F24F-B96D-80FE1CD2A9FD}">
      <dsp:nvSpPr>
        <dsp:cNvPr id="0" name=""/>
        <dsp:cNvSpPr/>
      </dsp:nvSpPr>
      <dsp:spPr>
        <a:xfrm>
          <a:off x="1956038" y="876252"/>
          <a:ext cx="1348481" cy="67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t>Consult</a:t>
          </a:r>
        </a:p>
      </dsp:txBody>
      <dsp:txXfrm>
        <a:off x="1956038" y="876252"/>
        <a:ext cx="1348481" cy="674079"/>
      </dsp:txXfrm>
    </dsp:sp>
    <dsp:sp modelId="{7C0E9D5C-7A11-F84F-B1B3-07A351FD71BD}">
      <dsp:nvSpPr>
        <dsp:cNvPr id="0" name=""/>
        <dsp:cNvSpPr/>
      </dsp:nvSpPr>
      <dsp:spPr>
        <a:xfrm>
          <a:off x="745641" y="1394542"/>
          <a:ext cx="2426719" cy="2427088"/>
        </a:xfrm>
        <a:prstGeom prst="leftCircularArrow">
          <a:avLst>
            <a:gd name="adj1" fmla="val 10980"/>
            <a:gd name="adj2" fmla="val 1142322"/>
            <a:gd name="adj3" fmla="val 6300000"/>
            <a:gd name="adj4" fmla="val 18900000"/>
            <a:gd name="adj5" fmla="val 125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87672-C056-B343-8CD0-E49646BD58F9}">
      <dsp:nvSpPr>
        <dsp:cNvPr id="0" name=""/>
        <dsp:cNvSpPr/>
      </dsp:nvSpPr>
      <dsp:spPr>
        <a:xfrm>
          <a:off x="1382876" y="2284166"/>
          <a:ext cx="1234102" cy="67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75000"/>
            </a:lnSpc>
            <a:spcBef>
              <a:spcPct val="0"/>
            </a:spcBef>
            <a:spcAft>
              <a:spcPct val="35000"/>
            </a:spcAft>
            <a:buNone/>
          </a:pPr>
          <a:r>
            <a:rPr lang="en-GB" sz="2800" b="1" kern="1200" dirty="0"/>
            <a:t>Modify</a:t>
          </a:r>
          <a:r>
            <a:rPr lang="en-GB" sz="2000" b="1" kern="1200" dirty="0"/>
            <a:t> </a:t>
          </a:r>
          <a:r>
            <a:rPr lang="en-GB" sz="1800" b="0" kern="1200" dirty="0">
              <a:solidFill>
                <a:schemeClr val="tx1">
                  <a:lumMod val="50000"/>
                  <a:lumOff val="50000"/>
                </a:schemeClr>
              </a:solidFill>
            </a:rPr>
            <a:t>the design</a:t>
          </a:r>
        </a:p>
      </dsp:txBody>
      <dsp:txXfrm>
        <a:off x="1382876" y="2284166"/>
        <a:ext cx="1234102" cy="674079"/>
      </dsp:txXfrm>
    </dsp:sp>
    <dsp:sp modelId="{55BC6FF2-E960-734B-AB35-FAE9D3CD992B}">
      <dsp:nvSpPr>
        <dsp:cNvPr id="0" name=""/>
        <dsp:cNvSpPr/>
      </dsp:nvSpPr>
      <dsp:spPr>
        <a:xfrm>
          <a:off x="1592372" y="2955965"/>
          <a:ext cx="2084927" cy="2085763"/>
        </a:xfrm>
        <a:prstGeom prst="blockArc">
          <a:avLst>
            <a:gd name="adj1" fmla="val 13500000"/>
            <a:gd name="adj2" fmla="val 10800000"/>
            <a:gd name="adj3" fmla="val 1274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EAE9A-0110-464F-871D-7A83B8922322}">
      <dsp:nvSpPr>
        <dsp:cNvPr id="0" name=""/>
        <dsp:cNvSpPr/>
      </dsp:nvSpPr>
      <dsp:spPr>
        <a:xfrm>
          <a:off x="1959229" y="3532992"/>
          <a:ext cx="1348481" cy="1029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75000"/>
            </a:lnSpc>
            <a:spcBef>
              <a:spcPct val="0"/>
            </a:spcBef>
            <a:spcAft>
              <a:spcPct val="35000"/>
            </a:spcAft>
            <a:buNone/>
          </a:pPr>
          <a:r>
            <a:rPr lang="en-GB" sz="2800" b="1" kern="1200" dirty="0"/>
            <a:t>Consult</a:t>
          </a:r>
          <a:r>
            <a:rPr lang="en-GB" sz="2000" b="1" kern="1200" dirty="0"/>
            <a:t> </a:t>
          </a:r>
          <a:r>
            <a:rPr lang="en-GB" sz="1800" b="0" kern="1200" dirty="0">
              <a:solidFill>
                <a:schemeClr val="tx1">
                  <a:lumMod val="50000"/>
                  <a:lumOff val="50000"/>
                </a:schemeClr>
              </a:solidFill>
            </a:rPr>
            <a:t>again</a:t>
          </a:r>
        </a:p>
      </dsp:txBody>
      <dsp:txXfrm>
        <a:off x="1959229" y="3532992"/>
        <a:ext cx="1348481" cy="102939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3700C-B9C8-4930-B874-5E8815D2F160}"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C2602-46D2-402D-A4CF-3CE53A0908BD}" type="slidenum">
              <a:rPr lang="en-US" smtClean="0"/>
              <a:t>‹#›</a:t>
            </a:fld>
            <a:endParaRPr lang="en-US"/>
          </a:p>
        </p:txBody>
      </p:sp>
    </p:spTree>
    <p:extLst>
      <p:ext uri="{BB962C8B-B14F-4D97-AF65-F5344CB8AC3E}">
        <p14:creationId xmlns:p14="http://schemas.microsoft.com/office/powerpoint/2010/main" val="136636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3</a:t>
            </a:fld>
            <a:endParaRPr lang="en-US"/>
          </a:p>
        </p:txBody>
      </p:sp>
    </p:spTree>
    <p:extLst>
      <p:ext uri="{BB962C8B-B14F-4D97-AF65-F5344CB8AC3E}">
        <p14:creationId xmlns:p14="http://schemas.microsoft.com/office/powerpoint/2010/main" val="99500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59A81-4C53-2B4F-A30D-2CEF91143A13}" type="slidenum">
              <a:rPr lang="en-US" smtClean="0"/>
              <a:t>38</a:t>
            </a:fld>
            <a:endParaRPr lang="en-US"/>
          </a:p>
        </p:txBody>
      </p:sp>
    </p:spTree>
    <p:extLst>
      <p:ext uri="{BB962C8B-B14F-4D97-AF65-F5344CB8AC3E}">
        <p14:creationId xmlns:p14="http://schemas.microsoft.com/office/powerpoint/2010/main" val="869765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40</a:t>
            </a:fld>
            <a:endParaRPr lang="en-US"/>
          </a:p>
        </p:txBody>
      </p:sp>
    </p:spTree>
    <p:extLst>
      <p:ext uri="{BB962C8B-B14F-4D97-AF65-F5344CB8AC3E}">
        <p14:creationId xmlns:p14="http://schemas.microsoft.com/office/powerpoint/2010/main" val="338112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43</a:t>
            </a:fld>
            <a:endParaRPr lang="en-US"/>
          </a:p>
        </p:txBody>
      </p:sp>
    </p:spTree>
    <p:extLst>
      <p:ext uri="{BB962C8B-B14F-4D97-AF65-F5344CB8AC3E}">
        <p14:creationId xmlns:p14="http://schemas.microsoft.com/office/powerpoint/2010/main" val="70270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47</a:t>
            </a:fld>
            <a:endParaRPr lang="en-US"/>
          </a:p>
        </p:txBody>
      </p:sp>
    </p:spTree>
    <p:extLst>
      <p:ext uri="{BB962C8B-B14F-4D97-AF65-F5344CB8AC3E}">
        <p14:creationId xmlns:p14="http://schemas.microsoft.com/office/powerpoint/2010/main" val="360879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49</a:t>
            </a:fld>
            <a:endParaRPr lang="en-US"/>
          </a:p>
        </p:txBody>
      </p:sp>
    </p:spTree>
    <p:extLst>
      <p:ext uri="{BB962C8B-B14F-4D97-AF65-F5344CB8AC3E}">
        <p14:creationId xmlns:p14="http://schemas.microsoft.com/office/powerpoint/2010/main" val="1581939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55</a:t>
            </a:fld>
            <a:endParaRPr lang="en-US"/>
          </a:p>
        </p:txBody>
      </p:sp>
    </p:spTree>
    <p:extLst>
      <p:ext uri="{BB962C8B-B14F-4D97-AF65-F5344CB8AC3E}">
        <p14:creationId xmlns:p14="http://schemas.microsoft.com/office/powerpoint/2010/main" val="45848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70</a:t>
            </a:fld>
            <a:endParaRPr lang="en-US"/>
          </a:p>
        </p:txBody>
      </p:sp>
    </p:spTree>
    <p:extLst>
      <p:ext uri="{BB962C8B-B14F-4D97-AF65-F5344CB8AC3E}">
        <p14:creationId xmlns:p14="http://schemas.microsoft.com/office/powerpoint/2010/main" val="1578708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1C2602-46D2-402D-A4CF-3CE53A0908BD}" type="slidenum">
              <a:rPr lang="en-US" smtClean="0"/>
              <a:t>73</a:t>
            </a:fld>
            <a:endParaRPr lang="en-US"/>
          </a:p>
        </p:txBody>
      </p:sp>
    </p:spTree>
    <p:extLst>
      <p:ext uri="{BB962C8B-B14F-4D97-AF65-F5344CB8AC3E}">
        <p14:creationId xmlns:p14="http://schemas.microsoft.com/office/powerpoint/2010/main" val="147828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91</a:t>
            </a:fld>
            <a:endParaRPr lang="en-US"/>
          </a:p>
        </p:txBody>
      </p:sp>
    </p:spTree>
    <p:extLst>
      <p:ext uri="{BB962C8B-B14F-4D97-AF65-F5344CB8AC3E}">
        <p14:creationId xmlns:p14="http://schemas.microsoft.com/office/powerpoint/2010/main" val="2109478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98</a:t>
            </a:fld>
            <a:endParaRPr lang="en-US"/>
          </a:p>
        </p:txBody>
      </p:sp>
    </p:spTree>
    <p:extLst>
      <p:ext uri="{BB962C8B-B14F-4D97-AF65-F5344CB8AC3E}">
        <p14:creationId xmlns:p14="http://schemas.microsoft.com/office/powerpoint/2010/main" val="292964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10</a:t>
            </a:fld>
            <a:endParaRPr lang="en-US"/>
          </a:p>
        </p:txBody>
      </p:sp>
    </p:spTree>
    <p:extLst>
      <p:ext uri="{BB962C8B-B14F-4D97-AF65-F5344CB8AC3E}">
        <p14:creationId xmlns:p14="http://schemas.microsoft.com/office/powerpoint/2010/main" val="508740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113</a:t>
            </a:fld>
            <a:endParaRPr lang="en-US"/>
          </a:p>
        </p:txBody>
      </p:sp>
    </p:spTree>
    <p:extLst>
      <p:ext uri="{BB962C8B-B14F-4D97-AF65-F5344CB8AC3E}">
        <p14:creationId xmlns:p14="http://schemas.microsoft.com/office/powerpoint/2010/main" val="1243707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114</a:t>
            </a:fld>
            <a:endParaRPr lang="en-US"/>
          </a:p>
        </p:txBody>
      </p:sp>
    </p:spTree>
    <p:extLst>
      <p:ext uri="{BB962C8B-B14F-4D97-AF65-F5344CB8AC3E}">
        <p14:creationId xmlns:p14="http://schemas.microsoft.com/office/powerpoint/2010/main" val="1320263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115</a:t>
            </a:fld>
            <a:endParaRPr lang="en-US"/>
          </a:p>
        </p:txBody>
      </p:sp>
    </p:spTree>
    <p:extLst>
      <p:ext uri="{BB962C8B-B14F-4D97-AF65-F5344CB8AC3E}">
        <p14:creationId xmlns:p14="http://schemas.microsoft.com/office/powerpoint/2010/main" val="4109894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116</a:t>
            </a:fld>
            <a:endParaRPr lang="en-US"/>
          </a:p>
        </p:txBody>
      </p:sp>
    </p:spTree>
    <p:extLst>
      <p:ext uri="{BB962C8B-B14F-4D97-AF65-F5344CB8AC3E}">
        <p14:creationId xmlns:p14="http://schemas.microsoft.com/office/powerpoint/2010/main" val="3531014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117</a:t>
            </a:fld>
            <a:endParaRPr lang="en-US"/>
          </a:p>
        </p:txBody>
      </p:sp>
    </p:spTree>
    <p:extLst>
      <p:ext uri="{BB962C8B-B14F-4D97-AF65-F5344CB8AC3E}">
        <p14:creationId xmlns:p14="http://schemas.microsoft.com/office/powerpoint/2010/main" val="1441262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118</a:t>
            </a:fld>
            <a:endParaRPr lang="en-US"/>
          </a:p>
        </p:txBody>
      </p:sp>
    </p:spTree>
    <p:extLst>
      <p:ext uri="{BB962C8B-B14F-4D97-AF65-F5344CB8AC3E}">
        <p14:creationId xmlns:p14="http://schemas.microsoft.com/office/powerpoint/2010/main" val="216983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119</a:t>
            </a:fld>
            <a:endParaRPr lang="en-US"/>
          </a:p>
        </p:txBody>
      </p:sp>
    </p:spTree>
    <p:extLst>
      <p:ext uri="{BB962C8B-B14F-4D97-AF65-F5344CB8AC3E}">
        <p14:creationId xmlns:p14="http://schemas.microsoft.com/office/powerpoint/2010/main" val="3455597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120</a:t>
            </a:fld>
            <a:endParaRPr lang="en-US"/>
          </a:p>
        </p:txBody>
      </p:sp>
    </p:spTree>
    <p:extLst>
      <p:ext uri="{BB962C8B-B14F-4D97-AF65-F5344CB8AC3E}">
        <p14:creationId xmlns:p14="http://schemas.microsoft.com/office/powerpoint/2010/main" val="3539058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122</a:t>
            </a:fld>
            <a:endParaRPr lang="en-US"/>
          </a:p>
        </p:txBody>
      </p:sp>
    </p:spTree>
    <p:extLst>
      <p:ext uri="{BB962C8B-B14F-4D97-AF65-F5344CB8AC3E}">
        <p14:creationId xmlns:p14="http://schemas.microsoft.com/office/powerpoint/2010/main" val="412595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123</a:t>
            </a:fld>
            <a:endParaRPr lang="en-US"/>
          </a:p>
        </p:txBody>
      </p:sp>
    </p:spTree>
    <p:extLst>
      <p:ext uri="{BB962C8B-B14F-4D97-AF65-F5344CB8AC3E}">
        <p14:creationId xmlns:p14="http://schemas.microsoft.com/office/powerpoint/2010/main" val="146222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19</a:t>
            </a:fld>
            <a:endParaRPr lang="en-US"/>
          </a:p>
        </p:txBody>
      </p:sp>
    </p:spTree>
    <p:extLst>
      <p:ext uri="{BB962C8B-B14F-4D97-AF65-F5344CB8AC3E}">
        <p14:creationId xmlns:p14="http://schemas.microsoft.com/office/powerpoint/2010/main" val="1001263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124</a:t>
            </a:fld>
            <a:endParaRPr lang="en-US"/>
          </a:p>
        </p:txBody>
      </p:sp>
    </p:spTree>
    <p:extLst>
      <p:ext uri="{BB962C8B-B14F-4D97-AF65-F5344CB8AC3E}">
        <p14:creationId xmlns:p14="http://schemas.microsoft.com/office/powerpoint/2010/main" val="3677975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125</a:t>
            </a:fld>
            <a:endParaRPr lang="en-US"/>
          </a:p>
        </p:txBody>
      </p:sp>
    </p:spTree>
    <p:extLst>
      <p:ext uri="{BB962C8B-B14F-4D97-AF65-F5344CB8AC3E}">
        <p14:creationId xmlns:p14="http://schemas.microsoft.com/office/powerpoint/2010/main" val="1788833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126</a:t>
            </a:fld>
            <a:endParaRPr lang="en-US"/>
          </a:p>
        </p:txBody>
      </p:sp>
    </p:spTree>
    <p:extLst>
      <p:ext uri="{BB962C8B-B14F-4D97-AF65-F5344CB8AC3E}">
        <p14:creationId xmlns:p14="http://schemas.microsoft.com/office/powerpoint/2010/main" val="1249719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127</a:t>
            </a:fld>
            <a:endParaRPr lang="en-US"/>
          </a:p>
        </p:txBody>
      </p:sp>
    </p:spTree>
    <p:extLst>
      <p:ext uri="{BB962C8B-B14F-4D97-AF65-F5344CB8AC3E}">
        <p14:creationId xmlns:p14="http://schemas.microsoft.com/office/powerpoint/2010/main" val="349766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128</a:t>
            </a:fld>
            <a:endParaRPr lang="en-US"/>
          </a:p>
        </p:txBody>
      </p:sp>
    </p:spTree>
    <p:extLst>
      <p:ext uri="{BB962C8B-B14F-4D97-AF65-F5344CB8AC3E}">
        <p14:creationId xmlns:p14="http://schemas.microsoft.com/office/powerpoint/2010/main" val="3475218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129</a:t>
            </a:fld>
            <a:endParaRPr lang="en-US"/>
          </a:p>
        </p:txBody>
      </p:sp>
    </p:spTree>
    <p:extLst>
      <p:ext uri="{BB962C8B-B14F-4D97-AF65-F5344CB8AC3E}">
        <p14:creationId xmlns:p14="http://schemas.microsoft.com/office/powerpoint/2010/main" val="2507850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130</a:t>
            </a:fld>
            <a:endParaRPr lang="en-US"/>
          </a:p>
        </p:txBody>
      </p:sp>
    </p:spTree>
    <p:extLst>
      <p:ext uri="{BB962C8B-B14F-4D97-AF65-F5344CB8AC3E}">
        <p14:creationId xmlns:p14="http://schemas.microsoft.com/office/powerpoint/2010/main" val="2420540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131</a:t>
            </a:fld>
            <a:endParaRPr lang="en-US"/>
          </a:p>
        </p:txBody>
      </p:sp>
    </p:spTree>
    <p:extLst>
      <p:ext uri="{BB962C8B-B14F-4D97-AF65-F5344CB8AC3E}">
        <p14:creationId xmlns:p14="http://schemas.microsoft.com/office/powerpoint/2010/main" val="1239522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132</a:t>
            </a:fld>
            <a:endParaRPr lang="en-US"/>
          </a:p>
        </p:txBody>
      </p:sp>
    </p:spTree>
    <p:extLst>
      <p:ext uri="{BB962C8B-B14F-4D97-AF65-F5344CB8AC3E}">
        <p14:creationId xmlns:p14="http://schemas.microsoft.com/office/powerpoint/2010/main" val="3796341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142</a:t>
            </a:fld>
            <a:endParaRPr lang="en-US"/>
          </a:p>
        </p:txBody>
      </p:sp>
    </p:spTree>
    <p:extLst>
      <p:ext uri="{BB962C8B-B14F-4D97-AF65-F5344CB8AC3E}">
        <p14:creationId xmlns:p14="http://schemas.microsoft.com/office/powerpoint/2010/main" val="111288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29</a:t>
            </a:fld>
            <a:endParaRPr lang="en-US"/>
          </a:p>
        </p:txBody>
      </p:sp>
    </p:spTree>
    <p:extLst>
      <p:ext uri="{BB962C8B-B14F-4D97-AF65-F5344CB8AC3E}">
        <p14:creationId xmlns:p14="http://schemas.microsoft.com/office/powerpoint/2010/main" val="304094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143</a:t>
            </a:fld>
            <a:endParaRPr lang="en-US"/>
          </a:p>
        </p:txBody>
      </p:sp>
    </p:spTree>
    <p:extLst>
      <p:ext uri="{BB962C8B-B14F-4D97-AF65-F5344CB8AC3E}">
        <p14:creationId xmlns:p14="http://schemas.microsoft.com/office/powerpoint/2010/main" val="2975174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144</a:t>
            </a:fld>
            <a:endParaRPr lang="en-US"/>
          </a:p>
        </p:txBody>
      </p:sp>
    </p:spTree>
    <p:extLst>
      <p:ext uri="{BB962C8B-B14F-4D97-AF65-F5344CB8AC3E}">
        <p14:creationId xmlns:p14="http://schemas.microsoft.com/office/powerpoint/2010/main" val="839284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146</a:t>
            </a:fld>
            <a:endParaRPr lang="en-US"/>
          </a:p>
        </p:txBody>
      </p:sp>
    </p:spTree>
    <p:extLst>
      <p:ext uri="{BB962C8B-B14F-4D97-AF65-F5344CB8AC3E}">
        <p14:creationId xmlns:p14="http://schemas.microsoft.com/office/powerpoint/2010/main" val="1585206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148</a:t>
            </a:fld>
            <a:endParaRPr lang="en-US"/>
          </a:p>
        </p:txBody>
      </p:sp>
    </p:spTree>
    <p:extLst>
      <p:ext uri="{BB962C8B-B14F-4D97-AF65-F5344CB8AC3E}">
        <p14:creationId xmlns:p14="http://schemas.microsoft.com/office/powerpoint/2010/main" val="2175102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149</a:t>
            </a:fld>
            <a:endParaRPr lang="en-US"/>
          </a:p>
        </p:txBody>
      </p:sp>
    </p:spTree>
    <p:extLst>
      <p:ext uri="{BB962C8B-B14F-4D97-AF65-F5344CB8AC3E}">
        <p14:creationId xmlns:p14="http://schemas.microsoft.com/office/powerpoint/2010/main" val="95462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31</a:t>
            </a:fld>
            <a:endParaRPr lang="en-US"/>
          </a:p>
        </p:txBody>
      </p:sp>
    </p:spTree>
    <p:extLst>
      <p:ext uri="{BB962C8B-B14F-4D97-AF65-F5344CB8AC3E}">
        <p14:creationId xmlns:p14="http://schemas.microsoft.com/office/powerpoint/2010/main" val="20988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32</a:t>
            </a:fld>
            <a:endParaRPr lang="en-US"/>
          </a:p>
        </p:txBody>
      </p:sp>
    </p:spTree>
    <p:extLst>
      <p:ext uri="{BB962C8B-B14F-4D97-AF65-F5344CB8AC3E}">
        <p14:creationId xmlns:p14="http://schemas.microsoft.com/office/powerpoint/2010/main" val="249267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2602-46D2-402D-A4CF-3CE53A0908BD}" type="slidenum">
              <a:rPr lang="en-US" smtClean="0"/>
              <a:t>34</a:t>
            </a:fld>
            <a:endParaRPr lang="en-US"/>
          </a:p>
        </p:txBody>
      </p:sp>
    </p:spTree>
    <p:extLst>
      <p:ext uri="{BB962C8B-B14F-4D97-AF65-F5344CB8AC3E}">
        <p14:creationId xmlns:p14="http://schemas.microsoft.com/office/powerpoint/2010/main" val="169438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59A81-4C53-2B4F-A30D-2CEF91143A13}" type="slidenum">
              <a:rPr lang="en-US" smtClean="0"/>
              <a:t>36</a:t>
            </a:fld>
            <a:endParaRPr lang="en-US"/>
          </a:p>
        </p:txBody>
      </p:sp>
    </p:spTree>
    <p:extLst>
      <p:ext uri="{BB962C8B-B14F-4D97-AF65-F5344CB8AC3E}">
        <p14:creationId xmlns:p14="http://schemas.microsoft.com/office/powerpoint/2010/main" val="345268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59A81-4C53-2B4F-A30D-2CEF91143A13}" type="slidenum">
              <a:rPr lang="en-US" smtClean="0"/>
              <a:t>37</a:t>
            </a:fld>
            <a:endParaRPr lang="en-US"/>
          </a:p>
        </p:txBody>
      </p:sp>
    </p:spTree>
    <p:extLst>
      <p:ext uri="{BB962C8B-B14F-4D97-AF65-F5344CB8AC3E}">
        <p14:creationId xmlns:p14="http://schemas.microsoft.com/office/powerpoint/2010/main" val="267382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FF6D-FA09-484B-8C63-F08C7789F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2088B-E9F3-4745-AD1B-CEBCFEEB6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73613-E8AD-418C-B5C3-016B63252201}"/>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5" name="Footer Placeholder 4">
            <a:extLst>
              <a:ext uri="{FF2B5EF4-FFF2-40B4-BE49-F238E27FC236}">
                <a16:creationId xmlns:a16="http://schemas.microsoft.com/office/drawing/2014/main" id="{336B6BCE-E169-49AA-9F8B-AF7359DE8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2A7A0-607C-4FB7-BACB-880F21B769A3}"/>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202381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B5C8-DA8F-4BCE-88E9-5F5F02974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BCFE05-D03A-4736-A9A5-0E3A7E0E03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3DD7E-8E47-4C9D-BE30-2798FCA63997}"/>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5" name="Footer Placeholder 4">
            <a:extLst>
              <a:ext uri="{FF2B5EF4-FFF2-40B4-BE49-F238E27FC236}">
                <a16:creationId xmlns:a16="http://schemas.microsoft.com/office/drawing/2014/main" id="{31111B66-5B91-43B1-8755-37B536237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DBEB7-7063-44F7-92DC-5A49480335E8}"/>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1100247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FD72F-36E0-4DE8-A19D-573C0ECF82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97F8F2-F17C-42D6-8869-546DF0627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1E629-C4DA-45D3-9441-8B7E6C3A693A}"/>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5" name="Footer Placeholder 4">
            <a:extLst>
              <a:ext uri="{FF2B5EF4-FFF2-40B4-BE49-F238E27FC236}">
                <a16:creationId xmlns:a16="http://schemas.microsoft.com/office/drawing/2014/main" id="{9F64ADE4-992F-4E74-9724-A7438722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C5BCE-7233-406F-92F2-9CF47F337DD3}"/>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139848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577C-C758-4CC9-BD33-16F184B4C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24760-6F67-476B-A874-0E68D6626E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E0500-1652-4ABD-BA85-92C59B05E3E0}"/>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5" name="Footer Placeholder 4">
            <a:extLst>
              <a:ext uri="{FF2B5EF4-FFF2-40B4-BE49-F238E27FC236}">
                <a16:creationId xmlns:a16="http://schemas.microsoft.com/office/drawing/2014/main" id="{C9FF96ED-7BA3-491E-9C56-FDCDA723A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68CCC-CA3F-4B04-9C96-0F878CE66FFD}"/>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312780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12C4-FD3F-44AB-8568-0251669CEE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B77F7-0436-4CF6-9441-82EE19A5AD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274F-5D07-459B-8D66-811C1F140F54}"/>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5" name="Footer Placeholder 4">
            <a:extLst>
              <a:ext uri="{FF2B5EF4-FFF2-40B4-BE49-F238E27FC236}">
                <a16:creationId xmlns:a16="http://schemas.microsoft.com/office/drawing/2014/main" id="{159216D7-BBEF-40C3-82A9-E5B78C99A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6AF8-B742-431D-A87D-9C5771E44016}"/>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263809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8DF2-61EA-49B5-A68D-7F76E8557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0AE4A-480E-4B29-BB17-E68C6DE3AF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3E15E-9D3B-4BDC-B590-F9F94F9667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D49F91-859F-4643-8BDE-24BCA91C29DE}"/>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6" name="Footer Placeholder 5">
            <a:extLst>
              <a:ext uri="{FF2B5EF4-FFF2-40B4-BE49-F238E27FC236}">
                <a16:creationId xmlns:a16="http://schemas.microsoft.com/office/drawing/2014/main" id="{E0C80EB4-F26A-4755-AFB4-A0B562525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176DF-EA0F-43B7-955C-1BF8EFC53C2B}"/>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197621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2276-BD52-497B-9010-603690B3B8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065D93-4B82-4687-95E7-FBAB0A304C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E63AD6-50DE-4E78-AF86-3DE9D017A2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656C2-D384-4430-BC3A-EED3520EC9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EF8C-76C8-45A7-A199-23AE86B4A0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EF493-9F13-4B25-AE9B-28FE6003D129}"/>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8" name="Footer Placeholder 7">
            <a:extLst>
              <a:ext uri="{FF2B5EF4-FFF2-40B4-BE49-F238E27FC236}">
                <a16:creationId xmlns:a16="http://schemas.microsoft.com/office/drawing/2014/main" id="{BD7C4D1B-357D-48F4-97C2-1D871CA574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A2D9F-A0EA-4D6C-88CE-E8FD18D3AFFB}"/>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27790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B807-7584-4840-B451-9B32130E78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569E01-2EB8-4658-8B8A-7D290A716531}"/>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4" name="Footer Placeholder 3">
            <a:extLst>
              <a:ext uri="{FF2B5EF4-FFF2-40B4-BE49-F238E27FC236}">
                <a16:creationId xmlns:a16="http://schemas.microsoft.com/office/drawing/2014/main" id="{6D39D4A2-1D68-478E-98AF-3BDDBC2F8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D08C4F-8787-4B3F-9F05-7EA687CFEBB7}"/>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315520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9D60F9-633F-4CB9-A813-0849162BF149}"/>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3" name="Footer Placeholder 2">
            <a:extLst>
              <a:ext uri="{FF2B5EF4-FFF2-40B4-BE49-F238E27FC236}">
                <a16:creationId xmlns:a16="http://schemas.microsoft.com/office/drawing/2014/main" id="{9320AF52-3A9A-4F1A-B836-A83727BADA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83400-3F7C-4A6C-BA96-8718ABD07D2E}"/>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314410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F6CF-6483-4760-9F07-A411F783E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18315E-F062-4B7C-984D-D4F8686A34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7C7FD-3D93-4B69-A2DC-70D940F4E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B0240-EE22-44E2-A614-04625A7B8256}"/>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6" name="Footer Placeholder 5">
            <a:extLst>
              <a:ext uri="{FF2B5EF4-FFF2-40B4-BE49-F238E27FC236}">
                <a16:creationId xmlns:a16="http://schemas.microsoft.com/office/drawing/2014/main" id="{540C5D54-3A0B-476A-98CF-7F2AF9D0D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82420-40D3-47C9-95E0-971AE2637425}"/>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107595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9DAC-0003-4DF4-B961-20EA057AB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BF501-7718-4389-A723-26809DE10A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89CA37-9639-401B-AA75-1E46E8105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2160-21D9-49CB-8443-C015F650E4F7}"/>
              </a:ext>
            </a:extLst>
          </p:cNvPr>
          <p:cNvSpPr>
            <a:spLocks noGrp="1"/>
          </p:cNvSpPr>
          <p:nvPr>
            <p:ph type="dt" sz="half" idx="10"/>
          </p:nvPr>
        </p:nvSpPr>
        <p:spPr/>
        <p:txBody>
          <a:bodyPr/>
          <a:lstStyle/>
          <a:p>
            <a:fld id="{79640D46-7222-42EF-B322-CFBCA6C3AE7F}" type="datetimeFigureOut">
              <a:rPr lang="en-US" smtClean="0"/>
              <a:t>10/19/2021</a:t>
            </a:fld>
            <a:endParaRPr lang="en-US"/>
          </a:p>
        </p:txBody>
      </p:sp>
      <p:sp>
        <p:nvSpPr>
          <p:cNvPr id="6" name="Footer Placeholder 5">
            <a:extLst>
              <a:ext uri="{FF2B5EF4-FFF2-40B4-BE49-F238E27FC236}">
                <a16:creationId xmlns:a16="http://schemas.microsoft.com/office/drawing/2014/main" id="{676CA99A-36CB-43FA-A671-A570AC177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84139-C9B0-48F5-BB2A-7A9132195FEA}"/>
              </a:ext>
            </a:extLst>
          </p:cNvPr>
          <p:cNvSpPr>
            <a:spLocks noGrp="1"/>
          </p:cNvSpPr>
          <p:nvPr>
            <p:ph type="sldNum" sz="quarter" idx="12"/>
          </p:nvPr>
        </p:nvSpPr>
        <p:spPr/>
        <p:txBody>
          <a:bodyPr/>
          <a:lstStyle/>
          <a:p>
            <a:fld id="{DD1F9927-16DC-4D99-939E-88012C4B9223}" type="slidenum">
              <a:rPr lang="en-US" smtClean="0"/>
              <a:t>‹#›</a:t>
            </a:fld>
            <a:endParaRPr lang="en-US"/>
          </a:p>
        </p:txBody>
      </p:sp>
    </p:spTree>
    <p:extLst>
      <p:ext uri="{BB962C8B-B14F-4D97-AF65-F5344CB8AC3E}">
        <p14:creationId xmlns:p14="http://schemas.microsoft.com/office/powerpoint/2010/main" val="152810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A5277F-E0D8-4F9B-A7E0-6408B238B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CC4CC-DDD4-4660-BBCF-0CF7A25BB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03E7B-8C07-4151-A283-BD0F115B0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40D46-7222-42EF-B322-CFBCA6C3AE7F}" type="datetimeFigureOut">
              <a:rPr lang="en-US" smtClean="0"/>
              <a:t>10/19/2021</a:t>
            </a:fld>
            <a:endParaRPr lang="en-US"/>
          </a:p>
        </p:txBody>
      </p:sp>
      <p:sp>
        <p:nvSpPr>
          <p:cNvPr id="5" name="Footer Placeholder 4">
            <a:extLst>
              <a:ext uri="{FF2B5EF4-FFF2-40B4-BE49-F238E27FC236}">
                <a16:creationId xmlns:a16="http://schemas.microsoft.com/office/drawing/2014/main" id="{2D0AB68D-E71C-4B33-85D0-4F7954C4C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F0756A-359B-48B3-B83C-3859A3E1A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F9927-16DC-4D99-939E-88012C4B9223}" type="slidenum">
              <a:rPr lang="en-US" smtClean="0"/>
              <a:t>‹#›</a:t>
            </a:fld>
            <a:endParaRPr lang="en-US"/>
          </a:p>
        </p:txBody>
      </p:sp>
    </p:spTree>
    <p:extLst>
      <p:ext uri="{BB962C8B-B14F-4D97-AF65-F5344CB8AC3E}">
        <p14:creationId xmlns:p14="http://schemas.microsoft.com/office/powerpoint/2010/main" val="36778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94.xml"/><Relationship Id="rId18" Type="http://schemas.openxmlformats.org/officeDocument/2006/relationships/slide" Target="slide41.xml"/><Relationship Id="rId26" Type="http://schemas.openxmlformats.org/officeDocument/2006/relationships/slide" Target="slide16.xml"/><Relationship Id="rId3" Type="http://schemas.openxmlformats.org/officeDocument/2006/relationships/image" Target="../media/image11.emf"/><Relationship Id="rId21" Type="http://schemas.openxmlformats.org/officeDocument/2006/relationships/hyperlink" Target="https://www.susana.org/en/knowledge-hub/resources-and-publications/library/details/3145" TargetMode="External"/><Relationship Id="rId7" Type="http://schemas.openxmlformats.org/officeDocument/2006/relationships/slide" Target="slide58.xml"/><Relationship Id="rId12" Type="http://schemas.openxmlformats.org/officeDocument/2006/relationships/slide" Target="slide70.xml"/><Relationship Id="rId17" Type="http://schemas.openxmlformats.org/officeDocument/2006/relationships/slide" Target="slide28.xml"/><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2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143.xml"/><Relationship Id="rId24" Type="http://schemas.openxmlformats.org/officeDocument/2006/relationships/slide" Target="slide17.xml"/><Relationship Id="rId5" Type="http://schemas.openxmlformats.org/officeDocument/2006/relationships/image" Target="../media/image13.emf"/><Relationship Id="rId15" Type="http://schemas.openxmlformats.org/officeDocument/2006/relationships/slide" Target="slide133.xml"/><Relationship Id="rId23" Type="http://schemas.openxmlformats.org/officeDocument/2006/relationships/slide" Target="slide7.xml"/><Relationship Id="rId28" Type="http://schemas.openxmlformats.org/officeDocument/2006/relationships/image" Target="../media/image14.emf"/><Relationship Id="rId10" Type="http://schemas.openxmlformats.org/officeDocument/2006/relationships/slide" Target="slide125.xml"/><Relationship Id="rId19" Type="http://schemas.openxmlformats.org/officeDocument/2006/relationships/slide" Target="slide3.xml"/><Relationship Id="rId4" Type="http://schemas.openxmlformats.org/officeDocument/2006/relationships/image" Target="../media/image12.emf"/><Relationship Id="rId9" Type="http://schemas.openxmlformats.org/officeDocument/2006/relationships/slide" Target="slide104.xml"/><Relationship Id="rId14" Type="http://schemas.openxmlformats.org/officeDocument/2006/relationships/slide" Target="slide112.xml"/><Relationship Id="rId22" Type="http://schemas.openxmlformats.org/officeDocument/2006/relationships/slide" Target="slide5.xml"/><Relationship Id="rId27" Type="http://schemas.openxmlformats.org/officeDocument/2006/relationships/slide" Target="slide19.xml"/></Relationships>
</file>

<file path=ppt/slides/_rels/slide100.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image" Target="../media/image292.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7.xml"/><Relationship Id="rId2" Type="http://schemas.openxmlformats.org/officeDocument/2006/relationships/slide" Target="slide50.xml"/><Relationship Id="rId16" Type="http://schemas.openxmlformats.org/officeDocument/2006/relationships/slide" Target="slide95.xml"/><Relationship Id="rId20" Type="http://schemas.openxmlformats.org/officeDocument/2006/relationships/slide" Target="slide102.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slide" Target="slide103.xml"/><Relationship Id="rId10" Type="http://schemas.openxmlformats.org/officeDocument/2006/relationships/slide" Target="slide143.xml"/><Relationship Id="rId19" Type="http://schemas.openxmlformats.org/officeDocument/2006/relationships/hyperlink" Target="https://wedc-knowledge.lboro.ac.uk/resources/booklets/G024-Latrine-pit-excavation-booklet.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93.emf"/></Relationships>
</file>

<file path=ppt/slides/_rels/slide10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image" Target="../media/image294.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7.xml"/><Relationship Id="rId2" Type="http://schemas.openxmlformats.org/officeDocument/2006/relationships/slide" Target="slide50.xml"/><Relationship Id="rId16" Type="http://schemas.openxmlformats.org/officeDocument/2006/relationships/slide" Target="slide95.xml"/><Relationship Id="rId20" Type="http://schemas.openxmlformats.org/officeDocument/2006/relationships/slide" Target="slide102.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slide" Target="slide103.xml"/><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296.emf"/><Relationship Id="rId10" Type="http://schemas.openxmlformats.org/officeDocument/2006/relationships/slide" Target="slide143.xml"/><Relationship Id="rId19" Type="http://schemas.openxmlformats.org/officeDocument/2006/relationships/slide" Target="slide100.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95.png"/></Relationships>
</file>

<file path=ppt/slides/_rels/slide102.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03.xml"/><Relationship Id="rId3" Type="http://schemas.openxmlformats.org/officeDocument/2006/relationships/slide" Target="slide58.xml"/><Relationship Id="rId21" Type="http://schemas.openxmlformats.org/officeDocument/2006/relationships/image" Target="../media/image297.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7.xml"/><Relationship Id="rId2" Type="http://schemas.openxmlformats.org/officeDocument/2006/relationships/slide" Target="slide50.xml"/><Relationship Id="rId16" Type="http://schemas.openxmlformats.org/officeDocument/2006/relationships/slide" Target="slide95.xml"/><Relationship Id="rId20" Type="http://schemas.openxmlformats.org/officeDocument/2006/relationships/slide" Target="slide10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299.emf"/><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98.png"/></Relationships>
</file>

<file path=ppt/slides/_rels/slide103.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00.xml"/><Relationship Id="rId3" Type="http://schemas.openxmlformats.org/officeDocument/2006/relationships/slide" Target="slide5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7.xml"/><Relationship Id="rId2" Type="http://schemas.openxmlformats.org/officeDocument/2006/relationships/slide" Target="slide50.xml"/><Relationship Id="rId16" Type="http://schemas.openxmlformats.org/officeDocument/2006/relationships/slide" Target="slide95.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0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09.xml"/><Relationship Id="rId3" Type="http://schemas.openxmlformats.org/officeDocument/2006/relationships/slide" Target="slide5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7.xml"/><Relationship Id="rId2" Type="http://schemas.openxmlformats.org/officeDocument/2006/relationships/slide" Target="slide50.xml"/><Relationship Id="rId16" Type="http://schemas.openxmlformats.org/officeDocument/2006/relationships/slide" Target="slide105.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00.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05.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image" Target="../media/image300.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9.xml"/><Relationship Id="rId25" Type="http://schemas.openxmlformats.org/officeDocument/2006/relationships/hyperlink" Target="https://www.globalinnovationexchange.org/innovation/sp10" TargetMode="External"/><Relationship Id="rId2" Type="http://schemas.openxmlformats.org/officeDocument/2006/relationships/slide" Target="slide50.xml"/><Relationship Id="rId16" Type="http://schemas.openxmlformats.org/officeDocument/2006/relationships/slide" Target="slide107.xml"/><Relationship Id="rId20" Type="http://schemas.openxmlformats.org/officeDocument/2006/relationships/hyperlink" Target="https://supplycentre.oxfam.org.uk/pump-kit-latrine-desludging---2-manual-751-p.asp" TargetMode="Externa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02.jp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hyperlink" Target="https://www.engineeringforchange.org/solutions/product/mapet-system/" TargetMode="External"/><Relationship Id="rId10" Type="http://schemas.openxmlformats.org/officeDocument/2006/relationships/slide" Target="slide143.xml"/><Relationship Id="rId19" Type="http://schemas.openxmlformats.org/officeDocument/2006/relationships/hyperlink" Target="https://www.un-ihe.org/sites/default/files/fsm_book_lr.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301.emf"/></Relationships>
</file>

<file path=ppt/slides/_rels/slide10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9.xml"/><Relationship Id="rId2" Type="http://schemas.openxmlformats.org/officeDocument/2006/relationships/slide" Target="slide50.xml"/><Relationship Id="rId16" Type="http://schemas.openxmlformats.org/officeDocument/2006/relationships/slide" Target="slide107.xml"/><Relationship Id="rId20" Type="http://schemas.openxmlformats.org/officeDocument/2006/relationships/image" Target="../media/image303.emf"/><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ww.un-ihe.org/sites/default/files/fsm_book_lr.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0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26" Type="http://schemas.openxmlformats.org/officeDocument/2006/relationships/hyperlink" Target="https://www.un-ihe.org/sites/default/files/fsm_book_lr.pdf" TargetMode="External"/><Relationship Id="rId3" Type="http://schemas.openxmlformats.org/officeDocument/2006/relationships/slide" Target="slide58.xml"/><Relationship Id="rId21" Type="http://schemas.openxmlformats.org/officeDocument/2006/relationships/hyperlink" Target="https://supplycentre.oxfam.org.uk/pump-kit-dewatering--desludging-with-generator-835-p.asp#ptabs1" TargetMode="Externa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9.xml"/><Relationship Id="rId25" Type="http://schemas.openxmlformats.org/officeDocument/2006/relationships/image" Target="../media/image308.jpg"/><Relationship Id="rId2" Type="http://schemas.openxmlformats.org/officeDocument/2006/relationships/slide" Target="slide50.xml"/><Relationship Id="rId16" Type="http://schemas.openxmlformats.org/officeDocument/2006/relationships/slide" Target="slide105.xml"/><Relationship Id="rId20" Type="http://schemas.openxmlformats.org/officeDocument/2006/relationships/image" Target="../media/image304.emf"/><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07.emf"/><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306.jpg"/><Relationship Id="rId10" Type="http://schemas.openxmlformats.org/officeDocument/2006/relationships/slide" Target="slide143.xml"/><Relationship Id="rId19" Type="http://schemas.openxmlformats.org/officeDocument/2006/relationships/hyperlink" Target="https://supplycentre.oxfam.org.uk/pump-kit-latrine-desludging---3-diesel-750-p.asp#ptabs2"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305.png"/><Relationship Id="rId27" Type="http://schemas.openxmlformats.org/officeDocument/2006/relationships/hyperlink" Target="https://mirror.unhabitat.org/content.asp?cid=4958&amp;catid=548&amp;typeid=24&amp;subMenuId=0" TargetMode="External"/></Relationships>
</file>

<file path=ppt/slides/_rels/slide108.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image" Target="../media/image310.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9.xml"/><Relationship Id="rId2" Type="http://schemas.openxmlformats.org/officeDocument/2006/relationships/slide" Target="slide50.xml"/><Relationship Id="rId16" Type="http://schemas.openxmlformats.org/officeDocument/2006/relationships/slide" Target="slide105.xml"/><Relationship Id="rId20" Type="http://schemas.openxmlformats.org/officeDocument/2006/relationships/image" Target="../media/image309.emf"/><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ww.un-ihe.org/sites/default/files/fsm_book_lr.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0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7.xml"/><Relationship Id="rId2" Type="http://schemas.openxmlformats.org/officeDocument/2006/relationships/slide" Target="slide50.xml"/><Relationship Id="rId16" Type="http://schemas.openxmlformats.org/officeDocument/2006/relationships/slide" Target="slide105.xml"/><Relationship Id="rId20" Type="http://schemas.openxmlformats.org/officeDocument/2006/relationships/slide" Target="slide111.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ww.un-ihe.org/sites/default/files/fsm_book_lr.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1.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94.xml"/><Relationship Id="rId18" Type="http://schemas.openxmlformats.org/officeDocument/2006/relationships/slide" Target="slide41.xml"/><Relationship Id="rId26" Type="http://schemas.openxmlformats.org/officeDocument/2006/relationships/slide" Target="slide16.xml"/><Relationship Id="rId3" Type="http://schemas.openxmlformats.org/officeDocument/2006/relationships/image" Target="../media/image16.emf"/><Relationship Id="rId21" Type="http://schemas.openxmlformats.org/officeDocument/2006/relationships/hyperlink" Target="https://www.susana.org/en/knowledge-hub/resources-and-publications/library/details/3145" TargetMode="External"/><Relationship Id="rId7" Type="http://schemas.openxmlformats.org/officeDocument/2006/relationships/slide" Target="slide58.xml"/><Relationship Id="rId12" Type="http://schemas.openxmlformats.org/officeDocument/2006/relationships/slide" Target="slide70.xml"/><Relationship Id="rId17" Type="http://schemas.openxmlformats.org/officeDocument/2006/relationships/slide" Target="slide28.xml"/><Relationship Id="rId25" Type="http://schemas.openxmlformats.org/officeDocument/2006/relationships/slide" Target="slide9.xml"/><Relationship Id="rId2" Type="http://schemas.openxmlformats.org/officeDocument/2006/relationships/image" Target="../media/image15.emf"/><Relationship Id="rId16" Type="http://schemas.openxmlformats.org/officeDocument/2006/relationships/slide" Target="slide29.xml"/><Relationship Id="rId20" Type="http://schemas.openxmlformats.org/officeDocument/2006/relationships/slide" Target="slide150.xml"/><Relationship Id="rId29"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143.xml"/><Relationship Id="rId24" Type="http://schemas.openxmlformats.org/officeDocument/2006/relationships/slide" Target="slide17.xml"/><Relationship Id="rId5" Type="http://schemas.openxmlformats.org/officeDocument/2006/relationships/image" Target="../media/image18.emf"/><Relationship Id="rId15" Type="http://schemas.openxmlformats.org/officeDocument/2006/relationships/slide" Target="slide133.xml"/><Relationship Id="rId23" Type="http://schemas.openxmlformats.org/officeDocument/2006/relationships/slide" Target="slide7.xml"/><Relationship Id="rId28" Type="http://schemas.openxmlformats.org/officeDocument/2006/relationships/slide" Target="slide19.xml"/><Relationship Id="rId10" Type="http://schemas.openxmlformats.org/officeDocument/2006/relationships/slide" Target="slide125.xml"/><Relationship Id="rId19" Type="http://schemas.openxmlformats.org/officeDocument/2006/relationships/slide" Target="slide3.xml"/><Relationship Id="rId31" Type="http://schemas.openxmlformats.org/officeDocument/2006/relationships/image" Target="../media/image21.emf"/><Relationship Id="rId4" Type="http://schemas.openxmlformats.org/officeDocument/2006/relationships/image" Target="../media/image17.emf"/><Relationship Id="rId9" Type="http://schemas.openxmlformats.org/officeDocument/2006/relationships/slide" Target="slide104.xml"/><Relationship Id="rId14" Type="http://schemas.openxmlformats.org/officeDocument/2006/relationships/slide" Target="slide112.xml"/><Relationship Id="rId22" Type="http://schemas.openxmlformats.org/officeDocument/2006/relationships/slide" Target="slide5.xml"/><Relationship Id="rId27" Type="http://schemas.openxmlformats.org/officeDocument/2006/relationships/slide" Target="slide10.xml"/><Relationship Id="rId30" Type="http://schemas.openxmlformats.org/officeDocument/2006/relationships/image" Target="../media/image20.emf"/></Relationships>
</file>

<file path=ppt/slides/_rels/slide110.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slide" Target="slide111.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7.xml"/><Relationship Id="rId2" Type="http://schemas.openxmlformats.org/officeDocument/2006/relationships/slide" Target="slide50.xml"/><Relationship Id="rId16" Type="http://schemas.openxmlformats.org/officeDocument/2006/relationships/slide" Target="slide105.xml"/><Relationship Id="rId20" Type="http://schemas.openxmlformats.org/officeDocument/2006/relationships/slide" Target="slide109.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ww.un-ihe.org/sites/default/files/fsm_book_lr.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1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26" Type="http://schemas.openxmlformats.org/officeDocument/2006/relationships/image" Target="../media/image315.png"/><Relationship Id="rId3" Type="http://schemas.openxmlformats.org/officeDocument/2006/relationships/slide" Target="slide58.xml"/><Relationship Id="rId21" Type="http://schemas.openxmlformats.org/officeDocument/2006/relationships/image" Target="../media/image311.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7.xml"/><Relationship Id="rId25" Type="http://schemas.openxmlformats.org/officeDocument/2006/relationships/image" Target="../media/image314.svg"/><Relationship Id="rId2" Type="http://schemas.openxmlformats.org/officeDocument/2006/relationships/slide" Target="slide50.xml"/><Relationship Id="rId16" Type="http://schemas.openxmlformats.org/officeDocument/2006/relationships/slide" Target="slide105.xml"/><Relationship Id="rId20" Type="http://schemas.openxmlformats.org/officeDocument/2006/relationships/slide" Target="slide109.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13.pn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100.jpg"/><Relationship Id="rId10" Type="http://schemas.openxmlformats.org/officeDocument/2006/relationships/slide" Target="slide143.xml"/><Relationship Id="rId19" Type="http://schemas.openxmlformats.org/officeDocument/2006/relationships/hyperlink" Target="https://www.un-ihe.org/sites/default/files/fsm_book_lr.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312.jpg"/><Relationship Id="rId27" Type="http://schemas.openxmlformats.org/officeDocument/2006/relationships/image" Target="../media/image316.svg"/></Relationships>
</file>

<file path=ppt/slides/_rels/slide112.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image" Target="../media/image318.png"/><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21.xml"/><Relationship Id="rId2" Type="http://schemas.openxmlformats.org/officeDocument/2006/relationships/slide" Target="slide50.xml"/><Relationship Id="rId16" Type="http://schemas.openxmlformats.org/officeDocument/2006/relationships/slide" Target="slide113.xml"/><Relationship Id="rId20" Type="http://schemas.openxmlformats.org/officeDocument/2006/relationships/image" Target="../media/image317.pn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320.png"/><Relationship Id="rId10" Type="http://schemas.openxmlformats.org/officeDocument/2006/relationships/slide" Target="slide143.xml"/><Relationship Id="rId19" Type="http://schemas.openxmlformats.org/officeDocument/2006/relationships/image" Target="../media/image6.png"/><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319.png"/></Relationships>
</file>

<file path=ppt/slides/_rels/slide113.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slide" Target="slide29.xml"/><Relationship Id="rId18" Type="http://schemas.openxmlformats.org/officeDocument/2006/relationships/slide" Target="slide121.xml"/><Relationship Id="rId3" Type="http://schemas.openxmlformats.org/officeDocument/2006/relationships/image" Target="../media/image321.jpeg"/><Relationship Id="rId21" Type="http://schemas.openxmlformats.org/officeDocument/2006/relationships/hyperlink" Target="https://www.cfg.asso.fr/sites/default/files/files/publications/FASCICULE_N10_english.pdf" TargetMode="External"/><Relationship Id="rId7" Type="http://schemas.openxmlformats.org/officeDocument/2006/relationships/slide" Target="slide86.xml"/><Relationship Id="rId12" Type="http://schemas.openxmlformats.org/officeDocument/2006/relationships/slide" Target="slide143.xml"/><Relationship Id="rId17" Type="http://schemas.openxmlformats.org/officeDocument/2006/relationships/slide" Target="slide3.xml"/><Relationship Id="rId2" Type="http://schemas.openxmlformats.org/officeDocument/2006/relationships/notesSlide" Target="../notesSlides/notesSlide20.xml"/><Relationship Id="rId16" Type="http://schemas.openxmlformats.org/officeDocument/2006/relationships/slide" Target="slide41.xml"/><Relationship Id="rId20" Type="http://schemas.openxmlformats.org/officeDocument/2006/relationships/slide" Target="slide120.xml"/><Relationship Id="rId1" Type="http://schemas.openxmlformats.org/officeDocument/2006/relationships/slideLayout" Target="../slideLayouts/slideLayout7.xml"/><Relationship Id="rId6" Type="http://schemas.openxmlformats.org/officeDocument/2006/relationships/slide" Target="slide70.xml"/><Relationship Id="rId11" Type="http://schemas.openxmlformats.org/officeDocument/2006/relationships/slide" Target="slide133.xml"/><Relationship Id="rId5" Type="http://schemas.openxmlformats.org/officeDocument/2006/relationships/slide" Target="slide58.xml"/><Relationship Id="rId15" Type="http://schemas.openxmlformats.org/officeDocument/2006/relationships/slide" Target="slide28.xml"/><Relationship Id="rId10" Type="http://schemas.openxmlformats.org/officeDocument/2006/relationships/slide" Target="slide125.xml"/><Relationship Id="rId19" Type="http://schemas.openxmlformats.org/officeDocument/2006/relationships/slide" Target="slide150.xml"/><Relationship Id="rId4" Type="http://schemas.openxmlformats.org/officeDocument/2006/relationships/slide" Target="slide50.xml"/><Relationship Id="rId9" Type="http://schemas.openxmlformats.org/officeDocument/2006/relationships/slide" Target="slide104.xml"/><Relationship Id="rId14" Type="http://schemas.openxmlformats.org/officeDocument/2006/relationships/slide" Target="slide4.xml"/><Relationship Id="rId22" Type="http://schemas.openxmlformats.org/officeDocument/2006/relationships/image" Target="../media/image322.jpeg"/></Relationships>
</file>

<file path=ppt/slides/_rels/slide114.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50.xml"/><Relationship Id="rId3" Type="http://schemas.openxmlformats.org/officeDocument/2006/relationships/slide" Target="slide50.xml"/><Relationship Id="rId21" Type="http://schemas.openxmlformats.org/officeDocument/2006/relationships/slide" Target="slide113.xm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21.xml"/><Relationship Id="rId2" Type="http://schemas.openxmlformats.org/officeDocument/2006/relationships/notesSlide" Target="../notesSlides/notesSlide21.xml"/><Relationship Id="rId16" Type="http://schemas.openxmlformats.org/officeDocument/2006/relationships/slide" Target="slide3.xml"/><Relationship Id="rId20" Type="http://schemas.openxmlformats.org/officeDocument/2006/relationships/hyperlink" Target="https://www.linkedin.com/pulse/how-select-correct-valve-waste-water-treatment-hadi-alami/" TargetMode="Externa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33.xml"/><Relationship Id="rId19" Type="http://schemas.openxmlformats.org/officeDocument/2006/relationships/slide" Target="slide120.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s>
</file>

<file path=ppt/slides/_rels/slide115.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50.xml"/><Relationship Id="rId26" Type="http://schemas.openxmlformats.org/officeDocument/2006/relationships/image" Target="../media/image327.png"/><Relationship Id="rId3" Type="http://schemas.openxmlformats.org/officeDocument/2006/relationships/slide" Target="slide50.xml"/><Relationship Id="rId21" Type="http://schemas.openxmlformats.org/officeDocument/2006/relationships/hyperlink" Target="https://policy-practice.oxfam.org/resources/faecal-sludge-management-for-disaster-relief-technology-comparison-study-620943/" TargetMode="Externa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21.xml"/><Relationship Id="rId25" Type="http://schemas.openxmlformats.org/officeDocument/2006/relationships/image" Target="../media/image326.svg"/><Relationship Id="rId2" Type="http://schemas.openxmlformats.org/officeDocument/2006/relationships/notesSlide" Target="../notesSlides/notesSlide22.xml"/><Relationship Id="rId16" Type="http://schemas.openxmlformats.org/officeDocument/2006/relationships/slide" Target="slide3.xml"/><Relationship Id="rId20" Type="http://schemas.openxmlformats.org/officeDocument/2006/relationships/slide" Target="slide120.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24" Type="http://schemas.openxmlformats.org/officeDocument/2006/relationships/image" Target="../media/image325.png"/><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image" Target="../media/image324.svg"/><Relationship Id="rId10" Type="http://schemas.openxmlformats.org/officeDocument/2006/relationships/slide" Target="slide133.xml"/><Relationship Id="rId19" Type="http://schemas.openxmlformats.org/officeDocument/2006/relationships/slide" Target="slide113.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image" Target="../media/image323.png"/><Relationship Id="rId27" Type="http://schemas.openxmlformats.org/officeDocument/2006/relationships/image" Target="../media/image328.svg"/></Relationships>
</file>

<file path=ppt/slides/_rels/slide116.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slide" Target="slide29.xml"/><Relationship Id="rId18" Type="http://schemas.openxmlformats.org/officeDocument/2006/relationships/slide" Target="slide121.xml"/><Relationship Id="rId26" Type="http://schemas.openxmlformats.org/officeDocument/2006/relationships/slide" Target="slide120.xml"/><Relationship Id="rId3" Type="http://schemas.openxmlformats.org/officeDocument/2006/relationships/image" Target="../media/image329.png"/><Relationship Id="rId21" Type="http://schemas.openxmlformats.org/officeDocument/2006/relationships/image" Target="../media/image323.png"/><Relationship Id="rId7" Type="http://schemas.openxmlformats.org/officeDocument/2006/relationships/slide" Target="slide86.xml"/><Relationship Id="rId12" Type="http://schemas.openxmlformats.org/officeDocument/2006/relationships/slide" Target="slide143.xml"/><Relationship Id="rId17" Type="http://schemas.openxmlformats.org/officeDocument/2006/relationships/slide" Target="slide3.xml"/><Relationship Id="rId25" Type="http://schemas.openxmlformats.org/officeDocument/2006/relationships/hyperlink" Target="https://policy-practice.oxfam.org/resources/faecal-sludge-management-for-disaster-relief-technology-comparison-study-620943/" TargetMode="External"/><Relationship Id="rId2" Type="http://schemas.openxmlformats.org/officeDocument/2006/relationships/notesSlide" Target="../notesSlides/notesSlide23.xml"/><Relationship Id="rId16" Type="http://schemas.openxmlformats.org/officeDocument/2006/relationships/slide" Target="slide41.xml"/><Relationship Id="rId20" Type="http://schemas.openxmlformats.org/officeDocument/2006/relationships/slide" Target="slide113.xml"/><Relationship Id="rId1" Type="http://schemas.openxmlformats.org/officeDocument/2006/relationships/slideLayout" Target="../slideLayouts/slideLayout7.xml"/><Relationship Id="rId6" Type="http://schemas.openxmlformats.org/officeDocument/2006/relationships/slide" Target="slide70.xml"/><Relationship Id="rId11" Type="http://schemas.openxmlformats.org/officeDocument/2006/relationships/slide" Target="slide133.xml"/><Relationship Id="rId24" Type="http://schemas.openxmlformats.org/officeDocument/2006/relationships/image" Target="../media/image326.svg"/><Relationship Id="rId5" Type="http://schemas.openxmlformats.org/officeDocument/2006/relationships/slide" Target="slide58.xml"/><Relationship Id="rId15" Type="http://schemas.openxmlformats.org/officeDocument/2006/relationships/slide" Target="slide28.xml"/><Relationship Id="rId23" Type="http://schemas.openxmlformats.org/officeDocument/2006/relationships/image" Target="../media/image325.png"/><Relationship Id="rId28" Type="http://schemas.openxmlformats.org/officeDocument/2006/relationships/image" Target="../media/image328.svg"/><Relationship Id="rId10" Type="http://schemas.openxmlformats.org/officeDocument/2006/relationships/slide" Target="slide125.xml"/><Relationship Id="rId19" Type="http://schemas.openxmlformats.org/officeDocument/2006/relationships/slide" Target="slide150.xml"/><Relationship Id="rId4" Type="http://schemas.openxmlformats.org/officeDocument/2006/relationships/slide" Target="slide50.xml"/><Relationship Id="rId9" Type="http://schemas.openxmlformats.org/officeDocument/2006/relationships/slide" Target="slide104.xml"/><Relationship Id="rId14" Type="http://schemas.openxmlformats.org/officeDocument/2006/relationships/slide" Target="slide4.xml"/><Relationship Id="rId22" Type="http://schemas.openxmlformats.org/officeDocument/2006/relationships/image" Target="../media/image324.svg"/><Relationship Id="rId27" Type="http://schemas.openxmlformats.org/officeDocument/2006/relationships/image" Target="../media/image327.png"/></Relationships>
</file>

<file path=ppt/slides/_rels/slide117.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slide" Target="slide29.xml"/><Relationship Id="rId18" Type="http://schemas.openxmlformats.org/officeDocument/2006/relationships/slide" Target="slide121.xml"/><Relationship Id="rId26" Type="http://schemas.openxmlformats.org/officeDocument/2006/relationships/image" Target="../media/image326.svg"/><Relationship Id="rId3" Type="http://schemas.openxmlformats.org/officeDocument/2006/relationships/image" Target="../media/image330.emf"/><Relationship Id="rId21" Type="http://schemas.openxmlformats.org/officeDocument/2006/relationships/slide" Target="slide120.xml"/><Relationship Id="rId7" Type="http://schemas.openxmlformats.org/officeDocument/2006/relationships/slide" Target="slide86.xml"/><Relationship Id="rId12" Type="http://schemas.openxmlformats.org/officeDocument/2006/relationships/slide" Target="slide143.xml"/><Relationship Id="rId17" Type="http://schemas.openxmlformats.org/officeDocument/2006/relationships/slide" Target="slide3.xml"/><Relationship Id="rId25" Type="http://schemas.openxmlformats.org/officeDocument/2006/relationships/image" Target="../media/image325.png"/><Relationship Id="rId2" Type="http://schemas.openxmlformats.org/officeDocument/2006/relationships/notesSlide" Target="../notesSlides/notesSlide24.xml"/><Relationship Id="rId16" Type="http://schemas.openxmlformats.org/officeDocument/2006/relationships/slide" Target="slide41.xml"/><Relationship Id="rId20" Type="http://schemas.openxmlformats.org/officeDocument/2006/relationships/slide" Target="slide113.xml"/><Relationship Id="rId1" Type="http://schemas.openxmlformats.org/officeDocument/2006/relationships/slideLayout" Target="../slideLayouts/slideLayout7.xml"/><Relationship Id="rId6" Type="http://schemas.openxmlformats.org/officeDocument/2006/relationships/slide" Target="slide70.xml"/><Relationship Id="rId11" Type="http://schemas.openxmlformats.org/officeDocument/2006/relationships/slide" Target="slide133.xml"/><Relationship Id="rId24" Type="http://schemas.openxmlformats.org/officeDocument/2006/relationships/image" Target="../media/image324.svg"/><Relationship Id="rId5" Type="http://schemas.openxmlformats.org/officeDocument/2006/relationships/slide" Target="slide58.xml"/><Relationship Id="rId15" Type="http://schemas.openxmlformats.org/officeDocument/2006/relationships/slide" Target="slide28.xml"/><Relationship Id="rId23" Type="http://schemas.openxmlformats.org/officeDocument/2006/relationships/image" Target="../media/image323.png"/><Relationship Id="rId28" Type="http://schemas.openxmlformats.org/officeDocument/2006/relationships/image" Target="../media/image328.svg"/><Relationship Id="rId10" Type="http://schemas.openxmlformats.org/officeDocument/2006/relationships/slide" Target="slide125.xml"/><Relationship Id="rId19" Type="http://schemas.openxmlformats.org/officeDocument/2006/relationships/slide" Target="slide150.xml"/><Relationship Id="rId4" Type="http://schemas.openxmlformats.org/officeDocument/2006/relationships/slide" Target="slide50.xml"/><Relationship Id="rId9" Type="http://schemas.openxmlformats.org/officeDocument/2006/relationships/slide" Target="slide104.xml"/><Relationship Id="rId14" Type="http://schemas.openxmlformats.org/officeDocument/2006/relationships/slide" Target="slide4.xml"/><Relationship Id="rId22" Type="http://schemas.openxmlformats.org/officeDocument/2006/relationships/hyperlink" Target="https://policy-practice.oxfam.org/resources/faecal-sludge-management-for-disaster-relief-technology-comparison-study-620943/" TargetMode="External"/><Relationship Id="rId27" Type="http://schemas.openxmlformats.org/officeDocument/2006/relationships/image" Target="../media/image327.png"/></Relationships>
</file>

<file path=ppt/slides/_rels/slide118.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slide" Target="slide29.xml"/><Relationship Id="rId18" Type="http://schemas.openxmlformats.org/officeDocument/2006/relationships/slide" Target="slide121.xml"/><Relationship Id="rId26" Type="http://schemas.openxmlformats.org/officeDocument/2006/relationships/image" Target="../media/image333.emf"/><Relationship Id="rId3" Type="http://schemas.openxmlformats.org/officeDocument/2006/relationships/image" Target="../media/image331.emf"/><Relationship Id="rId21" Type="http://schemas.openxmlformats.org/officeDocument/2006/relationships/slide" Target="slide120.xml"/><Relationship Id="rId7" Type="http://schemas.openxmlformats.org/officeDocument/2006/relationships/slide" Target="slide86.xml"/><Relationship Id="rId12" Type="http://schemas.openxmlformats.org/officeDocument/2006/relationships/slide" Target="slide143.xml"/><Relationship Id="rId17" Type="http://schemas.openxmlformats.org/officeDocument/2006/relationships/slide" Target="slide3.xml"/><Relationship Id="rId25" Type="http://schemas.openxmlformats.org/officeDocument/2006/relationships/image" Target="../media/image332.emf"/><Relationship Id="rId2" Type="http://schemas.openxmlformats.org/officeDocument/2006/relationships/notesSlide" Target="../notesSlides/notesSlide25.xml"/><Relationship Id="rId16" Type="http://schemas.openxmlformats.org/officeDocument/2006/relationships/slide" Target="slide41.xml"/><Relationship Id="rId20" Type="http://schemas.openxmlformats.org/officeDocument/2006/relationships/slide" Target="slide113.xml"/><Relationship Id="rId1" Type="http://schemas.openxmlformats.org/officeDocument/2006/relationships/slideLayout" Target="../slideLayouts/slideLayout7.xml"/><Relationship Id="rId6" Type="http://schemas.openxmlformats.org/officeDocument/2006/relationships/slide" Target="slide70.xml"/><Relationship Id="rId11" Type="http://schemas.openxmlformats.org/officeDocument/2006/relationships/slide" Target="slide133.xml"/><Relationship Id="rId24" Type="http://schemas.openxmlformats.org/officeDocument/2006/relationships/image" Target="../media/image324.svg"/><Relationship Id="rId5" Type="http://schemas.openxmlformats.org/officeDocument/2006/relationships/slide" Target="slide58.xml"/><Relationship Id="rId15" Type="http://schemas.openxmlformats.org/officeDocument/2006/relationships/slide" Target="slide28.xml"/><Relationship Id="rId23" Type="http://schemas.openxmlformats.org/officeDocument/2006/relationships/image" Target="../media/image323.png"/><Relationship Id="rId10" Type="http://schemas.openxmlformats.org/officeDocument/2006/relationships/slide" Target="slide125.xml"/><Relationship Id="rId19" Type="http://schemas.openxmlformats.org/officeDocument/2006/relationships/slide" Target="slide150.xml"/><Relationship Id="rId4" Type="http://schemas.openxmlformats.org/officeDocument/2006/relationships/slide" Target="slide50.xml"/><Relationship Id="rId9" Type="http://schemas.openxmlformats.org/officeDocument/2006/relationships/slide" Target="slide104.xml"/><Relationship Id="rId14" Type="http://schemas.openxmlformats.org/officeDocument/2006/relationships/slide" Target="slide4.xml"/><Relationship Id="rId22" Type="http://schemas.openxmlformats.org/officeDocument/2006/relationships/hyperlink" Target="https://policy-practice.oxfam.org/resources/faecal-sludge-management-for-disaster-relief-technology-comparison-study-620943/" TargetMode="External"/></Relationships>
</file>

<file path=ppt/slides/_rels/slide119.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143.xml"/><Relationship Id="rId18" Type="http://schemas.openxmlformats.org/officeDocument/2006/relationships/slide" Target="slide3.xml"/><Relationship Id="rId3" Type="http://schemas.openxmlformats.org/officeDocument/2006/relationships/image" Target="../media/image334.emf"/><Relationship Id="rId21" Type="http://schemas.openxmlformats.org/officeDocument/2006/relationships/image" Target="../media/image325.png"/><Relationship Id="rId7" Type="http://schemas.openxmlformats.org/officeDocument/2006/relationships/slide" Target="slide70.xml"/><Relationship Id="rId12" Type="http://schemas.openxmlformats.org/officeDocument/2006/relationships/slide" Target="slide133.xml"/><Relationship Id="rId17" Type="http://schemas.openxmlformats.org/officeDocument/2006/relationships/slide" Target="slide41.xml"/><Relationship Id="rId25" Type="http://schemas.openxmlformats.org/officeDocument/2006/relationships/slide" Target="slide120.xml"/><Relationship Id="rId2" Type="http://schemas.openxmlformats.org/officeDocument/2006/relationships/notesSlide" Target="../notesSlides/notesSlide26.xml"/><Relationship Id="rId16" Type="http://schemas.openxmlformats.org/officeDocument/2006/relationships/slide" Target="slide28.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58.xml"/><Relationship Id="rId11" Type="http://schemas.openxmlformats.org/officeDocument/2006/relationships/slide" Target="slide125.xml"/><Relationship Id="rId24" Type="http://schemas.openxmlformats.org/officeDocument/2006/relationships/slide" Target="slide113.xml"/><Relationship Id="rId5" Type="http://schemas.openxmlformats.org/officeDocument/2006/relationships/slide" Target="slide50.xml"/><Relationship Id="rId15" Type="http://schemas.openxmlformats.org/officeDocument/2006/relationships/slide" Target="slide4.xml"/><Relationship Id="rId23" Type="http://schemas.openxmlformats.org/officeDocument/2006/relationships/hyperlink" Target="https://policy-practice.oxfam.org/resources/faecal-sludge-management-for-disaster-relief-technology-comparison-study-620943/" TargetMode="External"/><Relationship Id="rId10" Type="http://schemas.openxmlformats.org/officeDocument/2006/relationships/slide" Target="slide104.xml"/><Relationship Id="rId19" Type="http://schemas.openxmlformats.org/officeDocument/2006/relationships/slide" Target="slide121.xml"/><Relationship Id="rId4" Type="http://schemas.openxmlformats.org/officeDocument/2006/relationships/image" Target="../media/image335.emf"/><Relationship Id="rId9" Type="http://schemas.openxmlformats.org/officeDocument/2006/relationships/slide" Target="slide94.xml"/><Relationship Id="rId14" Type="http://schemas.openxmlformats.org/officeDocument/2006/relationships/slide" Target="slide29.xml"/><Relationship Id="rId22" Type="http://schemas.openxmlformats.org/officeDocument/2006/relationships/image" Target="../media/image326.svg"/></Relationships>
</file>

<file path=ppt/slides/_rels/slide12.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image" Target="../media/image23.emf"/><Relationship Id="rId26" Type="http://schemas.openxmlformats.org/officeDocument/2006/relationships/slide" Target="slide19.xml"/><Relationship Id="rId3" Type="http://schemas.openxmlformats.org/officeDocument/2006/relationships/slide" Target="slide58.xml"/><Relationship Id="rId21" Type="http://schemas.openxmlformats.org/officeDocument/2006/relationships/slide" Target="slide7.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image" Target="../media/image22.emf"/><Relationship Id="rId25" Type="http://schemas.openxmlformats.org/officeDocument/2006/relationships/slide" Target="slide10.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slide" Target="slide16.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slide" Target="slide9.xml"/><Relationship Id="rId10" Type="http://schemas.openxmlformats.org/officeDocument/2006/relationships/slide" Target="slide112.xml"/><Relationship Id="rId19" Type="http://schemas.openxmlformats.org/officeDocument/2006/relationships/hyperlink" Target="https://www.susana.org/en/knowledge-hub/resources-and-publications/library/details/3145" TargetMode="Externa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slide" Target="slide17.xml"/></Relationships>
</file>

<file path=ppt/slides/_rels/slide120.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143.xml"/><Relationship Id="rId18" Type="http://schemas.openxmlformats.org/officeDocument/2006/relationships/slide" Target="slide3.xml"/><Relationship Id="rId3" Type="http://schemas.openxmlformats.org/officeDocument/2006/relationships/image" Target="../media/image336.emf"/><Relationship Id="rId21" Type="http://schemas.openxmlformats.org/officeDocument/2006/relationships/slide" Target="slide113.xml"/><Relationship Id="rId7" Type="http://schemas.openxmlformats.org/officeDocument/2006/relationships/slide" Target="slide70.xml"/><Relationship Id="rId12" Type="http://schemas.openxmlformats.org/officeDocument/2006/relationships/slide" Target="slide133.xml"/><Relationship Id="rId17" Type="http://schemas.openxmlformats.org/officeDocument/2006/relationships/slide" Target="slide41.xml"/><Relationship Id="rId2" Type="http://schemas.openxmlformats.org/officeDocument/2006/relationships/notesSlide" Target="../notesSlides/notesSlide27.xml"/><Relationship Id="rId16" Type="http://schemas.openxmlformats.org/officeDocument/2006/relationships/slide" Target="slide28.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58.xml"/><Relationship Id="rId11" Type="http://schemas.openxmlformats.org/officeDocument/2006/relationships/slide" Target="slide125.xml"/><Relationship Id="rId24" Type="http://schemas.openxmlformats.org/officeDocument/2006/relationships/hyperlink" Target="https://policy-practice.oxfam.org/resources/faecal-sludge-management-for-disaster-relief-technology-comparison-study-620943/" TargetMode="External"/><Relationship Id="rId5" Type="http://schemas.openxmlformats.org/officeDocument/2006/relationships/slide" Target="slide50.xml"/><Relationship Id="rId15" Type="http://schemas.openxmlformats.org/officeDocument/2006/relationships/slide" Target="slide4.xml"/><Relationship Id="rId23" Type="http://schemas.openxmlformats.org/officeDocument/2006/relationships/image" Target="../media/image328.svg"/><Relationship Id="rId10" Type="http://schemas.openxmlformats.org/officeDocument/2006/relationships/slide" Target="slide104.xml"/><Relationship Id="rId19" Type="http://schemas.openxmlformats.org/officeDocument/2006/relationships/slide" Target="slide121.xml"/><Relationship Id="rId4" Type="http://schemas.openxmlformats.org/officeDocument/2006/relationships/image" Target="../media/image337.emf"/><Relationship Id="rId9" Type="http://schemas.openxmlformats.org/officeDocument/2006/relationships/slide" Target="slide94.xml"/><Relationship Id="rId14" Type="http://schemas.openxmlformats.org/officeDocument/2006/relationships/slide" Target="slide29.xml"/><Relationship Id="rId22" Type="http://schemas.openxmlformats.org/officeDocument/2006/relationships/image" Target="../media/image327.png"/></Relationships>
</file>

<file path=ppt/slides/_rels/slide12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image" Target="../media/image338.emf"/><Relationship Id="rId3" Type="http://schemas.openxmlformats.org/officeDocument/2006/relationships/slide" Target="slide58.xml"/><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 Type="http://schemas.openxmlformats.org/officeDocument/2006/relationships/slide" Target="slide50.xml"/><Relationship Id="rId16" Type="http://schemas.openxmlformats.org/officeDocument/2006/relationships/slide" Target="slide113.xml"/><Relationship Id="rId20" Type="http://schemas.openxmlformats.org/officeDocument/2006/relationships/slide" Target="slide124.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ww.who.int/water_sanitation_health/hygiene/envsan/onsitesan.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122.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50.xml"/><Relationship Id="rId3" Type="http://schemas.openxmlformats.org/officeDocument/2006/relationships/slide" Target="slide50.xml"/><Relationship Id="rId21" Type="http://schemas.openxmlformats.org/officeDocument/2006/relationships/slide" Target="slide121.xm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13.xml"/><Relationship Id="rId2" Type="http://schemas.openxmlformats.org/officeDocument/2006/relationships/notesSlide" Target="../notesSlides/notesSlide28.xml"/><Relationship Id="rId16" Type="http://schemas.openxmlformats.org/officeDocument/2006/relationships/slide" Target="slide3.xml"/><Relationship Id="rId20" Type="http://schemas.openxmlformats.org/officeDocument/2006/relationships/image" Target="../media/image340.emf"/><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33.xml"/><Relationship Id="rId19" Type="http://schemas.openxmlformats.org/officeDocument/2006/relationships/image" Target="../media/image339.emf"/><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slide" Target="slide124.xml"/></Relationships>
</file>

<file path=ppt/slides/_rels/slide123.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50.xml"/><Relationship Id="rId3" Type="http://schemas.openxmlformats.org/officeDocument/2006/relationships/slide" Target="slide50.xml"/><Relationship Id="rId21" Type="http://schemas.openxmlformats.org/officeDocument/2006/relationships/image" Target="../media/image343.svg"/><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13.xml"/><Relationship Id="rId2" Type="http://schemas.openxmlformats.org/officeDocument/2006/relationships/notesSlide" Target="../notesSlides/notesSlide29.xml"/><Relationship Id="rId16" Type="http://schemas.openxmlformats.org/officeDocument/2006/relationships/slide" Target="slide3.xml"/><Relationship Id="rId20" Type="http://schemas.openxmlformats.org/officeDocument/2006/relationships/image" Target="../media/image342.png"/><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slide" Target="slide124.xml"/><Relationship Id="rId10" Type="http://schemas.openxmlformats.org/officeDocument/2006/relationships/slide" Target="slide133.xml"/><Relationship Id="rId19" Type="http://schemas.openxmlformats.org/officeDocument/2006/relationships/image" Target="../media/image341.emf"/><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slide" Target="slide121.xml"/></Relationships>
</file>

<file path=ppt/slides/_rels/slide124.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50.xml"/><Relationship Id="rId3" Type="http://schemas.openxmlformats.org/officeDocument/2006/relationships/slide" Target="slide50.xm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13.xml"/><Relationship Id="rId2" Type="http://schemas.openxmlformats.org/officeDocument/2006/relationships/notesSlide" Target="../notesSlides/notesSlide30.xml"/><Relationship Id="rId16" Type="http://schemas.openxmlformats.org/officeDocument/2006/relationships/slide" Target="slide3.xml"/><Relationship Id="rId20" Type="http://schemas.openxmlformats.org/officeDocument/2006/relationships/slide" Target="slide121.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33.xml"/><Relationship Id="rId19" Type="http://schemas.openxmlformats.org/officeDocument/2006/relationships/image" Target="../media/image344.emf"/><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s>
</file>

<file path=ppt/slides/_rels/slide125.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7.xml"/><Relationship Id="rId3" Type="http://schemas.openxmlformats.org/officeDocument/2006/relationships/slide" Target="slide50.xml"/><Relationship Id="rId21" Type="http://schemas.openxmlformats.org/officeDocument/2006/relationships/hyperlink" Target="https://apps.who.int/iris/handle/10665/78265?locale-attribute=fr&amp;" TargetMode="Externa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1.xml"/><Relationship Id="rId16" Type="http://schemas.openxmlformats.org/officeDocument/2006/relationships/slide" Target="slide3.xml"/><Relationship Id="rId20" Type="http://schemas.openxmlformats.org/officeDocument/2006/relationships/slide" Target="slide130.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33.xml"/><Relationship Id="rId19" Type="http://schemas.openxmlformats.org/officeDocument/2006/relationships/slide" Target="slide126.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hyperlink" Target="https://www.sciencedirect.com/science/article/abs/pii/S0959652616312069" TargetMode="External"/></Relationships>
</file>

<file path=ppt/slides/_rels/slide126.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7.xml"/><Relationship Id="rId3" Type="http://schemas.openxmlformats.org/officeDocument/2006/relationships/slide" Target="slide50.xml"/><Relationship Id="rId21" Type="http://schemas.openxmlformats.org/officeDocument/2006/relationships/image" Target="../media/image346.svg"/><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2.xml"/><Relationship Id="rId16" Type="http://schemas.openxmlformats.org/officeDocument/2006/relationships/slide" Target="slide3.xml"/><Relationship Id="rId20" Type="http://schemas.openxmlformats.org/officeDocument/2006/relationships/image" Target="../media/image345.png"/><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image" Target="../media/image348.svg"/><Relationship Id="rId10" Type="http://schemas.openxmlformats.org/officeDocument/2006/relationships/slide" Target="slide133.xml"/><Relationship Id="rId19" Type="http://schemas.openxmlformats.org/officeDocument/2006/relationships/slide" Target="slide130.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image" Target="../media/image347.png"/></Relationships>
</file>

<file path=ppt/slides/_rels/slide127.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6.xml"/><Relationship Id="rId3" Type="http://schemas.openxmlformats.org/officeDocument/2006/relationships/slide" Target="slide50.xml"/><Relationship Id="rId21" Type="http://schemas.openxmlformats.org/officeDocument/2006/relationships/image" Target="../media/image349.emf"/><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3.xml"/><Relationship Id="rId16" Type="http://schemas.openxmlformats.org/officeDocument/2006/relationships/slide" Target="slide3.xml"/><Relationship Id="rId20" Type="http://schemas.openxmlformats.org/officeDocument/2006/relationships/hyperlink" Target="https://www.un-ihe.org/sites/default/files/fsm_book_lr.pdf" TargetMode="Externa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image" Target="../media/image350.png"/><Relationship Id="rId10" Type="http://schemas.openxmlformats.org/officeDocument/2006/relationships/slide" Target="slide133.xml"/><Relationship Id="rId19" Type="http://schemas.openxmlformats.org/officeDocument/2006/relationships/slide" Target="slide130.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slide" Target="slide129.xml"/></Relationships>
</file>

<file path=ppt/slides/_rels/slide128.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6.xml"/><Relationship Id="rId3" Type="http://schemas.openxmlformats.org/officeDocument/2006/relationships/slide" Target="slide50.xml"/><Relationship Id="rId21" Type="http://schemas.openxmlformats.org/officeDocument/2006/relationships/slide" Target="slide129.xm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5" Type="http://schemas.openxmlformats.org/officeDocument/2006/relationships/image" Target="../media/image353.jpeg"/><Relationship Id="rId2" Type="http://schemas.openxmlformats.org/officeDocument/2006/relationships/notesSlide" Target="../notesSlides/notesSlide34.xml"/><Relationship Id="rId16" Type="http://schemas.openxmlformats.org/officeDocument/2006/relationships/slide" Target="slide3.xml"/><Relationship Id="rId20" Type="http://schemas.openxmlformats.org/officeDocument/2006/relationships/slide" Target="slide127.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24" Type="http://schemas.openxmlformats.org/officeDocument/2006/relationships/image" Target="../media/image352.jpeg"/><Relationship Id="rId5" Type="http://schemas.openxmlformats.org/officeDocument/2006/relationships/slide" Target="slide70.xml"/><Relationship Id="rId15" Type="http://schemas.openxmlformats.org/officeDocument/2006/relationships/slide" Target="slide41.xml"/><Relationship Id="rId23" Type="http://schemas.microsoft.com/office/2007/relationships/hdphoto" Target="../media/hdphoto1.wdp"/><Relationship Id="rId10" Type="http://schemas.openxmlformats.org/officeDocument/2006/relationships/slide" Target="slide133.xml"/><Relationship Id="rId19" Type="http://schemas.openxmlformats.org/officeDocument/2006/relationships/slide" Target="slide130.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image" Target="../media/image351.png"/></Relationships>
</file>

<file path=ppt/slides/_rels/slide129.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6.xml"/><Relationship Id="rId3" Type="http://schemas.openxmlformats.org/officeDocument/2006/relationships/slide" Target="slide50.xml"/><Relationship Id="rId21" Type="http://schemas.openxmlformats.org/officeDocument/2006/relationships/slide" Target="slide127.xm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5.xml"/><Relationship Id="rId16" Type="http://schemas.openxmlformats.org/officeDocument/2006/relationships/slide" Target="slide3.xml"/><Relationship Id="rId20" Type="http://schemas.openxmlformats.org/officeDocument/2006/relationships/hyperlink" Target="https://www.un-ihe.org/sites/default/files/fsm_book_lr.pdf" TargetMode="Externa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33.xml"/><Relationship Id="rId19" Type="http://schemas.openxmlformats.org/officeDocument/2006/relationships/slide" Target="slide130.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image" Target="../media/image354.emf"/></Relationships>
</file>

<file path=ppt/slides/_rels/slide13.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hyperlink" Target="https://www.susana.org/en/knowledge-hub/resources-and-publications/library/details/3145" TargetMode="External"/><Relationship Id="rId3" Type="http://schemas.openxmlformats.org/officeDocument/2006/relationships/slide" Target="slide58.xml"/><Relationship Id="rId21" Type="http://schemas.openxmlformats.org/officeDocument/2006/relationships/slide" Target="slide17.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image" Target="../media/image24.emf"/><Relationship Id="rId25" Type="http://schemas.openxmlformats.org/officeDocument/2006/relationships/slide" Target="slide19.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slide" Target="slide10.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slide" Target="slide16.xml"/><Relationship Id="rId10" Type="http://schemas.openxmlformats.org/officeDocument/2006/relationships/slide" Target="slide112.xml"/><Relationship Id="rId19" Type="http://schemas.openxmlformats.org/officeDocument/2006/relationships/slide" Target="slide5.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slide" Target="slide9.xml"/></Relationships>
</file>

<file path=ppt/slides/_rels/slide130.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6.xml"/><Relationship Id="rId3" Type="http://schemas.openxmlformats.org/officeDocument/2006/relationships/slide" Target="slide50.xml"/><Relationship Id="rId21" Type="http://schemas.openxmlformats.org/officeDocument/2006/relationships/image" Target="../media/image355.emf"/><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6.xml"/><Relationship Id="rId16" Type="http://schemas.openxmlformats.org/officeDocument/2006/relationships/slide" Target="slide3.xml"/><Relationship Id="rId20" Type="http://schemas.openxmlformats.org/officeDocument/2006/relationships/hyperlink" Target="http://nora.nerc.ac.uk/id/eprint/20757/1/ARGOSS%20Manual.PDF" TargetMode="Externa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image" Target="../media/image356.emf"/><Relationship Id="rId10" Type="http://schemas.openxmlformats.org/officeDocument/2006/relationships/slide" Target="slide133.xml"/><Relationship Id="rId19" Type="http://schemas.openxmlformats.org/officeDocument/2006/relationships/slide" Target="slide127.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slide" Target="slide132.xml"/></Relationships>
</file>

<file path=ppt/slides/_rels/slide131.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26.xml"/><Relationship Id="rId3" Type="http://schemas.openxmlformats.org/officeDocument/2006/relationships/slide" Target="slide50.xml"/><Relationship Id="rId21" Type="http://schemas.openxmlformats.org/officeDocument/2006/relationships/slide" Target="slide130.xml"/><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7.xml"/><Relationship Id="rId16" Type="http://schemas.openxmlformats.org/officeDocument/2006/relationships/slide" Target="slide3.xml"/><Relationship Id="rId20" Type="http://schemas.openxmlformats.org/officeDocument/2006/relationships/hyperlink" Target="http://nora.nerc.ac.uk/id/eprint/20757/1/ARGOSS%20Manual.PDF" TargetMode="Externa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image" Target="../media/image357.emf"/><Relationship Id="rId10" Type="http://schemas.openxmlformats.org/officeDocument/2006/relationships/slide" Target="slide133.xml"/><Relationship Id="rId19" Type="http://schemas.openxmlformats.org/officeDocument/2006/relationships/slide" Target="slide127.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 Id="rId22" Type="http://schemas.openxmlformats.org/officeDocument/2006/relationships/slide" Target="slide132.xml"/></Relationships>
</file>

<file path=ppt/slides/_rels/slide132.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slide" Target="slide29.xml"/><Relationship Id="rId18" Type="http://schemas.openxmlformats.org/officeDocument/2006/relationships/slide" Target="slide150.xml"/><Relationship Id="rId3" Type="http://schemas.openxmlformats.org/officeDocument/2006/relationships/image" Target="../media/image358.emf"/><Relationship Id="rId21" Type="http://schemas.openxmlformats.org/officeDocument/2006/relationships/hyperlink" Target="http://nora.nerc.ac.uk/id/eprint/20757/1/ARGOSS%20Manual.PDF" TargetMode="External"/><Relationship Id="rId7" Type="http://schemas.openxmlformats.org/officeDocument/2006/relationships/slide" Target="slide86.xml"/><Relationship Id="rId12" Type="http://schemas.openxmlformats.org/officeDocument/2006/relationships/slide" Target="slide143.xml"/><Relationship Id="rId17" Type="http://schemas.openxmlformats.org/officeDocument/2006/relationships/slide" Target="slide3.xml"/><Relationship Id="rId2" Type="http://schemas.openxmlformats.org/officeDocument/2006/relationships/notesSlide" Target="../notesSlides/notesSlide38.xml"/><Relationship Id="rId16" Type="http://schemas.openxmlformats.org/officeDocument/2006/relationships/slide" Target="slide41.xml"/><Relationship Id="rId20" Type="http://schemas.openxmlformats.org/officeDocument/2006/relationships/slide" Target="slide127.xml"/><Relationship Id="rId1" Type="http://schemas.openxmlformats.org/officeDocument/2006/relationships/slideLayout" Target="../slideLayouts/slideLayout7.xml"/><Relationship Id="rId6" Type="http://schemas.openxmlformats.org/officeDocument/2006/relationships/slide" Target="slide70.xml"/><Relationship Id="rId11" Type="http://schemas.openxmlformats.org/officeDocument/2006/relationships/slide" Target="slide133.xml"/><Relationship Id="rId5" Type="http://schemas.openxmlformats.org/officeDocument/2006/relationships/slide" Target="slide58.xml"/><Relationship Id="rId15" Type="http://schemas.openxmlformats.org/officeDocument/2006/relationships/slide" Target="slide28.xml"/><Relationship Id="rId23" Type="http://schemas.openxmlformats.org/officeDocument/2006/relationships/image" Target="../media/image359.emf"/><Relationship Id="rId10" Type="http://schemas.openxmlformats.org/officeDocument/2006/relationships/slide" Target="slide112.xml"/><Relationship Id="rId19" Type="http://schemas.openxmlformats.org/officeDocument/2006/relationships/slide" Target="slide126.xml"/><Relationship Id="rId4" Type="http://schemas.openxmlformats.org/officeDocument/2006/relationships/slide" Target="slide50.xml"/><Relationship Id="rId9" Type="http://schemas.openxmlformats.org/officeDocument/2006/relationships/slide" Target="slide104.xml"/><Relationship Id="rId14" Type="http://schemas.openxmlformats.org/officeDocument/2006/relationships/slide" Target="slide4.xml"/><Relationship Id="rId22" Type="http://schemas.openxmlformats.org/officeDocument/2006/relationships/slide" Target="slide130.xml"/></Relationships>
</file>

<file path=ppt/slides/_rels/slide133.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4.xml"/><Relationship Id="rId3" Type="http://schemas.openxmlformats.org/officeDocument/2006/relationships/slide" Target="slide58.xml"/><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 Type="http://schemas.openxmlformats.org/officeDocument/2006/relationships/slide" Target="slide50.xml"/><Relationship Id="rId16" Type="http://schemas.openxmlformats.org/officeDocument/2006/relationships/slide" Target="slide139.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image" Target="../media/image360.emf"/><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s>
</file>

<file path=ppt/slides/_rels/slide134.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8.xml"/><Relationship Id="rId3" Type="http://schemas.openxmlformats.org/officeDocument/2006/relationships/slide" Target="slide58.xml"/><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 Type="http://schemas.openxmlformats.org/officeDocument/2006/relationships/slide" Target="slide50.xml"/><Relationship Id="rId16" Type="http://schemas.openxmlformats.org/officeDocument/2006/relationships/slide" Target="slide139.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s>
</file>

<file path=ppt/slides/_rels/slide135.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4.xml"/><Relationship Id="rId3" Type="http://schemas.openxmlformats.org/officeDocument/2006/relationships/slide" Target="slide58.xml"/><Relationship Id="rId21" Type="http://schemas.openxmlformats.org/officeDocument/2006/relationships/image" Target="../media/image362.svg"/><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image" Target="../media/image366.svg"/><Relationship Id="rId2" Type="http://schemas.openxmlformats.org/officeDocument/2006/relationships/slide" Target="slide50.xml"/><Relationship Id="rId16" Type="http://schemas.openxmlformats.org/officeDocument/2006/relationships/slide" Target="slide139.xml"/><Relationship Id="rId20" Type="http://schemas.openxmlformats.org/officeDocument/2006/relationships/image" Target="../media/image361.pn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65.pn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364.svg"/><Relationship Id="rId10" Type="http://schemas.openxmlformats.org/officeDocument/2006/relationships/slide" Target="slide143.xml"/><Relationship Id="rId19" Type="http://schemas.openxmlformats.org/officeDocument/2006/relationships/slide" Target="slide138.xml"/><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 Id="rId22" Type="http://schemas.openxmlformats.org/officeDocument/2006/relationships/image" Target="../media/image363.png"/></Relationships>
</file>

<file path=ppt/slides/_rels/slide136.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4.xml"/><Relationship Id="rId3" Type="http://schemas.openxmlformats.org/officeDocument/2006/relationships/slide" Target="slide58.xml"/><Relationship Id="rId21" Type="http://schemas.openxmlformats.org/officeDocument/2006/relationships/image" Target="../media/image362.svg"/><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image" Target="../media/image366.svg"/><Relationship Id="rId2" Type="http://schemas.openxmlformats.org/officeDocument/2006/relationships/slide" Target="slide50.xml"/><Relationship Id="rId16" Type="http://schemas.openxmlformats.org/officeDocument/2006/relationships/slide" Target="slide139.xml"/><Relationship Id="rId20" Type="http://schemas.openxmlformats.org/officeDocument/2006/relationships/image" Target="../media/image361.pn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65.pn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364.svg"/><Relationship Id="rId10" Type="http://schemas.openxmlformats.org/officeDocument/2006/relationships/slide" Target="slide143.xml"/><Relationship Id="rId19" Type="http://schemas.openxmlformats.org/officeDocument/2006/relationships/slide" Target="slide138.xml"/><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 Id="rId22" Type="http://schemas.openxmlformats.org/officeDocument/2006/relationships/image" Target="../media/image363.png"/></Relationships>
</file>

<file path=ppt/slides/_rels/slide137.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4.xml"/><Relationship Id="rId26" Type="http://schemas.openxmlformats.org/officeDocument/2006/relationships/image" Target="../media/image365.png"/><Relationship Id="rId3" Type="http://schemas.openxmlformats.org/officeDocument/2006/relationships/slide" Target="slide58.xml"/><Relationship Id="rId21" Type="http://schemas.openxmlformats.org/officeDocument/2006/relationships/hyperlink" Target="https://sswm.info/taxonomy/term/3916/fossa-alterna" TargetMode="External"/><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image" Target="../media/image364.svg"/><Relationship Id="rId2" Type="http://schemas.openxmlformats.org/officeDocument/2006/relationships/slide" Target="slide50.xml"/><Relationship Id="rId16" Type="http://schemas.openxmlformats.org/officeDocument/2006/relationships/slide" Target="slide139.xml"/><Relationship Id="rId20" Type="http://schemas.openxmlformats.org/officeDocument/2006/relationships/hyperlink" Target="https://sswm.info/factsheet/arborloo" TargetMode="Externa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63.pn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362.svg"/><Relationship Id="rId10" Type="http://schemas.openxmlformats.org/officeDocument/2006/relationships/slide" Target="slide143.xml"/><Relationship Id="rId19" Type="http://schemas.openxmlformats.org/officeDocument/2006/relationships/slide" Target="slide138.xml"/><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 Id="rId22" Type="http://schemas.openxmlformats.org/officeDocument/2006/relationships/image" Target="../media/image361.png"/><Relationship Id="rId27" Type="http://schemas.openxmlformats.org/officeDocument/2006/relationships/image" Target="../media/image366.svg"/></Relationships>
</file>

<file path=ppt/slides/_rels/slide138.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4.xml"/><Relationship Id="rId3" Type="http://schemas.openxmlformats.org/officeDocument/2006/relationships/slide" Target="slide58.xml"/><Relationship Id="rId21" Type="http://schemas.openxmlformats.org/officeDocument/2006/relationships/image" Target="../media/image363.png"/><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50.xml"/><Relationship Id="rId2" Type="http://schemas.openxmlformats.org/officeDocument/2006/relationships/slide" Target="slide50.xml"/><Relationship Id="rId16" Type="http://schemas.openxmlformats.org/officeDocument/2006/relationships/slide" Target="slide139.xml"/><Relationship Id="rId20" Type="http://schemas.openxmlformats.org/officeDocument/2006/relationships/image" Target="../media/image362.sv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24" Type="http://schemas.openxmlformats.org/officeDocument/2006/relationships/image" Target="../media/image366.sv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365.png"/><Relationship Id="rId10" Type="http://schemas.openxmlformats.org/officeDocument/2006/relationships/slide" Target="slide143.xml"/><Relationship Id="rId19" Type="http://schemas.openxmlformats.org/officeDocument/2006/relationships/image" Target="../media/image361.png"/><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 Id="rId22" Type="http://schemas.openxmlformats.org/officeDocument/2006/relationships/image" Target="../media/image364.svg"/></Relationships>
</file>

<file path=ppt/slides/_rels/slide139.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42.xml"/><Relationship Id="rId3" Type="http://schemas.openxmlformats.org/officeDocument/2006/relationships/slide" Target="slide58.xml"/><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34.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image" Target="../media/image368.sv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image" Target="../media/image367.png"/><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s>
</file>

<file path=ppt/slides/_rels/slide14.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image" Target="../media/image26.emf"/><Relationship Id="rId26" Type="http://schemas.openxmlformats.org/officeDocument/2006/relationships/slide" Target="slide19.xml"/><Relationship Id="rId3" Type="http://schemas.openxmlformats.org/officeDocument/2006/relationships/slide" Target="slide58.xml"/><Relationship Id="rId21" Type="http://schemas.openxmlformats.org/officeDocument/2006/relationships/slide" Target="slide7.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image" Target="../media/image25.emf"/><Relationship Id="rId25" Type="http://schemas.openxmlformats.org/officeDocument/2006/relationships/slide" Target="slide10.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slide" Target="slide16.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slide" Target="slide9.xml"/><Relationship Id="rId10" Type="http://schemas.openxmlformats.org/officeDocument/2006/relationships/slide" Target="slide112.xml"/><Relationship Id="rId19" Type="http://schemas.openxmlformats.org/officeDocument/2006/relationships/hyperlink" Target="https://www.susana.org/en/knowledge-hub/resources-and-publications/library/details/3145" TargetMode="Externa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slide" Target="slide17.xml"/></Relationships>
</file>

<file path=ppt/slides/_rels/slide140.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9.xml"/><Relationship Id="rId3" Type="http://schemas.openxmlformats.org/officeDocument/2006/relationships/slide" Target="slide58.xml"/><Relationship Id="rId21" Type="http://schemas.openxmlformats.org/officeDocument/2006/relationships/image" Target="../media/image368.svg"/><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34.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image" Target="../media/image367.pn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42.xml"/><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s>
</file>

<file path=ppt/slides/_rels/slide141.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28.xml"/><Relationship Id="rId18" Type="http://schemas.openxmlformats.org/officeDocument/2006/relationships/slide" Target="slide139.xml"/><Relationship Id="rId3" Type="http://schemas.openxmlformats.org/officeDocument/2006/relationships/slide" Target="slide58.xml"/><Relationship Id="rId21" Type="http://schemas.openxmlformats.org/officeDocument/2006/relationships/image" Target="../media/image368.svg"/><Relationship Id="rId7" Type="http://schemas.openxmlformats.org/officeDocument/2006/relationships/slide" Target="slide104.xml"/><Relationship Id="rId12" Type="http://schemas.openxmlformats.org/officeDocument/2006/relationships/slide" Target="slide4.xml"/><Relationship Id="rId17" Type="http://schemas.openxmlformats.org/officeDocument/2006/relationships/slide" Target="slide134.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image" Target="../media/image367.pn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42.xml"/><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41.xml"/></Relationships>
</file>

<file path=ppt/slides/_rels/slide142.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4.xml"/><Relationship Id="rId18" Type="http://schemas.openxmlformats.org/officeDocument/2006/relationships/slide" Target="slide134.xml"/><Relationship Id="rId3" Type="http://schemas.openxmlformats.org/officeDocument/2006/relationships/slide" Target="slide50.xml"/><Relationship Id="rId21" Type="http://schemas.openxmlformats.org/officeDocument/2006/relationships/image" Target="../media/image368.svg"/><Relationship Id="rId7" Type="http://schemas.openxmlformats.org/officeDocument/2006/relationships/slide" Target="slide94.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notesSlide" Target="../notesSlides/notesSlide39.xml"/><Relationship Id="rId16" Type="http://schemas.openxmlformats.org/officeDocument/2006/relationships/slide" Target="slide3.xml"/><Relationship Id="rId20" Type="http://schemas.openxmlformats.org/officeDocument/2006/relationships/image" Target="../media/image367.png"/><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25.xml"/><Relationship Id="rId19" Type="http://schemas.openxmlformats.org/officeDocument/2006/relationships/slide" Target="slide139.xml"/><Relationship Id="rId4" Type="http://schemas.openxmlformats.org/officeDocument/2006/relationships/slide" Target="slide58.xml"/><Relationship Id="rId9" Type="http://schemas.openxmlformats.org/officeDocument/2006/relationships/slide" Target="slide112.xml"/><Relationship Id="rId14" Type="http://schemas.openxmlformats.org/officeDocument/2006/relationships/slide" Target="slide28.xml"/></Relationships>
</file>

<file path=ppt/slides/_rels/slide143.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47.xml"/><Relationship Id="rId3" Type="http://schemas.openxmlformats.org/officeDocument/2006/relationships/slide" Target="slide70.xml"/><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4.xml"/><Relationship Id="rId2" Type="http://schemas.openxmlformats.org/officeDocument/2006/relationships/notesSlide" Target="../notesSlides/notesSlide40.xml"/><Relationship Id="rId16" Type="http://schemas.openxmlformats.org/officeDocument/2006/relationships/slide" Target="slide3.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33.xml"/><Relationship Id="rId11" Type="http://schemas.openxmlformats.org/officeDocument/2006/relationships/slide" Target="slide125.xml"/><Relationship Id="rId5" Type="http://schemas.openxmlformats.org/officeDocument/2006/relationships/slide" Target="slide112.xml"/><Relationship Id="rId15" Type="http://schemas.openxmlformats.org/officeDocument/2006/relationships/slide" Target="slide41.xml"/><Relationship Id="rId10" Type="http://schemas.openxmlformats.org/officeDocument/2006/relationships/slide" Target="slide104.xml"/><Relationship Id="rId19" Type="http://schemas.openxmlformats.org/officeDocument/2006/relationships/slide" Target="slide148.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s>
</file>

<file path=ppt/slides/_rels/slide14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48.xml"/><Relationship Id="rId3" Type="http://schemas.openxmlformats.org/officeDocument/2006/relationships/slide" Target="slide70.xml"/><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7.xml"/><Relationship Id="rId2" Type="http://schemas.openxmlformats.org/officeDocument/2006/relationships/notesSlide" Target="../notesSlides/notesSlide41.xml"/><Relationship Id="rId16" Type="http://schemas.openxmlformats.org/officeDocument/2006/relationships/slide" Target="slide3.xml"/><Relationship Id="rId20" Type="http://schemas.openxmlformats.org/officeDocument/2006/relationships/slide" Target="slide146.xml"/><Relationship Id="rId1" Type="http://schemas.openxmlformats.org/officeDocument/2006/relationships/slideLayout" Target="../slideLayouts/slideLayout7.xml"/><Relationship Id="rId6" Type="http://schemas.openxmlformats.org/officeDocument/2006/relationships/slide" Target="slide133.xml"/><Relationship Id="rId11" Type="http://schemas.openxmlformats.org/officeDocument/2006/relationships/slide" Target="slide125.xml"/><Relationship Id="rId5" Type="http://schemas.openxmlformats.org/officeDocument/2006/relationships/slide" Target="slide112.xml"/><Relationship Id="rId15" Type="http://schemas.openxmlformats.org/officeDocument/2006/relationships/slide" Target="slide41.xml"/><Relationship Id="rId10" Type="http://schemas.openxmlformats.org/officeDocument/2006/relationships/slide" Target="slide104.xml"/><Relationship Id="rId19" Type="http://schemas.openxmlformats.org/officeDocument/2006/relationships/slide" Target="slide150.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s>
</file>

<file path=ppt/slides/_rels/slide145.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94.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48.xml"/><Relationship Id="rId2" Type="http://schemas.openxmlformats.org/officeDocument/2006/relationships/slide" Target="slide70.xml"/><Relationship Id="rId16" Type="http://schemas.openxmlformats.org/officeDocument/2006/relationships/slide" Target="slide147.xml"/><Relationship Id="rId20" Type="http://schemas.openxmlformats.org/officeDocument/2006/relationships/slide" Target="slide146.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5" Type="http://schemas.openxmlformats.org/officeDocument/2006/relationships/slide" Target="slide133.xml"/><Relationship Id="rId15" Type="http://schemas.openxmlformats.org/officeDocument/2006/relationships/slide" Target="slide3.xml"/><Relationship Id="rId10" Type="http://schemas.openxmlformats.org/officeDocument/2006/relationships/slide" Target="slide125.xml"/><Relationship Id="rId19" Type="http://schemas.openxmlformats.org/officeDocument/2006/relationships/slide" Target="slide144.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s>
</file>

<file path=ppt/slides/_rels/slide146.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48.xml"/><Relationship Id="rId3" Type="http://schemas.openxmlformats.org/officeDocument/2006/relationships/slide" Target="slide70.xml"/><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7.xml"/><Relationship Id="rId2" Type="http://schemas.openxmlformats.org/officeDocument/2006/relationships/notesSlide" Target="../notesSlides/notesSlide42.xml"/><Relationship Id="rId16" Type="http://schemas.openxmlformats.org/officeDocument/2006/relationships/slide" Target="slide3.xml"/><Relationship Id="rId20" Type="http://schemas.openxmlformats.org/officeDocument/2006/relationships/slide" Target="slide144.xml"/><Relationship Id="rId1" Type="http://schemas.openxmlformats.org/officeDocument/2006/relationships/slideLayout" Target="../slideLayouts/slideLayout7.xml"/><Relationship Id="rId6" Type="http://schemas.openxmlformats.org/officeDocument/2006/relationships/slide" Target="slide133.xml"/><Relationship Id="rId11" Type="http://schemas.openxmlformats.org/officeDocument/2006/relationships/slide" Target="slide125.xml"/><Relationship Id="rId5" Type="http://schemas.openxmlformats.org/officeDocument/2006/relationships/slide" Target="slide112.xml"/><Relationship Id="rId15" Type="http://schemas.openxmlformats.org/officeDocument/2006/relationships/slide" Target="slide41.xml"/><Relationship Id="rId10" Type="http://schemas.openxmlformats.org/officeDocument/2006/relationships/slide" Target="slide104.xml"/><Relationship Id="rId19" Type="http://schemas.openxmlformats.org/officeDocument/2006/relationships/slide" Target="slide150.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s>
</file>

<file path=ppt/slides/_rels/slide147.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94.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48.xml"/><Relationship Id="rId2" Type="http://schemas.openxmlformats.org/officeDocument/2006/relationships/slide" Target="slide70.xml"/><Relationship Id="rId16" Type="http://schemas.openxmlformats.org/officeDocument/2006/relationships/slide" Target="slide144.xml"/><Relationship Id="rId20" Type="http://schemas.openxmlformats.org/officeDocument/2006/relationships/image" Target="../media/image267.svg"/><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5" Type="http://schemas.openxmlformats.org/officeDocument/2006/relationships/slide" Target="slide133.xml"/><Relationship Id="rId15" Type="http://schemas.openxmlformats.org/officeDocument/2006/relationships/slide" Target="slide3.xml"/><Relationship Id="rId10" Type="http://schemas.openxmlformats.org/officeDocument/2006/relationships/slide" Target="slide125.xml"/><Relationship Id="rId19" Type="http://schemas.openxmlformats.org/officeDocument/2006/relationships/image" Target="../media/image266.png"/><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s>
</file>

<file path=ppt/slides/_rels/slide148.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47.xml"/><Relationship Id="rId3" Type="http://schemas.openxmlformats.org/officeDocument/2006/relationships/slide" Target="slide70.xml"/><Relationship Id="rId21" Type="http://schemas.openxmlformats.org/officeDocument/2006/relationships/image" Target="../media/image370.svg"/><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4.xml"/><Relationship Id="rId2" Type="http://schemas.openxmlformats.org/officeDocument/2006/relationships/notesSlide" Target="../notesSlides/notesSlide43.xml"/><Relationship Id="rId16" Type="http://schemas.openxmlformats.org/officeDocument/2006/relationships/slide" Target="slide3.xml"/><Relationship Id="rId20" Type="http://schemas.openxmlformats.org/officeDocument/2006/relationships/image" Target="../media/image369.png"/><Relationship Id="rId1" Type="http://schemas.openxmlformats.org/officeDocument/2006/relationships/slideLayout" Target="../slideLayouts/slideLayout7.xml"/><Relationship Id="rId6" Type="http://schemas.openxmlformats.org/officeDocument/2006/relationships/slide" Target="slide133.xml"/><Relationship Id="rId11" Type="http://schemas.openxmlformats.org/officeDocument/2006/relationships/slide" Target="slide125.xml"/><Relationship Id="rId5" Type="http://schemas.openxmlformats.org/officeDocument/2006/relationships/slide" Target="slide112.xml"/><Relationship Id="rId15" Type="http://schemas.openxmlformats.org/officeDocument/2006/relationships/slide" Target="slide41.xml"/><Relationship Id="rId10" Type="http://schemas.openxmlformats.org/officeDocument/2006/relationships/slide" Target="slide104.xml"/><Relationship Id="rId19" Type="http://schemas.openxmlformats.org/officeDocument/2006/relationships/slide" Target="slide150.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s>
</file>

<file path=ppt/slides/_rels/slide14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47.xml"/><Relationship Id="rId26" Type="http://schemas.openxmlformats.org/officeDocument/2006/relationships/image" Target="../media/image77.png"/><Relationship Id="rId3" Type="http://schemas.openxmlformats.org/officeDocument/2006/relationships/slide" Target="slide70.xml"/><Relationship Id="rId21" Type="http://schemas.openxmlformats.org/officeDocument/2006/relationships/image" Target="../media/image372.svg"/><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4.xml"/><Relationship Id="rId25" Type="http://schemas.openxmlformats.org/officeDocument/2006/relationships/image" Target="../media/image376.svg"/><Relationship Id="rId2" Type="http://schemas.openxmlformats.org/officeDocument/2006/relationships/notesSlide" Target="../notesSlides/notesSlide44.xml"/><Relationship Id="rId16" Type="http://schemas.openxmlformats.org/officeDocument/2006/relationships/slide" Target="slide3.xml"/><Relationship Id="rId20" Type="http://schemas.openxmlformats.org/officeDocument/2006/relationships/image" Target="../media/image371.png"/><Relationship Id="rId1" Type="http://schemas.openxmlformats.org/officeDocument/2006/relationships/slideLayout" Target="../slideLayouts/slideLayout7.xml"/><Relationship Id="rId6" Type="http://schemas.openxmlformats.org/officeDocument/2006/relationships/slide" Target="slide133.xml"/><Relationship Id="rId11" Type="http://schemas.openxmlformats.org/officeDocument/2006/relationships/slide" Target="slide125.xml"/><Relationship Id="rId24" Type="http://schemas.openxmlformats.org/officeDocument/2006/relationships/image" Target="../media/image375.png"/><Relationship Id="rId5" Type="http://schemas.openxmlformats.org/officeDocument/2006/relationships/slide" Target="slide112.xml"/><Relationship Id="rId15" Type="http://schemas.openxmlformats.org/officeDocument/2006/relationships/slide" Target="slide41.xml"/><Relationship Id="rId23" Type="http://schemas.openxmlformats.org/officeDocument/2006/relationships/image" Target="../media/image374.svg"/><Relationship Id="rId10" Type="http://schemas.openxmlformats.org/officeDocument/2006/relationships/slide" Target="slide104.xml"/><Relationship Id="rId19" Type="http://schemas.openxmlformats.org/officeDocument/2006/relationships/slide" Target="slide150.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 Id="rId22" Type="http://schemas.openxmlformats.org/officeDocument/2006/relationships/image" Target="../media/image373.png"/><Relationship Id="rId27" Type="http://schemas.openxmlformats.org/officeDocument/2006/relationships/image" Target="../media/image78.svg"/></Relationships>
</file>

<file path=ppt/slides/_rels/slide1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image" Target="../media/image28.emf"/><Relationship Id="rId26" Type="http://schemas.openxmlformats.org/officeDocument/2006/relationships/slide" Target="slide19.xml"/><Relationship Id="rId3" Type="http://schemas.openxmlformats.org/officeDocument/2006/relationships/slide" Target="slide58.xml"/><Relationship Id="rId21" Type="http://schemas.openxmlformats.org/officeDocument/2006/relationships/slide" Target="slide7.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image" Target="../media/image27.emf"/><Relationship Id="rId25" Type="http://schemas.openxmlformats.org/officeDocument/2006/relationships/slide" Target="slide10.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slide" Target="slide16.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slide" Target="slide9.xml"/><Relationship Id="rId10" Type="http://schemas.openxmlformats.org/officeDocument/2006/relationships/slide" Target="slide112.xml"/><Relationship Id="rId19" Type="http://schemas.openxmlformats.org/officeDocument/2006/relationships/hyperlink" Target="https://www.susana.org/en/knowledge-hub/resources-and-publications/library/details/3145" TargetMode="Externa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slide" Target="slide17.xml"/></Relationships>
</file>

<file path=ppt/slides/_rels/slide150.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slide" Target="slide151.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image" Target="../media/image377.png"/><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8.xml"/><Relationship Id="rId29"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70.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68.xml"/><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slide" Target="slide164.xml"/></Relationships>
</file>

<file path=ppt/slides/_rels/slide151.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7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slide" Target="slide168.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6.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slide" Target="slide173.xml"/></Relationships>
</file>

<file path=ppt/slides/_rels/slide152.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4.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9.xml"/><Relationship Id="rId29" Type="http://schemas.openxmlformats.org/officeDocument/2006/relationships/slide" Target="slide158.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73.xml"/><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image" Target="../media/image378.png"/></Relationships>
</file>

<file path=ppt/slides/_rels/slide153.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55.xml"/><Relationship Id="rId26" Type="http://schemas.openxmlformats.org/officeDocument/2006/relationships/slide" Target="slide150.xml"/><Relationship Id="rId3" Type="http://schemas.openxmlformats.org/officeDocument/2006/relationships/slide" Target="slide70.xml"/><Relationship Id="rId21" Type="http://schemas.openxmlformats.org/officeDocument/2006/relationships/slide" Target="slide162.xml"/><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3.xml"/><Relationship Id="rId25" Type="http://schemas.openxmlformats.org/officeDocument/2006/relationships/slide" Target="slide170.xml"/><Relationship Id="rId2" Type="http://schemas.openxmlformats.org/officeDocument/2006/relationships/slideLayout" Target="../slideLayouts/slideLayout7.xml"/><Relationship Id="rId16" Type="http://schemas.openxmlformats.org/officeDocument/2006/relationships/slide" Target="slide3.xml"/><Relationship Id="rId20" Type="http://schemas.openxmlformats.org/officeDocument/2006/relationships/slide" Target="slide159.xml"/><Relationship Id="rId29" Type="http://schemas.openxmlformats.org/officeDocument/2006/relationships/slide" Target="slide154.xml"/><Relationship Id="rId1" Type="http://schemas.openxmlformats.org/officeDocument/2006/relationships/vmlDrawing" Target="../drawings/vmlDrawing1.vml"/><Relationship Id="rId6" Type="http://schemas.openxmlformats.org/officeDocument/2006/relationships/slide" Target="slide133.xml"/><Relationship Id="rId11" Type="http://schemas.openxmlformats.org/officeDocument/2006/relationships/slide" Target="slide125.xml"/><Relationship Id="rId24" Type="http://schemas.openxmlformats.org/officeDocument/2006/relationships/slide" Target="slide168.xml"/><Relationship Id="rId5" Type="http://schemas.openxmlformats.org/officeDocument/2006/relationships/slide" Target="slide112.xml"/><Relationship Id="rId15" Type="http://schemas.openxmlformats.org/officeDocument/2006/relationships/slide" Target="slide41.xml"/><Relationship Id="rId23" Type="http://schemas.openxmlformats.org/officeDocument/2006/relationships/slide" Target="slide166.xml"/><Relationship Id="rId28" Type="http://schemas.openxmlformats.org/officeDocument/2006/relationships/image" Target="../media/image379.png"/><Relationship Id="rId10" Type="http://schemas.openxmlformats.org/officeDocument/2006/relationships/slide" Target="slide104.xml"/><Relationship Id="rId19" Type="http://schemas.openxmlformats.org/officeDocument/2006/relationships/slide" Target="slide156.xml"/><Relationship Id="rId31" Type="http://schemas.openxmlformats.org/officeDocument/2006/relationships/slide" Target="slide158.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 Id="rId22" Type="http://schemas.openxmlformats.org/officeDocument/2006/relationships/slide" Target="slide164.xml"/><Relationship Id="rId27" Type="http://schemas.openxmlformats.org/officeDocument/2006/relationships/oleObject" Target="../embeddings/oleObject1.bin"/><Relationship Id="rId30" Type="http://schemas.openxmlformats.org/officeDocument/2006/relationships/slide" Target="slide173.xml"/></Relationships>
</file>

<file path=ppt/slides/_rels/slide154.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9.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slide" Target="slide173.xml"/></Relationships>
</file>

<file path=ppt/slides/_rels/slide155.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6.xml"/><Relationship Id="rId26" Type="http://schemas.openxmlformats.org/officeDocument/2006/relationships/image" Target="../media/image380.png"/><Relationship Id="rId3" Type="http://schemas.openxmlformats.org/officeDocument/2006/relationships/slide" Target="slide94.xml"/><Relationship Id="rId21" Type="http://schemas.openxmlformats.org/officeDocument/2006/relationships/slide" Target="slide164.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slide" Target="slide15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62.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70.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8.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9.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6.xml"/><Relationship Id="rId27" Type="http://schemas.openxmlformats.org/officeDocument/2006/relationships/slide" Target="slide173.xml"/></Relationships>
</file>

<file path=ppt/slides/_rels/slide156.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29.xml"/><Relationship Id="rId18" Type="http://schemas.openxmlformats.org/officeDocument/2006/relationships/slide" Target="slide143.xml"/><Relationship Id="rId26" Type="http://schemas.openxmlformats.org/officeDocument/2006/relationships/slide" Target="slide168.xml"/><Relationship Id="rId3" Type="http://schemas.openxmlformats.org/officeDocument/2006/relationships/image" Target="../media/image382.png"/><Relationship Id="rId21" Type="http://schemas.openxmlformats.org/officeDocument/2006/relationships/slide" Target="slide155.xml"/><Relationship Id="rId7" Type="http://schemas.openxmlformats.org/officeDocument/2006/relationships/slide" Target="slide133.xml"/><Relationship Id="rId12" Type="http://schemas.openxmlformats.org/officeDocument/2006/relationships/slide" Target="slide125.xml"/><Relationship Id="rId17" Type="http://schemas.openxmlformats.org/officeDocument/2006/relationships/slide" Target="slide3.xml"/><Relationship Id="rId25" Type="http://schemas.openxmlformats.org/officeDocument/2006/relationships/slide" Target="slide166.xml"/><Relationship Id="rId2" Type="http://schemas.openxmlformats.org/officeDocument/2006/relationships/image" Target="../media/image381.png"/><Relationship Id="rId16" Type="http://schemas.openxmlformats.org/officeDocument/2006/relationships/slide" Target="slide41.xml"/><Relationship Id="rId20" Type="http://schemas.openxmlformats.org/officeDocument/2006/relationships/slide" Target="slide152.xml"/><Relationship Id="rId29"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112.xml"/><Relationship Id="rId11" Type="http://schemas.openxmlformats.org/officeDocument/2006/relationships/slide" Target="slide104.xml"/><Relationship Id="rId24" Type="http://schemas.openxmlformats.org/officeDocument/2006/relationships/slide" Target="slide164.xml"/><Relationship Id="rId5" Type="http://schemas.openxmlformats.org/officeDocument/2006/relationships/slide" Target="slide94.xml"/><Relationship Id="rId15" Type="http://schemas.openxmlformats.org/officeDocument/2006/relationships/slide" Target="slide28.xml"/><Relationship Id="rId23" Type="http://schemas.openxmlformats.org/officeDocument/2006/relationships/slide" Target="slide162.xml"/><Relationship Id="rId28" Type="http://schemas.openxmlformats.org/officeDocument/2006/relationships/slide" Target="slide150.xml"/><Relationship Id="rId10" Type="http://schemas.openxmlformats.org/officeDocument/2006/relationships/slide" Target="slide86.xml"/><Relationship Id="rId19" Type="http://schemas.openxmlformats.org/officeDocument/2006/relationships/slide" Target="slide157.xml"/><Relationship Id="rId4" Type="http://schemas.openxmlformats.org/officeDocument/2006/relationships/slide" Target="slide70.xml"/><Relationship Id="rId9" Type="http://schemas.openxmlformats.org/officeDocument/2006/relationships/slide" Target="slide58.xml"/><Relationship Id="rId14" Type="http://schemas.openxmlformats.org/officeDocument/2006/relationships/slide" Target="slide4.xml"/><Relationship Id="rId22" Type="http://schemas.openxmlformats.org/officeDocument/2006/relationships/slide" Target="slide159.xml"/><Relationship Id="rId27" Type="http://schemas.openxmlformats.org/officeDocument/2006/relationships/slide" Target="slide170.xml"/><Relationship Id="rId30" Type="http://schemas.openxmlformats.org/officeDocument/2006/relationships/slide" Target="slide158.xml"/></Relationships>
</file>

<file path=ppt/slides/_rels/slide157.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6.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9.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slide" Target="slide173.xml"/></Relationships>
</file>

<file path=ppt/slides/_rels/slide158.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9.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73.xml"/><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image" Target="../media/image383.png"/></Relationships>
</file>

<file path=ppt/slides/_rels/slide159.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1.xml"/><Relationship Id="rId25" Type="http://schemas.openxmlformats.org/officeDocument/2006/relationships/slide" Target="slide170.xml"/><Relationship Id="rId33" Type="http://schemas.openxmlformats.org/officeDocument/2006/relationships/slide" Target="slide158.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image" Target="../media/image386.png"/><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32" Type="http://schemas.openxmlformats.org/officeDocument/2006/relationships/slide" Target="slide173.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image" Target="../media/image385.png"/><Relationship Id="rId10" Type="http://schemas.openxmlformats.org/officeDocument/2006/relationships/slide" Target="slide125.xml"/><Relationship Id="rId19" Type="http://schemas.openxmlformats.org/officeDocument/2006/relationships/slide" Target="slide155.xml"/><Relationship Id="rId31" Type="http://schemas.openxmlformats.org/officeDocument/2006/relationships/image" Target="../media/image388.png"/><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image" Target="../media/image384.png"/><Relationship Id="rId30" Type="http://schemas.openxmlformats.org/officeDocument/2006/relationships/image" Target="../media/image387.png"/></Relationships>
</file>

<file path=ppt/slides/_rels/slide16.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image" Target="../media/image30.png"/><Relationship Id="rId26" Type="http://schemas.openxmlformats.org/officeDocument/2006/relationships/slide" Target="slide17.xml"/><Relationship Id="rId3" Type="http://schemas.openxmlformats.org/officeDocument/2006/relationships/slide" Target="slide58.xml"/><Relationship Id="rId21" Type="http://schemas.openxmlformats.org/officeDocument/2006/relationships/image" Target="../media/image31.png"/><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image" Target="../media/image29.png"/><Relationship Id="rId25" Type="http://schemas.openxmlformats.org/officeDocument/2006/relationships/slide" Target="slide7.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hyperlink" Target="http://www.davidpublisher.com/Public/uploads/Contribute/562702b78382f.pdf" TargetMode="External"/><Relationship Id="rId29"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slide" Target="slide5.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image" Target="../media/image33.jpg"/><Relationship Id="rId28" Type="http://schemas.openxmlformats.org/officeDocument/2006/relationships/slide" Target="slide10.xml"/><Relationship Id="rId10" Type="http://schemas.openxmlformats.org/officeDocument/2006/relationships/slide" Target="slide112.xml"/><Relationship Id="rId19" Type="http://schemas.openxmlformats.org/officeDocument/2006/relationships/hyperlink" Target="https://www.engineeringforchange.org/solutions/product/the-biofil-digester/" TargetMode="Externa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image" Target="../media/image32.jpg"/><Relationship Id="rId27" Type="http://schemas.openxmlformats.org/officeDocument/2006/relationships/slide" Target="slide9.xml"/></Relationships>
</file>

<file path=ppt/slides/_rels/slide160.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image" Target="../media/image389.png"/><Relationship Id="rId3" Type="http://schemas.openxmlformats.org/officeDocument/2006/relationships/slide" Target="slide94.xml"/><Relationship Id="rId21" Type="http://schemas.openxmlformats.org/officeDocument/2006/relationships/slide" Target="slide164.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slide" Target="slide15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62.xml"/><Relationship Id="rId29" Type="http://schemas.openxmlformats.org/officeDocument/2006/relationships/slide" Target="slide158.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70.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8.xml"/><Relationship Id="rId28" Type="http://schemas.openxmlformats.org/officeDocument/2006/relationships/slide" Target="slide173.xml"/><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6.xml"/><Relationship Id="rId27" Type="http://schemas.openxmlformats.org/officeDocument/2006/relationships/slide" Target="slide161.xml"/></Relationships>
</file>

<file path=ppt/slides/_rels/slide161.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9.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slide" Target="slide173.xml"/></Relationships>
</file>

<file path=ppt/slides/_rels/slide162.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3.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image" Target="../media/image391.png"/><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image" Target="../media/image390.png"/><Relationship Id="rId30" Type="http://schemas.openxmlformats.org/officeDocument/2006/relationships/slide" Target="slide158.xml"/></Relationships>
</file>

<file path=ppt/slides/_rels/slide163.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2.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4.xml"/><Relationship Id="rId27" Type="http://schemas.openxmlformats.org/officeDocument/2006/relationships/slide" Target="slide173.xml"/></Relationships>
</file>

<file path=ppt/slides/_rels/slide164.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image" Target="../media/image392.png"/><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slide" Target="slide15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9.xml"/><Relationship Id="rId29" Type="http://schemas.openxmlformats.org/officeDocument/2006/relationships/slide" Target="slide158.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70.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8.xml"/><Relationship Id="rId28" Type="http://schemas.openxmlformats.org/officeDocument/2006/relationships/slide" Target="slide173.xml"/><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6.xml"/><Relationship Id="rId27" Type="http://schemas.openxmlformats.org/officeDocument/2006/relationships/image" Target="../media/image393.png"/></Relationships>
</file>

<file path=ppt/slides/_rels/slide165.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5.xml"/><Relationship Id="rId26" Type="http://schemas.openxmlformats.org/officeDocument/2006/relationships/image" Target="../media/image394.png"/><Relationship Id="rId3" Type="http://schemas.openxmlformats.org/officeDocument/2006/relationships/slide" Target="slide94.xml"/><Relationship Id="rId21" Type="http://schemas.openxmlformats.org/officeDocument/2006/relationships/slide" Target="slide16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2.xml"/><Relationship Id="rId25" Type="http://schemas.openxmlformats.org/officeDocument/2006/relationships/slide" Target="slide15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9.xml"/><Relationship Id="rId29"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70.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8.xml"/><Relationship Id="rId28" Type="http://schemas.openxmlformats.org/officeDocument/2006/relationships/image" Target="../media/image395.emf"/><Relationship Id="rId10" Type="http://schemas.openxmlformats.org/officeDocument/2006/relationships/slide" Target="slide125.xml"/><Relationship Id="rId19" Type="http://schemas.openxmlformats.org/officeDocument/2006/relationships/slide" Target="slide156.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6.xml"/><Relationship Id="rId27" Type="http://schemas.openxmlformats.org/officeDocument/2006/relationships/hyperlink" Target="https://wedc-knowledge.lboro.ac.uk/resources/booklets/G026-Pour-flush-latrines-booklet.pdf" TargetMode="External"/><Relationship Id="rId30" Type="http://schemas.openxmlformats.org/officeDocument/2006/relationships/slide" Target="slide158.xml"/></Relationships>
</file>

<file path=ppt/slides/_rels/slide166.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7.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image" Target="../media/image397.png"/><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image" Target="../media/image396.png"/><Relationship Id="rId30" Type="http://schemas.openxmlformats.org/officeDocument/2006/relationships/slide" Target="slide158.xml"/></Relationships>
</file>

<file path=ppt/slides/_rels/slide167.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6.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slide" Target="slide173.xml"/></Relationships>
</file>

<file path=ppt/slides/_rels/slide168.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9.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6.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image" Target="../media/image399.emf"/><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image" Target="../media/image398.emf"/><Relationship Id="rId30" Type="http://schemas.openxmlformats.org/officeDocument/2006/relationships/slide" Target="slide158.xml"/></Relationships>
</file>

<file path=ppt/slides/_rels/slide169.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68.xml"/><Relationship Id="rId25" Type="http://schemas.openxmlformats.org/officeDocument/2006/relationships/slide" Target="slide170.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6.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slide" Target="slide173.xml"/></Relationships>
</file>

<file path=ppt/slides/_rels/slide17.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slide" Target="slide7.xml"/><Relationship Id="rId3" Type="http://schemas.openxmlformats.org/officeDocument/2006/relationships/slide" Target="slide58.xml"/><Relationship Id="rId21" Type="http://schemas.openxmlformats.org/officeDocument/2006/relationships/hyperlink" Target="https://www.susana.org/en/knowledge-hub/resources-and-publications/library/details/3145" TargetMode="Externa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5.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slide" Target="slide19.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image" Target="../media/image35.emf"/><Relationship Id="rId10" Type="http://schemas.openxmlformats.org/officeDocument/2006/relationships/slide" Target="slide112.xml"/><Relationship Id="rId19" Type="http://schemas.openxmlformats.org/officeDocument/2006/relationships/slide" Target="slide10.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image" Target="../media/image34.emf"/></Relationships>
</file>

<file path=ppt/slides/_rels/slide170.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72.xml"/><Relationship Id="rId25" Type="http://schemas.openxmlformats.org/officeDocument/2006/relationships/slide" Target="slide168.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slide" Target="slide158.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6.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slide" Target="slide173.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image" Target="../media/image400.png"/></Relationships>
</file>

<file path=ppt/slides/_rels/slide171.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72.xml"/><Relationship Id="rId25" Type="http://schemas.openxmlformats.org/officeDocument/2006/relationships/slide" Target="slide168.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slide" Target="slide158.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6.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slide" Target="slide173.xml"/><Relationship Id="rId10" Type="http://schemas.openxmlformats.org/officeDocument/2006/relationships/slide" Target="slide125.xml"/><Relationship Id="rId19" Type="http://schemas.openxmlformats.org/officeDocument/2006/relationships/slide" Target="slide155.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image" Target="../media/image401.png"/></Relationships>
</file>

<file path=ppt/slides/_rels/slide172.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64.xml"/><Relationship Id="rId26" Type="http://schemas.openxmlformats.org/officeDocument/2006/relationships/slide" Target="slide166.xml"/><Relationship Id="rId3" Type="http://schemas.openxmlformats.org/officeDocument/2006/relationships/slide" Target="slide94.xml"/><Relationship Id="rId21" Type="http://schemas.openxmlformats.org/officeDocument/2006/relationships/slide" Target="slide15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slide" Target="slide162.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70.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59.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5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68.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55.xml"/><Relationship Id="rId27" Type="http://schemas.openxmlformats.org/officeDocument/2006/relationships/slide" Target="slide173.xml"/></Relationships>
</file>

<file path=ppt/slides/_rels/slide173.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52.xml"/><Relationship Id="rId26" Type="http://schemas.openxmlformats.org/officeDocument/2006/relationships/slide" Target="slide150.xml"/><Relationship Id="rId3" Type="http://schemas.openxmlformats.org/officeDocument/2006/relationships/slide" Target="slide94.xml"/><Relationship Id="rId21" Type="http://schemas.openxmlformats.org/officeDocument/2006/relationships/slide" Target="slide159.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76.xml"/><Relationship Id="rId25" Type="http://schemas.openxmlformats.org/officeDocument/2006/relationships/slide" Target="slide168.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56.xml"/><Relationship Id="rId29" Type="http://schemas.openxmlformats.org/officeDocument/2006/relationships/hyperlink" Target="https://oxfamilibrary.openrepository.com/bitstream/handle/10546/620687/gd-tiger-worm-toilet-manual-280319-en.pdf;jsessionid=D48EBD82D9C9DBCC6AEE15D1940C3656?sequence=1" TargetMode="Externa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66.xml"/><Relationship Id="rId32" Type="http://schemas.openxmlformats.org/officeDocument/2006/relationships/slide" Target="slide158.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64.xml"/><Relationship Id="rId28" Type="http://schemas.openxmlformats.org/officeDocument/2006/relationships/image" Target="../media/image402.emf"/><Relationship Id="rId10" Type="http://schemas.openxmlformats.org/officeDocument/2006/relationships/slide" Target="slide125.xml"/><Relationship Id="rId19" Type="http://schemas.openxmlformats.org/officeDocument/2006/relationships/slide" Target="slide155.xml"/><Relationship Id="rId31" Type="http://schemas.openxmlformats.org/officeDocument/2006/relationships/image" Target="../media/image404.emf"/><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62.xml"/><Relationship Id="rId27" Type="http://schemas.openxmlformats.org/officeDocument/2006/relationships/slide" Target="slide170.xml"/><Relationship Id="rId30" Type="http://schemas.openxmlformats.org/officeDocument/2006/relationships/image" Target="../media/image403.emf"/></Relationships>
</file>

<file path=ppt/slides/_rels/slide17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29.xml"/><Relationship Id="rId18" Type="http://schemas.openxmlformats.org/officeDocument/2006/relationships/slide" Target="slide143.xml"/><Relationship Id="rId26" Type="http://schemas.openxmlformats.org/officeDocument/2006/relationships/slide" Target="slide166.xml"/><Relationship Id="rId3" Type="http://schemas.openxmlformats.org/officeDocument/2006/relationships/image" Target="../media/image406.emf"/><Relationship Id="rId21" Type="http://schemas.openxmlformats.org/officeDocument/2006/relationships/slide" Target="slide155.xml"/><Relationship Id="rId7" Type="http://schemas.openxmlformats.org/officeDocument/2006/relationships/slide" Target="slide133.xml"/><Relationship Id="rId12" Type="http://schemas.openxmlformats.org/officeDocument/2006/relationships/slide" Target="slide125.xml"/><Relationship Id="rId17" Type="http://schemas.openxmlformats.org/officeDocument/2006/relationships/slide" Target="slide3.xml"/><Relationship Id="rId25" Type="http://schemas.openxmlformats.org/officeDocument/2006/relationships/slide" Target="slide164.xml"/><Relationship Id="rId2" Type="http://schemas.openxmlformats.org/officeDocument/2006/relationships/image" Target="../media/image405.emf"/><Relationship Id="rId16" Type="http://schemas.openxmlformats.org/officeDocument/2006/relationships/slide" Target="slide41.xml"/><Relationship Id="rId20" Type="http://schemas.openxmlformats.org/officeDocument/2006/relationships/slide" Target="slide152.xml"/><Relationship Id="rId29" Type="http://schemas.openxmlformats.org/officeDocument/2006/relationships/slide" Target="slide170.xml"/><Relationship Id="rId1" Type="http://schemas.openxmlformats.org/officeDocument/2006/relationships/slideLayout" Target="../slideLayouts/slideLayout7.xml"/><Relationship Id="rId6" Type="http://schemas.openxmlformats.org/officeDocument/2006/relationships/slide" Target="slide112.xml"/><Relationship Id="rId11" Type="http://schemas.openxmlformats.org/officeDocument/2006/relationships/slide" Target="slide104.xml"/><Relationship Id="rId24" Type="http://schemas.openxmlformats.org/officeDocument/2006/relationships/slide" Target="slide162.xml"/><Relationship Id="rId5" Type="http://schemas.openxmlformats.org/officeDocument/2006/relationships/slide" Target="slide94.xml"/><Relationship Id="rId15" Type="http://schemas.openxmlformats.org/officeDocument/2006/relationships/slide" Target="slide28.xml"/><Relationship Id="rId23" Type="http://schemas.openxmlformats.org/officeDocument/2006/relationships/slide" Target="slide159.xml"/><Relationship Id="rId28" Type="http://schemas.openxmlformats.org/officeDocument/2006/relationships/slide" Target="slide150.xml"/><Relationship Id="rId10" Type="http://schemas.openxmlformats.org/officeDocument/2006/relationships/slide" Target="slide86.xml"/><Relationship Id="rId19" Type="http://schemas.openxmlformats.org/officeDocument/2006/relationships/slide" Target="slide176.xml"/><Relationship Id="rId31" Type="http://schemas.openxmlformats.org/officeDocument/2006/relationships/slide" Target="slide158.xml"/><Relationship Id="rId4" Type="http://schemas.openxmlformats.org/officeDocument/2006/relationships/slide" Target="slide70.xml"/><Relationship Id="rId9" Type="http://schemas.openxmlformats.org/officeDocument/2006/relationships/slide" Target="slide58.xml"/><Relationship Id="rId14" Type="http://schemas.openxmlformats.org/officeDocument/2006/relationships/slide" Target="slide4.xml"/><Relationship Id="rId22" Type="http://schemas.openxmlformats.org/officeDocument/2006/relationships/slide" Target="slide156.xml"/><Relationship Id="rId27" Type="http://schemas.openxmlformats.org/officeDocument/2006/relationships/slide" Target="slide168.xml"/><Relationship Id="rId30" Type="http://schemas.openxmlformats.org/officeDocument/2006/relationships/hyperlink" Target="https://oxfamilibrary.openrepository.com/bitstream/handle/10546/620687/gd-tiger-worm-toilet-manual-280319-en.pdf;jsessionid=D48EBD82D9C9DBCC6AEE15D1940C3656?sequence=1" TargetMode="External"/></Relationships>
</file>

<file path=ppt/slides/_rels/slide175.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4.xml"/><Relationship Id="rId18" Type="http://schemas.openxmlformats.org/officeDocument/2006/relationships/slide" Target="slide176.xml"/><Relationship Id="rId26" Type="http://schemas.openxmlformats.org/officeDocument/2006/relationships/slide" Target="slide168.xml"/><Relationship Id="rId3" Type="http://schemas.openxmlformats.org/officeDocument/2006/relationships/slide" Target="slide70.xml"/><Relationship Id="rId21" Type="http://schemas.openxmlformats.org/officeDocument/2006/relationships/slide" Target="slide156.xml"/><Relationship Id="rId7" Type="http://schemas.openxmlformats.org/officeDocument/2006/relationships/slide" Target="slide50.xml"/><Relationship Id="rId12" Type="http://schemas.openxmlformats.org/officeDocument/2006/relationships/slide" Target="slide29.xml"/><Relationship Id="rId17" Type="http://schemas.openxmlformats.org/officeDocument/2006/relationships/slide" Target="slide143.xml"/><Relationship Id="rId25" Type="http://schemas.openxmlformats.org/officeDocument/2006/relationships/slide" Target="slide166.xml"/><Relationship Id="rId2" Type="http://schemas.openxmlformats.org/officeDocument/2006/relationships/image" Target="../media/image407.emf"/><Relationship Id="rId16" Type="http://schemas.openxmlformats.org/officeDocument/2006/relationships/slide" Target="slide3.xml"/><Relationship Id="rId20" Type="http://schemas.openxmlformats.org/officeDocument/2006/relationships/slide" Target="slide155.xml"/><Relationship Id="rId29" Type="http://schemas.openxmlformats.org/officeDocument/2006/relationships/hyperlink" Target="https://oxfamilibrary.openrepository.com/bitstream/handle/10546/620687/gd-tiger-worm-toilet-manual-280319-en.pdf;jsessionid=D48EBD82D9C9DBCC6AEE15D1940C3656?sequence=1" TargetMode="External"/><Relationship Id="rId1" Type="http://schemas.openxmlformats.org/officeDocument/2006/relationships/slideLayout" Target="../slideLayouts/slideLayout7.xml"/><Relationship Id="rId6" Type="http://schemas.openxmlformats.org/officeDocument/2006/relationships/slide" Target="slide133.xml"/><Relationship Id="rId11" Type="http://schemas.openxmlformats.org/officeDocument/2006/relationships/slide" Target="slide125.xml"/><Relationship Id="rId24" Type="http://schemas.openxmlformats.org/officeDocument/2006/relationships/slide" Target="slide164.xml"/><Relationship Id="rId5" Type="http://schemas.openxmlformats.org/officeDocument/2006/relationships/slide" Target="slide112.xml"/><Relationship Id="rId15" Type="http://schemas.openxmlformats.org/officeDocument/2006/relationships/slide" Target="slide41.xml"/><Relationship Id="rId23" Type="http://schemas.openxmlformats.org/officeDocument/2006/relationships/slide" Target="slide162.xml"/><Relationship Id="rId28" Type="http://schemas.openxmlformats.org/officeDocument/2006/relationships/slide" Target="slide170.xml"/><Relationship Id="rId10" Type="http://schemas.openxmlformats.org/officeDocument/2006/relationships/slide" Target="slide104.xml"/><Relationship Id="rId19" Type="http://schemas.openxmlformats.org/officeDocument/2006/relationships/slide" Target="slide152.xml"/><Relationship Id="rId4" Type="http://schemas.openxmlformats.org/officeDocument/2006/relationships/slide" Target="slide94.xml"/><Relationship Id="rId9" Type="http://schemas.openxmlformats.org/officeDocument/2006/relationships/slide" Target="slide86.xml"/><Relationship Id="rId14" Type="http://schemas.openxmlformats.org/officeDocument/2006/relationships/slide" Target="slide28.xml"/><Relationship Id="rId22" Type="http://schemas.openxmlformats.org/officeDocument/2006/relationships/slide" Target="slide159.xml"/><Relationship Id="rId27" Type="http://schemas.openxmlformats.org/officeDocument/2006/relationships/slide" Target="slide150.xml"/><Relationship Id="rId30" Type="http://schemas.openxmlformats.org/officeDocument/2006/relationships/slide" Target="slide158.xml"/></Relationships>
</file>

<file path=ppt/slides/_rels/slide176.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64.xml"/><Relationship Id="rId26" Type="http://schemas.openxmlformats.org/officeDocument/2006/relationships/slide" Target="slide166.xml"/><Relationship Id="rId3" Type="http://schemas.openxmlformats.org/officeDocument/2006/relationships/slide" Target="slide94.xml"/><Relationship Id="rId21" Type="http://schemas.openxmlformats.org/officeDocument/2006/relationships/slide" Target="slide15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slide" Target="slide162.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59.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5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68.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55.xml"/><Relationship Id="rId27" Type="http://schemas.openxmlformats.org/officeDocument/2006/relationships/slide" Target="slide170.xml"/></Relationships>
</file>

<file path=ppt/slides/_rels/slide177.xml.rels><?xml version="1.0" encoding="UTF-8" standalone="yes"?>
<Relationships xmlns="http://schemas.openxmlformats.org/package/2006/relationships"><Relationship Id="rId8" Type="http://schemas.openxmlformats.org/officeDocument/2006/relationships/slide" Target="slide86.xml"/><Relationship Id="rId13" Type="http://schemas.openxmlformats.org/officeDocument/2006/relationships/slide" Target="slide28.xml"/><Relationship Id="rId18" Type="http://schemas.openxmlformats.org/officeDocument/2006/relationships/slide" Target="slide164.xml"/><Relationship Id="rId26" Type="http://schemas.openxmlformats.org/officeDocument/2006/relationships/slide" Target="slide166.xml"/><Relationship Id="rId3" Type="http://schemas.openxmlformats.org/officeDocument/2006/relationships/slide" Target="slide94.xml"/><Relationship Id="rId21" Type="http://schemas.openxmlformats.org/officeDocument/2006/relationships/slide" Target="slide152.xml"/><Relationship Id="rId7" Type="http://schemas.openxmlformats.org/officeDocument/2006/relationships/slide" Target="slide58.xml"/><Relationship Id="rId12" Type="http://schemas.openxmlformats.org/officeDocument/2006/relationships/slide" Target="slide4.xml"/><Relationship Id="rId17" Type="http://schemas.openxmlformats.org/officeDocument/2006/relationships/slide" Target="slide150.xml"/><Relationship Id="rId25" Type="http://schemas.openxmlformats.org/officeDocument/2006/relationships/slide" Target="slide162.xml"/><Relationship Id="rId2" Type="http://schemas.openxmlformats.org/officeDocument/2006/relationships/slide" Target="slide70.xml"/><Relationship Id="rId16" Type="http://schemas.openxmlformats.org/officeDocument/2006/relationships/slide" Target="slide143.xml"/><Relationship Id="rId20" Type="http://schemas.openxmlformats.org/officeDocument/2006/relationships/slide" Target="slide173.xml"/><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29.xml"/><Relationship Id="rId24" Type="http://schemas.openxmlformats.org/officeDocument/2006/relationships/slide" Target="slide159.xml"/><Relationship Id="rId5" Type="http://schemas.openxmlformats.org/officeDocument/2006/relationships/slide" Target="slide133.xml"/><Relationship Id="rId15" Type="http://schemas.openxmlformats.org/officeDocument/2006/relationships/slide" Target="slide3.xml"/><Relationship Id="rId23" Type="http://schemas.openxmlformats.org/officeDocument/2006/relationships/slide" Target="slide156.xml"/><Relationship Id="rId28" Type="http://schemas.openxmlformats.org/officeDocument/2006/relationships/slide" Target="slide158.xml"/><Relationship Id="rId10" Type="http://schemas.openxmlformats.org/officeDocument/2006/relationships/slide" Target="slide125.xml"/><Relationship Id="rId19" Type="http://schemas.openxmlformats.org/officeDocument/2006/relationships/slide" Target="slide168.xml"/><Relationship Id="rId4" Type="http://schemas.openxmlformats.org/officeDocument/2006/relationships/slide" Target="slide112.xml"/><Relationship Id="rId9" Type="http://schemas.openxmlformats.org/officeDocument/2006/relationships/slide" Target="slide104.xml"/><Relationship Id="rId14" Type="http://schemas.openxmlformats.org/officeDocument/2006/relationships/slide" Target="slide41.xml"/><Relationship Id="rId22" Type="http://schemas.openxmlformats.org/officeDocument/2006/relationships/slide" Target="slide155.xml"/><Relationship Id="rId27" Type="http://schemas.openxmlformats.org/officeDocument/2006/relationships/slide" Target="slide170.xml"/></Relationships>
</file>

<file path=ppt/slides/_rels/slide18.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3" Type="http://schemas.openxmlformats.org/officeDocument/2006/relationships/slide" Target="slide50.xml"/><Relationship Id="rId21" Type="http://schemas.openxmlformats.org/officeDocument/2006/relationships/slide" Target="slide19.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 Type="http://schemas.openxmlformats.org/officeDocument/2006/relationships/image" Target="../media/image36.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37.emf"/><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susana.org/en/knowledge-hub/resources-and-publications/library/details/3145" TargetMode="Externa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19.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 Type="http://schemas.openxmlformats.org/officeDocument/2006/relationships/notesSlide" Target="../notesSlides/notesSlide3.xml"/><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slide" Target="slide27.xm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oxfamwash.org/en"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112.xml"/><Relationship Id="rId18" Type="http://schemas.openxmlformats.org/officeDocument/2006/relationships/slide" Target="slide3.xml"/><Relationship Id="rId26" Type="http://schemas.openxmlformats.org/officeDocument/2006/relationships/slide" Target="slide27.xml"/><Relationship Id="rId3" Type="http://schemas.openxmlformats.org/officeDocument/2006/relationships/image" Target="../media/image39.emf"/><Relationship Id="rId21" Type="http://schemas.openxmlformats.org/officeDocument/2006/relationships/slide" Target="slide7.xml"/><Relationship Id="rId7" Type="http://schemas.openxmlformats.org/officeDocument/2006/relationships/slide" Target="slide86.xml"/><Relationship Id="rId12" Type="http://schemas.openxmlformats.org/officeDocument/2006/relationships/slide" Target="slide94.xml"/><Relationship Id="rId17" Type="http://schemas.openxmlformats.org/officeDocument/2006/relationships/slide" Target="slide41.xml"/><Relationship Id="rId25" Type="http://schemas.openxmlformats.org/officeDocument/2006/relationships/hyperlink" Target="https://www.susana.org/en/knowledge-hub/resources-and-publications/library/details/3145" TargetMode="External"/><Relationship Id="rId2" Type="http://schemas.openxmlformats.org/officeDocument/2006/relationships/image" Target="../media/image38.emf"/><Relationship Id="rId16" Type="http://schemas.openxmlformats.org/officeDocument/2006/relationships/slide" Target="slide28.xml"/><Relationship Id="rId20" Type="http://schemas.openxmlformats.org/officeDocument/2006/relationships/slide" Target="slide5.xml"/><Relationship Id="rId29"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slide" Target="slide58.xml"/><Relationship Id="rId11" Type="http://schemas.openxmlformats.org/officeDocument/2006/relationships/slide" Target="slide70.xml"/><Relationship Id="rId24" Type="http://schemas.openxmlformats.org/officeDocument/2006/relationships/slide" Target="slide9.xml"/><Relationship Id="rId5" Type="http://schemas.openxmlformats.org/officeDocument/2006/relationships/slide" Target="slide50.xml"/><Relationship Id="rId15" Type="http://schemas.openxmlformats.org/officeDocument/2006/relationships/slide" Target="slide29.xml"/><Relationship Id="rId23" Type="http://schemas.openxmlformats.org/officeDocument/2006/relationships/slide" Target="slide17.xml"/><Relationship Id="rId28" Type="http://schemas.openxmlformats.org/officeDocument/2006/relationships/image" Target="../media/image41.emf"/><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image" Target="../media/image40.emf"/><Relationship Id="rId9" Type="http://schemas.openxmlformats.org/officeDocument/2006/relationships/slide" Target="slide125.xml"/><Relationship Id="rId14" Type="http://schemas.openxmlformats.org/officeDocument/2006/relationships/slide" Target="slide133.xml"/><Relationship Id="rId22" Type="http://schemas.openxmlformats.org/officeDocument/2006/relationships/slide" Target="slide10.xml"/><Relationship Id="rId27" Type="http://schemas.openxmlformats.org/officeDocument/2006/relationships/slide" Target="slide19.xml"/><Relationship Id="rId30" Type="http://schemas.openxmlformats.org/officeDocument/2006/relationships/image" Target="../media/image43.emf"/></Relationships>
</file>

<file path=ppt/slides/_rels/slide21.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26" Type="http://schemas.openxmlformats.org/officeDocument/2006/relationships/slide" Target="slide19.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slide" Target="slide27.xml"/><Relationship Id="rId2" Type="http://schemas.openxmlformats.org/officeDocument/2006/relationships/image" Target="../media/image44.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45.emf"/><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susana.org/en/knowledge-hub/resources-and-publications/library/details/3145" TargetMode="Externa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26" Type="http://schemas.openxmlformats.org/officeDocument/2006/relationships/slide" Target="slide19.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slide" Target="slide27.xml"/><Relationship Id="rId2" Type="http://schemas.openxmlformats.org/officeDocument/2006/relationships/image" Target="../media/image46.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47.emf"/><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susana.org/en/knowledge-hub/resources-and-publications/library/details/3145" TargetMode="Externa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23.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slide" Target="slide7.xml"/><Relationship Id="rId26" Type="http://schemas.openxmlformats.org/officeDocument/2006/relationships/slide" Target="slide19.xml"/><Relationship Id="rId3" Type="http://schemas.openxmlformats.org/officeDocument/2006/relationships/slide" Target="slide58.xml"/><Relationship Id="rId21" Type="http://schemas.openxmlformats.org/officeDocument/2006/relationships/slide" Target="slide9.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5.xml"/><Relationship Id="rId25" Type="http://schemas.openxmlformats.org/officeDocument/2006/relationships/slide" Target="slide27.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image" Target="../media/image49.emf"/><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image" Target="../media/image48.emf"/><Relationship Id="rId10" Type="http://schemas.openxmlformats.org/officeDocument/2006/relationships/slide" Target="slide112.xml"/><Relationship Id="rId19" Type="http://schemas.openxmlformats.org/officeDocument/2006/relationships/slide" Target="slide10.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hyperlink" Target="https://www.susana.org/en/knowledge-hub/resources-and-publications/library/details/3145" TargetMode="External"/></Relationships>
</file>

<file path=ppt/slides/_rels/slide24.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26" Type="http://schemas.openxmlformats.org/officeDocument/2006/relationships/slide" Target="slide19.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slide" Target="slide27.xml"/><Relationship Id="rId2" Type="http://schemas.openxmlformats.org/officeDocument/2006/relationships/image" Target="../media/image50.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51.emf"/><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susana.org/en/knowledge-hub/resources-and-publications/library/details/3145" TargetMode="Externa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25.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26" Type="http://schemas.openxmlformats.org/officeDocument/2006/relationships/slide" Target="slide19.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slide" Target="slide27.xml"/><Relationship Id="rId2" Type="http://schemas.openxmlformats.org/officeDocument/2006/relationships/image" Target="../media/image52.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53.emf"/><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susana.org/en/knowledge-hub/resources-and-publications/library/details/3145" TargetMode="Externa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2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3.xml"/><Relationship Id="rId18" Type="http://schemas.openxmlformats.org/officeDocument/2006/relationships/slide" Target="slide150.xml"/><Relationship Id="rId26" Type="http://schemas.openxmlformats.org/officeDocument/2006/relationships/slide" Target="slide19.xml"/><Relationship Id="rId3" Type="http://schemas.openxmlformats.org/officeDocument/2006/relationships/image" Target="../media/image55.emf"/><Relationship Id="rId21" Type="http://schemas.openxmlformats.org/officeDocument/2006/relationships/slide" Target="slide10.xml"/><Relationship Id="rId7" Type="http://schemas.openxmlformats.org/officeDocument/2006/relationships/slide" Target="slide104.xml"/><Relationship Id="rId12" Type="http://schemas.openxmlformats.org/officeDocument/2006/relationships/slide" Target="slide112.xml"/><Relationship Id="rId17" Type="http://schemas.openxmlformats.org/officeDocument/2006/relationships/slide" Target="slide3.xml"/><Relationship Id="rId25" Type="http://schemas.openxmlformats.org/officeDocument/2006/relationships/slide" Target="slide27.xml"/><Relationship Id="rId2" Type="http://schemas.openxmlformats.org/officeDocument/2006/relationships/image" Target="../media/image54.emf"/><Relationship Id="rId16" Type="http://schemas.openxmlformats.org/officeDocument/2006/relationships/slide" Target="slide41.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94.xml"/><Relationship Id="rId24" Type="http://schemas.openxmlformats.org/officeDocument/2006/relationships/hyperlink" Target="https://www.susana.org/en/knowledge-hub/resources-and-publications/library/details/3145" TargetMode="External"/><Relationship Id="rId5" Type="http://schemas.openxmlformats.org/officeDocument/2006/relationships/slide" Target="slide58.xml"/><Relationship Id="rId15" Type="http://schemas.openxmlformats.org/officeDocument/2006/relationships/slide" Target="slide28.xml"/><Relationship Id="rId23" Type="http://schemas.openxmlformats.org/officeDocument/2006/relationships/slide" Target="slide9.xml"/><Relationship Id="rId10" Type="http://schemas.openxmlformats.org/officeDocument/2006/relationships/slide" Target="slide70.xml"/><Relationship Id="rId19" Type="http://schemas.openxmlformats.org/officeDocument/2006/relationships/slide" Target="slide5.xml"/><Relationship Id="rId4" Type="http://schemas.openxmlformats.org/officeDocument/2006/relationships/slide" Target="slide50.xml"/><Relationship Id="rId9" Type="http://schemas.openxmlformats.org/officeDocument/2006/relationships/slide" Target="slide143.xml"/><Relationship Id="rId14" Type="http://schemas.openxmlformats.org/officeDocument/2006/relationships/slide" Target="slide29.xml"/><Relationship Id="rId22" Type="http://schemas.openxmlformats.org/officeDocument/2006/relationships/slide" Target="slide17.xml"/></Relationships>
</file>

<file path=ppt/slides/_rels/slide27.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5.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slide" Target="slide19.xml"/><Relationship Id="rId2" Type="http://schemas.openxmlformats.org/officeDocument/2006/relationships/image" Target="../media/image56.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57.emf"/><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susana.org/en/knowledge-hub/resources-and-publications/library/details/3145" TargetMode="Externa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28.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1.xml"/><Relationship Id="rId3" Type="http://schemas.openxmlformats.org/officeDocument/2006/relationships/slide" Target="slide58.xml"/><Relationship Id="rId7" Type="http://schemas.openxmlformats.org/officeDocument/2006/relationships/slide" Target="slide143.xml"/><Relationship Id="rId12" Type="http://schemas.openxmlformats.org/officeDocument/2006/relationships/slide" Target="slide29.xml"/><Relationship Id="rId2" Type="http://schemas.openxmlformats.org/officeDocument/2006/relationships/slide" Target="slide50.xml"/><Relationship Id="rId16"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41.xml"/><Relationship Id="rId18" Type="http://schemas.openxmlformats.org/officeDocument/2006/relationships/slide" Target="slide35.xml"/><Relationship Id="rId3" Type="http://schemas.openxmlformats.org/officeDocument/2006/relationships/slide" Target="slide50.xml"/><Relationship Id="rId21" Type="http://schemas.openxmlformats.org/officeDocument/2006/relationships/image" Target="../media/image58.emf"/><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30.xml"/><Relationship Id="rId2" Type="http://schemas.openxmlformats.org/officeDocument/2006/relationships/notesSlide" Target="../notesSlides/notesSlide4.xml"/><Relationship Id="rId16" Type="http://schemas.openxmlformats.org/officeDocument/2006/relationships/slide" Target="slide3.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28.xml"/><Relationship Id="rId10" Type="http://schemas.openxmlformats.org/officeDocument/2006/relationships/slide" Target="slide94.xml"/><Relationship Id="rId19" Type="http://schemas.openxmlformats.org/officeDocument/2006/relationships/slide" Target="slide31.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slide" Target="slide39.xml"/></Relationships>
</file>

<file path=ppt/slides/_rels/slide3.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133.xml"/><Relationship Id="rId18" Type="http://schemas.openxmlformats.org/officeDocument/2006/relationships/slide" Target="slide150.xml"/><Relationship Id="rId3" Type="http://schemas.openxmlformats.org/officeDocument/2006/relationships/slide" Target="slide4.xml"/><Relationship Id="rId7" Type="http://schemas.openxmlformats.org/officeDocument/2006/relationships/slide" Target="slide112.xml"/><Relationship Id="rId12" Type="http://schemas.openxmlformats.org/officeDocument/2006/relationships/slide" Target="slide143.xml"/><Relationship Id="rId17" Type="http://schemas.openxmlformats.org/officeDocument/2006/relationships/slide" Target="slide94.xml"/><Relationship Id="rId2" Type="http://schemas.openxmlformats.org/officeDocument/2006/relationships/notesSlide" Target="../notesSlides/notesSlide1.xml"/><Relationship Id="rId16" Type="http://schemas.openxmlformats.org/officeDocument/2006/relationships/slide" Target="slide86.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3.xml"/><Relationship Id="rId5" Type="http://schemas.openxmlformats.org/officeDocument/2006/relationships/slide" Target="slide50.xml"/><Relationship Id="rId15" Type="http://schemas.openxmlformats.org/officeDocument/2006/relationships/slide" Target="slide70.xml"/><Relationship Id="rId10" Type="http://schemas.openxmlformats.org/officeDocument/2006/relationships/slide" Target="slide41.xml"/><Relationship Id="rId4" Type="http://schemas.openxmlformats.org/officeDocument/2006/relationships/slide" Target="slide29.xml"/><Relationship Id="rId9" Type="http://schemas.openxmlformats.org/officeDocument/2006/relationships/slide" Target="slide28.xml"/><Relationship Id="rId14" Type="http://schemas.openxmlformats.org/officeDocument/2006/relationships/slide" Target="slide125.xml"/></Relationships>
</file>

<file path=ppt/slides/_rels/slide30.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slide" Target="slide150.xml"/><Relationship Id="rId26" Type="http://schemas.openxmlformats.org/officeDocument/2006/relationships/image" Target="../media/image65.emf"/><Relationship Id="rId3" Type="http://schemas.openxmlformats.org/officeDocument/2006/relationships/slide" Target="slide58.xml"/><Relationship Id="rId21" Type="http://schemas.openxmlformats.org/officeDocument/2006/relationships/image" Target="../media/image61.emf"/><Relationship Id="rId7" Type="http://schemas.openxmlformats.org/officeDocument/2006/relationships/slide" Target="slide143.xml"/><Relationship Id="rId12" Type="http://schemas.openxmlformats.org/officeDocument/2006/relationships/slide" Target="slide41.xml"/><Relationship Id="rId17" Type="http://schemas.openxmlformats.org/officeDocument/2006/relationships/slide" Target="slide31.xml"/><Relationship Id="rId25" Type="http://schemas.openxmlformats.org/officeDocument/2006/relationships/slide" Target="slide39.xml"/><Relationship Id="rId2" Type="http://schemas.openxmlformats.org/officeDocument/2006/relationships/slide" Target="slide50.xml"/><Relationship Id="rId16" Type="http://schemas.openxmlformats.org/officeDocument/2006/relationships/slide" Target="slide35.xml"/><Relationship Id="rId20" Type="http://schemas.openxmlformats.org/officeDocument/2006/relationships/image" Target="../media/image60.emf"/><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image" Target="../media/image64.emf"/><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image" Target="../media/image63.emf"/><Relationship Id="rId10" Type="http://schemas.openxmlformats.org/officeDocument/2006/relationships/slide" Target="slide112.xml"/><Relationship Id="rId19" Type="http://schemas.openxmlformats.org/officeDocument/2006/relationships/image" Target="../media/image59.emf"/><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 Id="rId22" Type="http://schemas.openxmlformats.org/officeDocument/2006/relationships/image" Target="../media/image62.emf"/></Relationships>
</file>

<file path=ppt/slides/_rels/slide3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3.xml"/><Relationship Id="rId18" Type="http://schemas.openxmlformats.org/officeDocument/2006/relationships/slide" Target="slide30.xml"/><Relationship Id="rId3" Type="http://schemas.openxmlformats.org/officeDocument/2006/relationships/notesSlide" Target="../notesSlides/notesSlide5.xml"/><Relationship Id="rId21" Type="http://schemas.openxmlformats.org/officeDocument/2006/relationships/hyperlink" Target="https://www.oxfamwash.org/communities/community-engagement/gd-introduction-community-engagement-wash-170119-en.pdf" TargetMode="External"/><Relationship Id="rId7" Type="http://schemas.openxmlformats.org/officeDocument/2006/relationships/slide" Target="slide104.xml"/><Relationship Id="rId12" Type="http://schemas.openxmlformats.org/officeDocument/2006/relationships/slide" Target="slide112.xml"/><Relationship Id="rId17" Type="http://schemas.openxmlformats.org/officeDocument/2006/relationships/slide" Target="slide3.xml"/><Relationship Id="rId2" Type="http://schemas.openxmlformats.org/officeDocument/2006/relationships/slideLayout" Target="../slideLayouts/slideLayout7.xml"/><Relationship Id="rId16" Type="http://schemas.openxmlformats.org/officeDocument/2006/relationships/slide" Target="slide28.xml"/><Relationship Id="rId20" Type="http://schemas.openxmlformats.org/officeDocument/2006/relationships/slide" Target="slide150.xml"/><Relationship Id="rId1" Type="http://schemas.openxmlformats.org/officeDocument/2006/relationships/video" Target="https://www.youtube.com/embed/2zUOCqovlL0?feature=oembed" TargetMode="External"/><Relationship Id="rId6" Type="http://schemas.openxmlformats.org/officeDocument/2006/relationships/slide" Target="slide86.xml"/><Relationship Id="rId11" Type="http://schemas.openxmlformats.org/officeDocument/2006/relationships/slide" Target="slide94.xml"/><Relationship Id="rId24" Type="http://schemas.openxmlformats.org/officeDocument/2006/relationships/slide" Target="slide39.xml"/><Relationship Id="rId5" Type="http://schemas.openxmlformats.org/officeDocument/2006/relationships/slide" Target="slide58.xml"/><Relationship Id="rId15" Type="http://schemas.openxmlformats.org/officeDocument/2006/relationships/slide" Target="slide4.xml"/><Relationship Id="rId23" Type="http://schemas.openxmlformats.org/officeDocument/2006/relationships/hyperlink" Target="https://youtu.be/2zUOCqovlL0" TargetMode="External"/><Relationship Id="rId10" Type="http://schemas.openxmlformats.org/officeDocument/2006/relationships/slide" Target="slide70.xml"/><Relationship Id="rId19" Type="http://schemas.openxmlformats.org/officeDocument/2006/relationships/slide" Target="slide35.xml"/><Relationship Id="rId4" Type="http://schemas.openxmlformats.org/officeDocument/2006/relationships/slide" Target="slide50.xml"/><Relationship Id="rId9" Type="http://schemas.openxmlformats.org/officeDocument/2006/relationships/slide" Target="slide143.xml"/><Relationship Id="rId14" Type="http://schemas.openxmlformats.org/officeDocument/2006/relationships/slide" Target="slide41.xml"/><Relationship Id="rId22"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3.xml"/><Relationship Id="rId18" Type="http://schemas.openxmlformats.org/officeDocument/2006/relationships/slide" Target="slide30.xml"/><Relationship Id="rId3" Type="http://schemas.openxmlformats.org/officeDocument/2006/relationships/image" Target="../media/image67.emf"/><Relationship Id="rId21" Type="http://schemas.openxmlformats.org/officeDocument/2006/relationships/hyperlink" Target="https://www.oxfamwash.org/communities/community-engagement/gd-introduction-community-engagement-wash-170119-en.pdf" TargetMode="External"/><Relationship Id="rId7" Type="http://schemas.openxmlformats.org/officeDocument/2006/relationships/slide" Target="slide104.xml"/><Relationship Id="rId12" Type="http://schemas.openxmlformats.org/officeDocument/2006/relationships/slide" Target="slide112.xml"/><Relationship Id="rId17" Type="http://schemas.openxmlformats.org/officeDocument/2006/relationships/slide" Target="slide3.xml"/><Relationship Id="rId2" Type="http://schemas.openxmlformats.org/officeDocument/2006/relationships/notesSlide" Target="../notesSlides/notesSlide6.xml"/><Relationship Id="rId16" Type="http://schemas.openxmlformats.org/officeDocument/2006/relationships/slide" Target="slide28.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94.xml"/><Relationship Id="rId5" Type="http://schemas.openxmlformats.org/officeDocument/2006/relationships/slide" Target="slide58.xml"/><Relationship Id="rId15" Type="http://schemas.openxmlformats.org/officeDocument/2006/relationships/slide" Target="slide4.xml"/><Relationship Id="rId23" Type="http://schemas.openxmlformats.org/officeDocument/2006/relationships/slide" Target="slide31.xml"/><Relationship Id="rId10" Type="http://schemas.openxmlformats.org/officeDocument/2006/relationships/slide" Target="slide70.xml"/><Relationship Id="rId19" Type="http://schemas.openxmlformats.org/officeDocument/2006/relationships/slide" Target="slide35.xml"/><Relationship Id="rId4" Type="http://schemas.openxmlformats.org/officeDocument/2006/relationships/slide" Target="slide50.xml"/><Relationship Id="rId9" Type="http://schemas.openxmlformats.org/officeDocument/2006/relationships/slide" Target="slide143.xml"/><Relationship Id="rId14" Type="http://schemas.openxmlformats.org/officeDocument/2006/relationships/slide" Target="slide41.xml"/><Relationship Id="rId22" Type="http://schemas.openxmlformats.org/officeDocument/2006/relationships/slide" Target="slide39.xml"/></Relationships>
</file>

<file path=ppt/slides/_rels/slide33.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slide" Target="slide39.xml"/><Relationship Id="rId7" Type="http://schemas.openxmlformats.org/officeDocument/2006/relationships/slide" Target="slide143.xml"/><Relationship Id="rId12" Type="http://schemas.openxmlformats.org/officeDocument/2006/relationships/slide" Target="slide41.xml"/><Relationship Id="rId17" Type="http://schemas.openxmlformats.org/officeDocument/2006/relationships/slide" Target="slide35.xml"/><Relationship Id="rId2" Type="http://schemas.openxmlformats.org/officeDocument/2006/relationships/slide" Target="slide50.xml"/><Relationship Id="rId16" Type="http://schemas.openxmlformats.org/officeDocument/2006/relationships/slide" Target="slide30.xml"/><Relationship Id="rId20"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image" Target="../media/image68.png"/><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41.xml"/><Relationship Id="rId18" Type="http://schemas.openxmlformats.org/officeDocument/2006/relationships/slide" Target="slide35.xml"/><Relationship Id="rId3" Type="http://schemas.openxmlformats.org/officeDocument/2006/relationships/slide" Target="slide50.xml"/><Relationship Id="rId21" Type="http://schemas.openxmlformats.org/officeDocument/2006/relationships/slide" Target="slide39.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30.xml"/><Relationship Id="rId2" Type="http://schemas.openxmlformats.org/officeDocument/2006/relationships/notesSlide" Target="../notesSlides/notesSlide7.xml"/><Relationship Id="rId16" Type="http://schemas.openxmlformats.org/officeDocument/2006/relationships/slide" Target="slide3.xml"/><Relationship Id="rId20"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28.xml"/><Relationship Id="rId10" Type="http://schemas.openxmlformats.org/officeDocument/2006/relationships/slide" Target="slide94.xml"/><Relationship Id="rId19" Type="http://schemas.openxmlformats.org/officeDocument/2006/relationships/slide" Target="slide150.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slide" Target="slide150.xml"/><Relationship Id="rId26" Type="http://schemas.openxmlformats.org/officeDocument/2006/relationships/slide" Target="slide39.xml"/><Relationship Id="rId3" Type="http://schemas.openxmlformats.org/officeDocument/2006/relationships/slide" Target="slide58.xml"/><Relationship Id="rId21" Type="http://schemas.openxmlformats.org/officeDocument/2006/relationships/diagramQuickStyle" Target="../diagrams/quickStyle1.xml"/><Relationship Id="rId7" Type="http://schemas.openxmlformats.org/officeDocument/2006/relationships/slide" Target="slide143.xml"/><Relationship Id="rId12" Type="http://schemas.openxmlformats.org/officeDocument/2006/relationships/slide" Target="slide41.xml"/><Relationship Id="rId17" Type="http://schemas.openxmlformats.org/officeDocument/2006/relationships/slide" Target="slide31.xml"/><Relationship Id="rId25" Type="http://schemas.openxmlformats.org/officeDocument/2006/relationships/slide" Target="slide38.xml"/><Relationship Id="rId2" Type="http://schemas.openxmlformats.org/officeDocument/2006/relationships/slide" Target="slide50.xml"/><Relationship Id="rId16" Type="http://schemas.openxmlformats.org/officeDocument/2006/relationships/slide" Target="slide30.xml"/><Relationship Id="rId20" Type="http://schemas.openxmlformats.org/officeDocument/2006/relationships/diagramLayout" Target="../diagrams/layout1.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image" Target="../media/image70.png"/><Relationship Id="rId5" Type="http://schemas.openxmlformats.org/officeDocument/2006/relationships/slide" Target="slide104.xml"/><Relationship Id="rId15" Type="http://schemas.openxmlformats.org/officeDocument/2006/relationships/slide" Target="slide3.xml"/><Relationship Id="rId23" Type="http://schemas.microsoft.com/office/2007/relationships/diagramDrawing" Target="../diagrams/drawing1.xml"/><Relationship Id="rId10" Type="http://schemas.openxmlformats.org/officeDocument/2006/relationships/slide" Target="slide112.xml"/><Relationship Id="rId19" Type="http://schemas.openxmlformats.org/officeDocument/2006/relationships/diagramData" Target="../diagrams/data1.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 Id="rId22" Type="http://schemas.openxmlformats.org/officeDocument/2006/relationships/diagramColors" Target="../diagrams/colors1.xml"/></Relationships>
</file>

<file path=ppt/slides/_rels/slide36.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41.xml"/><Relationship Id="rId18" Type="http://schemas.openxmlformats.org/officeDocument/2006/relationships/slide" Target="slide31.xml"/><Relationship Id="rId26" Type="http://schemas.openxmlformats.org/officeDocument/2006/relationships/slide" Target="slide35.xml"/><Relationship Id="rId3" Type="http://schemas.openxmlformats.org/officeDocument/2006/relationships/slide" Target="slide50.xml"/><Relationship Id="rId21" Type="http://schemas.openxmlformats.org/officeDocument/2006/relationships/diagramLayout" Target="../diagrams/layout2.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30.xml"/><Relationship Id="rId25" Type="http://schemas.openxmlformats.org/officeDocument/2006/relationships/image" Target="../media/image70.png"/><Relationship Id="rId2" Type="http://schemas.openxmlformats.org/officeDocument/2006/relationships/notesSlide" Target="../notesSlides/notesSlide8.xml"/><Relationship Id="rId16" Type="http://schemas.openxmlformats.org/officeDocument/2006/relationships/slide" Target="slide3.xml"/><Relationship Id="rId20"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slide" Target="slide104.xml"/><Relationship Id="rId11" Type="http://schemas.openxmlformats.org/officeDocument/2006/relationships/slide" Target="slide112.xml"/><Relationship Id="rId24" Type="http://schemas.microsoft.com/office/2007/relationships/diagramDrawing" Target="../diagrams/drawing2.xml"/><Relationship Id="rId5" Type="http://schemas.openxmlformats.org/officeDocument/2006/relationships/slide" Target="slide86.xml"/><Relationship Id="rId15" Type="http://schemas.openxmlformats.org/officeDocument/2006/relationships/slide" Target="slide28.xml"/><Relationship Id="rId23" Type="http://schemas.openxmlformats.org/officeDocument/2006/relationships/diagramColors" Target="../diagrams/colors2.xml"/><Relationship Id="rId28" Type="http://schemas.openxmlformats.org/officeDocument/2006/relationships/slide" Target="slide39.xml"/><Relationship Id="rId10" Type="http://schemas.openxmlformats.org/officeDocument/2006/relationships/slide" Target="slide94.xml"/><Relationship Id="rId19" Type="http://schemas.openxmlformats.org/officeDocument/2006/relationships/slide" Target="slide150.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diagramQuickStyle" Target="../diagrams/quickStyle2.xml"/><Relationship Id="rId27" Type="http://schemas.openxmlformats.org/officeDocument/2006/relationships/slide" Target="slide38.xml"/></Relationships>
</file>

<file path=ppt/slides/_rels/slide3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3.xml"/><Relationship Id="rId18" Type="http://schemas.openxmlformats.org/officeDocument/2006/relationships/slide" Target="slide30.xml"/><Relationship Id="rId26" Type="http://schemas.openxmlformats.org/officeDocument/2006/relationships/hyperlink" Target="https://www.youtube.com/watch?v=emern6grR00&amp;t=1s" TargetMode="External"/><Relationship Id="rId3" Type="http://schemas.openxmlformats.org/officeDocument/2006/relationships/notesSlide" Target="../notesSlides/notesSlide9.xml"/><Relationship Id="rId21" Type="http://schemas.openxmlformats.org/officeDocument/2006/relationships/slide" Target="slide35.xml"/><Relationship Id="rId7" Type="http://schemas.openxmlformats.org/officeDocument/2006/relationships/slide" Target="slide104.xml"/><Relationship Id="rId12" Type="http://schemas.openxmlformats.org/officeDocument/2006/relationships/slide" Target="slide112.xml"/><Relationship Id="rId17" Type="http://schemas.openxmlformats.org/officeDocument/2006/relationships/slide" Target="slide3.xml"/><Relationship Id="rId25" Type="http://schemas.openxmlformats.org/officeDocument/2006/relationships/image" Target="../media/image72.jpeg"/><Relationship Id="rId2" Type="http://schemas.openxmlformats.org/officeDocument/2006/relationships/slideLayout" Target="../slideLayouts/slideLayout2.xml"/><Relationship Id="rId16" Type="http://schemas.openxmlformats.org/officeDocument/2006/relationships/slide" Target="slide28.xml"/><Relationship Id="rId20" Type="http://schemas.openxmlformats.org/officeDocument/2006/relationships/slide" Target="slide150.xml"/><Relationship Id="rId1" Type="http://schemas.openxmlformats.org/officeDocument/2006/relationships/video" Target="https://www.youtube.com/embed/emern6grR00?feature=oembed" TargetMode="External"/><Relationship Id="rId6" Type="http://schemas.openxmlformats.org/officeDocument/2006/relationships/slide" Target="slide86.xml"/><Relationship Id="rId11" Type="http://schemas.openxmlformats.org/officeDocument/2006/relationships/slide" Target="slide94.xml"/><Relationship Id="rId24" Type="http://schemas.openxmlformats.org/officeDocument/2006/relationships/slide" Target="slide39.xml"/><Relationship Id="rId5" Type="http://schemas.openxmlformats.org/officeDocument/2006/relationships/slide" Target="slide58.xml"/><Relationship Id="rId15" Type="http://schemas.openxmlformats.org/officeDocument/2006/relationships/slide" Target="slide4.xml"/><Relationship Id="rId23" Type="http://schemas.openxmlformats.org/officeDocument/2006/relationships/image" Target="../media/image71.png"/><Relationship Id="rId10" Type="http://schemas.openxmlformats.org/officeDocument/2006/relationships/slide" Target="slide70.xml"/><Relationship Id="rId19" Type="http://schemas.openxmlformats.org/officeDocument/2006/relationships/slide" Target="slide31.xml"/><Relationship Id="rId4" Type="http://schemas.openxmlformats.org/officeDocument/2006/relationships/slide" Target="slide50.xml"/><Relationship Id="rId9" Type="http://schemas.openxmlformats.org/officeDocument/2006/relationships/slide" Target="slide143.xml"/><Relationship Id="rId14" Type="http://schemas.openxmlformats.org/officeDocument/2006/relationships/slide" Target="slide41.xml"/><Relationship Id="rId22"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41.xml"/><Relationship Id="rId18" Type="http://schemas.openxmlformats.org/officeDocument/2006/relationships/slide" Target="slide31.xml"/><Relationship Id="rId3" Type="http://schemas.openxmlformats.org/officeDocument/2006/relationships/slide" Target="slide50.xml"/><Relationship Id="rId21" Type="http://schemas.openxmlformats.org/officeDocument/2006/relationships/image" Target="../media/image74.jpg"/><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30.xml"/><Relationship Id="rId2" Type="http://schemas.openxmlformats.org/officeDocument/2006/relationships/notesSlide" Target="../notesSlides/notesSlide10.xml"/><Relationship Id="rId16" Type="http://schemas.openxmlformats.org/officeDocument/2006/relationships/slide" Target="slide3.xml"/><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slide" Target="slide39.xml"/><Relationship Id="rId5" Type="http://schemas.openxmlformats.org/officeDocument/2006/relationships/slide" Target="slide86.xml"/><Relationship Id="rId15" Type="http://schemas.openxmlformats.org/officeDocument/2006/relationships/slide" Target="slide28.xml"/><Relationship Id="rId23" Type="http://schemas.openxmlformats.org/officeDocument/2006/relationships/hyperlink" Target="https://www.oxfamwash.org/sanitweaks" TargetMode="External"/><Relationship Id="rId10" Type="http://schemas.openxmlformats.org/officeDocument/2006/relationships/slide" Target="slide94.xml"/><Relationship Id="rId19" Type="http://schemas.openxmlformats.org/officeDocument/2006/relationships/slide" Target="slide150.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slide" Target="slide35.xml"/></Relationships>
</file>

<file path=ppt/slides/_rels/slide3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3.xml"/><Relationship Id="rId18" Type="http://schemas.openxmlformats.org/officeDocument/2006/relationships/slide" Target="slide30.xml"/><Relationship Id="rId3" Type="http://schemas.openxmlformats.org/officeDocument/2006/relationships/image" Target="../media/image76.emf"/><Relationship Id="rId21" Type="http://schemas.openxmlformats.org/officeDocument/2006/relationships/slide" Target="slide150.xml"/><Relationship Id="rId7" Type="http://schemas.openxmlformats.org/officeDocument/2006/relationships/slide" Target="slide104.xml"/><Relationship Id="rId12" Type="http://schemas.openxmlformats.org/officeDocument/2006/relationships/slide" Target="slide112.xml"/><Relationship Id="rId17" Type="http://schemas.openxmlformats.org/officeDocument/2006/relationships/slide" Target="slide3.xml"/><Relationship Id="rId2" Type="http://schemas.openxmlformats.org/officeDocument/2006/relationships/image" Target="../media/image75.emf"/><Relationship Id="rId16" Type="http://schemas.openxmlformats.org/officeDocument/2006/relationships/slide" Target="slide28.xml"/><Relationship Id="rId20"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94.xml"/><Relationship Id="rId5" Type="http://schemas.openxmlformats.org/officeDocument/2006/relationships/slide" Target="slide58.xml"/><Relationship Id="rId15" Type="http://schemas.openxmlformats.org/officeDocument/2006/relationships/slide" Target="slide4.xml"/><Relationship Id="rId10" Type="http://schemas.openxmlformats.org/officeDocument/2006/relationships/slide" Target="slide70.xml"/><Relationship Id="rId19" Type="http://schemas.openxmlformats.org/officeDocument/2006/relationships/slide" Target="slide35.xml"/><Relationship Id="rId4" Type="http://schemas.openxmlformats.org/officeDocument/2006/relationships/slide" Target="slide50.xml"/><Relationship Id="rId9" Type="http://schemas.openxmlformats.org/officeDocument/2006/relationships/slide" Target="slide143.xml"/><Relationship Id="rId14" Type="http://schemas.openxmlformats.org/officeDocument/2006/relationships/slide" Target="slide41.xml"/><Relationship Id="rId22" Type="http://schemas.openxmlformats.org/officeDocument/2006/relationships/hyperlink" Target="https://www.oxfamwash.org/en/communities/community-perception-tracker"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slide" Target="slide7.xml"/><Relationship Id="rId3" Type="http://schemas.openxmlformats.org/officeDocument/2006/relationships/slide" Target="slide58.xml"/><Relationship Id="rId21" Type="http://schemas.openxmlformats.org/officeDocument/2006/relationships/slide" Target="slide9.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5.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slide" Target="slide10.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 Id="rId22" Type="http://schemas.openxmlformats.org/officeDocument/2006/relationships/slide" Target="slide19.xml"/></Relationships>
</file>

<file path=ppt/slides/_rels/slide40.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41.xml"/><Relationship Id="rId18" Type="http://schemas.openxmlformats.org/officeDocument/2006/relationships/slide" Target="slide35.xml"/><Relationship Id="rId3" Type="http://schemas.openxmlformats.org/officeDocument/2006/relationships/slide" Target="slide50.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30.xml"/><Relationship Id="rId2" Type="http://schemas.openxmlformats.org/officeDocument/2006/relationships/notesSlide" Target="../notesSlides/notesSlide11.xml"/><Relationship Id="rId16" Type="http://schemas.openxmlformats.org/officeDocument/2006/relationships/slide" Target="slide3.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28.xml"/><Relationship Id="rId10" Type="http://schemas.openxmlformats.org/officeDocument/2006/relationships/slide" Target="slide94.xml"/><Relationship Id="rId19" Type="http://schemas.openxmlformats.org/officeDocument/2006/relationships/slide" Target="slide31.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s>
</file>

<file path=ppt/slides/_rels/slide41.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image" Target="../media/image78.svg"/><Relationship Id="rId26" Type="http://schemas.openxmlformats.org/officeDocument/2006/relationships/image" Target="../media/image86.svg"/><Relationship Id="rId39" Type="http://schemas.openxmlformats.org/officeDocument/2006/relationships/slide" Target="slide46.xml"/><Relationship Id="rId3" Type="http://schemas.openxmlformats.org/officeDocument/2006/relationships/slide" Target="slide58.xml"/><Relationship Id="rId21" Type="http://schemas.openxmlformats.org/officeDocument/2006/relationships/image" Target="../media/image81.png"/><Relationship Id="rId34" Type="http://schemas.openxmlformats.org/officeDocument/2006/relationships/image" Target="../media/image94.svg"/><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slide" Target="slide45.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image" Target="../media/image80.svg"/><Relationship Id="rId29"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image" Target="../media/image84.svg"/><Relationship Id="rId32" Type="http://schemas.openxmlformats.org/officeDocument/2006/relationships/image" Target="../media/image92.svg"/><Relationship Id="rId37" Type="http://schemas.openxmlformats.org/officeDocument/2006/relationships/slide" Target="slide42.xml"/><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image" Target="../media/image83.png"/><Relationship Id="rId28" Type="http://schemas.openxmlformats.org/officeDocument/2006/relationships/image" Target="../media/image88.svg"/><Relationship Id="rId36" Type="http://schemas.openxmlformats.org/officeDocument/2006/relationships/image" Target="../media/image96.svg"/><Relationship Id="rId10" Type="http://schemas.openxmlformats.org/officeDocument/2006/relationships/slide" Target="slide112.xml"/><Relationship Id="rId19" Type="http://schemas.openxmlformats.org/officeDocument/2006/relationships/image" Target="../media/image79.png"/><Relationship Id="rId31" Type="http://schemas.openxmlformats.org/officeDocument/2006/relationships/image" Target="../media/image91.png"/><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 Id="rId22" Type="http://schemas.openxmlformats.org/officeDocument/2006/relationships/image" Target="../media/image82.svg"/><Relationship Id="rId27" Type="http://schemas.openxmlformats.org/officeDocument/2006/relationships/image" Target="../media/image87.png"/><Relationship Id="rId30" Type="http://schemas.openxmlformats.org/officeDocument/2006/relationships/image" Target="../media/image90.svg"/><Relationship Id="rId35" Type="http://schemas.openxmlformats.org/officeDocument/2006/relationships/image" Target="../media/image95.png"/></Relationships>
</file>

<file path=ppt/slides/_rels/slide42.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image" Target="../media/image97.png"/><Relationship Id="rId3" Type="http://schemas.openxmlformats.org/officeDocument/2006/relationships/slide" Target="slide58.xml"/><Relationship Id="rId21" Type="http://schemas.openxmlformats.org/officeDocument/2006/relationships/slide" Target="slide46.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45.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slide" Target="slide44.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s>
</file>

<file path=ppt/slides/_rels/slide43.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45.xml"/><Relationship Id="rId3" Type="http://schemas.openxmlformats.org/officeDocument/2006/relationships/slide" Target="slide50.xml"/><Relationship Id="rId21" Type="http://schemas.openxmlformats.org/officeDocument/2006/relationships/slide" Target="slide46.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 Type="http://schemas.openxmlformats.org/officeDocument/2006/relationships/notesSlide" Target="../notesSlides/notesSlide12.xml"/><Relationship Id="rId16" Type="http://schemas.openxmlformats.org/officeDocument/2006/relationships/slide" Target="slide3.xml"/><Relationship Id="rId20" Type="http://schemas.openxmlformats.org/officeDocument/2006/relationships/slide" Target="slide44.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28.xml"/><Relationship Id="rId10" Type="http://schemas.openxmlformats.org/officeDocument/2006/relationships/slide" Target="slide94.xml"/><Relationship Id="rId19" Type="http://schemas.openxmlformats.org/officeDocument/2006/relationships/slide" Target="slide42.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45.xml"/><Relationship Id="rId3" Type="http://schemas.openxmlformats.org/officeDocument/2006/relationships/slide" Target="slide50.xml"/><Relationship Id="rId21" Type="http://schemas.openxmlformats.org/officeDocument/2006/relationships/image" Target="../media/image101.jpeg"/><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 Type="http://schemas.openxmlformats.org/officeDocument/2006/relationships/image" Target="../media/image100.jpg"/><Relationship Id="rId16" Type="http://schemas.openxmlformats.org/officeDocument/2006/relationships/slide" Target="slide3.xml"/><Relationship Id="rId20" Type="http://schemas.openxmlformats.org/officeDocument/2006/relationships/hyperlink" Target="https://www.un-ihe.org/sites/default/files/fsm_book_lr.pdf"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28.xml"/><Relationship Id="rId10" Type="http://schemas.openxmlformats.org/officeDocument/2006/relationships/slide" Target="slide94.xml"/><Relationship Id="rId19" Type="http://schemas.openxmlformats.org/officeDocument/2006/relationships/slide" Target="slide42.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slide" Target="slide46.xml"/></Relationships>
</file>

<file path=ppt/slides/_rels/slide4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image" Target="../media/image102.jpeg"/><Relationship Id="rId3" Type="http://schemas.openxmlformats.org/officeDocument/2006/relationships/slide" Target="slide58.xml"/><Relationship Id="rId21" Type="http://schemas.openxmlformats.org/officeDocument/2006/relationships/image" Target="../media/image105.png"/><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42.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image" Target="../media/image103.emf"/><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 Id="rId22" Type="http://schemas.openxmlformats.org/officeDocument/2006/relationships/slide" Target="slide46.xml"/></Relationships>
</file>

<file path=ppt/slides/_rels/slide46.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slide" Target="slide45.xml"/><Relationship Id="rId3" Type="http://schemas.openxmlformats.org/officeDocument/2006/relationships/slide" Target="slide58.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42.xml"/><Relationship Id="rId2" Type="http://schemas.openxmlformats.org/officeDocument/2006/relationships/slide" Target="slide50.xml"/><Relationship Id="rId16"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slide" Target="slide49.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s>
</file>

<file path=ppt/slides/_rels/slide47.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42.xml"/><Relationship Id="rId26" Type="http://schemas.openxmlformats.org/officeDocument/2006/relationships/hyperlink" Target="https://ir.hpc.tools/applications/ir/indicator/w1-8" TargetMode="External"/><Relationship Id="rId3" Type="http://schemas.openxmlformats.org/officeDocument/2006/relationships/slide" Target="slide50.xml"/><Relationship Id="rId21" Type="http://schemas.openxmlformats.org/officeDocument/2006/relationships/hyperlink" Target="https://ir.hpc.tools/applications/ir/indicator/aap-1" TargetMode="External"/><Relationship Id="rId34" Type="http://schemas.openxmlformats.org/officeDocument/2006/relationships/hyperlink" Target="https://ir.hpc.tools/applications/ir/indicator/w8-2" TargetMode="Externa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hyperlink" Target="https://ir.hpc.tools/applications/ir/indicator/w-7-5" TargetMode="External"/><Relationship Id="rId33" Type="http://schemas.openxmlformats.org/officeDocument/2006/relationships/hyperlink" Target="https://ir.hpc.tools/applications/ir/indicator/w8-1" TargetMode="External"/><Relationship Id="rId2" Type="http://schemas.openxmlformats.org/officeDocument/2006/relationships/notesSlide" Target="../notesSlides/notesSlide13.xml"/><Relationship Id="rId16" Type="http://schemas.openxmlformats.org/officeDocument/2006/relationships/slide" Target="slide3.xml"/><Relationship Id="rId20" Type="http://schemas.openxmlformats.org/officeDocument/2006/relationships/hyperlink" Target="https://ir.hpc.tools/indicators/global_clusters/11" TargetMode="External"/><Relationship Id="rId29" Type="http://schemas.openxmlformats.org/officeDocument/2006/relationships/hyperlink" Target="https://ir.hpc.tools/applications/ir/indicator/w3-2"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hyperlink" Target="https://ir.hpc.tools/applications/ir/indicator/w-7-4" TargetMode="External"/><Relationship Id="rId32" Type="http://schemas.openxmlformats.org/officeDocument/2006/relationships/hyperlink" Target="https://ir.hpc.tools/applications/ir/indicator/w3-5" TargetMode="External"/><Relationship Id="rId37" Type="http://schemas.openxmlformats.org/officeDocument/2006/relationships/slide" Target="slide49.xml"/><Relationship Id="rId5" Type="http://schemas.openxmlformats.org/officeDocument/2006/relationships/slide" Target="slide86.xml"/><Relationship Id="rId15" Type="http://schemas.openxmlformats.org/officeDocument/2006/relationships/slide" Target="slide28.xml"/><Relationship Id="rId23" Type="http://schemas.openxmlformats.org/officeDocument/2006/relationships/hyperlink" Target="https://ir.hpc.tools/applications/ir/indicator/w-7-1" TargetMode="External"/><Relationship Id="rId28" Type="http://schemas.openxmlformats.org/officeDocument/2006/relationships/hyperlink" Target="https://ir.hpc.tools/applications/ir/indicator/w3-1" TargetMode="External"/><Relationship Id="rId36" Type="http://schemas.openxmlformats.org/officeDocument/2006/relationships/slide" Target="slide46.xml"/><Relationship Id="rId10" Type="http://schemas.openxmlformats.org/officeDocument/2006/relationships/slide" Target="slide94.xml"/><Relationship Id="rId19" Type="http://schemas.openxmlformats.org/officeDocument/2006/relationships/slide" Target="slide45.xml"/><Relationship Id="rId31" Type="http://schemas.openxmlformats.org/officeDocument/2006/relationships/hyperlink" Target="https://ir.hpc.tools/applications/ir/indicator/w3-4" TargetMode="Externa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hyperlink" Target="https://ir.hpc.tools/applications/ir/indicator/aap-3" TargetMode="External"/><Relationship Id="rId27" Type="http://schemas.openxmlformats.org/officeDocument/2006/relationships/hyperlink" Target="https://ir.hpc.tools/applications/ir/indicator/w1-9" TargetMode="External"/><Relationship Id="rId30" Type="http://schemas.openxmlformats.org/officeDocument/2006/relationships/hyperlink" Target="https://ir.hpc.tools/applications/ir/indicator/w3-3" TargetMode="External"/><Relationship Id="rId35" Type="http://schemas.openxmlformats.org/officeDocument/2006/relationships/hyperlink" Target="https://ir.hpc.tools/applications/ir/indicator/w8-3" TargetMode="External"/></Relationships>
</file>

<file path=ppt/slides/_rels/slide48.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xml"/><Relationship Id="rId18" Type="http://schemas.openxmlformats.org/officeDocument/2006/relationships/slide" Target="slide45.xml"/><Relationship Id="rId3" Type="http://schemas.openxmlformats.org/officeDocument/2006/relationships/slide" Target="slide58.xml"/><Relationship Id="rId21" Type="http://schemas.openxmlformats.org/officeDocument/2006/relationships/hyperlink" Target="https://washcluster.atlassian.net/wiki/spaces/CTK/pages/10782135/Accountability+and+Quality+Assurance+System?preview=/10782135/1839595521/2021%20AQA%20Guidance%20Note.pdf" TargetMode="Externa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42.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49.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image" Target="../media/image108.emf"/><Relationship Id="rId5" Type="http://schemas.openxmlformats.org/officeDocument/2006/relationships/slide" Target="slide104.xml"/><Relationship Id="rId15" Type="http://schemas.openxmlformats.org/officeDocument/2006/relationships/slide" Target="slide3.xml"/><Relationship Id="rId23" Type="http://schemas.openxmlformats.org/officeDocument/2006/relationships/image" Target="../media/image107.emf"/><Relationship Id="rId10" Type="http://schemas.openxmlformats.org/officeDocument/2006/relationships/slide" Target="slide112.xml"/><Relationship Id="rId19" Type="http://schemas.openxmlformats.org/officeDocument/2006/relationships/slide" Target="slide46.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28.xml"/><Relationship Id="rId22" Type="http://schemas.openxmlformats.org/officeDocument/2006/relationships/image" Target="../media/image106.emf"/></Relationships>
</file>

<file path=ppt/slides/_rels/slide49.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42.xml"/><Relationship Id="rId3" Type="http://schemas.openxmlformats.org/officeDocument/2006/relationships/slide" Target="slide50.xml"/><Relationship Id="rId21" Type="http://schemas.openxmlformats.org/officeDocument/2006/relationships/image" Target="../media/image109.emf"/><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slide" Target="slide150.xml"/><Relationship Id="rId25" Type="http://schemas.openxmlformats.org/officeDocument/2006/relationships/hyperlink" Target="https://washcluster.atlassian.net/wiki/spaces/CTK/pages/10782135/Accountability+and+Quality+Assurance+System?preview=/10782135/1839595521/2021%20AQA%20Guidance%20Note.pdf" TargetMode="External"/><Relationship Id="rId2" Type="http://schemas.openxmlformats.org/officeDocument/2006/relationships/notesSlide" Target="../notesSlides/notesSlide14.xml"/><Relationship Id="rId16" Type="http://schemas.openxmlformats.org/officeDocument/2006/relationships/slide" Target="slide3.xml"/><Relationship Id="rId20" Type="http://schemas.openxmlformats.org/officeDocument/2006/relationships/slide" Target="slide46.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24" Type="http://schemas.openxmlformats.org/officeDocument/2006/relationships/image" Target="../media/image112.emf"/><Relationship Id="rId5" Type="http://schemas.openxmlformats.org/officeDocument/2006/relationships/slide" Target="slide86.xml"/><Relationship Id="rId15" Type="http://schemas.openxmlformats.org/officeDocument/2006/relationships/slide" Target="slide28.xml"/><Relationship Id="rId23" Type="http://schemas.openxmlformats.org/officeDocument/2006/relationships/image" Target="../media/image111.emf"/><Relationship Id="rId10" Type="http://schemas.openxmlformats.org/officeDocument/2006/relationships/slide" Target="slide94.xml"/><Relationship Id="rId19" Type="http://schemas.openxmlformats.org/officeDocument/2006/relationships/slide" Target="slide45.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4.xml"/><Relationship Id="rId22" Type="http://schemas.openxmlformats.org/officeDocument/2006/relationships/image" Target="../media/image110.emf"/></Relationships>
</file>

<file path=ppt/slides/_rels/slide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41.xml"/><Relationship Id="rId18" Type="http://schemas.openxmlformats.org/officeDocument/2006/relationships/slide" Target="slide17.xml"/><Relationship Id="rId26" Type="http://schemas.openxmlformats.org/officeDocument/2006/relationships/image" Target="../media/image8.png"/><Relationship Id="rId3" Type="http://schemas.openxmlformats.org/officeDocument/2006/relationships/slide" Target="slide58.xml"/><Relationship Id="rId21" Type="http://schemas.openxmlformats.org/officeDocument/2006/relationships/slide" Target="slide19.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10.xml"/><Relationship Id="rId25" Type="http://schemas.openxmlformats.org/officeDocument/2006/relationships/image" Target="../media/image7.png"/><Relationship Id="rId2" Type="http://schemas.openxmlformats.org/officeDocument/2006/relationships/slide" Target="slide50.xml"/><Relationship Id="rId16" Type="http://schemas.openxmlformats.org/officeDocument/2006/relationships/slide" Target="slide7.xml"/><Relationship Id="rId20" Type="http://schemas.openxmlformats.org/officeDocument/2006/relationships/slide" Target="slide28.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24" Type="http://schemas.openxmlformats.org/officeDocument/2006/relationships/image" Target="../media/image6.png"/><Relationship Id="rId5" Type="http://schemas.openxmlformats.org/officeDocument/2006/relationships/slide" Target="slide104.xml"/><Relationship Id="rId15" Type="http://schemas.openxmlformats.org/officeDocument/2006/relationships/slide" Target="slide150.xml"/><Relationship Id="rId23" Type="http://schemas.openxmlformats.org/officeDocument/2006/relationships/image" Target="../media/image5.emf"/><Relationship Id="rId28" Type="http://schemas.openxmlformats.org/officeDocument/2006/relationships/hyperlink" Target="https://www.susana.org/en/knowledge-hub/resources-and-publications/library/details/3145" TargetMode="External"/><Relationship Id="rId10" Type="http://schemas.openxmlformats.org/officeDocument/2006/relationships/slide" Target="slide112.xml"/><Relationship Id="rId19" Type="http://schemas.openxmlformats.org/officeDocument/2006/relationships/slide" Target="slide9.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3.xml"/><Relationship Id="rId22" Type="http://schemas.openxmlformats.org/officeDocument/2006/relationships/image" Target="../media/image4.emf"/><Relationship Id="rId27"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3.xml"/><Relationship Id="rId3" Type="http://schemas.openxmlformats.org/officeDocument/2006/relationships/slide" Target="slide7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2.xml"/><Relationship Id="rId2" Type="http://schemas.openxmlformats.org/officeDocument/2006/relationships/slide" Target="slide58.xml"/><Relationship Id="rId16" Type="http://schemas.openxmlformats.org/officeDocument/2006/relationships/slide" Target="slide51.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54.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s>
</file>

<file path=ppt/slides/_rels/slide5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4.xml"/><Relationship Id="rId3" Type="http://schemas.openxmlformats.org/officeDocument/2006/relationships/slide" Target="slide70.xml"/><Relationship Id="rId21" Type="http://schemas.openxmlformats.org/officeDocument/2006/relationships/hyperlink" Target="https://compass.oxfam.org/communities/supply-logistics/wiki/tools-process-procedure/one-oxfam-supply-logistics-toolkit" TargetMode="Externa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3.xml"/><Relationship Id="rId2" Type="http://schemas.openxmlformats.org/officeDocument/2006/relationships/slide" Target="slide58.xml"/><Relationship Id="rId16" Type="http://schemas.openxmlformats.org/officeDocument/2006/relationships/slide" Target="slide52.xml"/><Relationship Id="rId20" Type="http://schemas.openxmlformats.org/officeDocument/2006/relationships/hyperlink" Target="https://oxfamilibrary.openrepository.com/bitstream/handle/10546/126716/tbn12-introduction-to-contracting-out-PH-engineering-works-and-contract-management-220512-en.pdf?sequence=8&amp;isAllowed=y"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s>
</file>

<file path=ppt/slides/_rels/slide52.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4.xml"/><Relationship Id="rId3" Type="http://schemas.openxmlformats.org/officeDocument/2006/relationships/slide" Target="slide70.xml"/><Relationship Id="rId21" Type="http://schemas.openxmlformats.org/officeDocument/2006/relationships/image" Target="../media/image114.jp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3.xml"/><Relationship Id="rId2" Type="http://schemas.openxmlformats.org/officeDocument/2006/relationships/slide" Target="slide58.xml"/><Relationship Id="rId16" Type="http://schemas.openxmlformats.org/officeDocument/2006/relationships/slide" Target="slide51.xml"/><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s>
</file>

<file path=ppt/slides/_rels/slide53.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4.xml"/><Relationship Id="rId3" Type="http://schemas.openxmlformats.org/officeDocument/2006/relationships/slide" Target="slide70.xml"/><Relationship Id="rId21" Type="http://schemas.openxmlformats.org/officeDocument/2006/relationships/image" Target="../media/image116.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2.xml"/><Relationship Id="rId2" Type="http://schemas.openxmlformats.org/officeDocument/2006/relationships/slide" Target="slide58.xml"/><Relationship Id="rId16" Type="http://schemas.openxmlformats.org/officeDocument/2006/relationships/slide" Target="slide51.xml"/><Relationship Id="rId20"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18.png"/><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17.svg"/></Relationships>
</file>

<file path=ppt/slides/_rels/slide5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3.xml"/><Relationship Id="rId26" Type="http://schemas.openxmlformats.org/officeDocument/2006/relationships/image" Target="../media/image124.svg"/><Relationship Id="rId39" Type="http://schemas.openxmlformats.org/officeDocument/2006/relationships/image" Target="../media/image137.jpg"/><Relationship Id="rId3" Type="http://schemas.openxmlformats.org/officeDocument/2006/relationships/slide" Target="slide70.xml"/><Relationship Id="rId21" Type="http://schemas.openxmlformats.org/officeDocument/2006/relationships/image" Target="../media/image119.png"/><Relationship Id="rId34" Type="http://schemas.openxmlformats.org/officeDocument/2006/relationships/image" Target="../media/image132.sv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2.xml"/><Relationship Id="rId25" Type="http://schemas.openxmlformats.org/officeDocument/2006/relationships/image" Target="../media/image123.png"/><Relationship Id="rId33" Type="http://schemas.openxmlformats.org/officeDocument/2006/relationships/image" Target="../media/image131.png"/><Relationship Id="rId38" Type="http://schemas.openxmlformats.org/officeDocument/2006/relationships/image" Target="../media/image136.svg"/><Relationship Id="rId2" Type="http://schemas.openxmlformats.org/officeDocument/2006/relationships/slide" Target="slide58.xml"/><Relationship Id="rId16" Type="http://schemas.openxmlformats.org/officeDocument/2006/relationships/slide" Target="slide51.xml"/><Relationship Id="rId20" Type="http://schemas.openxmlformats.org/officeDocument/2006/relationships/slide" Target="slide57.xml"/><Relationship Id="rId29"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122.svg"/><Relationship Id="rId32" Type="http://schemas.openxmlformats.org/officeDocument/2006/relationships/image" Target="../media/image130.svg"/><Relationship Id="rId37" Type="http://schemas.openxmlformats.org/officeDocument/2006/relationships/image" Target="../media/image135.png"/><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21.png"/><Relationship Id="rId28" Type="http://schemas.openxmlformats.org/officeDocument/2006/relationships/image" Target="../media/image126.svg"/><Relationship Id="rId36" Type="http://schemas.openxmlformats.org/officeDocument/2006/relationships/image" Target="../media/image134.svg"/><Relationship Id="rId10" Type="http://schemas.openxmlformats.org/officeDocument/2006/relationships/slide" Target="slide143.xml"/><Relationship Id="rId19" Type="http://schemas.openxmlformats.org/officeDocument/2006/relationships/slide" Target="slide150.xml"/><Relationship Id="rId31" Type="http://schemas.openxmlformats.org/officeDocument/2006/relationships/image" Target="../media/image129.png"/><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20.svg"/><Relationship Id="rId27" Type="http://schemas.openxmlformats.org/officeDocument/2006/relationships/image" Target="../media/image125.png"/><Relationship Id="rId30" Type="http://schemas.openxmlformats.org/officeDocument/2006/relationships/image" Target="../media/image128.svg"/><Relationship Id="rId35" Type="http://schemas.openxmlformats.org/officeDocument/2006/relationships/image" Target="../media/image133.png"/></Relationships>
</file>

<file path=ppt/slides/_rels/slide55.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52.xml"/><Relationship Id="rId26" Type="http://schemas.openxmlformats.org/officeDocument/2006/relationships/image" Target="../media/image142.png"/><Relationship Id="rId39" Type="http://schemas.openxmlformats.org/officeDocument/2006/relationships/image" Target="../media/image155.svg"/><Relationship Id="rId3" Type="http://schemas.openxmlformats.org/officeDocument/2006/relationships/slide" Target="slide58.xml"/><Relationship Id="rId21" Type="http://schemas.openxmlformats.org/officeDocument/2006/relationships/slide" Target="slide54.xml"/><Relationship Id="rId34" Type="http://schemas.openxmlformats.org/officeDocument/2006/relationships/image" Target="../media/image150.png"/><Relationship Id="rId42" Type="http://schemas.openxmlformats.org/officeDocument/2006/relationships/image" Target="../media/image158.png"/><Relationship Id="rId47" Type="http://schemas.openxmlformats.org/officeDocument/2006/relationships/slide" Target="slide57.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51.xml"/><Relationship Id="rId25" Type="http://schemas.openxmlformats.org/officeDocument/2006/relationships/image" Target="../media/image141.svg"/><Relationship Id="rId33" Type="http://schemas.openxmlformats.org/officeDocument/2006/relationships/image" Target="../media/image149.svg"/><Relationship Id="rId38" Type="http://schemas.openxmlformats.org/officeDocument/2006/relationships/image" Target="../media/image154.png"/><Relationship Id="rId46" Type="http://schemas.openxmlformats.org/officeDocument/2006/relationships/hyperlink" Target="https://sanitationlearninghub.org/resource/handbook-on-community-led-total-sanitation/" TargetMode="External"/><Relationship Id="rId2" Type="http://schemas.openxmlformats.org/officeDocument/2006/relationships/notesSlide" Target="../notesSlides/notesSlide15.xml"/><Relationship Id="rId16" Type="http://schemas.openxmlformats.org/officeDocument/2006/relationships/slide" Target="slide3.xml"/><Relationship Id="rId20" Type="http://schemas.openxmlformats.org/officeDocument/2006/relationships/slide" Target="slide150.xml"/><Relationship Id="rId29" Type="http://schemas.openxmlformats.org/officeDocument/2006/relationships/image" Target="../media/image145.svg"/><Relationship Id="rId41"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43.xml"/><Relationship Id="rId24" Type="http://schemas.openxmlformats.org/officeDocument/2006/relationships/image" Target="../media/image140.png"/><Relationship Id="rId32" Type="http://schemas.openxmlformats.org/officeDocument/2006/relationships/image" Target="../media/image148.png"/><Relationship Id="rId37" Type="http://schemas.openxmlformats.org/officeDocument/2006/relationships/image" Target="../media/image153.svg"/><Relationship Id="rId40" Type="http://schemas.openxmlformats.org/officeDocument/2006/relationships/image" Target="../media/image156.png"/><Relationship Id="rId45" Type="http://schemas.openxmlformats.org/officeDocument/2006/relationships/image" Target="../media/image161.svg"/><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image" Target="../media/image139.svg"/><Relationship Id="rId28" Type="http://schemas.openxmlformats.org/officeDocument/2006/relationships/image" Target="../media/image144.png"/><Relationship Id="rId36" Type="http://schemas.openxmlformats.org/officeDocument/2006/relationships/image" Target="../media/image152.png"/><Relationship Id="rId10" Type="http://schemas.openxmlformats.org/officeDocument/2006/relationships/slide" Target="slide133.xml"/><Relationship Id="rId19" Type="http://schemas.openxmlformats.org/officeDocument/2006/relationships/slide" Target="slide53.xml"/><Relationship Id="rId31" Type="http://schemas.openxmlformats.org/officeDocument/2006/relationships/image" Target="../media/image147.svg"/><Relationship Id="rId44" Type="http://schemas.openxmlformats.org/officeDocument/2006/relationships/image" Target="../media/image160.png"/><Relationship Id="rId4" Type="http://schemas.openxmlformats.org/officeDocument/2006/relationships/slide" Target="slide70.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image" Target="../media/image138.png"/><Relationship Id="rId27" Type="http://schemas.openxmlformats.org/officeDocument/2006/relationships/image" Target="../media/image143.svg"/><Relationship Id="rId30" Type="http://schemas.openxmlformats.org/officeDocument/2006/relationships/image" Target="../media/image146.png"/><Relationship Id="rId35" Type="http://schemas.openxmlformats.org/officeDocument/2006/relationships/image" Target="../media/image151.svg"/><Relationship Id="rId43" Type="http://schemas.openxmlformats.org/officeDocument/2006/relationships/image" Target="../media/image159.svg"/></Relationships>
</file>

<file path=ppt/slides/_rels/slide5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3.xml"/><Relationship Id="rId3" Type="http://schemas.openxmlformats.org/officeDocument/2006/relationships/slide" Target="slide70.xml"/><Relationship Id="rId21" Type="http://schemas.openxmlformats.org/officeDocument/2006/relationships/hyperlink" Target="https://youtu.be/hO1pYf4d44U" TargetMode="Externa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2.xml"/><Relationship Id="rId2" Type="http://schemas.openxmlformats.org/officeDocument/2006/relationships/slide" Target="slide58.xml"/><Relationship Id="rId16" Type="http://schemas.openxmlformats.org/officeDocument/2006/relationships/slide" Target="slide51.xml"/><Relationship Id="rId20" Type="http://schemas.openxmlformats.org/officeDocument/2006/relationships/slide" Target="slide54.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slide" Target="slide57.xm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62.png"/></Relationships>
</file>

<file path=ppt/slides/_rels/slide5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53.xml"/><Relationship Id="rId3" Type="http://schemas.openxmlformats.org/officeDocument/2006/relationships/slide" Target="slide70.xml"/><Relationship Id="rId21" Type="http://schemas.openxmlformats.org/officeDocument/2006/relationships/hyperlink" Target="https://wrc.washcluster.net/sites/default/files/2021-09/WASH%20MBP%20Guidance_V6_FINAL_2.pdf" TargetMode="Externa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52.xml"/><Relationship Id="rId2" Type="http://schemas.openxmlformats.org/officeDocument/2006/relationships/slide" Target="slide58.xml"/><Relationship Id="rId16" Type="http://schemas.openxmlformats.org/officeDocument/2006/relationships/slide" Target="slide51.xml"/><Relationship Id="rId20" Type="http://schemas.openxmlformats.org/officeDocument/2006/relationships/slide" Target="slide54.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s>
</file>

<file path=ppt/slides/_rels/slide58.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5.xml"/><Relationship Id="rId3" Type="http://schemas.openxmlformats.org/officeDocument/2006/relationships/slide" Target="slide70.xml"/><Relationship Id="rId21" Type="http://schemas.openxmlformats.org/officeDocument/2006/relationships/slide" Target="slide15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0.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hyperlink" Target="https://washmatters.wateraid.org/sites/g/files/jkxoof256/files/equality-non-discrimination-and-inclusion-in-wash-a-toolkit.pdf"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67.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s>
</file>

<file path=ppt/slides/_rels/slide5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3" Type="http://schemas.openxmlformats.org/officeDocument/2006/relationships/slide" Target="slide70.xml"/><Relationship Id="rId21" Type="http://schemas.openxmlformats.org/officeDocument/2006/relationships/image" Target="../media/image163.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5.xml"/><Relationship Id="rId2" Type="http://schemas.openxmlformats.org/officeDocument/2006/relationships/slide" Target="slide50.xml"/><Relationship Id="rId16" Type="http://schemas.openxmlformats.org/officeDocument/2006/relationships/slide" Target="slide60.xml"/><Relationship Id="rId20" Type="http://schemas.openxmlformats.org/officeDocument/2006/relationships/hyperlink" Target="https://www.oxfamwash.org/lighting/Oxfam-Technical-Brief-26-Sanitation-Lighting.pdf"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hyperlink" Target="https://piroi.croix-rouge.fr/innovative-phosphorescent-shelters-ensure-safer-communities/?lang=en" TargetMode="External"/></Relationships>
</file>

<file path=ppt/slides/_rels/slide6.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29.xml"/><Relationship Id="rId18" Type="http://schemas.openxmlformats.org/officeDocument/2006/relationships/slide" Target="slide150.xml"/><Relationship Id="rId3" Type="http://schemas.openxmlformats.org/officeDocument/2006/relationships/slide" Target="slide50.xml"/><Relationship Id="rId21" Type="http://schemas.openxmlformats.org/officeDocument/2006/relationships/slide" Target="slide17.xml"/><Relationship Id="rId7" Type="http://schemas.openxmlformats.org/officeDocument/2006/relationships/slide" Target="slide125.xml"/><Relationship Id="rId12" Type="http://schemas.openxmlformats.org/officeDocument/2006/relationships/slide" Target="slide133.xml"/><Relationship Id="rId17" Type="http://schemas.openxmlformats.org/officeDocument/2006/relationships/hyperlink" Target="https://www.susana.org/en/knowledge-hub/resources-and-publications/library/details/3145" TargetMode="External"/><Relationship Id="rId2" Type="http://schemas.openxmlformats.org/officeDocument/2006/relationships/image" Target="../media/image10.emf"/><Relationship Id="rId16" Type="http://schemas.openxmlformats.org/officeDocument/2006/relationships/slide" Target="slide3.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112.xml"/><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slide" Target="slide19.xml"/><Relationship Id="rId10" Type="http://schemas.openxmlformats.org/officeDocument/2006/relationships/slide" Target="slide94.xml"/><Relationship Id="rId19" Type="http://schemas.openxmlformats.org/officeDocument/2006/relationships/slide" Target="slide7.xml"/><Relationship Id="rId4" Type="http://schemas.openxmlformats.org/officeDocument/2006/relationships/slide" Target="slide58.xml"/><Relationship Id="rId9" Type="http://schemas.openxmlformats.org/officeDocument/2006/relationships/slide" Target="slide70.xml"/><Relationship Id="rId14" Type="http://schemas.openxmlformats.org/officeDocument/2006/relationships/slide" Target="slide28.xml"/><Relationship Id="rId22" Type="http://schemas.openxmlformats.org/officeDocument/2006/relationships/slide" Target="slide9.xml"/></Relationships>
</file>

<file path=ppt/slides/_rels/slide60.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3" Type="http://schemas.openxmlformats.org/officeDocument/2006/relationships/slide" Target="slide70.xml"/><Relationship Id="rId21" Type="http://schemas.openxmlformats.org/officeDocument/2006/relationships/slide" Target="slide64.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5.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65.emf"/><Relationship Id="rId10" Type="http://schemas.openxmlformats.org/officeDocument/2006/relationships/slide" Target="slide143.xml"/><Relationship Id="rId19" Type="http://schemas.openxmlformats.org/officeDocument/2006/relationships/hyperlink" Target="https://washmatters.wateraid.org/sites/g/files/jkxoof256/files/Compendium%20of%20accessible%20WASH%20technologies_3.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64.emf"/></Relationships>
</file>

<file path=ppt/slides/_rels/slide6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26" Type="http://schemas.openxmlformats.org/officeDocument/2006/relationships/image" Target="../media/image169.emf"/><Relationship Id="rId3" Type="http://schemas.openxmlformats.org/officeDocument/2006/relationships/slide" Target="slide70.xml"/><Relationship Id="rId21" Type="http://schemas.openxmlformats.org/officeDocument/2006/relationships/slide" Target="slide6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5.xml"/><Relationship Id="rId25" Type="http://schemas.openxmlformats.org/officeDocument/2006/relationships/image" Target="../media/image168.emf"/><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167.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66.emf"/><Relationship Id="rId28" Type="http://schemas.openxmlformats.org/officeDocument/2006/relationships/image" Target="../media/image171.emf"/><Relationship Id="rId10" Type="http://schemas.openxmlformats.org/officeDocument/2006/relationships/slide" Target="slide143.xml"/><Relationship Id="rId19" Type="http://schemas.openxmlformats.org/officeDocument/2006/relationships/hyperlink" Target="https://washmatters.wateraid.org/sites/g/files/jkxoof256/files/Compendium%20of%20accessible%20WASH%20technologies_3.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64.xml"/><Relationship Id="rId27" Type="http://schemas.openxmlformats.org/officeDocument/2006/relationships/image" Target="../media/image170.emf"/></Relationships>
</file>

<file path=ppt/slides/_rels/slide62.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3" Type="http://schemas.openxmlformats.org/officeDocument/2006/relationships/slide" Target="slide70.xml"/><Relationship Id="rId21" Type="http://schemas.openxmlformats.org/officeDocument/2006/relationships/slide" Target="slide6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5.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ashmatters.wateraid.org/sites/g/files/jkxoof256/files/Compendium%20of%20accessible%20WASH%20technologies_3.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64.xml"/></Relationships>
</file>

<file path=ppt/slides/_rels/slide63.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26" Type="http://schemas.openxmlformats.org/officeDocument/2006/relationships/image" Target="../media/image175.emf"/><Relationship Id="rId3" Type="http://schemas.openxmlformats.org/officeDocument/2006/relationships/slide" Target="slide70.xml"/><Relationship Id="rId21" Type="http://schemas.openxmlformats.org/officeDocument/2006/relationships/slide" Target="slide6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5.xml"/><Relationship Id="rId25" Type="http://schemas.openxmlformats.org/officeDocument/2006/relationships/image" Target="../media/image174.emf"/><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29" Type="http://schemas.openxmlformats.org/officeDocument/2006/relationships/image" Target="../media/image178.emf"/><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173.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72.emf"/><Relationship Id="rId28" Type="http://schemas.openxmlformats.org/officeDocument/2006/relationships/image" Target="../media/image177.emf"/><Relationship Id="rId10" Type="http://schemas.openxmlformats.org/officeDocument/2006/relationships/slide" Target="slide143.xml"/><Relationship Id="rId19" Type="http://schemas.openxmlformats.org/officeDocument/2006/relationships/hyperlink" Target="https://washmatters.wateraid.org/sites/g/files/jkxoof256/files/Compendium%20of%20accessible%20WASH%20technologies_3.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64.xml"/><Relationship Id="rId27" Type="http://schemas.openxmlformats.org/officeDocument/2006/relationships/image" Target="../media/image176.emf"/></Relationships>
</file>

<file path=ppt/slides/_rels/slide6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26" Type="http://schemas.openxmlformats.org/officeDocument/2006/relationships/image" Target="../media/image183.emf"/><Relationship Id="rId3" Type="http://schemas.openxmlformats.org/officeDocument/2006/relationships/slide" Target="slide70.xml"/><Relationship Id="rId21" Type="http://schemas.openxmlformats.org/officeDocument/2006/relationships/slide" Target="slide6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5.xml"/><Relationship Id="rId25" Type="http://schemas.openxmlformats.org/officeDocument/2006/relationships/image" Target="../media/image182.emf"/><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181.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80.emf"/><Relationship Id="rId28" Type="http://schemas.openxmlformats.org/officeDocument/2006/relationships/hyperlink" Target="https://supplycentre.oxfam.org.uk/commode-1028-p.asp" TargetMode="External"/><Relationship Id="rId10" Type="http://schemas.openxmlformats.org/officeDocument/2006/relationships/slide" Target="slide143.xml"/><Relationship Id="rId19" Type="http://schemas.openxmlformats.org/officeDocument/2006/relationships/hyperlink" Target="https://washmatters.wateraid.org/sites/g/files/jkxoof256/files/Compendium%20of%20accessible%20WASH%20technologies_3.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79.emf"/><Relationship Id="rId27" Type="http://schemas.openxmlformats.org/officeDocument/2006/relationships/image" Target="../media/image184.png"/></Relationships>
</file>

<file path=ppt/slides/_rels/slide65.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3" Type="http://schemas.openxmlformats.org/officeDocument/2006/relationships/slide" Target="slide70.xml"/><Relationship Id="rId21" Type="http://schemas.openxmlformats.org/officeDocument/2006/relationships/image" Target="../media/image185.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0.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ashmatters.wateraid.org/sites/g/files/jkxoof256/files/Compendium%20of%20accessible%20WASH%20technologies_3.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s>
</file>

<file path=ppt/slides/_rels/slide6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7.xml"/><Relationship Id="rId3" Type="http://schemas.openxmlformats.org/officeDocument/2006/relationships/slide" Target="slide70.xml"/><Relationship Id="rId21" Type="http://schemas.openxmlformats.org/officeDocument/2006/relationships/image" Target="../media/image186.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0.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universaldesign.ie/Built-Environment/Building-for-Everyone/5-Sanitary-Facilities.pdf"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87.emf"/></Relationships>
</file>

<file path=ppt/slides/_rels/slide6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5.xml"/><Relationship Id="rId3" Type="http://schemas.openxmlformats.org/officeDocument/2006/relationships/slide" Target="slide70.xml"/><Relationship Id="rId21" Type="http://schemas.openxmlformats.org/officeDocument/2006/relationships/image" Target="../media/image188.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0.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hyperlink" Target="https://www.oxfamwash.org/hygiene/menstrual-hygiene-management"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89.emf"/><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69.xml"/></Relationships>
</file>

<file path=ppt/slides/_rels/slide68.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5.xml"/><Relationship Id="rId3" Type="http://schemas.openxmlformats.org/officeDocument/2006/relationships/slide" Target="slide70.xml"/><Relationship Id="rId21" Type="http://schemas.openxmlformats.org/officeDocument/2006/relationships/slide" Target="slide69.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0.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67.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ww.oxfamwash.org/hygiene/menstrual-hygiene-management" TargetMode="Externa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90.emf"/></Relationships>
</file>

<file path=ppt/slides/_rels/slide6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65.xml"/><Relationship Id="rId3" Type="http://schemas.openxmlformats.org/officeDocument/2006/relationships/slide" Target="slide70.xml"/><Relationship Id="rId21" Type="http://schemas.openxmlformats.org/officeDocument/2006/relationships/image" Target="../media/image191.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60.xml"/><Relationship Id="rId2" Type="http://schemas.openxmlformats.org/officeDocument/2006/relationships/slide" Target="slide50.xml"/><Relationship Id="rId16" Type="http://schemas.openxmlformats.org/officeDocument/2006/relationships/slide" Target="slide59.xml"/><Relationship Id="rId20" Type="http://schemas.openxmlformats.org/officeDocument/2006/relationships/slide" Target="slide67.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ww.oxfamwash.org/hygiene/menstrual-hygiene-management" TargetMode="External"/><Relationship Id="rId10" Type="http://schemas.openxmlformats.org/officeDocument/2006/relationships/slide" Target="slide143.xml"/><Relationship Id="rId19" Type="http://schemas.openxmlformats.org/officeDocument/2006/relationships/slide" Target="slide15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192.emf"/></Relationships>
</file>

<file path=ppt/slides/_rels/slide7.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slide" Target="slide10.xml"/><Relationship Id="rId3" Type="http://schemas.openxmlformats.org/officeDocument/2006/relationships/slide" Target="slide58.xml"/><Relationship Id="rId21" Type="http://schemas.openxmlformats.org/officeDocument/2006/relationships/slide" Target="slide19.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slide" Target="slide50.xml"/><Relationship Id="rId16" Type="http://schemas.openxmlformats.org/officeDocument/2006/relationships/slide" Target="slide5.xml"/><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slide" Target="slide17.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s>
</file>

<file path=ppt/slides/_rels/slide70.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75.xml"/><Relationship Id="rId26" Type="http://schemas.openxmlformats.org/officeDocument/2006/relationships/image" Target="../media/image193.emf"/><Relationship Id="rId3" Type="http://schemas.openxmlformats.org/officeDocument/2006/relationships/slide" Target="slide50.xml"/><Relationship Id="rId21" Type="http://schemas.openxmlformats.org/officeDocument/2006/relationships/slide" Target="slide81.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71.xml"/><Relationship Id="rId25" Type="http://schemas.openxmlformats.org/officeDocument/2006/relationships/hyperlink" Target="https://wedc-knowledge.lboro.ac.uk/resources/booklets/G028-Latrine-superstructures-online.pdf" TargetMode="External"/><Relationship Id="rId2" Type="http://schemas.openxmlformats.org/officeDocument/2006/relationships/notesSlide" Target="../notesSlides/notesSlide16.xml"/><Relationship Id="rId16" Type="http://schemas.openxmlformats.org/officeDocument/2006/relationships/slide" Target="slide3.xml"/><Relationship Id="rId20"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43.xml"/><Relationship Id="rId24" Type="http://schemas.openxmlformats.org/officeDocument/2006/relationships/slide" Target="slide83.xml"/><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slide" Target="slide150.xml"/><Relationship Id="rId10" Type="http://schemas.openxmlformats.org/officeDocument/2006/relationships/slide" Target="slide133.xml"/><Relationship Id="rId19" Type="http://schemas.openxmlformats.org/officeDocument/2006/relationships/slide" Target="slide78.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slide" Target="slide82.xml"/><Relationship Id="rId27" Type="http://schemas.openxmlformats.org/officeDocument/2006/relationships/image" Target="../media/image194.emf"/></Relationships>
</file>

<file path=ppt/slides/_rels/slide7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26" Type="http://schemas.openxmlformats.org/officeDocument/2006/relationships/slide" Target="slide81.xml"/><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8.xml"/><Relationship Id="rId25" Type="http://schemas.openxmlformats.org/officeDocument/2006/relationships/slide" Target="slide74.xml"/><Relationship Id="rId2" Type="http://schemas.openxmlformats.org/officeDocument/2006/relationships/slide" Target="slide50.xml"/><Relationship Id="rId16" Type="http://schemas.openxmlformats.org/officeDocument/2006/relationships/slide" Target="slide75.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195.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edc-knowledge.lboro.ac.uk/resources/booklets/G028-Latrine-superstructures-online.pdf" TargetMode="External"/><Relationship Id="rId10" Type="http://schemas.openxmlformats.org/officeDocument/2006/relationships/slide" Target="slide143.xml"/><Relationship Id="rId19" Type="http://schemas.openxmlformats.org/officeDocument/2006/relationships/slide" Target="slide82.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hyperlink" Target="https://www.who.int/water_sanitation_health/hygiene/envsan/onsitesan.pdf" TargetMode="External"/></Relationships>
</file>

<file path=ppt/slides/_rels/slide72.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78.xml"/><Relationship Id="rId26" Type="http://schemas.openxmlformats.org/officeDocument/2006/relationships/slide" Target="slide74.xml"/><Relationship Id="rId3" Type="http://schemas.openxmlformats.org/officeDocument/2006/relationships/slide" Target="slide50.xml"/><Relationship Id="rId21" Type="http://schemas.openxmlformats.org/officeDocument/2006/relationships/slide" Target="slide150.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75.xml"/><Relationship Id="rId25" Type="http://schemas.openxmlformats.org/officeDocument/2006/relationships/slide" Target="slide71.xml"/><Relationship Id="rId2" Type="http://schemas.openxmlformats.org/officeDocument/2006/relationships/image" Target="../media/image196.emf"/><Relationship Id="rId16" Type="http://schemas.openxmlformats.org/officeDocument/2006/relationships/slide" Target="slide3.xml"/><Relationship Id="rId20"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43.xml"/><Relationship Id="rId24" Type="http://schemas.openxmlformats.org/officeDocument/2006/relationships/hyperlink" Target="https://wedc-knowledge.lboro.ac.uk/resources/booklets/G028-Latrine-superstructures-online.pdf" TargetMode="External"/><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who.int/water_sanitation_health/hygiene/envsan/onsitesan.pdf" TargetMode="External"/><Relationship Id="rId10" Type="http://schemas.openxmlformats.org/officeDocument/2006/relationships/slide" Target="slide133.xml"/><Relationship Id="rId19" Type="http://schemas.openxmlformats.org/officeDocument/2006/relationships/slide" Target="slide80.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slide" Target="slide83.xml"/><Relationship Id="rId27" Type="http://schemas.openxmlformats.org/officeDocument/2006/relationships/slide" Target="slide81.xml"/></Relationships>
</file>

<file path=ppt/slides/_rels/slide73.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78.xml"/><Relationship Id="rId26" Type="http://schemas.openxmlformats.org/officeDocument/2006/relationships/slide" Target="slide74.xml"/><Relationship Id="rId3" Type="http://schemas.openxmlformats.org/officeDocument/2006/relationships/slide" Target="slide50.xml"/><Relationship Id="rId21" Type="http://schemas.openxmlformats.org/officeDocument/2006/relationships/slide" Target="slide150.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75.xml"/><Relationship Id="rId25" Type="http://schemas.openxmlformats.org/officeDocument/2006/relationships/slide" Target="slide71.xml"/><Relationship Id="rId2" Type="http://schemas.openxmlformats.org/officeDocument/2006/relationships/notesSlide" Target="../notesSlides/notesSlide17.xml"/><Relationship Id="rId16" Type="http://schemas.openxmlformats.org/officeDocument/2006/relationships/slide" Target="slide3.xml"/><Relationship Id="rId20"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43.xml"/><Relationship Id="rId24" Type="http://schemas.openxmlformats.org/officeDocument/2006/relationships/hyperlink" Target="https://wedc-knowledge.lboro.ac.uk/resources/booklets/G028-Latrine-superstructures-online.pdf" TargetMode="External"/><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hyperlink" Target="https://www.who.int/water_sanitation_health/hygiene/envsan/onsitesan.pdf" TargetMode="External"/><Relationship Id="rId10" Type="http://schemas.openxmlformats.org/officeDocument/2006/relationships/slide" Target="slide133.xml"/><Relationship Id="rId19" Type="http://schemas.openxmlformats.org/officeDocument/2006/relationships/slide" Target="slide80.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slide" Target="slide83.xml"/><Relationship Id="rId27" Type="http://schemas.openxmlformats.org/officeDocument/2006/relationships/slide" Target="slide81.xml"/></Relationships>
</file>

<file path=ppt/slides/_rels/slide7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26" Type="http://schemas.openxmlformats.org/officeDocument/2006/relationships/image" Target="../media/image197.png"/><Relationship Id="rId3" Type="http://schemas.openxmlformats.org/officeDocument/2006/relationships/slide" Target="slide58.xml"/><Relationship Id="rId21" Type="http://schemas.openxmlformats.org/officeDocument/2006/relationships/slide" Target="slide83.xml"/><Relationship Id="rId34" Type="http://schemas.openxmlformats.org/officeDocument/2006/relationships/slide" Target="slide81.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8.xml"/><Relationship Id="rId25" Type="http://schemas.openxmlformats.org/officeDocument/2006/relationships/hyperlink" Target="https://supplycentre.oxfam.org.uk/latrine-kit-raised-with-two-cubicles---6-pce-755-p.asp" TargetMode="External"/><Relationship Id="rId33" Type="http://schemas.openxmlformats.org/officeDocument/2006/relationships/image" Target="../media/image201.emf"/><Relationship Id="rId2" Type="http://schemas.openxmlformats.org/officeDocument/2006/relationships/slide" Target="slide50.xml"/><Relationship Id="rId16" Type="http://schemas.openxmlformats.org/officeDocument/2006/relationships/slide" Target="slide75.xml"/><Relationship Id="rId20" Type="http://schemas.openxmlformats.org/officeDocument/2006/relationships/slide" Target="slide150.xml"/><Relationship Id="rId29" Type="http://schemas.openxmlformats.org/officeDocument/2006/relationships/hyperlink" Target="https://supplycentre.oxfam.org.uk/sheeting-reinforced-woven-plastic-roll-795-p.asp"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hyperlink" Target="https://supplycentre.oxfam.org.uk/latrine-superstructure---14-pce-1324-p.asp" TargetMode="External"/><Relationship Id="rId32" Type="http://schemas.openxmlformats.org/officeDocument/2006/relationships/image" Target="../media/image200.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115.jpeg"/><Relationship Id="rId28" Type="http://schemas.openxmlformats.org/officeDocument/2006/relationships/image" Target="../media/image198.jpeg"/><Relationship Id="rId10" Type="http://schemas.openxmlformats.org/officeDocument/2006/relationships/slide" Target="slide143.xml"/><Relationship Id="rId19" Type="http://schemas.openxmlformats.org/officeDocument/2006/relationships/slide" Target="slide82.xml"/><Relationship Id="rId31" Type="http://schemas.openxmlformats.org/officeDocument/2006/relationships/hyperlink" Target="https://oxfamilibrary.openrepository.com/bitstream/handle/10546/126734/plastic-sheeting-humanitarian-relief-130707-en.pdf?sequence=1" TargetMode="Externa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71.xml"/><Relationship Id="rId27" Type="http://schemas.openxmlformats.org/officeDocument/2006/relationships/hyperlink" Target="https://supplycentre.oxfam.org.uk/sheeting-reinforced-woven-plastic-tarpaulin---5-pce-796-p.asp" TargetMode="External"/><Relationship Id="rId30" Type="http://schemas.openxmlformats.org/officeDocument/2006/relationships/image" Target="../media/image199.jpeg"/></Relationships>
</file>

<file path=ppt/slides/_rels/slide75.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26" Type="http://schemas.openxmlformats.org/officeDocument/2006/relationships/image" Target="../media/image204.emf"/><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8.xml"/><Relationship Id="rId25" Type="http://schemas.openxmlformats.org/officeDocument/2006/relationships/image" Target="../media/image203.emf"/><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150.xml"/><Relationship Id="rId29" Type="http://schemas.openxmlformats.org/officeDocument/2006/relationships/image" Target="../media/image207.emf"/><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02.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ww.habitat.org/sites/default/files/documents/20180927_HURRICANE%20RESILIENT%20WOODEN%20HOUSES_Dominica_web-compressed.pdf" TargetMode="External"/><Relationship Id="rId28" Type="http://schemas.openxmlformats.org/officeDocument/2006/relationships/image" Target="../media/image206.emf"/><Relationship Id="rId10" Type="http://schemas.openxmlformats.org/officeDocument/2006/relationships/slide" Target="slide143.xml"/><Relationship Id="rId19" Type="http://schemas.openxmlformats.org/officeDocument/2006/relationships/slide" Target="slide82.xml"/><Relationship Id="rId31" Type="http://schemas.openxmlformats.org/officeDocument/2006/relationships/slide" Target="slide81.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77.xml"/><Relationship Id="rId27" Type="http://schemas.openxmlformats.org/officeDocument/2006/relationships/image" Target="../media/image205.emf"/><Relationship Id="rId30" Type="http://schemas.openxmlformats.org/officeDocument/2006/relationships/image" Target="../media/image208.emf"/></Relationships>
</file>

<file path=ppt/slides/_rels/slide7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26" Type="http://schemas.openxmlformats.org/officeDocument/2006/relationships/image" Target="../media/image210.emf"/><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8.xml"/><Relationship Id="rId25" Type="http://schemas.openxmlformats.org/officeDocument/2006/relationships/image" Target="../media/image209.emf"/><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150.xml"/><Relationship Id="rId29" Type="http://schemas.openxmlformats.org/officeDocument/2006/relationships/image" Target="../media/image213.emf"/><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hyperlink" Target="https://www.habitat.org/sites/default/files/documents/20180927_HURRICANE%20RESILIENT%20WOODEN%20HOUSES_Dominica_web-compressed.pdf" TargetMode="Externa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slide" Target="slide77.xml"/><Relationship Id="rId28" Type="http://schemas.openxmlformats.org/officeDocument/2006/relationships/image" Target="../media/image212.emf"/><Relationship Id="rId10" Type="http://schemas.openxmlformats.org/officeDocument/2006/relationships/slide" Target="slide143.xml"/><Relationship Id="rId19" Type="http://schemas.openxmlformats.org/officeDocument/2006/relationships/slide" Target="slide82.xml"/><Relationship Id="rId31" Type="http://schemas.openxmlformats.org/officeDocument/2006/relationships/slide" Target="slide81.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75.xml"/><Relationship Id="rId27" Type="http://schemas.openxmlformats.org/officeDocument/2006/relationships/image" Target="../media/image211.png"/><Relationship Id="rId30" Type="http://schemas.openxmlformats.org/officeDocument/2006/relationships/image" Target="../media/image214.emf"/></Relationships>
</file>

<file path=ppt/slides/_rels/slide7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8.xml"/><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slide" Target="slide81.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15.png"/><Relationship Id="rId10" Type="http://schemas.openxmlformats.org/officeDocument/2006/relationships/slide" Target="slide143.xml"/><Relationship Id="rId19" Type="http://schemas.openxmlformats.org/officeDocument/2006/relationships/slide" Target="slide82.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75.xml"/></Relationships>
</file>

<file path=ppt/slides/_rels/slide78.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slide" Target="slide81.xml"/><Relationship Id="rId10" Type="http://schemas.openxmlformats.org/officeDocument/2006/relationships/slide" Target="slide143.xml"/><Relationship Id="rId19" Type="http://schemas.openxmlformats.org/officeDocument/2006/relationships/slide" Target="slide82.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hyperlink" Target="https://oxfam.app.box.com/s/65o36tuggz8jmsto17lfx00x5gw4qysi" TargetMode="External"/></Relationships>
</file>

<file path=ppt/slides/_rels/slide7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80.xml"/><Relationship Id="rId26" Type="http://schemas.openxmlformats.org/officeDocument/2006/relationships/hyperlink" Target="https://www.climate-charter.org/guidance/#commitment-5" TargetMode="External"/><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5" Type="http://schemas.openxmlformats.org/officeDocument/2006/relationships/hyperlink" Target="https://www.climate-charter.org/guidance/#commitment-2" TargetMode="External"/><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hyperlink" Target="https://www.climate-charter.org/guidance/#commitment-1" TargetMode="Externa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16.png"/><Relationship Id="rId28" Type="http://schemas.openxmlformats.org/officeDocument/2006/relationships/hyperlink" Target="https://www.climate-charter.org/" TargetMode="External"/><Relationship Id="rId10" Type="http://schemas.openxmlformats.org/officeDocument/2006/relationships/slide" Target="slide143.xml"/><Relationship Id="rId19" Type="http://schemas.openxmlformats.org/officeDocument/2006/relationships/slide" Target="slide82.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81.xml"/><Relationship Id="rId27" Type="http://schemas.openxmlformats.org/officeDocument/2006/relationships/hyperlink" Target="https://www.climate-charter.org/guidance/#commitment-6"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slide" Target="slide10.xml"/><Relationship Id="rId3" Type="http://schemas.openxmlformats.org/officeDocument/2006/relationships/slide" Target="slide58.xml"/><Relationship Id="rId21" Type="http://schemas.openxmlformats.org/officeDocument/2006/relationships/slide" Target="slide19.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150.xml"/><Relationship Id="rId2" Type="http://schemas.openxmlformats.org/officeDocument/2006/relationships/slide" Target="slide50.xml"/><Relationship Id="rId16" Type="http://schemas.openxmlformats.org/officeDocument/2006/relationships/slide" Target="slide5.xml"/><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slide" Target="slide17.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s>
</file>

<file path=ppt/slides/_rels/slide80.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78.xml"/><Relationship Id="rId26" Type="http://schemas.openxmlformats.org/officeDocument/2006/relationships/image" Target="../media/image219.png"/><Relationship Id="rId3" Type="http://schemas.openxmlformats.org/officeDocument/2006/relationships/slide" Target="slide58.xml"/><Relationship Id="rId21" Type="http://schemas.openxmlformats.org/officeDocument/2006/relationships/slide" Target="slide8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5" Type="http://schemas.openxmlformats.org/officeDocument/2006/relationships/hyperlink" Target="https://oxfamilibrary.openrepository.com/bitstream/handle/10546/126734/plastic-sheeting-humanitarian-relief-130707-en.pdf?sequence=1" TargetMode="External"/><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18.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17.png"/><Relationship Id="rId10" Type="http://schemas.openxmlformats.org/officeDocument/2006/relationships/slide" Target="slide143.xml"/><Relationship Id="rId19" Type="http://schemas.openxmlformats.org/officeDocument/2006/relationships/slide" Target="slide82.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81.xml"/><Relationship Id="rId27" Type="http://schemas.openxmlformats.org/officeDocument/2006/relationships/hyperlink" Target="https://www.youtube.com/watch?v=migVUdkMtqc" TargetMode="External"/></Relationships>
</file>

<file path=ppt/slides/_rels/slide81.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78.xml"/><Relationship Id="rId26" Type="http://schemas.openxmlformats.org/officeDocument/2006/relationships/image" Target="../media/image223.svg"/><Relationship Id="rId39" Type="http://schemas.openxmlformats.org/officeDocument/2006/relationships/hyperlink" Target="https://supplycentre.oxfam.org.uk/sticker-latrine---male-and-female---200-pce-719-p.asp" TargetMode="External"/><Relationship Id="rId3" Type="http://schemas.openxmlformats.org/officeDocument/2006/relationships/slide" Target="slide58.xml"/><Relationship Id="rId21" Type="http://schemas.openxmlformats.org/officeDocument/2006/relationships/slide" Target="slide150.xml"/><Relationship Id="rId34" Type="http://schemas.openxmlformats.org/officeDocument/2006/relationships/image" Target="../media/image231.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5" Type="http://schemas.openxmlformats.org/officeDocument/2006/relationships/image" Target="../media/image222.png"/><Relationship Id="rId33" Type="http://schemas.openxmlformats.org/officeDocument/2006/relationships/image" Target="../media/image230.png"/><Relationship Id="rId38" Type="http://schemas.openxmlformats.org/officeDocument/2006/relationships/image" Target="../media/image235.png"/><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82.xml"/><Relationship Id="rId29" Type="http://schemas.openxmlformats.org/officeDocument/2006/relationships/image" Target="../media/image226.jpg"/><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21.svg"/><Relationship Id="rId32" Type="http://schemas.openxmlformats.org/officeDocument/2006/relationships/image" Target="../media/image229.png"/><Relationship Id="rId37" Type="http://schemas.openxmlformats.org/officeDocument/2006/relationships/image" Target="../media/image234.svg"/><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20.png"/><Relationship Id="rId28" Type="http://schemas.openxmlformats.org/officeDocument/2006/relationships/image" Target="../media/image225.svg"/><Relationship Id="rId36" Type="http://schemas.openxmlformats.org/officeDocument/2006/relationships/image" Target="../media/image233.png"/><Relationship Id="rId10" Type="http://schemas.openxmlformats.org/officeDocument/2006/relationships/slide" Target="slide143.xml"/><Relationship Id="rId19" Type="http://schemas.openxmlformats.org/officeDocument/2006/relationships/slide" Target="slide80.xml"/><Relationship Id="rId31" Type="http://schemas.openxmlformats.org/officeDocument/2006/relationships/image" Target="../media/image228.png"/><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83.xml"/><Relationship Id="rId27" Type="http://schemas.openxmlformats.org/officeDocument/2006/relationships/image" Target="../media/image224.png"/><Relationship Id="rId30" Type="http://schemas.openxmlformats.org/officeDocument/2006/relationships/image" Target="../media/image227.jpg"/><Relationship Id="rId35" Type="http://schemas.openxmlformats.org/officeDocument/2006/relationships/image" Target="../media/image232.svg"/></Relationships>
</file>

<file path=ppt/slides/_rels/slide82.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75.xml"/><Relationship Id="rId26" Type="http://schemas.openxmlformats.org/officeDocument/2006/relationships/image" Target="../media/image238.png"/><Relationship Id="rId3" Type="http://schemas.openxmlformats.org/officeDocument/2006/relationships/slide" Target="slide50.xml"/><Relationship Id="rId21" Type="http://schemas.openxmlformats.org/officeDocument/2006/relationships/slide" Target="slide150.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71.xml"/><Relationship Id="rId25" Type="http://schemas.openxmlformats.org/officeDocument/2006/relationships/image" Target="../media/image237.jpg"/><Relationship Id="rId2" Type="http://schemas.openxmlformats.org/officeDocument/2006/relationships/slideLayout" Target="../slideLayouts/slideLayout7.xml"/><Relationship Id="rId16" Type="http://schemas.openxmlformats.org/officeDocument/2006/relationships/slide" Target="slide3.xml"/><Relationship Id="rId20" Type="http://schemas.openxmlformats.org/officeDocument/2006/relationships/slide" Target="slide80.xml"/><Relationship Id="rId1" Type="http://schemas.openxmlformats.org/officeDocument/2006/relationships/video" Target="https://www.youtube.com/embed/yc6H4bVwHq8?feature=oembed" TargetMode="External"/><Relationship Id="rId6" Type="http://schemas.openxmlformats.org/officeDocument/2006/relationships/slide" Target="slide94.xml"/><Relationship Id="rId11" Type="http://schemas.openxmlformats.org/officeDocument/2006/relationships/slide" Target="slide143.xml"/><Relationship Id="rId24" Type="http://schemas.openxmlformats.org/officeDocument/2006/relationships/image" Target="../media/image236.jpg"/><Relationship Id="rId5" Type="http://schemas.openxmlformats.org/officeDocument/2006/relationships/slide" Target="slide86.xml"/><Relationship Id="rId15" Type="http://schemas.openxmlformats.org/officeDocument/2006/relationships/slide" Target="slide41.xml"/><Relationship Id="rId23" Type="http://schemas.openxmlformats.org/officeDocument/2006/relationships/slide" Target="slide81.xml"/><Relationship Id="rId28" Type="http://schemas.openxmlformats.org/officeDocument/2006/relationships/hyperlink" Target="https://www.youtube.com/watch?v=yc6H4bVwHq8" TargetMode="External"/><Relationship Id="rId10" Type="http://schemas.openxmlformats.org/officeDocument/2006/relationships/slide" Target="slide133.xml"/><Relationship Id="rId19" Type="http://schemas.openxmlformats.org/officeDocument/2006/relationships/slide" Target="slide78.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slide" Target="slide83.xml"/><Relationship Id="rId27" Type="http://schemas.openxmlformats.org/officeDocument/2006/relationships/image" Target="../media/image239.jpeg"/></Relationships>
</file>

<file path=ppt/slides/_rels/slide83.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78.xml"/><Relationship Id="rId3" Type="http://schemas.openxmlformats.org/officeDocument/2006/relationships/slide" Target="slide58.xml"/><Relationship Id="rId21" Type="http://schemas.openxmlformats.org/officeDocument/2006/relationships/slide" Target="slide15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5" Type="http://schemas.openxmlformats.org/officeDocument/2006/relationships/slide" Target="slide85.xml"/><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hyperlink" Target="https://sanitationlearninghub.org/resource/handwashing-compendium-for-low-resource-settings-a-living-document/" TargetMode="Externa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ww.oxfamwash.org/hygiene/handwashing/Handwashing-Stations-Technical-Briefing-Note-1May2020.pdf" TargetMode="External"/><Relationship Id="rId10" Type="http://schemas.openxmlformats.org/officeDocument/2006/relationships/slide" Target="slide143.xml"/><Relationship Id="rId19" Type="http://schemas.openxmlformats.org/officeDocument/2006/relationships/slide" Target="slide8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81.xml"/></Relationships>
</file>

<file path=ppt/slides/_rels/slide8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78.xml"/><Relationship Id="rId26" Type="http://schemas.openxmlformats.org/officeDocument/2006/relationships/image" Target="../media/image240.emf"/><Relationship Id="rId3" Type="http://schemas.openxmlformats.org/officeDocument/2006/relationships/slide" Target="slide58.xml"/><Relationship Id="rId21" Type="http://schemas.openxmlformats.org/officeDocument/2006/relationships/slide" Target="slide15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5" Type="http://schemas.openxmlformats.org/officeDocument/2006/relationships/hyperlink" Target="https://www.oxfamwash.org/hygiene/handwashing/Handwashing-Stations-Technical-Briefing-Note-1May2020.pdf" TargetMode="External"/><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82.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slide" Target="slide85.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slide" Target="slide83.xml"/><Relationship Id="rId28" Type="http://schemas.openxmlformats.org/officeDocument/2006/relationships/image" Target="../media/image242.emf"/><Relationship Id="rId10" Type="http://schemas.openxmlformats.org/officeDocument/2006/relationships/slide" Target="slide143.xml"/><Relationship Id="rId19" Type="http://schemas.openxmlformats.org/officeDocument/2006/relationships/slide" Target="slide80.xml"/><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81.xml"/><Relationship Id="rId27" Type="http://schemas.openxmlformats.org/officeDocument/2006/relationships/image" Target="../media/image241.emf"/></Relationships>
</file>

<file path=ppt/slides/_rels/slide85.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78.xml"/><Relationship Id="rId26" Type="http://schemas.openxmlformats.org/officeDocument/2006/relationships/image" Target="../media/image244.emf"/><Relationship Id="rId3" Type="http://schemas.openxmlformats.org/officeDocument/2006/relationships/slide" Target="slide58.xml"/><Relationship Id="rId21" Type="http://schemas.openxmlformats.org/officeDocument/2006/relationships/slide" Target="slide15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75.xml"/><Relationship Id="rId25" Type="http://schemas.openxmlformats.org/officeDocument/2006/relationships/image" Target="../media/image243.emf"/><Relationship Id="rId2" Type="http://schemas.openxmlformats.org/officeDocument/2006/relationships/slide" Target="slide50.xml"/><Relationship Id="rId16" Type="http://schemas.openxmlformats.org/officeDocument/2006/relationships/slide" Target="slide71.xml"/><Relationship Id="rId20" Type="http://schemas.openxmlformats.org/officeDocument/2006/relationships/slide" Target="slide82.xml"/><Relationship Id="rId29" Type="http://schemas.openxmlformats.org/officeDocument/2006/relationships/image" Target="../media/image247.emf"/><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hyperlink" Target="https://www.oxfamwash.org/hygiene/handwashing/Handwashing-Stations-Technical-Briefing-Note-1May2020.pdf" TargetMode="External"/><Relationship Id="rId32" Type="http://schemas.openxmlformats.org/officeDocument/2006/relationships/image" Target="../media/image250.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slide" Target="slide83.xml"/><Relationship Id="rId28" Type="http://schemas.openxmlformats.org/officeDocument/2006/relationships/image" Target="../media/image246.emf"/><Relationship Id="rId10" Type="http://schemas.openxmlformats.org/officeDocument/2006/relationships/slide" Target="slide143.xml"/><Relationship Id="rId19" Type="http://schemas.openxmlformats.org/officeDocument/2006/relationships/slide" Target="slide80.xml"/><Relationship Id="rId31" Type="http://schemas.openxmlformats.org/officeDocument/2006/relationships/image" Target="../media/image249.emf"/><Relationship Id="rId4" Type="http://schemas.openxmlformats.org/officeDocument/2006/relationships/slide" Target="slide86.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81.xml"/><Relationship Id="rId27" Type="http://schemas.openxmlformats.org/officeDocument/2006/relationships/image" Target="../media/image245.emf"/><Relationship Id="rId30" Type="http://schemas.openxmlformats.org/officeDocument/2006/relationships/image" Target="../media/image248.emf"/></Relationships>
</file>

<file path=ppt/slides/_rels/slide8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92.xml"/><Relationship Id="rId3" Type="http://schemas.openxmlformats.org/officeDocument/2006/relationships/slide" Target="slide58.xml"/><Relationship Id="rId21" Type="http://schemas.openxmlformats.org/officeDocument/2006/relationships/slide" Target="slide15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88.xml"/><Relationship Id="rId2" Type="http://schemas.openxmlformats.org/officeDocument/2006/relationships/slide" Target="slide50.xml"/><Relationship Id="rId16" Type="http://schemas.openxmlformats.org/officeDocument/2006/relationships/slide" Target="slide87.xml"/><Relationship Id="rId20" Type="http://schemas.openxmlformats.org/officeDocument/2006/relationships/slide" Target="slide91.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slide" Target="slide93.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8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92.xml"/><Relationship Id="rId3" Type="http://schemas.openxmlformats.org/officeDocument/2006/relationships/slide" Target="slide58.xml"/><Relationship Id="rId21" Type="http://schemas.openxmlformats.org/officeDocument/2006/relationships/image" Target="../media/image251.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1.xml"/><Relationship Id="rId2" Type="http://schemas.openxmlformats.org/officeDocument/2006/relationships/slide" Target="slide50.xml"/><Relationship Id="rId16" Type="http://schemas.openxmlformats.org/officeDocument/2006/relationships/slide" Target="slide88.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edc-knowledge.lboro.ac.uk/resources/e/mn/010-Latrine-slabs-construction-materials.pdf" TargetMode="External"/><Relationship Id="rId10" Type="http://schemas.openxmlformats.org/officeDocument/2006/relationships/slide" Target="slide143.xml"/><Relationship Id="rId19" Type="http://schemas.openxmlformats.org/officeDocument/2006/relationships/slide" Target="slide93.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hyperlink" Target="https://www.who.int/water_sanitation_health/hygiene/envsan/onsitesan.pdf" TargetMode="External"/></Relationships>
</file>

<file path=ppt/slides/_rels/slide88.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92.xml"/><Relationship Id="rId26" Type="http://schemas.openxmlformats.org/officeDocument/2006/relationships/hyperlink" Target="https://supplycentre.oxfam.org.uk/ekmps/shops/31ead4/latrine-slab-plastic-self-supporting---35-pce-752-p.asp#ptabs2" TargetMode="External"/><Relationship Id="rId3" Type="http://schemas.openxmlformats.org/officeDocument/2006/relationships/slide" Target="slide58.xml"/><Relationship Id="rId21" Type="http://schemas.openxmlformats.org/officeDocument/2006/relationships/slide" Target="slide90.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1.xml"/><Relationship Id="rId25" Type="http://schemas.openxmlformats.org/officeDocument/2006/relationships/image" Target="../media/image253.jpg"/><Relationship Id="rId2" Type="http://schemas.openxmlformats.org/officeDocument/2006/relationships/slide" Target="slide50.xml"/><Relationship Id="rId16" Type="http://schemas.openxmlformats.org/officeDocument/2006/relationships/slide" Target="slide87.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52.jpg"/><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hyperlink" Target="https://www.pseau.org/outils/ouvrages/id_manuel_de_procedures_pour_l_installation_d_une_dalle_san_plat_2008.pdf" TargetMode="External"/><Relationship Id="rId28" Type="http://schemas.openxmlformats.org/officeDocument/2006/relationships/image" Target="../media/image254.jpg"/><Relationship Id="rId10" Type="http://schemas.openxmlformats.org/officeDocument/2006/relationships/slide" Target="slide143.xml"/><Relationship Id="rId19" Type="http://schemas.openxmlformats.org/officeDocument/2006/relationships/slide" Target="slide93.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hyperlink" Target="https://www.pseau.org/outils/ouvrages/inter_aide_dome_slab_latrine_trainee_booklet_2010.pdf" TargetMode="External"/><Relationship Id="rId27" Type="http://schemas.openxmlformats.org/officeDocument/2006/relationships/hyperlink" Target="https://supply.unicef.org/s0005871.html" TargetMode="External"/></Relationships>
</file>

<file path=ppt/slides/_rels/slide8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92.xml"/><Relationship Id="rId3" Type="http://schemas.openxmlformats.org/officeDocument/2006/relationships/slide" Target="slide58.xml"/><Relationship Id="rId21" Type="http://schemas.openxmlformats.org/officeDocument/2006/relationships/slide" Target="slide8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1.xml"/><Relationship Id="rId25" Type="http://schemas.openxmlformats.org/officeDocument/2006/relationships/hyperlink" Target="https://www.who.int/water_sanitation_health/hygiene/envsan/onsitesan.pdf" TargetMode="External"/><Relationship Id="rId2" Type="http://schemas.openxmlformats.org/officeDocument/2006/relationships/slide" Target="slide50.xml"/><Relationship Id="rId16" Type="http://schemas.openxmlformats.org/officeDocument/2006/relationships/slide" Target="slide87.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56.emf"/><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55.emf"/><Relationship Id="rId10" Type="http://schemas.openxmlformats.org/officeDocument/2006/relationships/slide" Target="slide143.xml"/><Relationship Id="rId19" Type="http://schemas.openxmlformats.org/officeDocument/2006/relationships/slide" Target="slide93.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slide" Target="slide90.xml"/></Relationships>
</file>

<file path=ppt/slides/_rels/slide9.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28.xml"/><Relationship Id="rId18" Type="http://schemas.openxmlformats.org/officeDocument/2006/relationships/slide" Target="slide7.xml"/><Relationship Id="rId3" Type="http://schemas.openxmlformats.org/officeDocument/2006/relationships/slide" Target="slide58.xml"/><Relationship Id="rId21" Type="http://schemas.openxmlformats.org/officeDocument/2006/relationships/slide" Target="slide19.xml"/><Relationship Id="rId7" Type="http://schemas.openxmlformats.org/officeDocument/2006/relationships/slide" Target="slide143.xml"/><Relationship Id="rId12" Type="http://schemas.openxmlformats.org/officeDocument/2006/relationships/slide" Target="slide29.xml"/><Relationship Id="rId17" Type="http://schemas.openxmlformats.org/officeDocument/2006/relationships/slide" Target="slide5.xml"/><Relationship Id="rId2" Type="http://schemas.openxmlformats.org/officeDocument/2006/relationships/slide" Target="slide50.xml"/><Relationship Id="rId16" Type="http://schemas.openxmlformats.org/officeDocument/2006/relationships/slide" Target="slide150.xml"/><Relationship Id="rId20"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125.xml"/><Relationship Id="rId11" Type="http://schemas.openxmlformats.org/officeDocument/2006/relationships/slide" Target="slide133.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112.xml"/><Relationship Id="rId19" Type="http://schemas.openxmlformats.org/officeDocument/2006/relationships/slide" Target="slide10.xml"/><Relationship Id="rId4" Type="http://schemas.openxmlformats.org/officeDocument/2006/relationships/slide" Target="slide86.xml"/><Relationship Id="rId9" Type="http://schemas.openxmlformats.org/officeDocument/2006/relationships/slide" Target="slide94.xml"/><Relationship Id="rId14" Type="http://schemas.openxmlformats.org/officeDocument/2006/relationships/slide" Target="slide41.xml"/></Relationships>
</file>

<file path=ppt/slides/_rels/slide90.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92.xml"/><Relationship Id="rId26" Type="http://schemas.openxmlformats.org/officeDocument/2006/relationships/image" Target="../media/image260.emf"/><Relationship Id="rId3" Type="http://schemas.openxmlformats.org/officeDocument/2006/relationships/slide" Target="slide58.xml"/><Relationship Id="rId21" Type="http://schemas.openxmlformats.org/officeDocument/2006/relationships/slide" Target="slide8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1.xml"/><Relationship Id="rId25" Type="http://schemas.openxmlformats.org/officeDocument/2006/relationships/image" Target="../media/image259.emf"/><Relationship Id="rId2" Type="http://schemas.openxmlformats.org/officeDocument/2006/relationships/slide" Target="slide50.xml"/><Relationship Id="rId16" Type="http://schemas.openxmlformats.org/officeDocument/2006/relationships/slide" Target="slide87.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hyperlink" Target="https://www.who.int/water_sanitation_health/hygiene/envsan/onsitesan.pdf" TargetMode="External"/><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58.emf"/><Relationship Id="rId10" Type="http://schemas.openxmlformats.org/officeDocument/2006/relationships/slide" Target="slide143.xml"/><Relationship Id="rId19" Type="http://schemas.openxmlformats.org/officeDocument/2006/relationships/slide" Target="slide93.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57.emf"/></Relationships>
</file>

<file path=ppt/slides/_rels/slide91.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88.xml"/><Relationship Id="rId3" Type="http://schemas.openxmlformats.org/officeDocument/2006/relationships/slide" Target="slide50.xml"/><Relationship Id="rId21" Type="http://schemas.openxmlformats.org/officeDocument/2006/relationships/slide" Target="slide150.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87.xml"/><Relationship Id="rId2" Type="http://schemas.openxmlformats.org/officeDocument/2006/relationships/notesSlide" Target="../notesSlides/notesSlide18.xml"/><Relationship Id="rId16" Type="http://schemas.openxmlformats.org/officeDocument/2006/relationships/slide" Target="slide3.xml"/><Relationship Id="rId20" Type="http://schemas.openxmlformats.org/officeDocument/2006/relationships/slide" Target="slide93.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43.xml"/><Relationship Id="rId5" Type="http://schemas.openxmlformats.org/officeDocument/2006/relationships/slide" Target="slide70.xml"/><Relationship Id="rId15" Type="http://schemas.openxmlformats.org/officeDocument/2006/relationships/slide" Target="slide41.xml"/><Relationship Id="rId10" Type="http://schemas.openxmlformats.org/officeDocument/2006/relationships/slide" Target="slide133.xml"/><Relationship Id="rId19" Type="http://schemas.openxmlformats.org/officeDocument/2006/relationships/slide" Target="slide92.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s>
</file>

<file path=ppt/slides/_rels/slide92.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91.xml"/><Relationship Id="rId26" Type="http://schemas.openxmlformats.org/officeDocument/2006/relationships/image" Target="../media/image266.png"/><Relationship Id="rId3" Type="http://schemas.openxmlformats.org/officeDocument/2006/relationships/slide" Target="slide58.xml"/><Relationship Id="rId21" Type="http://schemas.openxmlformats.org/officeDocument/2006/relationships/image" Target="../media/image261.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88.xml"/><Relationship Id="rId25" Type="http://schemas.openxmlformats.org/officeDocument/2006/relationships/image" Target="../media/image265.jpg"/><Relationship Id="rId2" Type="http://schemas.openxmlformats.org/officeDocument/2006/relationships/slide" Target="slide50.xml"/><Relationship Id="rId16" Type="http://schemas.openxmlformats.org/officeDocument/2006/relationships/slide" Target="slide87.xml"/><Relationship Id="rId20" Type="http://schemas.openxmlformats.org/officeDocument/2006/relationships/slide" Target="slide150.xml"/><Relationship Id="rId29" Type="http://schemas.openxmlformats.org/officeDocument/2006/relationships/image" Target="../media/image269.svg"/><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64.svg"/><Relationship Id="rId5" Type="http://schemas.openxmlformats.org/officeDocument/2006/relationships/slide" Target="slide94.xml"/><Relationship Id="rId15" Type="http://schemas.openxmlformats.org/officeDocument/2006/relationships/slide" Target="slide3.xml"/><Relationship Id="rId23" Type="http://schemas.openxmlformats.org/officeDocument/2006/relationships/image" Target="../media/image263.png"/><Relationship Id="rId28" Type="http://schemas.openxmlformats.org/officeDocument/2006/relationships/image" Target="../media/image268.png"/><Relationship Id="rId10" Type="http://schemas.openxmlformats.org/officeDocument/2006/relationships/slide" Target="slide143.xml"/><Relationship Id="rId19" Type="http://schemas.openxmlformats.org/officeDocument/2006/relationships/slide" Target="slide93.xm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62.svg"/><Relationship Id="rId27" Type="http://schemas.openxmlformats.org/officeDocument/2006/relationships/image" Target="../media/image267.svg"/><Relationship Id="rId30" Type="http://schemas.openxmlformats.org/officeDocument/2006/relationships/image" Target="../media/image270.jpg"/></Relationships>
</file>

<file path=ppt/slides/_rels/slide93.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88.xml"/><Relationship Id="rId26" Type="http://schemas.openxmlformats.org/officeDocument/2006/relationships/image" Target="../media/image274.png"/><Relationship Id="rId3" Type="http://schemas.openxmlformats.org/officeDocument/2006/relationships/slide" Target="slide50.xml"/><Relationship Id="rId21" Type="http://schemas.openxmlformats.org/officeDocument/2006/relationships/slide" Target="slide150.xml"/><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87.xml"/><Relationship Id="rId25" Type="http://schemas.openxmlformats.org/officeDocument/2006/relationships/image" Target="../media/image273.png"/><Relationship Id="rId2" Type="http://schemas.openxmlformats.org/officeDocument/2006/relationships/image" Target="../media/image271.jpg"/><Relationship Id="rId16" Type="http://schemas.openxmlformats.org/officeDocument/2006/relationships/slide" Target="slide3.xml"/><Relationship Id="rId20" Type="http://schemas.openxmlformats.org/officeDocument/2006/relationships/slide" Target="slide92.xml"/><Relationship Id="rId29" Type="http://schemas.openxmlformats.org/officeDocument/2006/relationships/hyperlink" Target="https://wedc-knowledge.lboro.ac.uk/resources/e/mn/010-Latrine-slabs-construction-materials.pdf" TargetMode="Externa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43.xml"/><Relationship Id="rId24" Type="http://schemas.openxmlformats.org/officeDocument/2006/relationships/hyperlink" Target="https://www.who.int/water_sanitation_health/hygiene/envsan/onsitesan.pdf" TargetMode="External"/><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hyperlink" Target="https://repository.lboro.ac.uk/search?q=%3Akeyword%3A%20%22wedc%22%20AND%20%3Asearch_term%3A%20%22latrine%22%20AND%20%3Asearch_term%3A%20%22seat%22" TargetMode="External"/><Relationship Id="rId28" Type="http://schemas.openxmlformats.org/officeDocument/2006/relationships/image" Target="../media/image275.emf"/><Relationship Id="rId10" Type="http://schemas.openxmlformats.org/officeDocument/2006/relationships/slide" Target="slide133.xml"/><Relationship Id="rId19" Type="http://schemas.openxmlformats.org/officeDocument/2006/relationships/slide" Target="slide91.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image" Target="../media/image272.emf"/><Relationship Id="rId27" Type="http://schemas.openxmlformats.org/officeDocument/2006/relationships/hyperlink" Target="http://www.susana.org/_resources/documents/default/2-874-technology-review-of-uddts-18-june-2013.pdf" TargetMode="External"/></Relationships>
</file>

<file path=ppt/slides/_rels/slide9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00.xml"/><Relationship Id="rId3" Type="http://schemas.openxmlformats.org/officeDocument/2006/relationships/slide" Target="slide58.xml"/><Relationship Id="rId21" Type="http://schemas.openxmlformats.org/officeDocument/2006/relationships/image" Target="../media/image276.emf"/><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97.xml"/><Relationship Id="rId2" Type="http://schemas.openxmlformats.org/officeDocument/2006/relationships/slide" Target="slide50.xml"/><Relationship Id="rId16" Type="http://schemas.openxmlformats.org/officeDocument/2006/relationships/slide" Target="slide95.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slide" Target="slide103.xml"/><Relationship Id="rId10" Type="http://schemas.openxmlformats.org/officeDocument/2006/relationships/slide" Target="slide143.xml"/><Relationship Id="rId19" Type="http://schemas.openxmlformats.org/officeDocument/2006/relationships/hyperlink" Target="https://wedc-knowledge.lboro.ac.uk/resources/booklets/G023-Latrine-pit-design-booklet.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77.emf"/></Relationships>
</file>

<file path=ppt/slides/_rels/slide95.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0.xml"/><Relationship Id="rId2" Type="http://schemas.openxmlformats.org/officeDocument/2006/relationships/slide" Target="slide50.xml"/><Relationship Id="rId16" Type="http://schemas.openxmlformats.org/officeDocument/2006/relationships/slide" Target="slide97.xml"/><Relationship Id="rId20" Type="http://schemas.openxmlformats.org/officeDocument/2006/relationships/slide" Target="slide103.xm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hyperlink" Target="https://www.who.int/water_sanitation_health/hygiene/envsan/onsitesan.pdf" TargetMode="External"/><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96.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slide" Target="slide103.xm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0.xml"/><Relationship Id="rId2" Type="http://schemas.openxmlformats.org/officeDocument/2006/relationships/slide" Target="slide50.xml"/><Relationship Id="rId16" Type="http://schemas.openxmlformats.org/officeDocument/2006/relationships/slide" Target="slide97.xml"/><Relationship Id="rId20" Type="http://schemas.openxmlformats.org/officeDocument/2006/relationships/hyperlink" Target="https://www.who.int/water_sanitation_health/hygiene/envsan/onsitesan.pdf"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5" Type="http://schemas.openxmlformats.org/officeDocument/2006/relationships/slide" Target="slide86.xml"/><Relationship Id="rId15" Type="http://schemas.openxmlformats.org/officeDocument/2006/relationships/slide" Target="slide3.xml"/><Relationship Id="rId10" Type="http://schemas.openxmlformats.org/officeDocument/2006/relationships/slide" Target="slide143.xml"/><Relationship Id="rId19" Type="http://schemas.openxmlformats.org/officeDocument/2006/relationships/image" Target="../media/image278.emf"/><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s>
</file>

<file path=ppt/slides/_rels/slide97.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26" Type="http://schemas.openxmlformats.org/officeDocument/2006/relationships/slide" Target="slide99.xml"/><Relationship Id="rId3" Type="http://schemas.openxmlformats.org/officeDocument/2006/relationships/slide" Target="slide58.xml"/><Relationship Id="rId21" Type="http://schemas.openxmlformats.org/officeDocument/2006/relationships/image" Target="../media/image281.png"/><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0.xml"/><Relationship Id="rId25" Type="http://schemas.openxmlformats.org/officeDocument/2006/relationships/hyperlink" Target="https://www.who.int/water_sanitation_health/hygiene/envsan/onsitesan.pdf" TargetMode="External"/><Relationship Id="rId2" Type="http://schemas.openxmlformats.org/officeDocument/2006/relationships/slide" Target="slide50.xml"/><Relationship Id="rId16" Type="http://schemas.openxmlformats.org/officeDocument/2006/relationships/slide" Target="slide95.xml"/><Relationship Id="rId20" Type="http://schemas.openxmlformats.org/officeDocument/2006/relationships/image" Target="../media/image280.svg"/><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image" Target="../media/image283.jpg"/><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hyperlink" Target="https://en.wikipedia.org/wiki/Soil_biology" TargetMode="External"/><Relationship Id="rId10" Type="http://schemas.openxmlformats.org/officeDocument/2006/relationships/slide" Target="slide143.xml"/><Relationship Id="rId19" Type="http://schemas.openxmlformats.org/officeDocument/2006/relationships/image" Target="../media/image279.png"/><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82.svg"/><Relationship Id="rId27" Type="http://schemas.openxmlformats.org/officeDocument/2006/relationships/slide" Target="slide103.xml"/></Relationships>
</file>

<file path=ppt/slides/_rels/slide98.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4.xml"/><Relationship Id="rId18" Type="http://schemas.openxmlformats.org/officeDocument/2006/relationships/slide" Target="slide100.xml"/><Relationship Id="rId26" Type="http://schemas.openxmlformats.org/officeDocument/2006/relationships/slide" Target="slide97.xml"/><Relationship Id="rId3" Type="http://schemas.openxmlformats.org/officeDocument/2006/relationships/slide" Target="slide50.xml"/><Relationship Id="rId21" Type="http://schemas.openxmlformats.org/officeDocument/2006/relationships/image" Target="../media/image285.png"/><Relationship Id="rId7" Type="http://schemas.openxmlformats.org/officeDocument/2006/relationships/slide" Target="slide104.xml"/><Relationship Id="rId12" Type="http://schemas.openxmlformats.org/officeDocument/2006/relationships/slide" Target="slide29.xml"/><Relationship Id="rId17" Type="http://schemas.openxmlformats.org/officeDocument/2006/relationships/slide" Target="slide95.xml"/><Relationship Id="rId25" Type="http://schemas.openxmlformats.org/officeDocument/2006/relationships/hyperlink" Target="https://www.susana.org/en/knowledge-hub/resources-and-publications/library/details/3145" TargetMode="External"/><Relationship Id="rId2" Type="http://schemas.openxmlformats.org/officeDocument/2006/relationships/notesSlide" Target="../notesSlides/notesSlide19.xml"/><Relationship Id="rId16" Type="http://schemas.openxmlformats.org/officeDocument/2006/relationships/slide" Target="slide3.xml"/><Relationship Id="rId20" Type="http://schemas.openxmlformats.org/officeDocument/2006/relationships/image" Target="../media/image284.emf"/><Relationship Id="rId1" Type="http://schemas.openxmlformats.org/officeDocument/2006/relationships/slideLayout" Target="../slideLayouts/slideLayout7.xml"/><Relationship Id="rId6" Type="http://schemas.openxmlformats.org/officeDocument/2006/relationships/slide" Target="slide86.xml"/><Relationship Id="rId11" Type="http://schemas.openxmlformats.org/officeDocument/2006/relationships/slide" Target="slide143.xml"/><Relationship Id="rId24" Type="http://schemas.openxmlformats.org/officeDocument/2006/relationships/image" Target="../media/image288.emf"/><Relationship Id="rId5" Type="http://schemas.openxmlformats.org/officeDocument/2006/relationships/slide" Target="slide70.xml"/><Relationship Id="rId15" Type="http://schemas.openxmlformats.org/officeDocument/2006/relationships/slide" Target="slide41.xml"/><Relationship Id="rId23" Type="http://schemas.openxmlformats.org/officeDocument/2006/relationships/image" Target="../media/image287.emf"/><Relationship Id="rId28" Type="http://schemas.openxmlformats.org/officeDocument/2006/relationships/slide" Target="slide103.xml"/><Relationship Id="rId10" Type="http://schemas.openxmlformats.org/officeDocument/2006/relationships/slide" Target="slide133.xml"/><Relationship Id="rId19" Type="http://schemas.openxmlformats.org/officeDocument/2006/relationships/slide" Target="slide150.xml"/><Relationship Id="rId4" Type="http://schemas.openxmlformats.org/officeDocument/2006/relationships/slide" Target="slide58.xml"/><Relationship Id="rId9" Type="http://schemas.openxmlformats.org/officeDocument/2006/relationships/slide" Target="slide125.xml"/><Relationship Id="rId14" Type="http://schemas.openxmlformats.org/officeDocument/2006/relationships/slide" Target="slide28.xml"/><Relationship Id="rId22" Type="http://schemas.openxmlformats.org/officeDocument/2006/relationships/image" Target="../media/image286.emf"/><Relationship Id="rId27" Type="http://schemas.openxmlformats.org/officeDocument/2006/relationships/slide" Target="slide99.xml"/></Relationships>
</file>

<file path=ppt/slides/_rels/slide99.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28.xml"/><Relationship Id="rId18" Type="http://schemas.openxmlformats.org/officeDocument/2006/relationships/slide" Target="slide150.xml"/><Relationship Id="rId3" Type="http://schemas.openxmlformats.org/officeDocument/2006/relationships/slide" Target="slide58.xml"/><Relationship Id="rId21" Type="http://schemas.openxmlformats.org/officeDocument/2006/relationships/hyperlink" Target="https://www.susana.org/en/knowledge-hub/resources-and-publications/library/details/3145" TargetMode="External"/><Relationship Id="rId7" Type="http://schemas.openxmlformats.org/officeDocument/2006/relationships/slide" Target="slide112.xml"/><Relationship Id="rId12" Type="http://schemas.openxmlformats.org/officeDocument/2006/relationships/slide" Target="slide4.xml"/><Relationship Id="rId17" Type="http://schemas.openxmlformats.org/officeDocument/2006/relationships/slide" Target="slide100.xml"/><Relationship Id="rId25" Type="http://schemas.openxmlformats.org/officeDocument/2006/relationships/slide" Target="slide103.xml"/><Relationship Id="rId2" Type="http://schemas.openxmlformats.org/officeDocument/2006/relationships/slide" Target="slide50.xml"/><Relationship Id="rId16" Type="http://schemas.openxmlformats.org/officeDocument/2006/relationships/slide" Target="slide95.xml"/><Relationship Id="rId20" Type="http://schemas.openxmlformats.org/officeDocument/2006/relationships/hyperlink" Target="http://memento-assainissement.gret.org/?lang=fr" TargetMode="External"/><Relationship Id="rId1" Type="http://schemas.openxmlformats.org/officeDocument/2006/relationships/slideLayout" Target="../slideLayouts/slideLayout7.xml"/><Relationship Id="rId6" Type="http://schemas.openxmlformats.org/officeDocument/2006/relationships/slide" Target="slide104.xml"/><Relationship Id="rId11" Type="http://schemas.openxmlformats.org/officeDocument/2006/relationships/slide" Target="slide29.xml"/><Relationship Id="rId24" Type="http://schemas.openxmlformats.org/officeDocument/2006/relationships/slide" Target="slide97.xml"/><Relationship Id="rId5" Type="http://schemas.openxmlformats.org/officeDocument/2006/relationships/slide" Target="slide86.xml"/><Relationship Id="rId15" Type="http://schemas.openxmlformats.org/officeDocument/2006/relationships/slide" Target="slide3.xml"/><Relationship Id="rId23" Type="http://schemas.openxmlformats.org/officeDocument/2006/relationships/image" Target="../media/image291.jpg"/><Relationship Id="rId10" Type="http://schemas.openxmlformats.org/officeDocument/2006/relationships/slide" Target="slide143.xml"/><Relationship Id="rId19" Type="http://schemas.openxmlformats.org/officeDocument/2006/relationships/image" Target="../media/image289.emf"/><Relationship Id="rId4" Type="http://schemas.openxmlformats.org/officeDocument/2006/relationships/slide" Target="slide70.xml"/><Relationship Id="rId9" Type="http://schemas.openxmlformats.org/officeDocument/2006/relationships/slide" Target="slide133.xml"/><Relationship Id="rId14" Type="http://schemas.openxmlformats.org/officeDocument/2006/relationships/slide" Target="slide41.xml"/><Relationship Id="rId22" Type="http://schemas.openxmlformats.org/officeDocument/2006/relationships/image" Target="../media/image29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A667B-2E8B-4461-9197-68CA8AABD37E}"/>
              </a:ext>
            </a:extLst>
          </p:cNvPr>
          <p:cNvSpPr>
            <a:spLocks noGrp="1"/>
          </p:cNvSpPr>
          <p:nvPr>
            <p:ph type="ctrTitle"/>
          </p:nvPr>
        </p:nvSpPr>
        <p:spPr>
          <a:xfrm>
            <a:off x="714756" y="4498848"/>
            <a:ext cx="10762488" cy="1207008"/>
          </a:xfrm>
        </p:spPr>
        <p:txBody>
          <a:bodyPr>
            <a:normAutofit/>
          </a:bodyPr>
          <a:lstStyle/>
          <a:p>
            <a:r>
              <a:rPr lang="en-GB" sz="5600"/>
              <a:t>EXCRETA DISPOSAL in EMERGENCIES</a:t>
            </a:r>
            <a:endParaRPr lang="en-US" sz="5600"/>
          </a:p>
        </p:txBody>
      </p:sp>
      <p:sp>
        <p:nvSpPr>
          <p:cNvPr id="3" name="Subtitle 2">
            <a:extLst>
              <a:ext uri="{FF2B5EF4-FFF2-40B4-BE49-F238E27FC236}">
                <a16:creationId xmlns:a16="http://schemas.microsoft.com/office/drawing/2014/main" id="{E46DA637-5FE1-430C-A697-BA1B5950A40D}"/>
              </a:ext>
            </a:extLst>
          </p:cNvPr>
          <p:cNvSpPr>
            <a:spLocks noGrp="1"/>
          </p:cNvSpPr>
          <p:nvPr>
            <p:ph type="subTitle" idx="1"/>
          </p:nvPr>
        </p:nvSpPr>
        <p:spPr>
          <a:xfrm>
            <a:off x="1382268" y="5669280"/>
            <a:ext cx="9427464" cy="722376"/>
          </a:xfrm>
        </p:spPr>
        <p:txBody>
          <a:bodyPr>
            <a:normAutofit/>
          </a:bodyPr>
          <a:lstStyle/>
          <a:p>
            <a:r>
              <a:rPr lang="en-GB"/>
              <a:t>A service, not just an infrastructure</a:t>
            </a:r>
            <a:endParaRPr lang="en-US"/>
          </a:p>
        </p:txBody>
      </p:sp>
      <p:pic>
        <p:nvPicPr>
          <p:cNvPr id="5" name="Picture 4" descr="A picture containing outdoor, green, sport&#10;&#10;Description automatically generated">
            <a:extLst>
              <a:ext uri="{FF2B5EF4-FFF2-40B4-BE49-F238E27FC236}">
                <a16:creationId xmlns:a16="http://schemas.microsoft.com/office/drawing/2014/main" id="{33DAA43E-DB22-4C38-BBB5-F7A430EDF7C4}"/>
              </a:ext>
            </a:extLst>
          </p:cNvPr>
          <p:cNvPicPr>
            <a:picLocks noChangeAspect="1"/>
          </p:cNvPicPr>
          <p:nvPr/>
        </p:nvPicPr>
        <p:blipFill rotWithShape="1">
          <a:blip r:embed="rId2">
            <a:extLst>
              <a:ext uri="{28A0092B-C50C-407E-A947-70E740481C1C}">
                <a14:useLocalDpi xmlns:a14="http://schemas.microsoft.com/office/drawing/2010/main" val="0"/>
              </a:ext>
            </a:extLst>
          </a:blip>
          <a:srcRect t="1333" r="-2" b="-2"/>
          <a:stretch/>
        </p:blipFill>
        <p:spPr>
          <a:xfrm>
            <a:off x="609600" y="320749"/>
            <a:ext cx="5212080" cy="3856948"/>
          </a:xfrm>
          <a:prstGeom prst="rect">
            <a:avLst/>
          </a:prstGeom>
        </p:spPr>
      </p:pic>
      <p:cxnSp>
        <p:nvCxnSpPr>
          <p:cNvPr id="51" name="Straight Connector 28">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B9A9752-92E6-43A1-83D9-D26C9647BEBD}"/>
              </a:ext>
            </a:extLst>
          </p:cNvPr>
          <p:cNvPicPr>
            <a:picLocks noChangeAspect="1"/>
          </p:cNvPicPr>
          <p:nvPr/>
        </p:nvPicPr>
        <p:blipFill rotWithShape="1">
          <a:blip r:embed="rId3">
            <a:extLst>
              <a:ext uri="{28A0092B-C50C-407E-A947-70E740481C1C}">
                <a14:useLocalDpi xmlns:a14="http://schemas.microsoft.com/office/drawing/2010/main" val="0"/>
              </a:ext>
            </a:extLst>
          </a:blip>
          <a:srcRect r="-2" b="1316"/>
          <a:stretch/>
        </p:blipFill>
        <p:spPr>
          <a:xfrm>
            <a:off x="6370320" y="320109"/>
            <a:ext cx="5212080" cy="3857568"/>
          </a:xfrm>
          <a:prstGeom prst="rect">
            <a:avLst/>
          </a:prstGeom>
        </p:spPr>
      </p:pic>
    </p:spTree>
    <p:extLst>
      <p:ext uri="{BB962C8B-B14F-4D97-AF65-F5344CB8AC3E}">
        <p14:creationId xmlns:p14="http://schemas.microsoft.com/office/powerpoint/2010/main" val="40934198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BB37C10-99D0-4E6B-A22E-875140A230C4}"/>
              </a:ext>
            </a:extLst>
          </p:cNvPr>
          <p:cNvPicPr>
            <a:picLocks noChangeAspect="1"/>
          </p:cNvPicPr>
          <p:nvPr/>
        </p:nvPicPr>
        <p:blipFill>
          <a:blip r:embed="rId3"/>
          <a:stretch>
            <a:fillRect/>
          </a:stretch>
        </p:blipFill>
        <p:spPr>
          <a:xfrm>
            <a:off x="1190997" y="1236031"/>
            <a:ext cx="5517869" cy="1366811"/>
          </a:xfrm>
          <a:prstGeom prst="rect">
            <a:avLst/>
          </a:prstGeom>
        </p:spPr>
      </p:pic>
      <p:pic>
        <p:nvPicPr>
          <p:cNvPr id="52" name="Picture 51">
            <a:extLst>
              <a:ext uri="{FF2B5EF4-FFF2-40B4-BE49-F238E27FC236}">
                <a16:creationId xmlns:a16="http://schemas.microsoft.com/office/drawing/2014/main" id="{914F315C-49A9-4B56-8A34-DE3091348620}"/>
              </a:ext>
            </a:extLst>
          </p:cNvPr>
          <p:cNvPicPr>
            <a:picLocks noChangeAspect="1"/>
          </p:cNvPicPr>
          <p:nvPr/>
        </p:nvPicPr>
        <p:blipFill>
          <a:blip r:embed="rId4"/>
          <a:stretch>
            <a:fillRect/>
          </a:stretch>
        </p:blipFill>
        <p:spPr>
          <a:xfrm>
            <a:off x="6710066" y="2753140"/>
            <a:ext cx="5420132" cy="3367976"/>
          </a:xfrm>
          <a:prstGeom prst="rect">
            <a:avLst/>
          </a:prstGeom>
        </p:spPr>
      </p:pic>
      <p:pic>
        <p:nvPicPr>
          <p:cNvPr id="46" name="Picture 45">
            <a:extLst>
              <a:ext uri="{FF2B5EF4-FFF2-40B4-BE49-F238E27FC236}">
                <a16:creationId xmlns:a16="http://schemas.microsoft.com/office/drawing/2014/main" id="{F335CAA6-6A85-485A-855C-89F95724CBA3}"/>
              </a:ext>
            </a:extLst>
          </p:cNvPr>
          <p:cNvPicPr>
            <a:picLocks noChangeAspect="1"/>
          </p:cNvPicPr>
          <p:nvPr/>
        </p:nvPicPr>
        <p:blipFill>
          <a:blip r:embed="rId5"/>
          <a:stretch>
            <a:fillRect/>
          </a:stretch>
        </p:blipFill>
        <p:spPr>
          <a:xfrm>
            <a:off x="887386" y="2701517"/>
            <a:ext cx="5822680" cy="3218287"/>
          </a:xfrm>
          <a:prstGeom prst="rect">
            <a:avLst/>
          </a:prstGeom>
        </p:spPr>
      </p:pic>
      <p:sp>
        <p:nvSpPr>
          <p:cNvPr id="2" name="Rectangle 1">
            <a:hlinkClick r:id="rId6" action="ppaction://hlinksldjump"/>
            <a:extLst>
              <a:ext uri="{FF2B5EF4-FFF2-40B4-BE49-F238E27FC236}">
                <a16:creationId xmlns:a16="http://schemas.microsoft.com/office/drawing/2014/main" id="{111AA987-F6F4-41E3-83F0-C8D6E53F6F3D}"/>
              </a:ext>
            </a:extLst>
          </p:cNvPr>
          <p:cNvSpPr/>
          <p:nvPr/>
        </p:nvSpPr>
        <p:spPr>
          <a:xfrm>
            <a:off x="0" y="266538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7" action="ppaction://hlinksldjump"/>
            <a:extLst>
              <a:ext uri="{FF2B5EF4-FFF2-40B4-BE49-F238E27FC236}">
                <a16:creationId xmlns:a16="http://schemas.microsoft.com/office/drawing/2014/main" id="{2FEBF769-03D3-4EF8-B014-6DC42952C2B4}"/>
              </a:ext>
            </a:extLst>
          </p:cNvPr>
          <p:cNvSpPr/>
          <p:nvPr/>
        </p:nvSpPr>
        <p:spPr>
          <a:xfrm>
            <a:off x="-2" y="300319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8" action="ppaction://hlinksldjump"/>
            <a:extLst>
              <a:ext uri="{FF2B5EF4-FFF2-40B4-BE49-F238E27FC236}">
                <a16:creationId xmlns:a16="http://schemas.microsoft.com/office/drawing/2014/main" id="{5F518374-A340-4B37-BB04-3189B7865E93}"/>
              </a:ext>
            </a:extLst>
          </p:cNvPr>
          <p:cNvSpPr/>
          <p:nvPr/>
        </p:nvSpPr>
        <p:spPr>
          <a:xfrm>
            <a:off x="-2" y="380274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9" action="ppaction://hlinksldjump"/>
            <a:extLst>
              <a:ext uri="{FF2B5EF4-FFF2-40B4-BE49-F238E27FC236}">
                <a16:creationId xmlns:a16="http://schemas.microsoft.com/office/drawing/2014/main" id="{1AF74811-07F9-426E-9237-DDFAA532DE0A}"/>
              </a:ext>
            </a:extLst>
          </p:cNvPr>
          <p:cNvSpPr/>
          <p:nvPr/>
        </p:nvSpPr>
        <p:spPr>
          <a:xfrm>
            <a:off x="0" y="45130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10" action="ppaction://hlinksldjump"/>
            <a:extLst>
              <a:ext uri="{FF2B5EF4-FFF2-40B4-BE49-F238E27FC236}">
                <a16:creationId xmlns:a16="http://schemas.microsoft.com/office/drawing/2014/main" id="{71BC6D7F-CB40-4D82-A9A7-808374B09F47}"/>
              </a:ext>
            </a:extLst>
          </p:cNvPr>
          <p:cNvSpPr/>
          <p:nvPr/>
        </p:nvSpPr>
        <p:spPr>
          <a:xfrm>
            <a:off x="-2" y="513284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11" action="ppaction://hlinksldjump"/>
            <a:extLst>
              <a:ext uri="{FF2B5EF4-FFF2-40B4-BE49-F238E27FC236}">
                <a16:creationId xmlns:a16="http://schemas.microsoft.com/office/drawing/2014/main" id="{54E5CE7E-2F6D-4EE1-8E1E-2A56E149E792}"/>
              </a:ext>
            </a:extLst>
          </p:cNvPr>
          <p:cNvSpPr/>
          <p:nvPr/>
        </p:nvSpPr>
        <p:spPr>
          <a:xfrm>
            <a:off x="-2" y="568301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12" action="ppaction://hlinksldjump"/>
            <a:extLst>
              <a:ext uri="{FF2B5EF4-FFF2-40B4-BE49-F238E27FC236}">
                <a16:creationId xmlns:a16="http://schemas.microsoft.com/office/drawing/2014/main" id="{2D4F2771-AD5F-4720-8DB9-AB5B381F4DAF}"/>
              </a:ext>
            </a:extLst>
          </p:cNvPr>
          <p:cNvSpPr/>
          <p:nvPr/>
        </p:nvSpPr>
        <p:spPr>
          <a:xfrm>
            <a:off x="-2" y="341060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3" action="ppaction://hlinksldjump"/>
            <a:extLst>
              <a:ext uri="{FF2B5EF4-FFF2-40B4-BE49-F238E27FC236}">
                <a16:creationId xmlns:a16="http://schemas.microsoft.com/office/drawing/2014/main" id="{8565F97C-D511-42DA-91AE-2B08CBAC3D5A}"/>
              </a:ext>
            </a:extLst>
          </p:cNvPr>
          <p:cNvSpPr/>
          <p:nvPr/>
        </p:nvSpPr>
        <p:spPr>
          <a:xfrm>
            <a:off x="0" y="411053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4" action="ppaction://hlinksldjump"/>
            <a:extLst>
              <a:ext uri="{FF2B5EF4-FFF2-40B4-BE49-F238E27FC236}">
                <a16:creationId xmlns:a16="http://schemas.microsoft.com/office/drawing/2014/main" id="{F7846590-5588-477F-920F-9D177F5FCD27}"/>
              </a:ext>
            </a:extLst>
          </p:cNvPr>
          <p:cNvSpPr/>
          <p:nvPr/>
        </p:nvSpPr>
        <p:spPr>
          <a:xfrm>
            <a:off x="-2" y="4822971"/>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5" action="ppaction://hlinksldjump"/>
            <a:extLst>
              <a:ext uri="{FF2B5EF4-FFF2-40B4-BE49-F238E27FC236}">
                <a16:creationId xmlns:a16="http://schemas.microsoft.com/office/drawing/2014/main" id="{350BE8C9-A8BA-4A10-BE74-42204BDED046}"/>
              </a:ext>
            </a:extLst>
          </p:cNvPr>
          <p:cNvSpPr/>
          <p:nvPr/>
        </p:nvSpPr>
        <p:spPr>
          <a:xfrm>
            <a:off x="-2" y="5348743"/>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6" action="ppaction://hlinksldjump"/>
            <a:extLst>
              <a:ext uri="{FF2B5EF4-FFF2-40B4-BE49-F238E27FC236}">
                <a16:creationId xmlns:a16="http://schemas.microsoft.com/office/drawing/2014/main" id="{A35572E0-2037-4FA5-BF24-ADC1F1B6B8C4}"/>
              </a:ext>
            </a:extLst>
          </p:cNvPr>
          <p:cNvSpPr/>
          <p:nvPr/>
        </p:nvSpPr>
        <p:spPr>
          <a:xfrm>
            <a:off x="-2" y="2017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7" action="ppaction://hlinksldjump"/>
            <a:extLst>
              <a:ext uri="{FF2B5EF4-FFF2-40B4-BE49-F238E27FC236}">
                <a16:creationId xmlns:a16="http://schemas.microsoft.com/office/drawing/2014/main" id="{9D64F782-AA8B-4479-BEC6-FF534262B8A1}"/>
              </a:ext>
            </a:extLst>
          </p:cNvPr>
          <p:cNvSpPr/>
          <p:nvPr/>
        </p:nvSpPr>
        <p:spPr>
          <a:xfrm>
            <a:off x="-1" y="1714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D8951E4B-2B0A-467E-B4EB-0FFF9DC6D78E}"/>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8" action="ppaction://hlinksldjump"/>
            <a:extLst>
              <a:ext uri="{FF2B5EF4-FFF2-40B4-BE49-F238E27FC236}">
                <a16:creationId xmlns:a16="http://schemas.microsoft.com/office/drawing/2014/main" id="{C40FA3FA-EF4D-4F55-98BF-2477836FAECB}"/>
              </a:ext>
            </a:extLst>
          </p:cNvPr>
          <p:cNvSpPr/>
          <p:nvPr/>
        </p:nvSpPr>
        <p:spPr>
          <a:xfrm>
            <a:off x="-3" y="2391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9" action="ppaction://hlinksldjump"/>
            <a:extLst>
              <a:ext uri="{FF2B5EF4-FFF2-40B4-BE49-F238E27FC236}">
                <a16:creationId xmlns:a16="http://schemas.microsoft.com/office/drawing/2014/main" id="{8CD268AD-154A-4F1F-B968-BE5BAC1E3DB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extLst>
              <a:ext uri="{FF2B5EF4-FFF2-40B4-BE49-F238E27FC236}">
                <a16:creationId xmlns:a16="http://schemas.microsoft.com/office/drawing/2014/main" id="{D51D2214-43A6-4C50-8368-8815ADB9E99C}"/>
              </a:ext>
            </a:extLst>
          </p:cNvPr>
          <p:cNvSpPr/>
          <p:nvPr/>
        </p:nvSpPr>
        <p:spPr>
          <a:xfrm>
            <a:off x="4051719" y="306668"/>
            <a:ext cx="3600153" cy="338554"/>
          </a:xfrm>
          <a:prstGeom prst="rect">
            <a:avLst/>
          </a:prstGeom>
        </p:spPr>
        <p:txBody>
          <a:bodyPr wrap="none">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Sub Surface Direct drop toilet (Excavate)</a:t>
            </a:r>
            <a:endParaRPr lang="en-US" sz="1600" dirty="0"/>
          </a:p>
        </p:txBody>
      </p:sp>
      <p:sp>
        <p:nvSpPr>
          <p:cNvPr id="33" name="Rectangle 32">
            <a:hlinkClick r:id="rId20" action="ppaction://hlinksldjump"/>
            <a:extLst>
              <a:ext uri="{FF2B5EF4-FFF2-40B4-BE49-F238E27FC236}">
                <a16:creationId xmlns:a16="http://schemas.microsoft.com/office/drawing/2014/main" id="{5893D1E6-E882-4F75-B2D8-ACDBAD273C03}"/>
              </a:ext>
            </a:extLst>
          </p:cNvPr>
          <p:cNvSpPr/>
          <p:nvPr/>
        </p:nvSpPr>
        <p:spPr>
          <a:xfrm>
            <a:off x="0" y="6099576"/>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42" name="TextBox 41">
            <a:extLst>
              <a:ext uri="{FF2B5EF4-FFF2-40B4-BE49-F238E27FC236}">
                <a16:creationId xmlns:a16="http://schemas.microsoft.com/office/drawing/2014/main" id="{56630996-8469-43A2-80AD-24C0C2A33623}"/>
              </a:ext>
            </a:extLst>
          </p:cNvPr>
          <p:cNvSpPr txBox="1"/>
          <p:nvPr/>
        </p:nvSpPr>
        <p:spPr>
          <a:xfrm>
            <a:off x="1850532" y="827820"/>
            <a:ext cx="1897587" cy="276999"/>
          </a:xfrm>
          <a:prstGeom prst="rect">
            <a:avLst/>
          </a:prstGeom>
          <a:solidFill>
            <a:srgbClr val="F1995D"/>
          </a:solidFill>
        </p:spPr>
        <p:txBody>
          <a:bodyPr wrap="square" rtlCol="0">
            <a:spAutoFit/>
          </a:bodyPr>
          <a:lstStyle/>
          <a:p>
            <a:r>
              <a:rPr lang="en-GB" sz="1200" b="1" dirty="0"/>
              <a:t>Shallow trench latrine</a:t>
            </a:r>
            <a:endParaRPr lang="en-US" sz="1200" b="1" dirty="0"/>
          </a:p>
        </p:txBody>
      </p:sp>
      <p:sp>
        <p:nvSpPr>
          <p:cNvPr id="43" name="TextBox 42">
            <a:extLst>
              <a:ext uri="{FF2B5EF4-FFF2-40B4-BE49-F238E27FC236}">
                <a16:creationId xmlns:a16="http://schemas.microsoft.com/office/drawing/2014/main" id="{B5D8BAFA-A2ED-4D82-B11C-AAAA6A051B7A}"/>
              </a:ext>
            </a:extLst>
          </p:cNvPr>
          <p:cNvSpPr txBox="1"/>
          <p:nvPr/>
        </p:nvSpPr>
        <p:spPr>
          <a:xfrm>
            <a:off x="7495087" y="843299"/>
            <a:ext cx="1897587" cy="276999"/>
          </a:xfrm>
          <a:prstGeom prst="rect">
            <a:avLst/>
          </a:prstGeom>
          <a:solidFill>
            <a:srgbClr val="F1995D"/>
          </a:solidFill>
        </p:spPr>
        <p:txBody>
          <a:bodyPr wrap="square" rtlCol="0">
            <a:spAutoFit/>
          </a:bodyPr>
          <a:lstStyle/>
          <a:p>
            <a:r>
              <a:rPr lang="en-GB" sz="1200" b="1" dirty="0"/>
              <a:t>Deep trench latrine</a:t>
            </a:r>
            <a:endParaRPr lang="en-US" sz="1200" b="1" dirty="0"/>
          </a:p>
        </p:txBody>
      </p:sp>
      <p:sp>
        <p:nvSpPr>
          <p:cNvPr id="34" name="TextBox 33">
            <a:extLst>
              <a:ext uri="{FF2B5EF4-FFF2-40B4-BE49-F238E27FC236}">
                <a16:creationId xmlns:a16="http://schemas.microsoft.com/office/drawing/2014/main" id="{D1B018EC-D3EB-438D-B357-07C0243283D7}"/>
              </a:ext>
            </a:extLst>
          </p:cNvPr>
          <p:cNvSpPr txBox="1"/>
          <p:nvPr/>
        </p:nvSpPr>
        <p:spPr>
          <a:xfrm>
            <a:off x="1329754" y="6322427"/>
            <a:ext cx="10347053" cy="276999"/>
          </a:xfrm>
          <a:prstGeom prst="rect">
            <a:avLst/>
          </a:prstGeom>
          <a:noFill/>
        </p:spPr>
        <p:txBody>
          <a:bodyPr wrap="square" rtlCol="0">
            <a:spAutoFit/>
          </a:bodyPr>
          <a:lstStyle/>
          <a:p>
            <a:r>
              <a:rPr lang="en-GB" sz="1200" dirty="0"/>
              <a:t>Reference: </a:t>
            </a:r>
            <a:r>
              <a:rPr lang="en-GB" sz="1200" dirty="0">
                <a:hlinkClick r:id="rId21"/>
              </a:rPr>
              <a:t>Compendium of Sanitation Technologies in Emergencies</a:t>
            </a:r>
            <a:endParaRPr lang="en-US" sz="1200" dirty="0"/>
          </a:p>
        </p:txBody>
      </p:sp>
      <p:sp>
        <p:nvSpPr>
          <p:cNvPr id="35" name="Rectangle 34">
            <a:hlinkClick r:id="rId22" action="ppaction://hlinksldjump"/>
            <a:extLst>
              <a:ext uri="{FF2B5EF4-FFF2-40B4-BE49-F238E27FC236}">
                <a16:creationId xmlns:a16="http://schemas.microsoft.com/office/drawing/2014/main" id="{75371B20-5BC2-47C4-BC04-1BF731C9E890}"/>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36" name="Rectangle 35">
            <a:hlinkClick r:id="rId23" action="ppaction://hlinksldjump"/>
            <a:extLst>
              <a:ext uri="{FF2B5EF4-FFF2-40B4-BE49-F238E27FC236}">
                <a16:creationId xmlns:a16="http://schemas.microsoft.com/office/drawing/2014/main" id="{EC303280-0989-4340-A80D-67AE90ED8367}"/>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5" name="Rectangle 44">
            <a:hlinkClick r:id="rId24" action="ppaction://hlinksldjump"/>
            <a:extLst>
              <a:ext uri="{FF2B5EF4-FFF2-40B4-BE49-F238E27FC236}">
                <a16:creationId xmlns:a16="http://schemas.microsoft.com/office/drawing/2014/main" id="{064A7AB2-196A-49B4-8F25-235AE5D8B65D}"/>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7" name="Rectangle 46">
            <a:hlinkClick r:id="rId25" action="ppaction://hlinksldjump"/>
            <a:extLst>
              <a:ext uri="{FF2B5EF4-FFF2-40B4-BE49-F238E27FC236}">
                <a16:creationId xmlns:a16="http://schemas.microsoft.com/office/drawing/2014/main" id="{65B6DE13-95B3-4DF3-9814-C9674854A6B4}"/>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8" name="Rectangle 47">
            <a:extLst>
              <a:ext uri="{FF2B5EF4-FFF2-40B4-BE49-F238E27FC236}">
                <a16:creationId xmlns:a16="http://schemas.microsoft.com/office/drawing/2014/main" id="{5655D453-FEDB-48F7-A4F2-D7D70D2A7DD9}"/>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49" name="Rectangle 48">
            <a:extLst>
              <a:ext uri="{FF2B5EF4-FFF2-40B4-BE49-F238E27FC236}">
                <a16:creationId xmlns:a16="http://schemas.microsoft.com/office/drawing/2014/main" id="{314A8077-8301-46B7-8237-A6858D4FBB26}"/>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1/7</a:t>
            </a:r>
            <a:endParaRPr lang="en-US" sz="900" dirty="0"/>
          </a:p>
        </p:txBody>
      </p:sp>
      <p:sp>
        <p:nvSpPr>
          <p:cNvPr id="50" name="Action Button: Go Forward or Next 49">
            <a:hlinkClick r:id="" action="ppaction://hlinkshowjump?jump=nextslide" highlightClick="1"/>
            <a:extLst>
              <a:ext uri="{FF2B5EF4-FFF2-40B4-BE49-F238E27FC236}">
                <a16:creationId xmlns:a16="http://schemas.microsoft.com/office/drawing/2014/main" id="{776D5A45-0493-4EA7-8892-A053FF854829}"/>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Go to End 50">
            <a:hlinkClick r:id="rId26" action="ppaction://hlinksldjump" highlightClick="1"/>
            <a:extLst>
              <a:ext uri="{FF2B5EF4-FFF2-40B4-BE49-F238E27FC236}">
                <a16:creationId xmlns:a16="http://schemas.microsoft.com/office/drawing/2014/main" id="{EB2DE433-4B6F-48D7-86C6-F89ECD3935AF}"/>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27" action="ppaction://hlinksldjump"/>
            <a:extLst>
              <a:ext uri="{FF2B5EF4-FFF2-40B4-BE49-F238E27FC236}">
                <a16:creationId xmlns:a16="http://schemas.microsoft.com/office/drawing/2014/main" id="{6321E38A-7145-4DA0-AF00-F3010653494C}"/>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38" name="TextBox 37">
            <a:extLst>
              <a:ext uri="{FF2B5EF4-FFF2-40B4-BE49-F238E27FC236}">
                <a16:creationId xmlns:a16="http://schemas.microsoft.com/office/drawing/2014/main" id="{3FA0198D-504F-4666-B8D0-A7FFDE920BCA}"/>
              </a:ext>
            </a:extLst>
          </p:cNvPr>
          <p:cNvSpPr txBox="1"/>
          <p:nvPr/>
        </p:nvSpPr>
        <p:spPr>
          <a:xfrm>
            <a:off x="1748357" y="-9259"/>
            <a:ext cx="1730334" cy="369332"/>
          </a:xfrm>
          <a:prstGeom prst="rect">
            <a:avLst/>
          </a:prstGeom>
          <a:noFill/>
        </p:spPr>
        <p:txBody>
          <a:bodyPr wrap="square" rtlCol="0">
            <a:spAutoFit/>
          </a:bodyPr>
          <a:lstStyle/>
          <a:p>
            <a:r>
              <a:rPr lang="en-GB" b="1" dirty="0"/>
              <a:t>Latrine choices</a:t>
            </a:r>
            <a:endParaRPr lang="en-US" b="1" dirty="0"/>
          </a:p>
        </p:txBody>
      </p:sp>
      <p:sp>
        <p:nvSpPr>
          <p:cNvPr id="40" name="TextBox 39">
            <a:extLst>
              <a:ext uri="{FF2B5EF4-FFF2-40B4-BE49-F238E27FC236}">
                <a16:creationId xmlns:a16="http://schemas.microsoft.com/office/drawing/2014/main" id="{660ACDEF-7D19-4EE4-8661-1340BC87BED7}"/>
              </a:ext>
            </a:extLst>
          </p:cNvPr>
          <p:cNvSpPr txBox="1"/>
          <p:nvPr/>
        </p:nvSpPr>
        <p:spPr>
          <a:xfrm>
            <a:off x="5729216" y="5406202"/>
            <a:ext cx="2993056"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Will users feel safe to use these structures? Ensure your consultation process include feedback from women and girls, children and people with mobility issues.</a:t>
            </a:r>
            <a:endParaRPr lang="en-US" sz="1400" dirty="0">
              <a:solidFill>
                <a:srgbClr val="FF0000"/>
              </a:solidFill>
            </a:endParaRPr>
          </a:p>
        </p:txBody>
      </p:sp>
      <p:pic>
        <p:nvPicPr>
          <p:cNvPr id="53" name="Picture 52">
            <a:extLst>
              <a:ext uri="{FF2B5EF4-FFF2-40B4-BE49-F238E27FC236}">
                <a16:creationId xmlns:a16="http://schemas.microsoft.com/office/drawing/2014/main" id="{717A2614-B1C6-42A5-B67B-76AAC3C9CA13}"/>
              </a:ext>
            </a:extLst>
          </p:cNvPr>
          <p:cNvPicPr>
            <a:picLocks noChangeAspect="1"/>
          </p:cNvPicPr>
          <p:nvPr/>
        </p:nvPicPr>
        <p:blipFill>
          <a:blip r:embed="rId28"/>
          <a:stretch>
            <a:fillRect/>
          </a:stretch>
        </p:blipFill>
        <p:spPr>
          <a:xfrm>
            <a:off x="6708866" y="1236031"/>
            <a:ext cx="5509391" cy="1364712"/>
          </a:xfrm>
          <a:prstGeom prst="rect">
            <a:avLst/>
          </a:prstGeom>
        </p:spPr>
      </p:pic>
    </p:spTree>
    <p:extLst>
      <p:ext uri="{BB962C8B-B14F-4D97-AF65-F5344CB8AC3E}">
        <p14:creationId xmlns:p14="http://schemas.microsoft.com/office/powerpoint/2010/main" val="31063365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2"/>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8F042256-A76D-4D0A-87B1-9AB63051D430}"/>
              </a:ext>
            </a:extLst>
          </p:cNvPr>
          <p:cNvSpPr/>
          <p:nvPr/>
        </p:nvSpPr>
        <p:spPr>
          <a:xfrm>
            <a:off x="72064" y="381799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Lining options</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60A5B3C-747D-4148-B9FA-34E5E7ED5F56}"/>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7" action="ppaction://hlinksldjump"/>
            <a:extLst>
              <a:ext uri="{FF2B5EF4-FFF2-40B4-BE49-F238E27FC236}">
                <a16:creationId xmlns:a16="http://schemas.microsoft.com/office/drawing/2014/main" id="{CD3F155E-467E-4981-ACDC-1ECCBA0DA2D1}"/>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23" name="Rectangle 22">
            <a:hlinkClick r:id="rId18" action="ppaction://hlinksldjump"/>
            <a:extLst>
              <a:ext uri="{FF2B5EF4-FFF2-40B4-BE49-F238E27FC236}">
                <a16:creationId xmlns:a16="http://schemas.microsoft.com/office/drawing/2014/main" id="{38F5E1CA-4717-455D-80FB-675508D2E909}"/>
              </a:ext>
            </a:extLst>
          </p:cNvPr>
          <p:cNvSpPr/>
          <p:nvPr/>
        </p:nvSpPr>
        <p:spPr>
          <a:xfrm>
            <a:off x="0" y="5773406"/>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7" name="TextBox 16">
            <a:extLst>
              <a:ext uri="{FF2B5EF4-FFF2-40B4-BE49-F238E27FC236}">
                <a16:creationId xmlns:a16="http://schemas.microsoft.com/office/drawing/2014/main" id="{ADDC9C85-64C2-49DA-9AB7-DCF8763798E0}"/>
              </a:ext>
            </a:extLst>
          </p:cNvPr>
          <p:cNvSpPr txBox="1"/>
          <p:nvPr/>
        </p:nvSpPr>
        <p:spPr>
          <a:xfrm>
            <a:off x="1772155" y="6202284"/>
            <a:ext cx="5826265" cy="276999"/>
          </a:xfrm>
          <a:prstGeom prst="rect">
            <a:avLst/>
          </a:prstGeom>
          <a:noFill/>
        </p:spPr>
        <p:txBody>
          <a:bodyPr wrap="square" rtlCol="0">
            <a:spAutoFit/>
          </a:bodyPr>
          <a:lstStyle/>
          <a:p>
            <a:r>
              <a:rPr lang="en-GB" sz="1200" dirty="0"/>
              <a:t>Reference: </a:t>
            </a:r>
            <a:r>
              <a:rPr lang="en-GB" sz="1200" dirty="0">
                <a:hlinkClick r:id="rId19"/>
              </a:rPr>
              <a:t>WEDC – Latrine pit excavation and linings </a:t>
            </a:r>
            <a:endParaRPr lang="en-US" sz="1200" dirty="0"/>
          </a:p>
        </p:txBody>
      </p:sp>
      <p:sp>
        <p:nvSpPr>
          <p:cNvPr id="24" name="Rectangle 23">
            <a:extLst>
              <a:ext uri="{FF2B5EF4-FFF2-40B4-BE49-F238E27FC236}">
                <a16:creationId xmlns:a16="http://schemas.microsoft.com/office/drawing/2014/main" id="{157D418E-D843-4476-8753-4D248F0B976F}"/>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27" name="Action Button: Go Forward or Next 26">
            <a:hlinkClick r:id="" action="ppaction://hlinkshowjump?jump=nextslide" highlightClick="1"/>
            <a:extLst>
              <a:ext uri="{FF2B5EF4-FFF2-40B4-BE49-F238E27FC236}">
                <a16:creationId xmlns:a16="http://schemas.microsoft.com/office/drawing/2014/main" id="{3CEE8522-9ACF-4497-B2E7-C51D9E338246}"/>
              </a:ext>
            </a:extLst>
          </p:cNvPr>
          <p:cNvSpPr/>
          <p:nvPr/>
        </p:nvSpPr>
        <p:spPr>
          <a:xfrm>
            <a:off x="10924248" y="-1"/>
            <a:ext cx="291313" cy="291313"/>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20" action="ppaction://hlinksldjump" highlightClick="1"/>
            <a:extLst>
              <a:ext uri="{FF2B5EF4-FFF2-40B4-BE49-F238E27FC236}">
                <a16:creationId xmlns:a16="http://schemas.microsoft.com/office/drawing/2014/main" id="{0FE25C92-642F-4775-A911-957CBD99A4C7}"/>
              </a:ext>
            </a:extLst>
          </p:cNvPr>
          <p:cNvSpPr/>
          <p:nvPr/>
        </p:nvSpPr>
        <p:spPr>
          <a:xfrm>
            <a:off x="11212110" y="0"/>
            <a:ext cx="343318" cy="291312"/>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604B0FA-3873-4E54-8C22-E73F2B9CFAB6}"/>
              </a:ext>
            </a:extLst>
          </p:cNvPr>
          <p:cNvPicPr>
            <a:picLocks noChangeAspect="1"/>
          </p:cNvPicPr>
          <p:nvPr/>
        </p:nvPicPr>
        <p:blipFill>
          <a:blip r:embed="rId21"/>
          <a:stretch>
            <a:fillRect/>
          </a:stretch>
        </p:blipFill>
        <p:spPr>
          <a:xfrm>
            <a:off x="1658867" y="1339471"/>
            <a:ext cx="3197209" cy="3859693"/>
          </a:xfrm>
          <a:prstGeom prst="rect">
            <a:avLst/>
          </a:prstGeom>
        </p:spPr>
      </p:pic>
      <p:sp>
        <p:nvSpPr>
          <p:cNvPr id="29" name="TextBox 28">
            <a:extLst>
              <a:ext uri="{FF2B5EF4-FFF2-40B4-BE49-F238E27FC236}">
                <a16:creationId xmlns:a16="http://schemas.microsoft.com/office/drawing/2014/main" id="{BC26CB21-E968-4A6A-83BF-2FA81F2C66AA}"/>
              </a:ext>
            </a:extLst>
          </p:cNvPr>
          <p:cNvSpPr txBox="1"/>
          <p:nvPr/>
        </p:nvSpPr>
        <p:spPr>
          <a:xfrm>
            <a:off x="1534668" y="636510"/>
            <a:ext cx="8514717" cy="523220"/>
          </a:xfrm>
          <a:prstGeom prst="rect">
            <a:avLst/>
          </a:prstGeom>
          <a:noFill/>
        </p:spPr>
        <p:txBody>
          <a:bodyPr wrap="square" rtlCol="0">
            <a:spAutoFit/>
          </a:bodyPr>
          <a:lstStyle/>
          <a:p>
            <a:r>
              <a:rPr lang="en-GB" sz="1400" b="1" dirty="0">
                <a:solidFill>
                  <a:srgbClr val="FF0000"/>
                </a:solidFill>
              </a:rPr>
              <a:t>Lining is needed when the soil is unstable or if it will become unstable due to water seeping up / in during rainy season or when desludging is required as the mechanical vacuum process will cause the wall to collapse</a:t>
            </a:r>
            <a:endParaRPr lang="en-US" sz="1400" b="1" dirty="0">
              <a:solidFill>
                <a:srgbClr val="FF0000"/>
              </a:solidFill>
            </a:endParaRPr>
          </a:p>
        </p:txBody>
      </p:sp>
      <p:pic>
        <p:nvPicPr>
          <p:cNvPr id="32" name="Picture 31">
            <a:extLst>
              <a:ext uri="{FF2B5EF4-FFF2-40B4-BE49-F238E27FC236}">
                <a16:creationId xmlns:a16="http://schemas.microsoft.com/office/drawing/2014/main" id="{389A54C6-25F5-40C8-8F02-6F0DEBEA4177}"/>
              </a:ext>
            </a:extLst>
          </p:cNvPr>
          <p:cNvPicPr>
            <a:picLocks noChangeAspect="1"/>
          </p:cNvPicPr>
          <p:nvPr/>
        </p:nvPicPr>
        <p:blipFill>
          <a:blip r:embed="rId22"/>
          <a:stretch>
            <a:fillRect/>
          </a:stretch>
        </p:blipFill>
        <p:spPr>
          <a:xfrm>
            <a:off x="8731185" y="1712852"/>
            <a:ext cx="2636400" cy="3432295"/>
          </a:xfrm>
          <a:prstGeom prst="rect">
            <a:avLst/>
          </a:prstGeom>
        </p:spPr>
      </p:pic>
      <p:sp>
        <p:nvSpPr>
          <p:cNvPr id="33" name="Rectangle 32">
            <a:extLst>
              <a:ext uri="{FF2B5EF4-FFF2-40B4-BE49-F238E27FC236}">
                <a16:creationId xmlns:a16="http://schemas.microsoft.com/office/drawing/2014/main" id="{8CEA8FAD-5FF2-4F45-9338-927D14E800B3}"/>
              </a:ext>
            </a:extLst>
          </p:cNvPr>
          <p:cNvSpPr/>
          <p:nvPr/>
        </p:nvSpPr>
        <p:spPr>
          <a:xfrm>
            <a:off x="5590648" y="1612997"/>
            <a:ext cx="2784609" cy="3416320"/>
          </a:xfrm>
          <a:prstGeom prst="rect">
            <a:avLst/>
          </a:prstGeom>
        </p:spPr>
        <p:txBody>
          <a:bodyPr wrap="square">
            <a:spAutoFit/>
          </a:bodyPr>
          <a:lstStyle/>
          <a:p>
            <a:r>
              <a:rPr lang="en-US" sz="1200" dirty="0">
                <a:solidFill>
                  <a:srgbClr val="BB009C"/>
                </a:solidFill>
                <a:latin typeface="DINOT-Black"/>
              </a:rPr>
              <a:t>Foundations</a:t>
            </a:r>
          </a:p>
          <a:p>
            <a:r>
              <a:rPr lang="en-GB" sz="1200" dirty="0">
                <a:solidFill>
                  <a:srgbClr val="000000"/>
                </a:solidFill>
                <a:latin typeface="DINOT"/>
              </a:rPr>
              <a:t>Nearly all linings need a foundation to prevent the lining sinking into the</a:t>
            </a:r>
          </a:p>
          <a:p>
            <a:r>
              <a:rPr lang="en-GB" sz="1200" dirty="0">
                <a:solidFill>
                  <a:srgbClr val="000000"/>
                </a:solidFill>
                <a:latin typeface="DINOT"/>
              </a:rPr>
              <a:t>ground below. In firm soils a simple pad foundation about three times the width of the linings is sufficient (see Figure 7a). The foundation is usually made of the same material as the lining.</a:t>
            </a:r>
          </a:p>
          <a:p>
            <a:endParaRPr lang="en-GB" sz="1200" dirty="0">
              <a:solidFill>
                <a:srgbClr val="000000"/>
              </a:solidFill>
              <a:latin typeface="DINOT"/>
            </a:endParaRPr>
          </a:p>
          <a:p>
            <a:r>
              <a:rPr lang="en-GB" sz="1200" dirty="0">
                <a:solidFill>
                  <a:srgbClr val="000000"/>
                </a:solidFill>
                <a:latin typeface="DINOT"/>
              </a:rPr>
              <a:t>In soft ground a thicker foundation may be needed. Cover the base with a 10 to 15cm layer of compacted mixed stone and construct the foundation on that (see </a:t>
            </a:r>
            <a:r>
              <a:rPr lang="en-US" sz="1200" dirty="0">
                <a:solidFill>
                  <a:srgbClr val="000000"/>
                </a:solidFill>
                <a:latin typeface="DINOT"/>
              </a:rPr>
              <a:t>Figure 7b).</a:t>
            </a:r>
          </a:p>
          <a:p>
            <a:endParaRPr lang="en-US" sz="1200" dirty="0">
              <a:solidFill>
                <a:srgbClr val="000000"/>
              </a:solidFill>
              <a:latin typeface="DINOT"/>
            </a:endParaRPr>
          </a:p>
          <a:p>
            <a:r>
              <a:rPr lang="en-GB" sz="1200" dirty="0">
                <a:solidFill>
                  <a:srgbClr val="000000"/>
                </a:solidFill>
                <a:latin typeface="DINOT"/>
              </a:rPr>
              <a:t>When only partially lining the pit, leave a step in the pit wall on which to build the </a:t>
            </a:r>
            <a:r>
              <a:rPr lang="en-US" sz="1200" dirty="0">
                <a:solidFill>
                  <a:srgbClr val="000000"/>
                </a:solidFill>
                <a:latin typeface="DINOT"/>
              </a:rPr>
              <a:t>foundation (see Figure 7c).</a:t>
            </a:r>
            <a:endParaRPr lang="en-US" sz="1200" dirty="0"/>
          </a:p>
        </p:txBody>
      </p:sp>
      <p:sp>
        <p:nvSpPr>
          <p:cNvPr id="30" name="Rectangle 29">
            <a:hlinkClick r:id="rId23" action="ppaction://hlinksldjump"/>
            <a:extLst>
              <a:ext uri="{FF2B5EF4-FFF2-40B4-BE49-F238E27FC236}">
                <a16:creationId xmlns:a16="http://schemas.microsoft.com/office/drawing/2014/main" id="{756BD3E8-0144-430C-ADDD-E393B1D56AEC}"/>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31" name="Rectangle 30">
            <a:extLst>
              <a:ext uri="{FF2B5EF4-FFF2-40B4-BE49-F238E27FC236}">
                <a16:creationId xmlns:a16="http://schemas.microsoft.com/office/drawing/2014/main" id="{55B01FFA-AD8C-4310-8584-FFDD92161B1C}"/>
              </a:ext>
            </a:extLst>
          </p:cNvPr>
          <p:cNvSpPr/>
          <p:nvPr/>
        </p:nvSpPr>
        <p:spPr>
          <a:xfrm>
            <a:off x="1715512" y="102037"/>
            <a:ext cx="1523879"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Lining options</a:t>
            </a:r>
            <a:endParaRPr lang="en-US" dirty="0"/>
          </a:p>
        </p:txBody>
      </p:sp>
    </p:spTree>
    <p:extLst>
      <p:ext uri="{BB962C8B-B14F-4D97-AF65-F5344CB8AC3E}">
        <p14:creationId xmlns:p14="http://schemas.microsoft.com/office/powerpoint/2010/main" val="33718861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2"/>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8F042256-A76D-4D0A-87B1-9AB63051D430}"/>
              </a:ext>
            </a:extLst>
          </p:cNvPr>
          <p:cNvSpPr/>
          <p:nvPr/>
        </p:nvSpPr>
        <p:spPr>
          <a:xfrm>
            <a:off x="72064" y="381799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Lining options</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60A5B3C-747D-4148-B9FA-34E5E7ED5F56}"/>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7" action="ppaction://hlinksldjump"/>
            <a:extLst>
              <a:ext uri="{FF2B5EF4-FFF2-40B4-BE49-F238E27FC236}">
                <a16:creationId xmlns:a16="http://schemas.microsoft.com/office/drawing/2014/main" id="{CD3F155E-467E-4981-ACDC-1ECCBA0DA2D1}"/>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23" name="Rectangle 22">
            <a:hlinkClick r:id="rId18" action="ppaction://hlinksldjump"/>
            <a:extLst>
              <a:ext uri="{FF2B5EF4-FFF2-40B4-BE49-F238E27FC236}">
                <a16:creationId xmlns:a16="http://schemas.microsoft.com/office/drawing/2014/main" id="{38F5E1CA-4717-455D-80FB-675508D2E909}"/>
              </a:ext>
            </a:extLst>
          </p:cNvPr>
          <p:cNvSpPr/>
          <p:nvPr/>
        </p:nvSpPr>
        <p:spPr>
          <a:xfrm>
            <a:off x="0" y="5773406"/>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4" name="Rectangle 23">
            <a:extLst>
              <a:ext uri="{FF2B5EF4-FFF2-40B4-BE49-F238E27FC236}">
                <a16:creationId xmlns:a16="http://schemas.microsoft.com/office/drawing/2014/main" id="{68E88407-8D3F-43BD-AA9B-1D3943A54601}"/>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5" name="Action Button: Go Back or Previous 24">
            <a:hlinkClick r:id="" action="ppaction://hlinkshowjump?jump=previousslide" highlightClick="1"/>
            <a:extLst>
              <a:ext uri="{FF2B5EF4-FFF2-40B4-BE49-F238E27FC236}">
                <a16:creationId xmlns:a16="http://schemas.microsoft.com/office/drawing/2014/main" id="{5929D8F8-FEFD-4F05-A9A4-94D856D6F969}"/>
              </a:ext>
            </a:extLst>
          </p:cNvPr>
          <p:cNvSpPr/>
          <p:nvPr/>
        </p:nvSpPr>
        <p:spPr>
          <a:xfrm>
            <a:off x="9904651" y="3568"/>
            <a:ext cx="372234" cy="291313"/>
          </a:xfrm>
          <a:prstGeom prst="actionButtonBackPrevio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Beginning 25">
            <a:hlinkClick r:id="rId19" action="ppaction://hlinksldjump" highlightClick="1"/>
            <a:extLst>
              <a:ext uri="{FF2B5EF4-FFF2-40B4-BE49-F238E27FC236}">
                <a16:creationId xmlns:a16="http://schemas.microsoft.com/office/drawing/2014/main" id="{504441DA-34EB-4595-9F46-1FD569D2F4F2}"/>
              </a:ext>
            </a:extLst>
          </p:cNvPr>
          <p:cNvSpPr/>
          <p:nvPr/>
        </p:nvSpPr>
        <p:spPr>
          <a:xfrm>
            <a:off x="9491035" y="0"/>
            <a:ext cx="413616" cy="291313"/>
          </a:xfrm>
          <a:prstGeom prst="actionButtonBeginning">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204DFE5E-F154-4B2A-914A-D42DAFC2DF4A}"/>
              </a:ext>
            </a:extLst>
          </p:cNvPr>
          <p:cNvSpPr/>
          <p:nvPr/>
        </p:nvSpPr>
        <p:spPr>
          <a:xfrm>
            <a:off x="10924248" y="-1"/>
            <a:ext cx="291313" cy="291313"/>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20" action="ppaction://hlinksldjump" highlightClick="1"/>
            <a:extLst>
              <a:ext uri="{FF2B5EF4-FFF2-40B4-BE49-F238E27FC236}">
                <a16:creationId xmlns:a16="http://schemas.microsoft.com/office/drawing/2014/main" id="{CF892323-7959-438D-ADED-7557DC7724DC}"/>
              </a:ext>
            </a:extLst>
          </p:cNvPr>
          <p:cNvSpPr/>
          <p:nvPr/>
        </p:nvSpPr>
        <p:spPr>
          <a:xfrm>
            <a:off x="11212110" y="0"/>
            <a:ext cx="343318" cy="291312"/>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2F1E42A-7B15-4DB3-BD12-68B673FE4A7B}"/>
              </a:ext>
            </a:extLst>
          </p:cNvPr>
          <p:cNvPicPr/>
          <p:nvPr/>
        </p:nvPicPr>
        <p:blipFill>
          <a:blip r:embed="rId21">
            <a:extLst>
              <a:ext uri="{28A0092B-C50C-407E-A947-70E740481C1C}">
                <a14:useLocalDpi xmlns:a14="http://schemas.microsoft.com/office/drawing/2010/main" val="0"/>
              </a:ext>
            </a:extLst>
          </a:blip>
          <a:stretch>
            <a:fillRect/>
          </a:stretch>
        </p:blipFill>
        <p:spPr>
          <a:xfrm>
            <a:off x="1160889" y="443982"/>
            <a:ext cx="4961890" cy="2879725"/>
          </a:xfrm>
          <a:prstGeom prst="rect">
            <a:avLst/>
          </a:prstGeom>
        </p:spPr>
      </p:pic>
      <p:pic>
        <p:nvPicPr>
          <p:cNvPr id="30" name="Picture 29">
            <a:extLst>
              <a:ext uri="{FF2B5EF4-FFF2-40B4-BE49-F238E27FC236}">
                <a16:creationId xmlns:a16="http://schemas.microsoft.com/office/drawing/2014/main" id="{DB01ADA6-D65A-46D1-99C0-0FB16B0F5ABD}"/>
              </a:ext>
            </a:extLst>
          </p:cNvPr>
          <p:cNvPicPr/>
          <p:nvPr/>
        </p:nvPicPr>
        <p:blipFill>
          <a:blip r:embed="rId22">
            <a:extLst>
              <a:ext uri="{28A0092B-C50C-407E-A947-70E740481C1C}">
                <a14:useLocalDpi xmlns:a14="http://schemas.microsoft.com/office/drawing/2010/main" val="0"/>
              </a:ext>
            </a:extLst>
          </a:blip>
          <a:stretch>
            <a:fillRect/>
          </a:stretch>
        </p:blipFill>
        <p:spPr>
          <a:xfrm>
            <a:off x="6266914" y="753731"/>
            <a:ext cx="5147945" cy="4811395"/>
          </a:xfrm>
          <a:prstGeom prst="rect">
            <a:avLst/>
          </a:prstGeom>
        </p:spPr>
      </p:pic>
      <p:sp>
        <p:nvSpPr>
          <p:cNvPr id="31" name="Text Box 50">
            <a:extLst>
              <a:ext uri="{FF2B5EF4-FFF2-40B4-BE49-F238E27FC236}">
                <a16:creationId xmlns:a16="http://schemas.microsoft.com/office/drawing/2014/main" id="{DB29917D-E2A1-499D-95BA-C6FB74AF2D4D}"/>
              </a:ext>
            </a:extLst>
          </p:cNvPr>
          <p:cNvSpPr txBox="1"/>
          <p:nvPr/>
        </p:nvSpPr>
        <p:spPr>
          <a:xfrm>
            <a:off x="1941150" y="3534294"/>
            <a:ext cx="1449070" cy="35623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Fig-1- Simple Pit Lining with Sandbags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51">
            <a:extLst>
              <a:ext uri="{FF2B5EF4-FFF2-40B4-BE49-F238E27FC236}">
                <a16:creationId xmlns:a16="http://schemas.microsoft.com/office/drawing/2014/main" id="{1266CA36-DA6C-40F9-9BC9-758A639F306F}"/>
              </a:ext>
            </a:extLst>
          </p:cNvPr>
          <p:cNvSpPr txBox="1"/>
          <p:nvPr/>
        </p:nvSpPr>
        <p:spPr>
          <a:xfrm>
            <a:off x="7518690" y="6116165"/>
            <a:ext cx="2346704" cy="3365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Fig-2- Communal Trench Pit Lining with Bricks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DB5B7374-2E0F-4782-8BE7-DEE69484B0CE}"/>
              </a:ext>
            </a:extLst>
          </p:cNvPr>
          <p:cNvPicPr>
            <a:picLocks noChangeAspect="1"/>
          </p:cNvPicPr>
          <p:nvPr/>
        </p:nvPicPr>
        <p:blipFill>
          <a:blip r:embed="rId23"/>
          <a:stretch>
            <a:fillRect/>
          </a:stretch>
        </p:blipFill>
        <p:spPr>
          <a:xfrm>
            <a:off x="1915990" y="4101118"/>
            <a:ext cx="1689904" cy="1695691"/>
          </a:xfrm>
          <a:prstGeom prst="rect">
            <a:avLst/>
          </a:prstGeom>
        </p:spPr>
      </p:pic>
      <p:sp>
        <p:nvSpPr>
          <p:cNvPr id="33" name="TextBox 32">
            <a:extLst>
              <a:ext uri="{FF2B5EF4-FFF2-40B4-BE49-F238E27FC236}">
                <a16:creationId xmlns:a16="http://schemas.microsoft.com/office/drawing/2014/main" id="{9547378F-D86F-426C-83C3-8B29DB2109F6}"/>
              </a:ext>
            </a:extLst>
          </p:cNvPr>
          <p:cNvSpPr txBox="1"/>
          <p:nvPr/>
        </p:nvSpPr>
        <p:spPr>
          <a:xfrm>
            <a:off x="3750029" y="4071800"/>
            <a:ext cx="1689904" cy="1754326"/>
          </a:xfrm>
          <a:prstGeom prst="rect">
            <a:avLst/>
          </a:prstGeom>
          <a:noFill/>
        </p:spPr>
        <p:txBody>
          <a:bodyPr wrap="square" rtlCol="0">
            <a:spAutoFit/>
          </a:bodyPr>
          <a:lstStyle/>
          <a:p>
            <a:r>
              <a:rPr lang="en-GB" sz="1200" dirty="0"/>
              <a:t>Sand bags are cut and stitched in oblong shape.</a:t>
            </a:r>
          </a:p>
          <a:p>
            <a:endParaRPr lang="en-GB" sz="1200" dirty="0"/>
          </a:p>
          <a:p>
            <a:r>
              <a:rPr lang="en-GB" sz="1200" dirty="0"/>
              <a:t>Be careful, over time the top sand bags will tear from the weight and pressure exercised by the slab</a:t>
            </a:r>
            <a:endParaRPr lang="en-US" sz="1200" dirty="0"/>
          </a:p>
        </p:txBody>
      </p:sp>
      <p:sp>
        <p:nvSpPr>
          <p:cNvPr id="34" name="Rectangle 33">
            <a:hlinkClick r:id="rId24" action="ppaction://hlinksldjump"/>
            <a:extLst>
              <a:ext uri="{FF2B5EF4-FFF2-40B4-BE49-F238E27FC236}">
                <a16:creationId xmlns:a16="http://schemas.microsoft.com/office/drawing/2014/main" id="{43339E17-B7A4-406D-9B2B-F9DD6A661BFD}"/>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Tree>
    <p:extLst>
      <p:ext uri="{BB962C8B-B14F-4D97-AF65-F5344CB8AC3E}">
        <p14:creationId xmlns:p14="http://schemas.microsoft.com/office/powerpoint/2010/main" val="1221043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2"/>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8F042256-A76D-4D0A-87B1-9AB63051D430}"/>
              </a:ext>
            </a:extLst>
          </p:cNvPr>
          <p:cNvSpPr/>
          <p:nvPr/>
        </p:nvSpPr>
        <p:spPr>
          <a:xfrm>
            <a:off x="72064" y="381799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Lining options</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60A5B3C-747D-4148-B9FA-34E5E7ED5F56}"/>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7" action="ppaction://hlinksldjump"/>
            <a:extLst>
              <a:ext uri="{FF2B5EF4-FFF2-40B4-BE49-F238E27FC236}">
                <a16:creationId xmlns:a16="http://schemas.microsoft.com/office/drawing/2014/main" id="{CD3F155E-467E-4981-ACDC-1ECCBA0DA2D1}"/>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22" name="Rectangle 21">
            <a:hlinkClick r:id="rId18" action="ppaction://hlinksldjump"/>
            <a:extLst>
              <a:ext uri="{FF2B5EF4-FFF2-40B4-BE49-F238E27FC236}">
                <a16:creationId xmlns:a16="http://schemas.microsoft.com/office/drawing/2014/main" id="{FF8CF52E-DCCE-44C9-B223-BDDBFE319BDF}"/>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23" name="Rectangle 22">
            <a:hlinkClick r:id="rId19" action="ppaction://hlinksldjump"/>
            <a:extLst>
              <a:ext uri="{FF2B5EF4-FFF2-40B4-BE49-F238E27FC236}">
                <a16:creationId xmlns:a16="http://schemas.microsoft.com/office/drawing/2014/main" id="{38F5E1CA-4717-455D-80FB-675508D2E909}"/>
              </a:ext>
            </a:extLst>
          </p:cNvPr>
          <p:cNvSpPr/>
          <p:nvPr/>
        </p:nvSpPr>
        <p:spPr>
          <a:xfrm>
            <a:off x="0" y="5773406"/>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4" name="Rectangle 23">
            <a:extLst>
              <a:ext uri="{FF2B5EF4-FFF2-40B4-BE49-F238E27FC236}">
                <a16:creationId xmlns:a16="http://schemas.microsoft.com/office/drawing/2014/main" id="{742A4635-11F9-4E41-B262-365CA398378B}"/>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25" name="Action Button: Go Back or Previous 24">
            <a:hlinkClick r:id="" action="ppaction://hlinkshowjump?jump=previousslide" highlightClick="1"/>
            <a:extLst>
              <a:ext uri="{FF2B5EF4-FFF2-40B4-BE49-F238E27FC236}">
                <a16:creationId xmlns:a16="http://schemas.microsoft.com/office/drawing/2014/main" id="{26D88469-F9B9-4A88-8AA3-000D8851E32D}"/>
              </a:ext>
            </a:extLst>
          </p:cNvPr>
          <p:cNvSpPr/>
          <p:nvPr/>
        </p:nvSpPr>
        <p:spPr>
          <a:xfrm>
            <a:off x="9904651" y="3568"/>
            <a:ext cx="372234" cy="291313"/>
          </a:xfrm>
          <a:prstGeom prst="actionButtonBackPrevio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Beginning 25">
            <a:hlinkClick r:id="rId20" action="ppaction://hlinksldjump" highlightClick="1"/>
            <a:extLst>
              <a:ext uri="{FF2B5EF4-FFF2-40B4-BE49-F238E27FC236}">
                <a16:creationId xmlns:a16="http://schemas.microsoft.com/office/drawing/2014/main" id="{CCA3B21B-5724-41A4-8543-812537E65B7E}"/>
              </a:ext>
            </a:extLst>
          </p:cNvPr>
          <p:cNvSpPr/>
          <p:nvPr/>
        </p:nvSpPr>
        <p:spPr>
          <a:xfrm>
            <a:off x="9491035" y="0"/>
            <a:ext cx="413616" cy="291313"/>
          </a:xfrm>
          <a:prstGeom prst="actionButtonBeginning">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text, map&#10;&#10;Description automatically generated">
            <a:extLst>
              <a:ext uri="{FF2B5EF4-FFF2-40B4-BE49-F238E27FC236}">
                <a16:creationId xmlns:a16="http://schemas.microsoft.com/office/drawing/2014/main" id="{46CFF9A2-6A7D-4FE8-8687-624D81280763}"/>
              </a:ext>
            </a:extLst>
          </p:cNvPr>
          <p:cNvPicPr/>
          <p:nvPr/>
        </p:nvPicPr>
        <p:blipFill>
          <a:blip r:embed="rId21" cstate="print">
            <a:extLst>
              <a:ext uri="{28A0092B-C50C-407E-A947-70E740481C1C}">
                <a14:useLocalDpi xmlns:a14="http://schemas.microsoft.com/office/drawing/2010/main" val="0"/>
              </a:ext>
            </a:extLst>
          </a:blip>
          <a:stretch>
            <a:fillRect/>
          </a:stretch>
        </p:blipFill>
        <p:spPr>
          <a:xfrm>
            <a:off x="1232955" y="844947"/>
            <a:ext cx="6001325" cy="4720179"/>
          </a:xfrm>
          <a:prstGeom prst="rect">
            <a:avLst/>
          </a:prstGeom>
        </p:spPr>
      </p:pic>
      <p:pic>
        <p:nvPicPr>
          <p:cNvPr id="28" name="Picture 27" descr="A picture containing blue, ground, plastic, container&#10;&#10;Description automatically generated">
            <a:extLst>
              <a:ext uri="{FF2B5EF4-FFF2-40B4-BE49-F238E27FC236}">
                <a16:creationId xmlns:a16="http://schemas.microsoft.com/office/drawing/2014/main" id="{3E126706-6D8A-4BB7-A5C8-6269A4260191}"/>
              </a:ext>
            </a:extLst>
          </p:cNvPr>
          <p:cNvPicPr/>
          <p:nvPr/>
        </p:nvPicPr>
        <p:blipFill>
          <a:blip r:embed="rId22" cstate="print">
            <a:extLst>
              <a:ext uri="{28A0092B-C50C-407E-A947-70E740481C1C}">
                <a14:useLocalDpi xmlns:a14="http://schemas.microsoft.com/office/drawing/2010/main" val="0"/>
              </a:ext>
            </a:extLst>
          </a:blip>
          <a:stretch>
            <a:fillRect/>
          </a:stretch>
        </p:blipFill>
        <p:spPr>
          <a:xfrm>
            <a:off x="7570278" y="566387"/>
            <a:ext cx="2389968" cy="1962763"/>
          </a:xfrm>
          <a:prstGeom prst="rect">
            <a:avLst/>
          </a:prstGeom>
        </p:spPr>
      </p:pic>
      <p:sp>
        <p:nvSpPr>
          <p:cNvPr id="18" name="TextBox 17">
            <a:extLst>
              <a:ext uri="{FF2B5EF4-FFF2-40B4-BE49-F238E27FC236}">
                <a16:creationId xmlns:a16="http://schemas.microsoft.com/office/drawing/2014/main" id="{EAA98DFC-487B-471E-83D1-9632F6E71D06}"/>
              </a:ext>
            </a:extLst>
          </p:cNvPr>
          <p:cNvSpPr txBox="1"/>
          <p:nvPr/>
        </p:nvSpPr>
        <p:spPr>
          <a:xfrm>
            <a:off x="10224287" y="1089832"/>
            <a:ext cx="1399922" cy="276999"/>
          </a:xfrm>
          <a:prstGeom prst="rect">
            <a:avLst/>
          </a:prstGeom>
          <a:noFill/>
        </p:spPr>
        <p:txBody>
          <a:bodyPr wrap="square" rtlCol="0">
            <a:spAutoFit/>
          </a:bodyPr>
          <a:lstStyle/>
          <a:p>
            <a:r>
              <a:rPr lang="en-GB" sz="1200" dirty="0"/>
              <a:t>Plastic lining</a:t>
            </a:r>
            <a:endParaRPr lang="en-US" sz="1200" dirty="0"/>
          </a:p>
        </p:txBody>
      </p:sp>
      <p:pic>
        <p:nvPicPr>
          <p:cNvPr id="29" name="Picture 28">
            <a:extLst>
              <a:ext uri="{FF2B5EF4-FFF2-40B4-BE49-F238E27FC236}">
                <a16:creationId xmlns:a16="http://schemas.microsoft.com/office/drawing/2014/main" id="{D43C556F-19BA-4BB8-8D36-8706823DE850}"/>
              </a:ext>
            </a:extLst>
          </p:cNvPr>
          <p:cNvPicPr>
            <a:picLocks noChangeAspect="1"/>
          </p:cNvPicPr>
          <p:nvPr/>
        </p:nvPicPr>
        <p:blipFill>
          <a:blip r:embed="rId23"/>
          <a:stretch>
            <a:fillRect/>
          </a:stretch>
        </p:blipFill>
        <p:spPr>
          <a:xfrm>
            <a:off x="7526771" y="2807793"/>
            <a:ext cx="2476982" cy="3321934"/>
          </a:xfrm>
          <a:prstGeom prst="rect">
            <a:avLst/>
          </a:prstGeom>
        </p:spPr>
      </p:pic>
      <p:sp>
        <p:nvSpPr>
          <p:cNvPr id="30" name="TextBox 29">
            <a:extLst>
              <a:ext uri="{FF2B5EF4-FFF2-40B4-BE49-F238E27FC236}">
                <a16:creationId xmlns:a16="http://schemas.microsoft.com/office/drawing/2014/main" id="{A0738D0B-639A-4E38-92A7-999C4A22BEBA}"/>
              </a:ext>
            </a:extLst>
          </p:cNvPr>
          <p:cNvSpPr txBox="1"/>
          <p:nvPr/>
        </p:nvSpPr>
        <p:spPr>
          <a:xfrm>
            <a:off x="10268793" y="3727924"/>
            <a:ext cx="1686757" cy="1015663"/>
          </a:xfrm>
          <a:prstGeom prst="rect">
            <a:avLst/>
          </a:prstGeom>
          <a:noFill/>
        </p:spPr>
        <p:txBody>
          <a:bodyPr wrap="square" rtlCol="0">
            <a:spAutoFit/>
          </a:bodyPr>
          <a:lstStyle/>
          <a:p>
            <a:r>
              <a:rPr lang="en-GB" sz="1200" dirty="0"/>
              <a:t>Bamboo cage lining.</a:t>
            </a:r>
          </a:p>
          <a:p>
            <a:r>
              <a:rPr lang="en-GB" sz="1200" dirty="0"/>
              <a:t>Overtime the bamboo will deteriorate but should last 1 to 2 years (check local knowledge)</a:t>
            </a:r>
            <a:endParaRPr lang="en-US" sz="1200" dirty="0"/>
          </a:p>
        </p:txBody>
      </p:sp>
    </p:spTree>
    <p:extLst>
      <p:ext uri="{BB962C8B-B14F-4D97-AF65-F5344CB8AC3E}">
        <p14:creationId xmlns:p14="http://schemas.microsoft.com/office/powerpoint/2010/main" val="40989857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6683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80511"/>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94183"/>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2050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6479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8F042256-A76D-4D0A-87B1-9AB63051D430}"/>
              </a:ext>
            </a:extLst>
          </p:cNvPr>
          <p:cNvSpPr/>
          <p:nvPr/>
        </p:nvSpPr>
        <p:spPr>
          <a:xfrm>
            <a:off x="72064" y="399054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Grey water</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60A5B3C-747D-4148-B9FA-34E5E7ED5F56}"/>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7" action="ppaction://hlinksldjump"/>
            <a:extLst>
              <a:ext uri="{FF2B5EF4-FFF2-40B4-BE49-F238E27FC236}">
                <a16:creationId xmlns:a16="http://schemas.microsoft.com/office/drawing/2014/main" id="{CD3F155E-467E-4981-ACDC-1ECCBA0DA2D1}"/>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23" name="Rectangle 22">
            <a:hlinkClick r:id="rId18" action="ppaction://hlinksldjump"/>
            <a:extLst>
              <a:ext uri="{FF2B5EF4-FFF2-40B4-BE49-F238E27FC236}">
                <a16:creationId xmlns:a16="http://schemas.microsoft.com/office/drawing/2014/main" id="{CA5D0EE9-1502-4E91-B58E-C1590CC175A5}"/>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17" name="Rectangle 16">
            <a:extLst>
              <a:ext uri="{FF2B5EF4-FFF2-40B4-BE49-F238E27FC236}">
                <a16:creationId xmlns:a16="http://schemas.microsoft.com/office/drawing/2014/main" id="{F39D6119-58FF-4888-BCF3-8EA4F08A5471}"/>
              </a:ext>
            </a:extLst>
          </p:cNvPr>
          <p:cNvSpPr/>
          <p:nvPr/>
        </p:nvSpPr>
        <p:spPr>
          <a:xfrm>
            <a:off x="3884176" y="130000"/>
            <a:ext cx="7638881" cy="646331"/>
          </a:xfrm>
          <a:prstGeom prst="rect">
            <a:avLst/>
          </a:prstGeom>
        </p:spPr>
        <p:txBody>
          <a:bodyPr wrap="square">
            <a:spAutoFit/>
          </a:bodyPr>
          <a:lstStyle/>
          <a:p>
            <a:pPr>
              <a:spcAft>
                <a:spcPts val="600"/>
              </a:spcAft>
            </a:pPr>
            <a:r>
              <a:rPr lang="en-GB" sz="1200" kern="150" dirty="0">
                <a:solidFill>
                  <a:srgbClr val="000000"/>
                </a:solidFill>
                <a:latin typeface="Arial" panose="020B0604020202020204" pitchFamily="34" charset="0"/>
                <a:ea typeface="Arial" panose="020B0604020202020204" pitchFamily="34" charset="0"/>
              </a:rPr>
              <a:t>Grey water (because of its colour and also called sullage) consists of the liquid wastes from domestic activities such as bathing, laundry, food preparation etc. but EXCLUDING excreta related liquids, sometimes known as black water.</a:t>
            </a:r>
            <a:endParaRPr lang="en-US" sz="1200" kern="150" dirty="0">
              <a:solidFill>
                <a:srgbClr val="000000"/>
              </a:solidFill>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6B4A4C8B-C14B-444A-8C8A-F3B5B3DE8F7C}"/>
              </a:ext>
            </a:extLst>
          </p:cNvPr>
          <p:cNvSpPr txBox="1"/>
          <p:nvPr/>
        </p:nvSpPr>
        <p:spPr>
          <a:xfrm>
            <a:off x="6231569" y="3308099"/>
            <a:ext cx="3119093" cy="1754326"/>
          </a:xfrm>
          <a:prstGeom prst="rect">
            <a:avLst/>
          </a:prstGeom>
          <a:noFill/>
        </p:spPr>
        <p:txBody>
          <a:bodyPr wrap="square" rtlCol="0">
            <a:spAutoFit/>
          </a:bodyPr>
          <a:lstStyle/>
          <a:p>
            <a:r>
              <a:rPr lang="en-GB" sz="1400" b="1" dirty="0">
                <a:solidFill>
                  <a:srgbClr val="FF0000"/>
                </a:solidFill>
              </a:rPr>
              <a:t>Risks for latrine created by grey water</a:t>
            </a:r>
          </a:p>
          <a:p>
            <a:pPr marL="171450" indent="-171450">
              <a:buFont typeface="Arial" panose="020B0604020202020204" pitchFamily="34" charset="0"/>
              <a:buChar char="•"/>
            </a:pPr>
            <a:r>
              <a:rPr lang="en-GB" sz="1400" b="1" dirty="0">
                <a:solidFill>
                  <a:srgbClr val="FF0000"/>
                </a:solidFill>
              </a:rPr>
              <a:t>Filling of latrine pits</a:t>
            </a:r>
          </a:p>
          <a:p>
            <a:pPr marL="171450" indent="-171450">
              <a:buFont typeface="Arial" panose="020B0604020202020204" pitchFamily="34" charset="0"/>
              <a:buChar char="•"/>
            </a:pPr>
            <a:r>
              <a:rPr lang="en-GB" sz="1400" b="1" dirty="0">
                <a:solidFill>
                  <a:srgbClr val="FF0000"/>
                </a:solidFill>
              </a:rPr>
              <a:t>Pit wall erosion and potential collapse</a:t>
            </a:r>
          </a:p>
          <a:p>
            <a:pPr marL="171450" indent="-171450">
              <a:buFont typeface="Arial" panose="020B0604020202020204" pitchFamily="34" charset="0"/>
              <a:buChar char="•"/>
            </a:pPr>
            <a:r>
              <a:rPr lang="en-GB" sz="1400" b="1" dirty="0">
                <a:solidFill>
                  <a:srgbClr val="FF0000"/>
                </a:solidFill>
              </a:rPr>
              <a:t>Obstruction of access paths and walkways;</a:t>
            </a:r>
            <a:endParaRPr lang="en-US" sz="1400" b="1" dirty="0">
              <a:solidFill>
                <a:srgbClr val="FF0000"/>
              </a:solidFill>
            </a:endParaRPr>
          </a:p>
          <a:p>
            <a:pPr marL="171450" indent="-171450">
              <a:buFont typeface="Arial" panose="020B0604020202020204" pitchFamily="34" charset="0"/>
              <a:buChar char="•"/>
            </a:pPr>
            <a:endParaRPr lang="en-GB" sz="1200" dirty="0"/>
          </a:p>
          <a:p>
            <a:endParaRPr lang="en-US" sz="1200" dirty="0"/>
          </a:p>
        </p:txBody>
      </p:sp>
      <p:sp>
        <p:nvSpPr>
          <p:cNvPr id="24" name="TextBox 23">
            <a:extLst>
              <a:ext uri="{FF2B5EF4-FFF2-40B4-BE49-F238E27FC236}">
                <a16:creationId xmlns:a16="http://schemas.microsoft.com/office/drawing/2014/main" id="{C93297A3-1B57-4F41-ACBB-A256AEC7A7B7}"/>
              </a:ext>
            </a:extLst>
          </p:cNvPr>
          <p:cNvSpPr txBox="1"/>
          <p:nvPr/>
        </p:nvSpPr>
        <p:spPr>
          <a:xfrm>
            <a:off x="8842427" y="5427641"/>
            <a:ext cx="2807936" cy="830997"/>
          </a:xfrm>
          <a:prstGeom prst="rect">
            <a:avLst/>
          </a:prstGeom>
          <a:noFill/>
        </p:spPr>
        <p:txBody>
          <a:bodyPr wrap="square" rtlCol="0">
            <a:spAutoFit/>
          </a:bodyPr>
          <a:lstStyle/>
          <a:p>
            <a:r>
              <a:rPr lang="en-GB" sz="1200" dirty="0"/>
              <a:t>Can be treated with black water and excreta, depending on the type of pre-treatment (septic tank) and treatment options (reed bed)</a:t>
            </a:r>
            <a:endParaRPr lang="en-US" sz="1200" dirty="0"/>
          </a:p>
        </p:txBody>
      </p:sp>
      <p:sp>
        <p:nvSpPr>
          <p:cNvPr id="25" name="Rectangle 24">
            <a:hlinkClick r:id="rId19" action="ppaction://hlinksldjump"/>
            <a:extLst>
              <a:ext uri="{FF2B5EF4-FFF2-40B4-BE49-F238E27FC236}">
                <a16:creationId xmlns:a16="http://schemas.microsoft.com/office/drawing/2014/main" id="{11811014-7D18-4A34-ABE4-98723BE69096}"/>
              </a:ext>
            </a:extLst>
          </p:cNvPr>
          <p:cNvSpPr/>
          <p:nvPr/>
        </p:nvSpPr>
        <p:spPr>
          <a:xfrm>
            <a:off x="-3" y="578135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6" name="TextBox 25">
            <a:extLst>
              <a:ext uri="{FF2B5EF4-FFF2-40B4-BE49-F238E27FC236}">
                <a16:creationId xmlns:a16="http://schemas.microsoft.com/office/drawing/2014/main" id="{7F8C94CA-2032-4B00-90FB-768C440B63E3}"/>
              </a:ext>
            </a:extLst>
          </p:cNvPr>
          <p:cNvSpPr txBox="1"/>
          <p:nvPr/>
        </p:nvSpPr>
        <p:spPr>
          <a:xfrm>
            <a:off x="9246077" y="3240271"/>
            <a:ext cx="2719346" cy="1785104"/>
          </a:xfrm>
          <a:prstGeom prst="rect">
            <a:avLst/>
          </a:prstGeom>
          <a:noFill/>
        </p:spPr>
        <p:txBody>
          <a:bodyPr wrap="square" rtlCol="0">
            <a:spAutoFit/>
          </a:bodyPr>
          <a:lstStyle/>
          <a:p>
            <a:r>
              <a:rPr lang="en-GB" sz="1200" dirty="0"/>
              <a:t>Other risks created by grey water </a:t>
            </a:r>
          </a:p>
          <a:p>
            <a:pPr marL="171450" indent="-171450">
              <a:buFont typeface="Arial" panose="020B0604020202020204" pitchFamily="34" charset="0"/>
              <a:buChar char="•"/>
            </a:pPr>
            <a:r>
              <a:rPr lang="en-GB" sz="1200" dirty="0"/>
              <a:t>Breeding sites for water related insect vectors</a:t>
            </a:r>
          </a:p>
          <a:p>
            <a:pPr marL="171450" indent="-171450">
              <a:buFont typeface="Arial" panose="020B0604020202020204" pitchFamily="34" charset="0"/>
              <a:buChar char="•"/>
            </a:pPr>
            <a:r>
              <a:rPr lang="en-GB" sz="1200" dirty="0"/>
              <a:t>Soil erosion around temporary shelters</a:t>
            </a:r>
          </a:p>
          <a:p>
            <a:pPr marL="171450" indent="-171450">
              <a:buFont typeface="Arial" panose="020B0604020202020204" pitchFamily="34" charset="0"/>
              <a:buChar char="•"/>
            </a:pPr>
            <a:r>
              <a:rPr lang="en-GB" sz="1200" dirty="0"/>
              <a:t>Filling of solid waste pits</a:t>
            </a:r>
          </a:p>
          <a:p>
            <a:pPr marL="171450" indent="-171450">
              <a:buFont typeface="Arial" panose="020B0604020202020204" pitchFamily="34" charset="0"/>
              <a:buChar char="•"/>
            </a:pPr>
            <a:r>
              <a:rPr lang="en-GB" sz="1200" dirty="0"/>
              <a:t>Pollution of surface and groundwater</a:t>
            </a:r>
          </a:p>
          <a:p>
            <a:pPr marL="171450" indent="-171450">
              <a:buFont typeface="Arial" panose="020B0604020202020204" pitchFamily="34" charset="0"/>
              <a:buChar char="•"/>
            </a:pPr>
            <a:r>
              <a:rPr lang="en-GB" sz="1200" dirty="0"/>
              <a:t>Reduced moral from living in a contaminated environment</a:t>
            </a:r>
            <a:endParaRPr lang="en-US" sz="1200" dirty="0"/>
          </a:p>
        </p:txBody>
      </p:sp>
      <p:sp>
        <p:nvSpPr>
          <p:cNvPr id="22" name="Rectangle 21">
            <a:extLst>
              <a:ext uri="{FF2B5EF4-FFF2-40B4-BE49-F238E27FC236}">
                <a16:creationId xmlns:a16="http://schemas.microsoft.com/office/drawing/2014/main" id="{70ED4909-7D95-430F-8527-0C048CB0C719}"/>
              </a:ext>
            </a:extLst>
          </p:cNvPr>
          <p:cNvSpPr/>
          <p:nvPr/>
        </p:nvSpPr>
        <p:spPr>
          <a:xfrm>
            <a:off x="1408753" y="860061"/>
            <a:ext cx="4113451" cy="1301418"/>
          </a:xfrm>
          <a:prstGeom prst="rect">
            <a:avLst/>
          </a:prstGeom>
        </p:spPr>
        <p:txBody>
          <a:bodyPr wrap="square">
            <a:spAutoFit/>
          </a:bodyPr>
          <a:lstStyle/>
          <a:p>
            <a:pPr>
              <a:spcAft>
                <a:spcPts val="600"/>
              </a:spcAft>
            </a:pPr>
            <a:r>
              <a:rPr lang="en-GB" sz="1200" kern="150" dirty="0">
                <a:solidFill>
                  <a:srgbClr val="000000"/>
                </a:solidFill>
                <a:latin typeface="Arial" panose="020B0604020202020204" pitchFamily="34" charset="0"/>
                <a:ea typeface="Arial" panose="020B0604020202020204" pitchFamily="34" charset="0"/>
              </a:rPr>
              <a:t>The most common sources in emergency settings are:</a:t>
            </a:r>
            <a:endParaRPr lang="en-US" sz="1200" kern="150" dirty="0">
              <a:solidFill>
                <a:srgbClr val="000000"/>
              </a:solidFill>
              <a:latin typeface="Arial" panose="020B0604020202020204" pitchFamily="34" charset="0"/>
              <a:ea typeface="Arial" panose="020B0604020202020204" pitchFamily="34" charset="0"/>
            </a:endParaRPr>
          </a:p>
          <a:p>
            <a:pPr marL="342900" lvl="0" indent="-342900">
              <a:buFont typeface="Symbol" panose="05050102010706020507" pitchFamily="18" charset="2"/>
              <a:buChar char=""/>
              <a:tabLst>
                <a:tab pos="228600" algn="l"/>
              </a:tabLst>
            </a:pPr>
            <a:r>
              <a:rPr lang="en-GB" sz="1200" kern="150" dirty="0">
                <a:solidFill>
                  <a:srgbClr val="000000"/>
                </a:solidFill>
                <a:latin typeface="Calibri" panose="020F0502020204030204" pitchFamily="34" charset="0"/>
                <a:ea typeface="Arial" panose="020B0604020202020204" pitchFamily="34" charset="0"/>
                <a:cs typeface="Arial" panose="020B0604020202020204" pitchFamily="34" charset="0"/>
              </a:rPr>
              <a:t>Water taps;</a:t>
            </a:r>
            <a:endParaRPr lang="en-US" sz="1200" kern="150" dirty="0">
              <a:solidFill>
                <a:srgbClr val="000000"/>
              </a:solidFill>
              <a:latin typeface="Calibri" panose="020F0502020204030204" pitchFamily="34" charset="0"/>
              <a:ea typeface="Arial" panose="020B0604020202020204" pitchFamily="34" charset="0"/>
              <a:cs typeface="Arial" panose="020B0604020202020204" pitchFamily="34" charset="0"/>
            </a:endParaRPr>
          </a:p>
          <a:p>
            <a:pPr marL="342900" lvl="0" indent="-342900">
              <a:buFont typeface="Symbol" panose="05050102010706020507" pitchFamily="18" charset="2"/>
              <a:buChar char=""/>
              <a:tabLst>
                <a:tab pos="228600" algn="l"/>
              </a:tabLst>
            </a:pPr>
            <a:r>
              <a:rPr lang="en-GB" sz="1200" kern="150" dirty="0">
                <a:solidFill>
                  <a:srgbClr val="000000"/>
                </a:solidFill>
                <a:latin typeface="Calibri" panose="020F0502020204030204" pitchFamily="34" charset="0"/>
                <a:ea typeface="Arial" panose="020B0604020202020204" pitchFamily="34" charset="0"/>
                <a:cs typeface="Arial" panose="020B0604020202020204" pitchFamily="34" charset="0"/>
              </a:rPr>
              <a:t>Kitchens/feeding centres;</a:t>
            </a:r>
            <a:endParaRPr lang="en-US" sz="1200" kern="150" dirty="0">
              <a:solidFill>
                <a:srgbClr val="000000"/>
              </a:solidFill>
              <a:latin typeface="Calibri" panose="020F0502020204030204" pitchFamily="34" charset="0"/>
              <a:ea typeface="Arial" panose="020B0604020202020204" pitchFamily="34" charset="0"/>
              <a:cs typeface="Arial" panose="020B0604020202020204" pitchFamily="34" charset="0"/>
            </a:endParaRPr>
          </a:p>
          <a:p>
            <a:pPr marL="342900" lvl="0" indent="-342900">
              <a:buFont typeface="Symbol" panose="05050102010706020507" pitchFamily="18" charset="2"/>
              <a:buChar char=""/>
              <a:tabLst>
                <a:tab pos="228600" algn="l"/>
              </a:tabLst>
            </a:pPr>
            <a:r>
              <a:rPr lang="en-GB" sz="1200" kern="150" dirty="0">
                <a:solidFill>
                  <a:srgbClr val="000000"/>
                </a:solidFill>
                <a:latin typeface="Calibri" panose="020F0502020204030204" pitchFamily="34" charset="0"/>
                <a:ea typeface="Arial" panose="020B0604020202020204" pitchFamily="34" charset="0"/>
                <a:cs typeface="Arial" panose="020B0604020202020204" pitchFamily="34" charset="0"/>
              </a:rPr>
              <a:t>Laundries;</a:t>
            </a:r>
            <a:endParaRPr lang="en-US" sz="1200" kern="150" dirty="0">
              <a:solidFill>
                <a:srgbClr val="000000"/>
              </a:solidFill>
              <a:latin typeface="Calibri" panose="020F0502020204030204" pitchFamily="34" charset="0"/>
              <a:ea typeface="Arial" panose="020B0604020202020204" pitchFamily="34" charset="0"/>
              <a:cs typeface="Arial" panose="020B0604020202020204" pitchFamily="34" charset="0"/>
            </a:endParaRPr>
          </a:p>
          <a:p>
            <a:pPr marL="342900" lvl="0" indent="-342900">
              <a:buFont typeface="Symbol" panose="05050102010706020507" pitchFamily="18" charset="2"/>
              <a:buChar char=""/>
              <a:tabLst>
                <a:tab pos="228600" algn="l"/>
              </a:tabLst>
            </a:pPr>
            <a:r>
              <a:rPr lang="en-GB" sz="1200" kern="150" dirty="0">
                <a:solidFill>
                  <a:srgbClr val="000000"/>
                </a:solidFill>
                <a:latin typeface="Calibri" panose="020F0502020204030204" pitchFamily="34" charset="0"/>
                <a:ea typeface="Arial" panose="020B0604020202020204" pitchFamily="34" charset="0"/>
                <a:cs typeface="Arial" panose="020B0604020202020204" pitchFamily="34" charset="0"/>
              </a:rPr>
              <a:t>Bathing areas; and</a:t>
            </a:r>
            <a:endParaRPr lang="en-US" sz="1200" kern="150" dirty="0">
              <a:solidFill>
                <a:srgbClr val="000000"/>
              </a:solidFill>
              <a:latin typeface="Calibri" panose="020F0502020204030204" pitchFamily="34" charset="0"/>
              <a:ea typeface="Arial" panose="020B0604020202020204" pitchFamily="34" charset="0"/>
              <a:cs typeface="Arial" panose="020B0604020202020204" pitchFamily="34" charset="0"/>
            </a:endParaRPr>
          </a:p>
          <a:p>
            <a:pPr marL="342900" lvl="0" indent="-342900">
              <a:spcAft>
                <a:spcPts val="600"/>
              </a:spcAft>
              <a:buFont typeface="Symbol" panose="05050102010706020507" pitchFamily="18" charset="2"/>
              <a:buChar char=""/>
              <a:tabLst>
                <a:tab pos="228600" algn="l"/>
              </a:tabLst>
            </a:pPr>
            <a:r>
              <a:rPr lang="en-GB" sz="1200" kern="150" dirty="0">
                <a:solidFill>
                  <a:srgbClr val="000000"/>
                </a:solidFill>
                <a:latin typeface="Calibri" panose="020F0502020204030204" pitchFamily="34" charset="0"/>
                <a:ea typeface="Arial" panose="020B0604020202020204" pitchFamily="34" charset="0"/>
                <a:cs typeface="Arial" panose="020B0604020202020204" pitchFamily="34" charset="0"/>
              </a:rPr>
              <a:t>Health care centres.</a:t>
            </a:r>
            <a:endParaRPr lang="en-US" sz="1200" kern="150" dirty="0">
              <a:solidFill>
                <a:srgbClr val="000000"/>
              </a:solidFill>
              <a:latin typeface="Calibri" panose="020F0502020204030204" pitchFamily="34" charset="0"/>
              <a:ea typeface="Arial" panose="020B0604020202020204" pitchFamily="34" charset="0"/>
              <a:cs typeface="Arial" panose="020B0604020202020204" pitchFamily="34" charset="0"/>
            </a:endParaRPr>
          </a:p>
        </p:txBody>
      </p:sp>
      <p:graphicFrame>
        <p:nvGraphicFramePr>
          <p:cNvPr id="29" name="Table 28">
            <a:extLst>
              <a:ext uri="{FF2B5EF4-FFF2-40B4-BE49-F238E27FC236}">
                <a16:creationId xmlns:a16="http://schemas.microsoft.com/office/drawing/2014/main" id="{47B4D95D-CFAE-4A5D-BC7F-4238FAE83EB4}"/>
              </a:ext>
            </a:extLst>
          </p:cNvPr>
          <p:cNvGraphicFramePr>
            <a:graphicFrameLocks noGrp="1"/>
          </p:cNvGraphicFramePr>
          <p:nvPr>
            <p:extLst>
              <p:ext uri="{D42A27DB-BD31-4B8C-83A1-F6EECF244321}">
                <p14:modId xmlns:p14="http://schemas.microsoft.com/office/powerpoint/2010/main" val="2033102328"/>
              </p:ext>
            </p:extLst>
          </p:nvPr>
        </p:nvGraphicFramePr>
        <p:xfrm>
          <a:off x="6437682" y="1402927"/>
          <a:ext cx="5332000" cy="1687808"/>
        </p:xfrm>
        <a:graphic>
          <a:graphicData uri="http://schemas.openxmlformats.org/drawingml/2006/table">
            <a:tbl>
              <a:tblPr firstRow="1" firstCol="1" bandRow="1">
                <a:tableStyleId>{5C22544A-7EE6-4342-B048-85BDC9FD1C3A}</a:tableStyleId>
              </a:tblPr>
              <a:tblGrid>
                <a:gridCol w="1009694">
                  <a:extLst>
                    <a:ext uri="{9D8B030D-6E8A-4147-A177-3AD203B41FA5}">
                      <a16:colId xmlns:a16="http://schemas.microsoft.com/office/drawing/2014/main" val="1474706903"/>
                    </a:ext>
                  </a:extLst>
                </a:gridCol>
                <a:gridCol w="4322306">
                  <a:extLst>
                    <a:ext uri="{9D8B030D-6E8A-4147-A177-3AD203B41FA5}">
                      <a16:colId xmlns:a16="http://schemas.microsoft.com/office/drawing/2014/main" val="3271971294"/>
                    </a:ext>
                  </a:extLst>
                </a:gridCol>
              </a:tblGrid>
              <a:tr h="237600">
                <a:tc gridSpan="2">
                  <a:txBody>
                    <a:bodyPr/>
                    <a:lstStyle/>
                    <a:p>
                      <a:pPr marL="342900" lvl="0" indent="-342900">
                        <a:spcBef>
                          <a:spcPts val="600"/>
                        </a:spcBef>
                        <a:spcAft>
                          <a:spcPts val="600"/>
                        </a:spcAft>
                        <a:buSzPts val="1000"/>
                        <a:buFont typeface="Arial" panose="020B0604020202020204" pitchFamily="34" charset="0"/>
                        <a:buAutoNum type="arabicPeriod"/>
                      </a:pPr>
                      <a:r>
                        <a:rPr lang="en-GB" sz="1000" kern="150" dirty="0">
                          <a:effectLst/>
                        </a:rPr>
                        <a:t>Typical grey water contamination from various sources</a:t>
                      </a:r>
                      <a:endParaRPr lang="en-US" sz="1000" b="1" kern="1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833129596"/>
                  </a:ext>
                </a:extLst>
              </a:tr>
              <a:tr h="213840">
                <a:tc>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Source</a:t>
                      </a:r>
                      <a:endParaRPr lang="en-US" sz="900" b="1" kern="15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Contamination</a:t>
                      </a:r>
                      <a:endParaRPr lang="en-US" sz="900" b="1" kern="15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4041892868"/>
                  </a:ext>
                </a:extLst>
              </a:tr>
              <a:tr h="213840">
                <a:tc>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Kitchens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fontAlgn="base">
                        <a:spcBef>
                          <a:spcPts val="300"/>
                        </a:spcBef>
                        <a:spcAft>
                          <a:spcPts val="300"/>
                        </a:spcAft>
                        <a:tabLst>
                          <a:tab pos="540385" algn="l"/>
                          <a:tab pos="900430" algn="l"/>
                          <a:tab pos="1260475" algn="l"/>
                          <a:tab pos="1620520" algn="l"/>
                          <a:tab pos="1980565" algn="l"/>
                        </a:tabLst>
                      </a:pPr>
                      <a:r>
                        <a:rPr lang="en-GB" sz="900" kern="150">
                          <a:effectLst/>
                        </a:rPr>
                        <a:t>Cooked and uncooked animal and vegetable food waste, oils and fats, soap, silt and grit </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8215065"/>
                  </a:ext>
                </a:extLst>
              </a:tr>
              <a:tr h="213840">
                <a:tc>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Laundry</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fontAlgn="base">
                        <a:spcBef>
                          <a:spcPts val="300"/>
                        </a:spcBef>
                        <a:spcAft>
                          <a:spcPts val="300"/>
                        </a:spcAft>
                        <a:tabLst>
                          <a:tab pos="540385" algn="l"/>
                          <a:tab pos="900430" algn="l"/>
                          <a:tab pos="1260475" algn="l"/>
                          <a:tab pos="1620520" algn="l"/>
                          <a:tab pos="1980565" algn="l"/>
                        </a:tabLst>
                      </a:pPr>
                      <a:r>
                        <a:rPr lang="en-GB" sz="900" kern="150">
                          <a:effectLst/>
                        </a:rPr>
                        <a:t>Laundry soap, silt and grit, oil, faeces, blood, urine</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7662537"/>
                  </a:ext>
                </a:extLst>
              </a:tr>
              <a:tr h="213840">
                <a:tc>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Bathing</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fontAlgn="base">
                        <a:spcBef>
                          <a:spcPts val="300"/>
                        </a:spcBef>
                        <a:spcAft>
                          <a:spcPts val="300"/>
                        </a:spcAft>
                        <a:tabLst>
                          <a:tab pos="540385" algn="l"/>
                          <a:tab pos="900430" algn="l"/>
                          <a:tab pos="1260475" algn="l"/>
                          <a:tab pos="1620520" algn="l"/>
                          <a:tab pos="1980565" algn="l"/>
                        </a:tabLst>
                      </a:pPr>
                      <a:r>
                        <a:rPr lang="en-GB" sz="900" kern="150">
                          <a:effectLst/>
                        </a:rPr>
                        <a:t>Bathing soap, faeces, silt and grit, blood, urine</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3468170"/>
                  </a:ext>
                </a:extLst>
              </a:tr>
              <a:tr h="213840">
                <a:tc>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Health care centres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fontAlgn="base">
                        <a:spcBef>
                          <a:spcPts val="300"/>
                        </a:spcBef>
                        <a:spcAft>
                          <a:spcPts val="300"/>
                        </a:spcAft>
                        <a:tabLst>
                          <a:tab pos="540385" algn="l"/>
                          <a:tab pos="900430" algn="l"/>
                          <a:tab pos="1260475" algn="l"/>
                          <a:tab pos="1620520" algn="l"/>
                          <a:tab pos="1980565" algn="l"/>
                        </a:tabLst>
                      </a:pPr>
                      <a:r>
                        <a:rPr lang="en-GB" sz="900" kern="150">
                          <a:effectLst/>
                        </a:rPr>
                        <a:t>All of the above depending on the type of facility</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7470582"/>
                  </a:ext>
                </a:extLst>
              </a:tr>
              <a:tr h="320528">
                <a:tc gridSpan="2">
                  <a:txBody>
                    <a:bodyPr/>
                    <a:lstStyle/>
                    <a:p>
                      <a:pPr fontAlgn="base">
                        <a:spcBef>
                          <a:spcPts val="300"/>
                        </a:spcBef>
                        <a:spcAft>
                          <a:spcPts val="300"/>
                        </a:spcAft>
                        <a:tabLst>
                          <a:tab pos="540385" algn="l"/>
                          <a:tab pos="900430" algn="l"/>
                          <a:tab pos="1260475" algn="l"/>
                          <a:tab pos="1620520" algn="l"/>
                          <a:tab pos="1980565" algn="l"/>
                        </a:tabLst>
                      </a:pPr>
                      <a:r>
                        <a:rPr lang="en-GB" sz="900" kern="150" dirty="0">
                          <a:effectLst/>
                        </a:rPr>
                        <a:t>Note: The faeces, blood and urine in laundry and bathing sullage is usually very low but can be significant from health care centres.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49747630"/>
                  </a:ext>
                </a:extLst>
              </a:tr>
            </a:tbl>
          </a:graphicData>
        </a:graphic>
      </p:graphicFrame>
      <p:graphicFrame>
        <p:nvGraphicFramePr>
          <p:cNvPr id="30" name="Table 29">
            <a:extLst>
              <a:ext uri="{FF2B5EF4-FFF2-40B4-BE49-F238E27FC236}">
                <a16:creationId xmlns:a16="http://schemas.microsoft.com/office/drawing/2014/main" id="{0764C7AD-F243-4E7B-98C9-4AAB3ED2EADF}"/>
              </a:ext>
            </a:extLst>
          </p:cNvPr>
          <p:cNvGraphicFramePr>
            <a:graphicFrameLocks noGrp="1"/>
          </p:cNvGraphicFramePr>
          <p:nvPr>
            <p:extLst>
              <p:ext uri="{D42A27DB-BD31-4B8C-83A1-F6EECF244321}">
                <p14:modId xmlns:p14="http://schemas.microsoft.com/office/powerpoint/2010/main" val="2118976221"/>
              </p:ext>
            </p:extLst>
          </p:nvPr>
        </p:nvGraphicFramePr>
        <p:xfrm>
          <a:off x="1334891" y="2274013"/>
          <a:ext cx="4708346" cy="2919211"/>
        </p:xfrm>
        <a:graphic>
          <a:graphicData uri="http://schemas.openxmlformats.org/drawingml/2006/table">
            <a:tbl>
              <a:tblPr firstRow="1" firstCol="1" bandRow="1">
                <a:tableStyleId>{5C22544A-7EE6-4342-B048-85BDC9FD1C3A}</a:tableStyleId>
              </a:tblPr>
              <a:tblGrid>
                <a:gridCol w="2621168">
                  <a:extLst>
                    <a:ext uri="{9D8B030D-6E8A-4147-A177-3AD203B41FA5}">
                      <a16:colId xmlns:a16="http://schemas.microsoft.com/office/drawing/2014/main" val="119248041"/>
                    </a:ext>
                  </a:extLst>
                </a:gridCol>
                <a:gridCol w="2087178">
                  <a:extLst>
                    <a:ext uri="{9D8B030D-6E8A-4147-A177-3AD203B41FA5}">
                      <a16:colId xmlns:a16="http://schemas.microsoft.com/office/drawing/2014/main" val="516659707"/>
                    </a:ext>
                  </a:extLst>
                </a:gridCol>
              </a:tblGrid>
              <a:tr h="0">
                <a:tc gridSpan="2">
                  <a:txBody>
                    <a:bodyPr/>
                    <a:lstStyle/>
                    <a:p>
                      <a:pPr marL="342900" lvl="0" indent="-342900">
                        <a:spcBef>
                          <a:spcPts val="600"/>
                        </a:spcBef>
                        <a:spcAft>
                          <a:spcPts val="600"/>
                        </a:spcAft>
                        <a:buSzPts val="1000"/>
                        <a:buFont typeface="Arial" panose="020B0604020202020204" pitchFamily="34" charset="0"/>
                        <a:buAutoNum type="arabicPeriod"/>
                      </a:pPr>
                      <a:r>
                        <a:rPr lang="en-GB" sz="1000" kern="150" dirty="0">
                          <a:effectLst/>
                        </a:rPr>
                        <a:t>Typical grey water volumes from public institutions (Based on [2])</a:t>
                      </a:r>
                      <a:endParaRPr lang="en-US" sz="1000" b="1" kern="1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859997104"/>
                  </a:ext>
                </a:extLst>
              </a:tr>
              <a:tr h="135465">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Institution</a:t>
                      </a:r>
                      <a:endParaRPr lang="en-US" sz="900" b="1" kern="15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algn="l" defTabSz="914400" rtl="0" eaLnBrk="1" fontAlgn="base" latinLnBrk="0" hangingPunct="1">
                        <a:spcBef>
                          <a:spcPts val="300"/>
                        </a:spcBef>
                        <a:spcAft>
                          <a:spcPts val="300"/>
                        </a:spcAft>
                        <a:tabLst>
                          <a:tab pos="540385" algn="l"/>
                          <a:tab pos="900430" algn="l"/>
                          <a:tab pos="1260475" algn="l"/>
                          <a:tab pos="1620520" algn="l"/>
                          <a:tab pos="1980565" algn="l"/>
                        </a:tabLst>
                      </a:pPr>
                      <a:r>
                        <a:rPr lang="en-GB" sz="900" kern="150" dirty="0">
                          <a:solidFill>
                            <a:schemeClr val="dk1"/>
                          </a:solidFill>
                          <a:effectLst/>
                          <a:latin typeface="+mn-lt"/>
                          <a:ea typeface="+mn-ea"/>
                          <a:cs typeface="+mn-cs"/>
                        </a:rPr>
                        <a:t>Sullage volume</a:t>
                      </a:r>
                      <a:endParaRPr lang="en-US" sz="900" kern="150" dirty="0">
                        <a:solidFill>
                          <a:schemeClr val="dk1"/>
                        </a:solidFill>
                        <a:effectLst/>
                        <a:latin typeface="+mn-lt"/>
                        <a:ea typeface="+mn-ea"/>
                        <a:cs typeface="+mn-cs"/>
                      </a:endParaRPr>
                    </a:p>
                  </a:txBody>
                  <a:tcPr marL="68580" marR="68580" marT="0" marB="0">
                    <a:solidFill>
                      <a:schemeClr val="accent1">
                        <a:lumMod val="60000"/>
                        <a:lumOff val="40000"/>
                      </a:schemeClr>
                    </a:solidFill>
                  </a:tcPr>
                </a:tc>
                <a:extLst>
                  <a:ext uri="{0D108BD9-81ED-4DB2-BD59-A6C34878D82A}">
                    <a16:rowId xmlns:a16="http://schemas.microsoft.com/office/drawing/2014/main" val="2316546413"/>
                  </a:ext>
                </a:extLst>
              </a:tr>
              <a:tr h="135465">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Field hospital</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40 - 60 litres/patient/day</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1131101"/>
                  </a:ext>
                </a:extLst>
              </a:tr>
              <a:tr h="135465">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Hospital with operating theatres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100 litres/intervention</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8798891"/>
                  </a:ext>
                </a:extLst>
              </a:tr>
              <a:tr h="135465">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Out-patient clinics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5 litre/patient/day</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7827014"/>
                  </a:ext>
                </a:extLst>
              </a:tr>
              <a:tr h="346188">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Cholera treatment centre</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50 litres/patient/day</a:t>
                      </a:r>
                      <a:endParaRPr lang="en-US" sz="900" kern="150">
                        <a:effectLst/>
                      </a:endParaRPr>
                    </a:p>
                    <a:p>
                      <a:pPr>
                        <a:spcBef>
                          <a:spcPts val="300"/>
                        </a:spcBef>
                        <a:spcAft>
                          <a:spcPts val="300"/>
                        </a:spcAft>
                        <a:tabLst>
                          <a:tab pos="540385" algn="l"/>
                          <a:tab pos="900430" algn="l"/>
                          <a:tab pos="1260475" algn="l"/>
                          <a:tab pos="1620520" algn="l"/>
                          <a:tab pos="1980565" algn="l"/>
                        </a:tabLst>
                      </a:pPr>
                      <a:r>
                        <a:rPr lang="en-GB" sz="900" kern="150">
                          <a:effectLst/>
                        </a:rPr>
                        <a:t>10 litres/carer per day</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7538372"/>
                  </a:ext>
                </a:extLst>
              </a:tr>
              <a:tr h="135465">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Viral haemorrhagic fever centre</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300–400 litres/patient/day</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259436"/>
                  </a:ext>
                </a:extLst>
              </a:tr>
              <a:tr h="79804">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Feeding Centre</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25 litres/person/day</a:t>
                      </a:r>
                      <a:endParaRPr lang="en-US" sz="900" kern="150" dirty="0">
                        <a:effectLst/>
                      </a:endParaRPr>
                    </a:p>
                    <a:p>
                      <a:pPr>
                        <a:spcBef>
                          <a:spcPts val="300"/>
                        </a:spcBef>
                        <a:spcAft>
                          <a:spcPts val="300"/>
                        </a:spcAft>
                        <a:tabLst>
                          <a:tab pos="540385" algn="l"/>
                          <a:tab pos="900430" algn="l"/>
                          <a:tab pos="1260475" algn="l"/>
                          <a:tab pos="1620520" algn="l"/>
                          <a:tab pos="1980565" algn="l"/>
                        </a:tabLst>
                      </a:pPr>
                      <a:r>
                        <a:rPr lang="en-GB" sz="900" kern="150" dirty="0">
                          <a:effectLst/>
                        </a:rPr>
                        <a:t>10 litres/carer/day</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9781764"/>
                  </a:ext>
                </a:extLst>
              </a:tr>
              <a:tr h="270930">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Public bathing area – piped water provided</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100 litres/user</a:t>
                      </a:r>
                      <a:r>
                        <a:rPr lang="en-GB" sz="900" kern="150" baseline="30000">
                          <a:effectLst/>
                        </a:rPr>
                        <a:t>*</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0755940"/>
                  </a:ext>
                </a:extLst>
              </a:tr>
              <a:tr h="212112">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		– no piped water provided</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20 litres/user</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9898779"/>
                  </a:ext>
                </a:extLst>
              </a:tr>
              <a:tr h="270930">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Public laundry area – piped water provide</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100 litres/user</a:t>
                      </a:r>
                      <a:r>
                        <a:rPr lang="en-GB" sz="900" kern="150" baseline="30000">
                          <a:effectLst/>
                        </a:rPr>
                        <a:t>*</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9528663"/>
                  </a:ext>
                </a:extLst>
              </a:tr>
              <a:tr h="214519">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	– no piped water provided</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20 litres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07132908"/>
                  </a:ext>
                </a:extLst>
              </a:tr>
              <a:tr h="135465">
                <a:tc>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Public water points</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spcBef>
                          <a:spcPts val="300"/>
                        </a:spcBef>
                        <a:spcAft>
                          <a:spcPts val="300"/>
                        </a:spcAft>
                        <a:tabLst>
                          <a:tab pos="540385" algn="l"/>
                          <a:tab pos="900430" algn="l"/>
                          <a:tab pos="1260475" algn="l"/>
                          <a:tab pos="1620520" algn="l"/>
                          <a:tab pos="1980565" algn="l"/>
                        </a:tabLst>
                      </a:pPr>
                      <a:r>
                        <a:rPr lang="en-GB" sz="900" kern="150">
                          <a:effectLst/>
                        </a:rPr>
                        <a:t>5 – 20 litres/user</a:t>
                      </a:r>
                      <a:r>
                        <a:rPr lang="en-GB" sz="900" kern="150" baseline="30000">
                          <a:effectLst/>
                        </a:rPr>
                        <a:t>*</a:t>
                      </a:r>
                      <a:endParaRPr lang="en-US" sz="900" kern="15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1840927"/>
                  </a:ext>
                </a:extLst>
              </a:tr>
              <a:tr h="270930">
                <a:tc gridSpan="2">
                  <a:txBody>
                    <a:bodyPr/>
                    <a:lstStyle/>
                    <a:p>
                      <a:pPr>
                        <a:spcBef>
                          <a:spcPts val="300"/>
                        </a:spcBef>
                        <a:spcAft>
                          <a:spcPts val="300"/>
                        </a:spcAft>
                        <a:tabLst>
                          <a:tab pos="540385" algn="l"/>
                          <a:tab pos="900430" algn="l"/>
                          <a:tab pos="1260475" algn="l"/>
                          <a:tab pos="1620520" algn="l"/>
                          <a:tab pos="1980565" algn="l"/>
                        </a:tabLst>
                      </a:pPr>
                      <a:r>
                        <a:rPr lang="en-GB" sz="900" kern="150" dirty="0">
                          <a:effectLst/>
                        </a:rPr>
                        <a:t>Note:  </a:t>
                      </a:r>
                      <a:r>
                        <a:rPr lang="en-GB" sz="900" kern="150" baseline="30000" dirty="0">
                          <a:effectLst/>
                        </a:rPr>
                        <a:t>*</a:t>
                      </a:r>
                      <a:r>
                        <a:rPr lang="en-GB" sz="900" kern="150" baseline="-25000" dirty="0">
                          <a:effectLst/>
                        </a:rPr>
                        <a:t> </a:t>
                      </a:r>
                      <a:r>
                        <a:rPr lang="en-GB" sz="900" kern="150" dirty="0">
                          <a:effectLst/>
                        </a:rPr>
                        <a:t>These numbers vary widely dependent on the quality of the control mechanism on the pipe outlet and the management of the facility.</a:t>
                      </a:r>
                      <a:endParaRPr lang="en-US" sz="900" kern="1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00759928"/>
                  </a:ext>
                </a:extLst>
              </a:tr>
            </a:tbl>
          </a:graphicData>
        </a:graphic>
      </p:graphicFrame>
      <p:sp>
        <p:nvSpPr>
          <p:cNvPr id="31" name="TextBox 30">
            <a:extLst>
              <a:ext uri="{FF2B5EF4-FFF2-40B4-BE49-F238E27FC236}">
                <a16:creationId xmlns:a16="http://schemas.microsoft.com/office/drawing/2014/main" id="{A9D7CC74-45A3-4259-BE71-F8192CD806AF}"/>
              </a:ext>
            </a:extLst>
          </p:cNvPr>
          <p:cNvSpPr txBox="1"/>
          <p:nvPr/>
        </p:nvSpPr>
        <p:spPr>
          <a:xfrm>
            <a:off x="6657276" y="4921412"/>
            <a:ext cx="2391512" cy="1169551"/>
          </a:xfrm>
          <a:prstGeom prst="rect">
            <a:avLst/>
          </a:prstGeom>
          <a:noFill/>
        </p:spPr>
        <p:txBody>
          <a:bodyPr wrap="square" rtlCol="0">
            <a:spAutoFit/>
          </a:bodyPr>
          <a:lstStyle/>
          <a:p>
            <a:r>
              <a:rPr lang="en-GB" sz="1400" dirty="0"/>
              <a:t>Grey water treatment options:</a:t>
            </a:r>
          </a:p>
          <a:p>
            <a:pPr marL="285750" indent="-285750">
              <a:buFont typeface="Arial" panose="020B0604020202020204" pitchFamily="34" charset="0"/>
              <a:buChar char="•"/>
            </a:pPr>
            <a:r>
              <a:rPr lang="en-GB" sz="1400" dirty="0"/>
              <a:t>Gross solids removal</a:t>
            </a:r>
          </a:p>
          <a:p>
            <a:pPr marL="285750" indent="-285750">
              <a:buFont typeface="Arial" panose="020B0604020202020204" pitchFamily="34" charset="0"/>
              <a:buChar char="•"/>
            </a:pPr>
            <a:r>
              <a:rPr lang="en-GB" sz="1400" dirty="0"/>
              <a:t>Grease traps</a:t>
            </a:r>
          </a:p>
          <a:p>
            <a:pPr marL="285750" indent="-285750">
              <a:buFont typeface="Arial" panose="020B0604020202020204" pitchFamily="34" charset="0"/>
              <a:buChar char="•"/>
            </a:pPr>
            <a:r>
              <a:rPr lang="en-GB" sz="1400" dirty="0"/>
              <a:t>Settlement tanks</a:t>
            </a:r>
          </a:p>
          <a:p>
            <a:pPr marL="285750" indent="-285750">
              <a:buFont typeface="Arial" panose="020B0604020202020204" pitchFamily="34" charset="0"/>
              <a:buChar char="•"/>
            </a:pPr>
            <a:r>
              <a:rPr lang="en-GB" sz="1400" dirty="0"/>
              <a:t>Reed beds</a:t>
            </a:r>
            <a:endParaRPr lang="en-US" sz="1400" dirty="0"/>
          </a:p>
        </p:txBody>
      </p:sp>
      <p:sp>
        <p:nvSpPr>
          <p:cNvPr id="32" name="TextBox 31">
            <a:extLst>
              <a:ext uri="{FF2B5EF4-FFF2-40B4-BE49-F238E27FC236}">
                <a16:creationId xmlns:a16="http://schemas.microsoft.com/office/drawing/2014/main" id="{D408D480-FF6E-47FD-9F7E-1B3B1124206B}"/>
              </a:ext>
            </a:extLst>
          </p:cNvPr>
          <p:cNvSpPr txBox="1"/>
          <p:nvPr/>
        </p:nvSpPr>
        <p:spPr>
          <a:xfrm>
            <a:off x="1558908" y="5290260"/>
            <a:ext cx="3813143" cy="1384995"/>
          </a:xfrm>
          <a:prstGeom prst="rect">
            <a:avLst/>
          </a:prstGeom>
          <a:noFill/>
        </p:spPr>
        <p:txBody>
          <a:bodyPr wrap="square" rtlCol="0">
            <a:spAutoFit/>
          </a:bodyPr>
          <a:lstStyle/>
          <a:p>
            <a:r>
              <a:rPr lang="en-GB" sz="1400" dirty="0"/>
              <a:t>Grey water disposal technology options:</a:t>
            </a:r>
          </a:p>
          <a:p>
            <a:pPr marL="285750" indent="-285750">
              <a:buFont typeface="Arial" panose="020B0604020202020204" pitchFamily="34" charset="0"/>
              <a:buChar char="•"/>
            </a:pPr>
            <a:r>
              <a:rPr lang="en-GB" sz="1400" dirty="0"/>
              <a:t>Infiltration</a:t>
            </a:r>
          </a:p>
          <a:p>
            <a:pPr marL="285750" indent="-285750">
              <a:buFont typeface="Arial" panose="020B0604020202020204" pitchFamily="34" charset="0"/>
              <a:buChar char="•"/>
            </a:pPr>
            <a:r>
              <a:rPr lang="en-GB" sz="1400" dirty="0"/>
              <a:t>Evapotranspiration (ponds or beds)</a:t>
            </a:r>
          </a:p>
          <a:p>
            <a:pPr marL="285750" indent="-285750">
              <a:buFont typeface="Arial" panose="020B0604020202020204" pitchFamily="34" charset="0"/>
              <a:buChar char="•"/>
            </a:pPr>
            <a:r>
              <a:rPr lang="en-GB" sz="1400" dirty="0"/>
              <a:t>Irrigation  </a:t>
            </a:r>
          </a:p>
          <a:p>
            <a:pPr marL="285750" indent="-285750">
              <a:buFont typeface="Arial" panose="020B0604020202020204" pitchFamily="34" charset="0"/>
              <a:buChar char="•"/>
            </a:pPr>
            <a:r>
              <a:rPr lang="en-GB" sz="1400" dirty="0"/>
              <a:t>Surface water diffusion</a:t>
            </a:r>
          </a:p>
          <a:p>
            <a:pPr marL="285750" indent="-285750">
              <a:buFont typeface="Arial" panose="020B0604020202020204" pitchFamily="34" charset="0"/>
              <a:buChar char="•"/>
            </a:pPr>
            <a:r>
              <a:rPr lang="en-GB" sz="1400" dirty="0"/>
              <a:t>Reuse</a:t>
            </a:r>
          </a:p>
        </p:txBody>
      </p:sp>
      <p:sp>
        <p:nvSpPr>
          <p:cNvPr id="27" name="TextBox 26">
            <a:extLst>
              <a:ext uri="{FF2B5EF4-FFF2-40B4-BE49-F238E27FC236}">
                <a16:creationId xmlns:a16="http://schemas.microsoft.com/office/drawing/2014/main" id="{935025A1-A883-4385-A8A4-2C0F1AB70244}"/>
              </a:ext>
            </a:extLst>
          </p:cNvPr>
          <p:cNvSpPr txBox="1"/>
          <p:nvPr/>
        </p:nvSpPr>
        <p:spPr>
          <a:xfrm>
            <a:off x="6903457" y="6398256"/>
            <a:ext cx="4619601" cy="276999"/>
          </a:xfrm>
          <a:prstGeom prst="rect">
            <a:avLst/>
          </a:prstGeom>
          <a:noFill/>
        </p:spPr>
        <p:txBody>
          <a:bodyPr wrap="square" rtlCol="0">
            <a:spAutoFit/>
          </a:bodyPr>
          <a:lstStyle/>
          <a:p>
            <a:r>
              <a:rPr lang="en-GB" sz="1200" dirty="0"/>
              <a:t>Reference: R. Reed – Engineering in Emergencies – Sullage disposal </a:t>
            </a:r>
            <a:endParaRPr lang="en-US" sz="1200" dirty="0"/>
          </a:p>
        </p:txBody>
      </p:sp>
      <p:sp>
        <p:nvSpPr>
          <p:cNvPr id="33" name="Rectangle 32">
            <a:extLst>
              <a:ext uri="{FF2B5EF4-FFF2-40B4-BE49-F238E27FC236}">
                <a16:creationId xmlns:a16="http://schemas.microsoft.com/office/drawing/2014/main" id="{C1F9431D-944D-4D42-96B3-65EF0AC89E38}"/>
              </a:ext>
            </a:extLst>
          </p:cNvPr>
          <p:cNvSpPr/>
          <p:nvPr/>
        </p:nvSpPr>
        <p:spPr>
          <a:xfrm>
            <a:off x="1715512" y="102037"/>
            <a:ext cx="1241750"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Grey water</a:t>
            </a:r>
            <a:endParaRPr lang="en-US" dirty="0"/>
          </a:p>
        </p:txBody>
      </p:sp>
    </p:spTree>
    <p:extLst>
      <p:ext uri="{BB962C8B-B14F-4D97-AF65-F5344CB8AC3E}">
        <p14:creationId xmlns:p14="http://schemas.microsoft.com/office/powerpoint/2010/main" val="5171164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E610981B-9C65-49E2-8F10-E1043B38CFB7}"/>
              </a:ext>
            </a:extLst>
          </p:cNvPr>
          <p:cNvSpPr/>
          <p:nvPr/>
        </p:nvSpPr>
        <p:spPr>
          <a:xfrm flipH="1">
            <a:off x="7589979" y="3680902"/>
            <a:ext cx="2719788" cy="2363590"/>
          </a:xfrm>
          <a:custGeom>
            <a:avLst/>
            <a:gdLst>
              <a:gd name="connsiteX0" fmla="*/ 239697 w 1802167"/>
              <a:gd name="connsiteY0" fmla="*/ 62143 h 1198485"/>
              <a:gd name="connsiteX1" fmla="*/ 239697 w 1802167"/>
              <a:gd name="connsiteY1" fmla="*/ 62143 h 1198485"/>
              <a:gd name="connsiteX2" fmla="*/ 319596 w 1802167"/>
              <a:gd name="connsiteY2" fmla="*/ 79899 h 1198485"/>
              <a:gd name="connsiteX3" fmla="*/ 452761 w 1802167"/>
              <a:gd name="connsiteY3" fmla="*/ 97654 h 1198485"/>
              <a:gd name="connsiteX4" fmla="*/ 656947 w 1802167"/>
              <a:gd name="connsiteY4" fmla="*/ 88776 h 1198485"/>
              <a:gd name="connsiteX5" fmla="*/ 754602 w 1802167"/>
              <a:gd name="connsiteY5" fmla="*/ 71021 h 1198485"/>
              <a:gd name="connsiteX6" fmla="*/ 870011 w 1802167"/>
              <a:gd name="connsiteY6" fmla="*/ 53266 h 1198485"/>
              <a:gd name="connsiteX7" fmla="*/ 941033 w 1802167"/>
              <a:gd name="connsiteY7" fmla="*/ 44388 h 1198485"/>
              <a:gd name="connsiteX8" fmla="*/ 1242873 w 1802167"/>
              <a:gd name="connsiteY8" fmla="*/ 26633 h 1198485"/>
              <a:gd name="connsiteX9" fmla="*/ 1331650 w 1802167"/>
              <a:gd name="connsiteY9" fmla="*/ 17755 h 1198485"/>
              <a:gd name="connsiteX10" fmla="*/ 1384916 w 1802167"/>
              <a:gd name="connsiteY10" fmla="*/ 8877 h 1198485"/>
              <a:gd name="connsiteX11" fmla="*/ 1447060 w 1802167"/>
              <a:gd name="connsiteY11" fmla="*/ 0 h 1198485"/>
              <a:gd name="connsiteX12" fmla="*/ 1651246 w 1802167"/>
              <a:gd name="connsiteY12" fmla="*/ 8877 h 1198485"/>
              <a:gd name="connsiteX13" fmla="*/ 1748901 w 1802167"/>
              <a:gd name="connsiteY13" fmla="*/ 35510 h 1198485"/>
              <a:gd name="connsiteX14" fmla="*/ 1775534 w 1802167"/>
              <a:gd name="connsiteY14" fmla="*/ 44388 h 1198485"/>
              <a:gd name="connsiteX15" fmla="*/ 1802167 w 1802167"/>
              <a:gd name="connsiteY15" fmla="*/ 221941 h 1198485"/>
              <a:gd name="connsiteX16" fmla="*/ 1784411 w 1802167"/>
              <a:gd name="connsiteY16" fmla="*/ 1056442 h 1198485"/>
              <a:gd name="connsiteX17" fmla="*/ 1757778 w 1802167"/>
              <a:gd name="connsiteY17" fmla="*/ 1198485 h 1198485"/>
              <a:gd name="connsiteX18" fmla="*/ 1633491 w 1802167"/>
              <a:gd name="connsiteY18" fmla="*/ 1189608 h 1198485"/>
              <a:gd name="connsiteX19" fmla="*/ 1562469 w 1802167"/>
              <a:gd name="connsiteY19" fmla="*/ 1162974 h 1198485"/>
              <a:gd name="connsiteX20" fmla="*/ 1526959 w 1802167"/>
              <a:gd name="connsiteY20" fmla="*/ 1154097 h 1198485"/>
              <a:gd name="connsiteX21" fmla="*/ 1464815 w 1802167"/>
              <a:gd name="connsiteY21" fmla="*/ 1136341 h 1198485"/>
              <a:gd name="connsiteX22" fmla="*/ 1376038 w 1802167"/>
              <a:gd name="connsiteY22" fmla="*/ 1083075 h 1198485"/>
              <a:gd name="connsiteX23" fmla="*/ 1296139 w 1802167"/>
              <a:gd name="connsiteY23" fmla="*/ 1047565 h 1198485"/>
              <a:gd name="connsiteX24" fmla="*/ 1269506 w 1802167"/>
              <a:gd name="connsiteY24" fmla="*/ 1038687 h 1198485"/>
              <a:gd name="connsiteX25" fmla="*/ 1207363 w 1802167"/>
              <a:gd name="connsiteY25" fmla="*/ 1012054 h 1198485"/>
              <a:gd name="connsiteX26" fmla="*/ 1180730 w 1802167"/>
              <a:gd name="connsiteY26" fmla="*/ 985421 h 1198485"/>
              <a:gd name="connsiteX27" fmla="*/ 1109708 w 1802167"/>
              <a:gd name="connsiteY27" fmla="*/ 958788 h 1198485"/>
              <a:gd name="connsiteX28" fmla="*/ 1074198 w 1802167"/>
              <a:gd name="connsiteY28" fmla="*/ 949910 h 1198485"/>
              <a:gd name="connsiteX29" fmla="*/ 1003176 w 1802167"/>
              <a:gd name="connsiteY29" fmla="*/ 923277 h 1198485"/>
              <a:gd name="connsiteX30" fmla="*/ 941033 w 1802167"/>
              <a:gd name="connsiteY30" fmla="*/ 896644 h 1198485"/>
              <a:gd name="connsiteX31" fmla="*/ 905522 w 1802167"/>
              <a:gd name="connsiteY31" fmla="*/ 878889 h 1198485"/>
              <a:gd name="connsiteX32" fmla="*/ 870011 w 1802167"/>
              <a:gd name="connsiteY32" fmla="*/ 870011 h 1198485"/>
              <a:gd name="connsiteX33" fmla="*/ 816745 w 1802167"/>
              <a:gd name="connsiteY33" fmla="*/ 852256 h 1198485"/>
              <a:gd name="connsiteX34" fmla="*/ 772357 w 1802167"/>
              <a:gd name="connsiteY34" fmla="*/ 834501 h 1198485"/>
              <a:gd name="connsiteX35" fmla="*/ 727968 w 1802167"/>
              <a:gd name="connsiteY35" fmla="*/ 807868 h 1198485"/>
              <a:gd name="connsiteX36" fmla="*/ 665825 w 1802167"/>
              <a:gd name="connsiteY36" fmla="*/ 781235 h 1198485"/>
              <a:gd name="connsiteX37" fmla="*/ 603681 w 1802167"/>
              <a:gd name="connsiteY37" fmla="*/ 710213 h 1198485"/>
              <a:gd name="connsiteX38" fmla="*/ 568170 w 1802167"/>
              <a:gd name="connsiteY38" fmla="*/ 665825 h 1198485"/>
              <a:gd name="connsiteX39" fmla="*/ 541537 w 1802167"/>
              <a:gd name="connsiteY39" fmla="*/ 648070 h 1198485"/>
              <a:gd name="connsiteX40" fmla="*/ 506027 w 1802167"/>
              <a:gd name="connsiteY40" fmla="*/ 603681 h 1198485"/>
              <a:gd name="connsiteX41" fmla="*/ 479394 w 1802167"/>
              <a:gd name="connsiteY41" fmla="*/ 577048 h 1198485"/>
              <a:gd name="connsiteX42" fmla="*/ 426128 w 1802167"/>
              <a:gd name="connsiteY42" fmla="*/ 541538 h 1198485"/>
              <a:gd name="connsiteX43" fmla="*/ 408372 w 1802167"/>
              <a:gd name="connsiteY43" fmla="*/ 514905 h 1198485"/>
              <a:gd name="connsiteX44" fmla="*/ 355106 w 1802167"/>
              <a:gd name="connsiteY44" fmla="*/ 479394 h 1198485"/>
              <a:gd name="connsiteX45" fmla="*/ 275207 w 1802167"/>
              <a:gd name="connsiteY45" fmla="*/ 408373 h 1198485"/>
              <a:gd name="connsiteX46" fmla="*/ 213064 w 1802167"/>
              <a:gd name="connsiteY46" fmla="*/ 363984 h 1198485"/>
              <a:gd name="connsiteX47" fmla="*/ 168675 w 1802167"/>
              <a:gd name="connsiteY47" fmla="*/ 319596 h 1198485"/>
              <a:gd name="connsiteX48" fmla="*/ 97654 w 1802167"/>
              <a:gd name="connsiteY48" fmla="*/ 257452 h 1198485"/>
              <a:gd name="connsiteX49" fmla="*/ 53266 w 1802167"/>
              <a:gd name="connsiteY49" fmla="*/ 230819 h 1198485"/>
              <a:gd name="connsiteX50" fmla="*/ 0 w 1802167"/>
              <a:gd name="connsiteY50" fmla="*/ 168675 h 1198485"/>
              <a:gd name="connsiteX51" fmla="*/ 26633 w 1802167"/>
              <a:gd name="connsiteY51" fmla="*/ 124287 h 1198485"/>
              <a:gd name="connsiteX52" fmla="*/ 79899 w 1802167"/>
              <a:gd name="connsiteY52" fmla="*/ 106532 h 1198485"/>
              <a:gd name="connsiteX53" fmla="*/ 97654 w 1802167"/>
              <a:gd name="connsiteY53" fmla="*/ 88776 h 1198485"/>
              <a:gd name="connsiteX54" fmla="*/ 177553 w 1802167"/>
              <a:gd name="connsiteY54" fmla="*/ 53266 h 1198485"/>
              <a:gd name="connsiteX55" fmla="*/ 239697 w 1802167"/>
              <a:gd name="connsiteY55" fmla="*/ 62143 h 1198485"/>
              <a:gd name="connsiteX0" fmla="*/ 239697 w 1802167"/>
              <a:gd name="connsiteY0" fmla="*/ 62143 h 1208878"/>
              <a:gd name="connsiteX1" fmla="*/ 239697 w 1802167"/>
              <a:gd name="connsiteY1" fmla="*/ 62143 h 1208878"/>
              <a:gd name="connsiteX2" fmla="*/ 319596 w 1802167"/>
              <a:gd name="connsiteY2" fmla="*/ 79899 h 1208878"/>
              <a:gd name="connsiteX3" fmla="*/ 452761 w 1802167"/>
              <a:gd name="connsiteY3" fmla="*/ 97654 h 1208878"/>
              <a:gd name="connsiteX4" fmla="*/ 656947 w 1802167"/>
              <a:gd name="connsiteY4" fmla="*/ 88776 h 1208878"/>
              <a:gd name="connsiteX5" fmla="*/ 754602 w 1802167"/>
              <a:gd name="connsiteY5" fmla="*/ 71021 h 1208878"/>
              <a:gd name="connsiteX6" fmla="*/ 870011 w 1802167"/>
              <a:gd name="connsiteY6" fmla="*/ 53266 h 1208878"/>
              <a:gd name="connsiteX7" fmla="*/ 941033 w 1802167"/>
              <a:gd name="connsiteY7" fmla="*/ 44388 h 1208878"/>
              <a:gd name="connsiteX8" fmla="*/ 1242873 w 1802167"/>
              <a:gd name="connsiteY8" fmla="*/ 26633 h 1208878"/>
              <a:gd name="connsiteX9" fmla="*/ 1331650 w 1802167"/>
              <a:gd name="connsiteY9" fmla="*/ 17755 h 1208878"/>
              <a:gd name="connsiteX10" fmla="*/ 1384916 w 1802167"/>
              <a:gd name="connsiteY10" fmla="*/ 8877 h 1208878"/>
              <a:gd name="connsiteX11" fmla="*/ 1447060 w 1802167"/>
              <a:gd name="connsiteY11" fmla="*/ 0 h 1208878"/>
              <a:gd name="connsiteX12" fmla="*/ 1651246 w 1802167"/>
              <a:gd name="connsiteY12" fmla="*/ 8877 h 1208878"/>
              <a:gd name="connsiteX13" fmla="*/ 1748901 w 1802167"/>
              <a:gd name="connsiteY13" fmla="*/ 35510 h 1208878"/>
              <a:gd name="connsiteX14" fmla="*/ 1775534 w 1802167"/>
              <a:gd name="connsiteY14" fmla="*/ 44388 h 1208878"/>
              <a:gd name="connsiteX15" fmla="*/ 1802167 w 1802167"/>
              <a:gd name="connsiteY15" fmla="*/ 221941 h 1208878"/>
              <a:gd name="connsiteX16" fmla="*/ 1784411 w 1802167"/>
              <a:gd name="connsiteY16" fmla="*/ 1056442 h 1208878"/>
              <a:gd name="connsiteX17" fmla="*/ 1779931 w 1802167"/>
              <a:gd name="connsiteY17" fmla="*/ 1208878 h 1208878"/>
              <a:gd name="connsiteX18" fmla="*/ 1633491 w 1802167"/>
              <a:gd name="connsiteY18" fmla="*/ 1189608 h 1208878"/>
              <a:gd name="connsiteX19" fmla="*/ 1562469 w 1802167"/>
              <a:gd name="connsiteY19" fmla="*/ 1162974 h 1208878"/>
              <a:gd name="connsiteX20" fmla="*/ 1526959 w 1802167"/>
              <a:gd name="connsiteY20" fmla="*/ 1154097 h 1208878"/>
              <a:gd name="connsiteX21" fmla="*/ 1464815 w 1802167"/>
              <a:gd name="connsiteY21" fmla="*/ 1136341 h 1208878"/>
              <a:gd name="connsiteX22" fmla="*/ 1376038 w 1802167"/>
              <a:gd name="connsiteY22" fmla="*/ 1083075 h 1208878"/>
              <a:gd name="connsiteX23" fmla="*/ 1296139 w 1802167"/>
              <a:gd name="connsiteY23" fmla="*/ 1047565 h 1208878"/>
              <a:gd name="connsiteX24" fmla="*/ 1269506 w 1802167"/>
              <a:gd name="connsiteY24" fmla="*/ 1038687 h 1208878"/>
              <a:gd name="connsiteX25" fmla="*/ 1207363 w 1802167"/>
              <a:gd name="connsiteY25" fmla="*/ 1012054 h 1208878"/>
              <a:gd name="connsiteX26" fmla="*/ 1180730 w 1802167"/>
              <a:gd name="connsiteY26" fmla="*/ 985421 h 1208878"/>
              <a:gd name="connsiteX27" fmla="*/ 1109708 w 1802167"/>
              <a:gd name="connsiteY27" fmla="*/ 958788 h 1208878"/>
              <a:gd name="connsiteX28" fmla="*/ 1074198 w 1802167"/>
              <a:gd name="connsiteY28" fmla="*/ 949910 h 1208878"/>
              <a:gd name="connsiteX29" fmla="*/ 1003176 w 1802167"/>
              <a:gd name="connsiteY29" fmla="*/ 923277 h 1208878"/>
              <a:gd name="connsiteX30" fmla="*/ 941033 w 1802167"/>
              <a:gd name="connsiteY30" fmla="*/ 896644 h 1208878"/>
              <a:gd name="connsiteX31" fmla="*/ 905522 w 1802167"/>
              <a:gd name="connsiteY31" fmla="*/ 878889 h 1208878"/>
              <a:gd name="connsiteX32" fmla="*/ 870011 w 1802167"/>
              <a:gd name="connsiteY32" fmla="*/ 870011 h 1208878"/>
              <a:gd name="connsiteX33" fmla="*/ 816745 w 1802167"/>
              <a:gd name="connsiteY33" fmla="*/ 852256 h 1208878"/>
              <a:gd name="connsiteX34" fmla="*/ 772357 w 1802167"/>
              <a:gd name="connsiteY34" fmla="*/ 834501 h 1208878"/>
              <a:gd name="connsiteX35" fmla="*/ 727968 w 1802167"/>
              <a:gd name="connsiteY35" fmla="*/ 807868 h 1208878"/>
              <a:gd name="connsiteX36" fmla="*/ 665825 w 1802167"/>
              <a:gd name="connsiteY36" fmla="*/ 781235 h 1208878"/>
              <a:gd name="connsiteX37" fmla="*/ 603681 w 1802167"/>
              <a:gd name="connsiteY37" fmla="*/ 710213 h 1208878"/>
              <a:gd name="connsiteX38" fmla="*/ 568170 w 1802167"/>
              <a:gd name="connsiteY38" fmla="*/ 665825 h 1208878"/>
              <a:gd name="connsiteX39" fmla="*/ 541537 w 1802167"/>
              <a:gd name="connsiteY39" fmla="*/ 648070 h 1208878"/>
              <a:gd name="connsiteX40" fmla="*/ 506027 w 1802167"/>
              <a:gd name="connsiteY40" fmla="*/ 603681 h 1208878"/>
              <a:gd name="connsiteX41" fmla="*/ 479394 w 1802167"/>
              <a:gd name="connsiteY41" fmla="*/ 577048 h 1208878"/>
              <a:gd name="connsiteX42" fmla="*/ 426128 w 1802167"/>
              <a:gd name="connsiteY42" fmla="*/ 541538 h 1208878"/>
              <a:gd name="connsiteX43" fmla="*/ 408372 w 1802167"/>
              <a:gd name="connsiteY43" fmla="*/ 514905 h 1208878"/>
              <a:gd name="connsiteX44" fmla="*/ 355106 w 1802167"/>
              <a:gd name="connsiteY44" fmla="*/ 479394 h 1208878"/>
              <a:gd name="connsiteX45" fmla="*/ 275207 w 1802167"/>
              <a:gd name="connsiteY45" fmla="*/ 408373 h 1208878"/>
              <a:gd name="connsiteX46" fmla="*/ 213064 w 1802167"/>
              <a:gd name="connsiteY46" fmla="*/ 363984 h 1208878"/>
              <a:gd name="connsiteX47" fmla="*/ 168675 w 1802167"/>
              <a:gd name="connsiteY47" fmla="*/ 319596 h 1208878"/>
              <a:gd name="connsiteX48" fmla="*/ 97654 w 1802167"/>
              <a:gd name="connsiteY48" fmla="*/ 257452 h 1208878"/>
              <a:gd name="connsiteX49" fmla="*/ 53266 w 1802167"/>
              <a:gd name="connsiteY49" fmla="*/ 230819 h 1208878"/>
              <a:gd name="connsiteX50" fmla="*/ 0 w 1802167"/>
              <a:gd name="connsiteY50" fmla="*/ 168675 h 1208878"/>
              <a:gd name="connsiteX51" fmla="*/ 26633 w 1802167"/>
              <a:gd name="connsiteY51" fmla="*/ 124287 h 1208878"/>
              <a:gd name="connsiteX52" fmla="*/ 79899 w 1802167"/>
              <a:gd name="connsiteY52" fmla="*/ 106532 h 1208878"/>
              <a:gd name="connsiteX53" fmla="*/ 97654 w 1802167"/>
              <a:gd name="connsiteY53" fmla="*/ 88776 h 1208878"/>
              <a:gd name="connsiteX54" fmla="*/ 177553 w 1802167"/>
              <a:gd name="connsiteY54" fmla="*/ 53266 h 1208878"/>
              <a:gd name="connsiteX55" fmla="*/ 239697 w 1802167"/>
              <a:gd name="connsiteY55" fmla="*/ 62143 h 1208878"/>
              <a:gd name="connsiteX0" fmla="*/ 328309 w 1890779"/>
              <a:gd name="connsiteY0" fmla="*/ 62143 h 1208878"/>
              <a:gd name="connsiteX1" fmla="*/ 328309 w 1890779"/>
              <a:gd name="connsiteY1" fmla="*/ 62143 h 1208878"/>
              <a:gd name="connsiteX2" fmla="*/ 408208 w 1890779"/>
              <a:gd name="connsiteY2" fmla="*/ 79899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186266 w 1890779"/>
              <a:gd name="connsiteY53" fmla="*/ 88776 h 1208878"/>
              <a:gd name="connsiteX54" fmla="*/ 266165 w 1890779"/>
              <a:gd name="connsiteY54" fmla="*/ 53266 h 1208878"/>
              <a:gd name="connsiteX55" fmla="*/ 328309 w 1890779"/>
              <a:gd name="connsiteY55" fmla="*/ 62143 h 1208878"/>
              <a:gd name="connsiteX0" fmla="*/ 328309 w 1890779"/>
              <a:gd name="connsiteY0" fmla="*/ 62143 h 1208878"/>
              <a:gd name="connsiteX1" fmla="*/ 328309 w 1890779"/>
              <a:gd name="connsiteY1" fmla="*/ 62143 h 1208878"/>
              <a:gd name="connsiteX2" fmla="*/ 408208 w 1890779"/>
              <a:gd name="connsiteY2" fmla="*/ 79899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97654 w 1890779"/>
              <a:gd name="connsiteY53" fmla="*/ 109562 h 1208878"/>
              <a:gd name="connsiteX54" fmla="*/ 266165 w 1890779"/>
              <a:gd name="connsiteY54" fmla="*/ 53266 h 1208878"/>
              <a:gd name="connsiteX55" fmla="*/ 328309 w 1890779"/>
              <a:gd name="connsiteY55" fmla="*/ 62143 h 1208878"/>
              <a:gd name="connsiteX0" fmla="*/ 328309 w 1890779"/>
              <a:gd name="connsiteY0" fmla="*/ 62143 h 1208878"/>
              <a:gd name="connsiteX1" fmla="*/ 328309 w 1890779"/>
              <a:gd name="connsiteY1" fmla="*/ 62143 h 1208878"/>
              <a:gd name="connsiteX2" fmla="*/ 408208 w 1890779"/>
              <a:gd name="connsiteY2" fmla="*/ 79899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328309 w 1890779"/>
              <a:gd name="connsiteY55" fmla="*/ 62143 h 1208878"/>
              <a:gd name="connsiteX0" fmla="*/ 328309 w 1890779"/>
              <a:gd name="connsiteY0" fmla="*/ 103715 h 1208878"/>
              <a:gd name="connsiteX1" fmla="*/ 328309 w 1890779"/>
              <a:gd name="connsiteY1" fmla="*/ 62143 h 1208878"/>
              <a:gd name="connsiteX2" fmla="*/ 408208 w 1890779"/>
              <a:gd name="connsiteY2" fmla="*/ 79899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328309 w 1890779"/>
              <a:gd name="connsiteY55" fmla="*/ 103715 h 1208878"/>
              <a:gd name="connsiteX0" fmla="*/ 350462 w 1890779"/>
              <a:gd name="connsiteY0" fmla="*/ 140090 h 1208878"/>
              <a:gd name="connsiteX1" fmla="*/ 328309 w 1890779"/>
              <a:gd name="connsiteY1" fmla="*/ 62143 h 1208878"/>
              <a:gd name="connsiteX2" fmla="*/ 408208 w 1890779"/>
              <a:gd name="connsiteY2" fmla="*/ 79899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350462 w 1890779"/>
              <a:gd name="connsiteY55" fmla="*/ 140090 h 1208878"/>
              <a:gd name="connsiteX0" fmla="*/ 350462 w 1890779"/>
              <a:gd name="connsiteY0" fmla="*/ 140090 h 1208878"/>
              <a:gd name="connsiteX1" fmla="*/ 328309 w 1890779"/>
              <a:gd name="connsiteY1" fmla="*/ 98518 h 1208878"/>
              <a:gd name="connsiteX2" fmla="*/ 408208 w 1890779"/>
              <a:gd name="connsiteY2" fmla="*/ 79899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350462 w 1890779"/>
              <a:gd name="connsiteY55" fmla="*/ 140090 h 1208878"/>
              <a:gd name="connsiteX0" fmla="*/ 350462 w 1890779"/>
              <a:gd name="connsiteY0" fmla="*/ 140090 h 1208878"/>
              <a:gd name="connsiteX1" fmla="*/ 328309 w 1890779"/>
              <a:gd name="connsiteY1" fmla="*/ 98518 h 1208878"/>
              <a:gd name="connsiteX2" fmla="*/ 437745 w 1890779"/>
              <a:gd name="connsiteY2" fmla="*/ 137060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115245 w 1890779"/>
              <a:gd name="connsiteY51" fmla="*/ 124287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350462 w 1890779"/>
              <a:gd name="connsiteY55" fmla="*/ 140090 h 1208878"/>
              <a:gd name="connsiteX0" fmla="*/ 350462 w 1890779"/>
              <a:gd name="connsiteY0" fmla="*/ 140090 h 1208878"/>
              <a:gd name="connsiteX1" fmla="*/ 328309 w 1890779"/>
              <a:gd name="connsiteY1" fmla="*/ 98518 h 1208878"/>
              <a:gd name="connsiteX2" fmla="*/ 437745 w 1890779"/>
              <a:gd name="connsiteY2" fmla="*/ 137060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62343 w 1890779"/>
              <a:gd name="connsiteY51" fmla="*/ 140574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350462 w 1890779"/>
              <a:gd name="connsiteY55" fmla="*/ 140090 h 1208878"/>
              <a:gd name="connsiteX0" fmla="*/ 257883 w 1890779"/>
              <a:gd name="connsiteY0" fmla="*/ 142417 h 1208878"/>
              <a:gd name="connsiteX1" fmla="*/ 328309 w 1890779"/>
              <a:gd name="connsiteY1" fmla="*/ 98518 h 1208878"/>
              <a:gd name="connsiteX2" fmla="*/ 437745 w 1890779"/>
              <a:gd name="connsiteY2" fmla="*/ 137060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62343 w 1890779"/>
              <a:gd name="connsiteY51" fmla="*/ 140574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257883 w 1890779"/>
              <a:gd name="connsiteY55" fmla="*/ 142417 h 1208878"/>
              <a:gd name="connsiteX0" fmla="*/ 257883 w 1890779"/>
              <a:gd name="connsiteY0" fmla="*/ 142417 h 1208878"/>
              <a:gd name="connsiteX1" fmla="*/ 328309 w 1890779"/>
              <a:gd name="connsiteY1" fmla="*/ 98518 h 1208878"/>
              <a:gd name="connsiteX2" fmla="*/ 427826 w 1890779"/>
              <a:gd name="connsiteY2" fmla="*/ 99832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62343 w 1890779"/>
              <a:gd name="connsiteY51" fmla="*/ 140574 h 1208878"/>
              <a:gd name="connsiteX52" fmla="*/ 168511 w 1890779"/>
              <a:gd name="connsiteY52" fmla="*/ 106532 h 1208878"/>
              <a:gd name="connsiteX53" fmla="*/ 97654 w 1890779"/>
              <a:gd name="connsiteY53" fmla="*/ 109562 h 1208878"/>
              <a:gd name="connsiteX54" fmla="*/ 266165 w 1890779"/>
              <a:gd name="connsiteY54" fmla="*/ 94837 h 1208878"/>
              <a:gd name="connsiteX55" fmla="*/ 257883 w 1890779"/>
              <a:gd name="connsiteY55" fmla="*/ 142417 h 1208878"/>
              <a:gd name="connsiteX0" fmla="*/ 257883 w 1890779"/>
              <a:gd name="connsiteY0" fmla="*/ 142417 h 1208878"/>
              <a:gd name="connsiteX1" fmla="*/ 328309 w 1890779"/>
              <a:gd name="connsiteY1" fmla="*/ 98518 h 1208878"/>
              <a:gd name="connsiteX2" fmla="*/ 427826 w 1890779"/>
              <a:gd name="connsiteY2" fmla="*/ 99832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62343 w 1890779"/>
              <a:gd name="connsiteY51" fmla="*/ 140574 h 1208878"/>
              <a:gd name="connsiteX52" fmla="*/ 168511 w 1890779"/>
              <a:gd name="connsiteY52" fmla="*/ 106532 h 1208878"/>
              <a:gd name="connsiteX53" fmla="*/ 97654 w 1890779"/>
              <a:gd name="connsiteY53" fmla="*/ 109562 h 1208878"/>
              <a:gd name="connsiteX54" fmla="*/ 196730 w 1890779"/>
              <a:gd name="connsiteY54" fmla="*/ 134392 h 1208878"/>
              <a:gd name="connsiteX55" fmla="*/ 257883 w 1890779"/>
              <a:gd name="connsiteY55" fmla="*/ 142417 h 1208878"/>
              <a:gd name="connsiteX0" fmla="*/ 257883 w 1890779"/>
              <a:gd name="connsiteY0" fmla="*/ 142417 h 1208878"/>
              <a:gd name="connsiteX1" fmla="*/ 328309 w 1890779"/>
              <a:gd name="connsiteY1" fmla="*/ 98518 h 1208878"/>
              <a:gd name="connsiteX2" fmla="*/ 427826 w 1890779"/>
              <a:gd name="connsiteY2" fmla="*/ 99832 h 1208878"/>
              <a:gd name="connsiteX3" fmla="*/ 541373 w 1890779"/>
              <a:gd name="connsiteY3" fmla="*/ 97654 h 1208878"/>
              <a:gd name="connsiteX4" fmla="*/ 745559 w 1890779"/>
              <a:gd name="connsiteY4" fmla="*/ 88776 h 1208878"/>
              <a:gd name="connsiteX5" fmla="*/ 843214 w 1890779"/>
              <a:gd name="connsiteY5" fmla="*/ 71021 h 1208878"/>
              <a:gd name="connsiteX6" fmla="*/ 958623 w 1890779"/>
              <a:gd name="connsiteY6" fmla="*/ 53266 h 1208878"/>
              <a:gd name="connsiteX7" fmla="*/ 1029645 w 1890779"/>
              <a:gd name="connsiteY7" fmla="*/ 44388 h 1208878"/>
              <a:gd name="connsiteX8" fmla="*/ 1331485 w 1890779"/>
              <a:gd name="connsiteY8" fmla="*/ 26633 h 1208878"/>
              <a:gd name="connsiteX9" fmla="*/ 1420262 w 1890779"/>
              <a:gd name="connsiteY9" fmla="*/ 17755 h 1208878"/>
              <a:gd name="connsiteX10" fmla="*/ 1473528 w 1890779"/>
              <a:gd name="connsiteY10" fmla="*/ 8877 h 1208878"/>
              <a:gd name="connsiteX11" fmla="*/ 1535672 w 1890779"/>
              <a:gd name="connsiteY11" fmla="*/ 0 h 1208878"/>
              <a:gd name="connsiteX12" fmla="*/ 1739858 w 1890779"/>
              <a:gd name="connsiteY12" fmla="*/ 8877 h 1208878"/>
              <a:gd name="connsiteX13" fmla="*/ 1837513 w 1890779"/>
              <a:gd name="connsiteY13" fmla="*/ 35510 h 1208878"/>
              <a:gd name="connsiteX14" fmla="*/ 1864146 w 1890779"/>
              <a:gd name="connsiteY14" fmla="*/ 44388 h 1208878"/>
              <a:gd name="connsiteX15" fmla="*/ 1890779 w 1890779"/>
              <a:gd name="connsiteY15" fmla="*/ 221941 h 1208878"/>
              <a:gd name="connsiteX16" fmla="*/ 1873023 w 1890779"/>
              <a:gd name="connsiteY16" fmla="*/ 1056442 h 1208878"/>
              <a:gd name="connsiteX17" fmla="*/ 1868543 w 1890779"/>
              <a:gd name="connsiteY17" fmla="*/ 1208878 h 1208878"/>
              <a:gd name="connsiteX18" fmla="*/ 1722103 w 1890779"/>
              <a:gd name="connsiteY18" fmla="*/ 1189608 h 1208878"/>
              <a:gd name="connsiteX19" fmla="*/ 1651081 w 1890779"/>
              <a:gd name="connsiteY19" fmla="*/ 1162974 h 1208878"/>
              <a:gd name="connsiteX20" fmla="*/ 1615571 w 1890779"/>
              <a:gd name="connsiteY20" fmla="*/ 1154097 h 1208878"/>
              <a:gd name="connsiteX21" fmla="*/ 1553427 w 1890779"/>
              <a:gd name="connsiteY21" fmla="*/ 1136341 h 1208878"/>
              <a:gd name="connsiteX22" fmla="*/ 1464650 w 1890779"/>
              <a:gd name="connsiteY22" fmla="*/ 1083075 h 1208878"/>
              <a:gd name="connsiteX23" fmla="*/ 1384751 w 1890779"/>
              <a:gd name="connsiteY23" fmla="*/ 1047565 h 1208878"/>
              <a:gd name="connsiteX24" fmla="*/ 1358118 w 1890779"/>
              <a:gd name="connsiteY24" fmla="*/ 1038687 h 1208878"/>
              <a:gd name="connsiteX25" fmla="*/ 1295975 w 1890779"/>
              <a:gd name="connsiteY25" fmla="*/ 1012054 h 1208878"/>
              <a:gd name="connsiteX26" fmla="*/ 1269342 w 1890779"/>
              <a:gd name="connsiteY26" fmla="*/ 985421 h 1208878"/>
              <a:gd name="connsiteX27" fmla="*/ 1198320 w 1890779"/>
              <a:gd name="connsiteY27" fmla="*/ 958788 h 1208878"/>
              <a:gd name="connsiteX28" fmla="*/ 1162810 w 1890779"/>
              <a:gd name="connsiteY28" fmla="*/ 949910 h 1208878"/>
              <a:gd name="connsiteX29" fmla="*/ 1091788 w 1890779"/>
              <a:gd name="connsiteY29" fmla="*/ 923277 h 1208878"/>
              <a:gd name="connsiteX30" fmla="*/ 1029645 w 1890779"/>
              <a:gd name="connsiteY30" fmla="*/ 896644 h 1208878"/>
              <a:gd name="connsiteX31" fmla="*/ 994134 w 1890779"/>
              <a:gd name="connsiteY31" fmla="*/ 878889 h 1208878"/>
              <a:gd name="connsiteX32" fmla="*/ 958623 w 1890779"/>
              <a:gd name="connsiteY32" fmla="*/ 870011 h 1208878"/>
              <a:gd name="connsiteX33" fmla="*/ 905357 w 1890779"/>
              <a:gd name="connsiteY33" fmla="*/ 852256 h 1208878"/>
              <a:gd name="connsiteX34" fmla="*/ 860969 w 1890779"/>
              <a:gd name="connsiteY34" fmla="*/ 834501 h 1208878"/>
              <a:gd name="connsiteX35" fmla="*/ 816580 w 1890779"/>
              <a:gd name="connsiteY35" fmla="*/ 807868 h 1208878"/>
              <a:gd name="connsiteX36" fmla="*/ 754437 w 1890779"/>
              <a:gd name="connsiteY36" fmla="*/ 781235 h 1208878"/>
              <a:gd name="connsiteX37" fmla="*/ 692293 w 1890779"/>
              <a:gd name="connsiteY37" fmla="*/ 710213 h 1208878"/>
              <a:gd name="connsiteX38" fmla="*/ 656782 w 1890779"/>
              <a:gd name="connsiteY38" fmla="*/ 665825 h 1208878"/>
              <a:gd name="connsiteX39" fmla="*/ 630149 w 1890779"/>
              <a:gd name="connsiteY39" fmla="*/ 648070 h 1208878"/>
              <a:gd name="connsiteX40" fmla="*/ 594639 w 1890779"/>
              <a:gd name="connsiteY40" fmla="*/ 603681 h 1208878"/>
              <a:gd name="connsiteX41" fmla="*/ 568006 w 1890779"/>
              <a:gd name="connsiteY41" fmla="*/ 577048 h 1208878"/>
              <a:gd name="connsiteX42" fmla="*/ 514740 w 1890779"/>
              <a:gd name="connsiteY42" fmla="*/ 541538 h 1208878"/>
              <a:gd name="connsiteX43" fmla="*/ 496984 w 1890779"/>
              <a:gd name="connsiteY43" fmla="*/ 514905 h 1208878"/>
              <a:gd name="connsiteX44" fmla="*/ 443718 w 1890779"/>
              <a:gd name="connsiteY44" fmla="*/ 479394 h 1208878"/>
              <a:gd name="connsiteX45" fmla="*/ 363819 w 1890779"/>
              <a:gd name="connsiteY45" fmla="*/ 408373 h 1208878"/>
              <a:gd name="connsiteX46" fmla="*/ 301676 w 1890779"/>
              <a:gd name="connsiteY46" fmla="*/ 363984 h 1208878"/>
              <a:gd name="connsiteX47" fmla="*/ 257287 w 1890779"/>
              <a:gd name="connsiteY47" fmla="*/ 319596 h 1208878"/>
              <a:gd name="connsiteX48" fmla="*/ 186266 w 1890779"/>
              <a:gd name="connsiteY48" fmla="*/ 257452 h 1208878"/>
              <a:gd name="connsiteX49" fmla="*/ 141878 w 1890779"/>
              <a:gd name="connsiteY49" fmla="*/ 230819 h 1208878"/>
              <a:gd name="connsiteX50" fmla="*/ 0 w 1890779"/>
              <a:gd name="connsiteY50" fmla="*/ 168675 h 1208878"/>
              <a:gd name="connsiteX51" fmla="*/ 62343 w 1890779"/>
              <a:gd name="connsiteY51" fmla="*/ 140574 h 1208878"/>
              <a:gd name="connsiteX52" fmla="*/ 105689 w 1890779"/>
              <a:gd name="connsiteY52" fmla="*/ 129799 h 1208878"/>
              <a:gd name="connsiteX53" fmla="*/ 97654 w 1890779"/>
              <a:gd name="connsiteY53" fmla="*/ 109562 h 1208878"/>
              <a:gd name="connsiteX54" fmla="*/ 196730 w 1890779"/>
              <a:gd name="connsiteY54" fmla="*/ 134392 h 1208878"/>
              <a:gd name="connsiteX55" fmla="*/ 257883 w 1890779"/>
              <a:gd name="connsiteY55" fmla="*/ 142417 h 1208878"/>
              <a:gd name="connsiteX0" fmla="*/ 343849 w 1976745"/>
              <a:gd name="connsiteY0" fmla="*/ 142417 h 1208878"/>
              <a:gd name="connsiteX1" fmla="*/ 414275 w 1976745"/>
              <a:gd name="connsiteY1" fmla="*/ 98518 h 1208878"/>
              <a:gd name="connsiteX2" fmla="*/ 513792 w 1976745"/>
              <a:gd name="connsiteY2" fmla="*/ 99832 h 1208878"/>
              <a:gd name="connsiteX3" fmla="*/ 627339 w 1976745"/>
              <a:gd name="connsiteY3" fmla="*/ 97654 h 1208878"/>
              <a:gd name="connsiteX4" fmla="*/ 831525 w 1976745"/>
              <a:gd name="connsiteY4" fmla="*/ 88776 h 1208878"/>
              <a:gd name="connsiteX5" fmla="*/ 929180 w 1976745"/>
              <a:gd name="connsiteY5" fmla="*/ 71021 h 1208878"/>
              <a:gd name="connsiteX6" fmla="*/ 1044589 w 1976745"/>
              <a:gd name="connsiteY6" fmla="*/ 53266 h 1208878"/>
              <a:gd name="connsiteX7" fmla="*/ 1115611 w 1976745"/>
              <a:gd name="connsiteY7" fmla="*/ 44388 h 1208878"/>
              <a:gd name="connsiteX8" fmla="*/ 1417451 w 1976745"/>
              <a:gd name="connsiteY8" fmla="*/ 26633 h 1208878"/>
              <a:gd name="connsiteX9" fmla="*/ 1506228 w 1976745"/>
              <a:gd name="connsiteY9" fmla="*/ 17755 h 1208878"/>
              <a:gd name="connsiteX10" fmla="*/ 1559494 w 1976745"/>
              <a:gd name="connsiteY10" fmla="*/ 8877 h 1208878"/>
              <a:gd name="connsiteX11" fmla="*/ 1621638 w 1976745"/>
              <a:gd name="connsiteY11" fmla="*/ 0 h 1208878"/>
              <a:gd name="connsiteX12" fmla="*/ 1825824 w 1976745"/>
              <a:gd name="connsiteY12" fmla="*/ 8877 h 1208878"/>
              <a:gd name="connsiteX13" fmla="*/ 1923479 w 1976745"/>
              <a:gd name="connsiteY13" fmla="*/ 35510 h 1208878"/>
              <a:gd name="connsiteX14" fmla="*/ 1950112 w 1976745"/>
              <a:gd name="connsiteY14" fmla="*/ 44388 h 1208878"/>
              <a:gd name="connsiteX15" fmla="*/ 1976745 w 1976745"/>
              <a:gd name="connsiteY15" fmla="*/ 221941 h 1208878"/>
              <a:gd name="connsiteX16" fmla="*/ 1958989 w 1976745"/>
              <a:gd name="connsiteY16" fmla="*/ 1056442 h 1208878"/>
              <a:gd name="connsiteX17" fmla="*/ 1954509 w 1976745"/>
              <a:gd name="connsiteY17" fmla="*/ 1208878 h 1208878"/>
              <a:gd name="connsiteX18" fmla="*/ 1808069 w 1976745"/>
              <a:gd name="connsiteY18" fmla="*/ 1189608 h 1208878"/>
              <a:gd name="connsiteX19" fmla="*/ 1737047 w 1976745"/>
              <a:gd name="connsiteY19" fmla="*/ 1162974 h 1208878"/>
              <a:gd name="connsiteX20" fmla="*/ 1701537 w 1976745"/>
              <a:gd name="connsiteY20" fmla="*/ 1154097 h 1208878"/>
              <a:gd name="connsiteX21" fmla="*/ 1639393 w 1976745"/>
              <a:gd name="connsiteY21" fmla="*/ 1136341 h 1208878"/>
              <a:gd name="connsiteX22" fmla="*/ 1550616 w 1976745"/>
              <a:gd name="connsiteY22" fmla="*/ 1083075 h 1208878"/>
              <a:gd name="connsiteX23" fmla="*/ 1470717 w 1976745"/>
              <a:gd name="connsiteY23" fmla="*/ 1047565 h 1208878"/>
              <a:gd name="connsiteX24" fmla="*/ 1444084 w 1976745"/>
              <a:gd name="connsiteY24" fmla="*/ 1038687 h 1208878"/>
              <a:gd name="connsiteX25" fmla="*/ 1381941 w 1976745"/>
              <a:gd name="connsiteY25" fmla="*/ 1012054 h 1208878"/>
              <a:gd name="connsiteX26" fmla="*/ 1355308 w 1976745"/>
              <a:gd name="connsiteY26" fmla="*/ 985421 h 1208878"/>
              <a:gd name="connsiteX27" fmla="*/ 1284286 w 1976745"/>
              <a:gd name="connsiteY27" fmla="*/ 958788 h 1208878"/>
              <a:gd name="connsiteX28" fmla="*/ 1248776 w 1976745"/>
              <a:gd name="connsiteY28" fmla="*/ 949910 h 1208878"/>
              <a:gd name="connsiteX29" fmla="*/ 1177754 w 1976745"/>
              <a:gd name="connsiteY29" fmla="*/ 923277 h 1208878"/>
              <a:gd name="connsiteX30" fmla="*/ 1115611 w 1976745"/>
              <a:gd name="connsiteY30" fmla="*/ 896644 h 1208878"/>
              <a:gd name="connsiteX31" fmla="*/ 1080100 w 1976745"/>
              <a:gd name="connsiteY31" fmla="*/ 878889 h 1208878"/>
              <a:gd name="connsiteX32" fmla="*/ 1044589 w 1976745"/>
              <a:gd name="connsiteY32" fmla="*/ 870011 h 1208878"/>
              <a:gd name="connsiteX33" fmla="*/ 991323 w 1976745"/>
              <a:gd name="connsiteY33" fmla="*/ 852256 h 1208878"/>
              <a:gd name="connsiteX34" fmla="*/ 946935 w 1976745"/>
              <a:gd name="connsiteY34" fmla="*/ 834501 h 1208878"/>
              <a:gd name="connsiteX35" fmla="*/ 902546 w 1976745"/>
              <a:gd name="connsiteY35" fmla="*/ 807868 h 1208878"/>
              <a:gd name="connsiteX36" fmla="*/ 840403 w 1976745"/>
              <a:gd name="connsiteY36" fmla="*/ 781235 h 1208878"/>
              <a:gd name="connsiteX37" fmla="*/ 778259 w 1976745"/>
              <a:gd name="connsiteY37" fmla="*/ 710213 h 1208878"/>
              <a:gd name="connsiteX38" fmla="*/ 742748 w 1976745"/>
              <a:gd name="connsiteY38" fmla="*/ 665825 h 1208878"/>
              <a:gd name="connsiteX39" fmla="*/ 716115 w 1976745"/>
              <a:gd name="connsiteY39" fmla="*/ 648070 h 1208878"/>
              <a:gd name="connsiteX40" fmla="*/ 680605 w 1976745"/>
              <a:gd name="connsiteY40" fmla="*/ 603681 h 1208878"/>
              <a:gd name="connsiteX41" fmla="*/ 653972 w 1976745"/>
              <a:gd name="connsiteY41" fmla="*/ 577048 h 1208878"/>
              <a:gd name="connsiteX42" fmla="*/ 600706 w 1976745"/>
              <a:gd name="connsiteY42" fmla="*/ 541538 h 1208878"/>
              <a:gd name="connsiteX43" fmla="*/ 582950 w 1976745"/>
              <a:gd name="connsiteY43" fmla="*/ 514905 h 1208878"/>
              <a:gd name="connsiteX44" fmla="*/ 529684 w 1976745"/>
              <a:gd name="connsiteY44" fmla="*/ 479394 h 1208878"/>
              <a:gd name="connsiteX45" fmla="*/ 449785 w 1976745"/>
              <a:gd name="connsiteY45" fmla="*/ 408373 h 1208878"/>
              <a:gd name="connsiteX46" fmla="*/ 387642 w 1976745"/>
              <a:gd name="connsiteY46" fmla="*/ 363984 h 1208878"/>
              <a:gd name="connsiteX47" fmla="*/ 343253 w 1976745"/>
              <a:gd name="connsiteY47" fmla="*/ 319596 h 1208878"/>
              <a:gd name="connsiteX48" fmla="*/ 272232 w 1976745"/>
              <a:gd name="connsiteY48" fmla="*/ 257452 h 1208878"/>
              <a:gd name="connsiteX49" fmla="*/ 227844 w 1976745"/>
              <a:gd name="connsiteY49" fmla="*/ 230819 h 1208878"/>
              <a:gd name="connsiteX50" fmla="*/ 0 w 1976745"/>
              <a:gd name="connsiteY50" fmla="*/ 166348 h 1208878"/>
              <a:gd name="connsiteX51" fmla="*/ 148309 w 1976745"/>
              <a:gd name="connsiteY51" fmla="*/ 140574 h 1208878"/>
              <a:gd name="connsiteX52" fmla="*/ 191655 w 1976745"/>
              <a:gd name="connsiteY52" fmla="*/ 129799 h 1208878"/>
              <a:gd name="connsiteX53" fmla="*/ 183620 w 1976745"/>
              <a:gd name="connsiteY53" fmla="*/ 109562 h 1208878"/>
              <a:gd name="connsiteX54" fmla="*/ 282696 w 1976745"/>
              <a:gd name="connsiteY54" fmla="*/ 134392 h 1208878"/>
              <a:gd name="connsiteX55" fmla="*/ 343849 w 1976745"/>
              <a:gd name="connsiteY55" fmla="*/ 142417 h 1208878"/>
              <a:gd name="connsiteX0" fmla="*/ 343849 w 1976745"/>
              <a:gd name="connsiteY0" fmla="*/ 142417 h 1208878"/>
              <a:gd name="connsiteX1" fmla="*/ 414275 w 1976745"/>
              <a:gd name="connsiteY1" fmla="*/ 98518 h 1208878"/>
              <a:gd name="connsiteX2" fmla="*/ 513792 w 1976745"/>
              <a:gd name="connsiteY2" fmla="*/ 99832 h 1208878"/>
              <a:gd name="connsiteX3" fmla="*/ 627339 w 1976745"/>
              <a:gd name="connsiteY3" fmla="*/ 97654 h 1208878"/>
              <a:gd name="connsiteX4" fmla="*/ 831525 w 1976745"/>
              <a:gd name="connsiteY4" fmla="*/ 88776 h 1208878"/>
              <a:gd name="connsiteX5" fmla="*/ 929180 w 1976745"/>
              <a:gd name="connsiteY5" fmla="*/ 71021 h 1208878"/>
              <a:gd name="connsiteX6" fmla="*/ 1044589 w 1976745"/>
              <a:gd name="connsiteY6" fmla="*/ 53266 h 1208878"/>
              <a:gd name="connsiteX7" fmla="*/ 1115611 w 1976745"/>
              <a:gd name="connsiteY7" fmla="*/ 44388 h 1208878"/>
              <a:gd name="connsiteX8" fmla="*/ 1417451 w 1976745"/>
              <a:gd name="connsiteY8" fmla="*/ 26633 h 1208878"/>
              <a:gd name="connsiteX9" fmla="*/ 1506228 w 1976745"/>
              <a:gd name="connsiteY9" fmla="*/ 17755 h 1208878"/>
              <a:gd name="connsiteX10" fmla="*/ 1559494 w 1976745"/>
              <a:gd name="connsiteY10" fmla="*/ 8877 h 1208878"/>
              <a:gd name="connsiteX11" fmla="*/ 1621638 w 1976745"/>
              <a:gd name="connsiteY11" fmla="*/ 0 h 1208878"/>
              <a:gd name="connsiteX12" fmla="*/ 1825824 w 1976745"/>
              <a:gd name="connsiteY12" fmla="*/ 8877 h 1208878"/>
              <a:gd name="connsiteX13" fmla="*/ 1923479 w 1976745"/>
              <a:gd name="connsiteY13" fmla="*/ 35510 h 1208878"/>
              <a:gd name="connsiteX14" fmla="*/ 1950112 w 1976745"/>
              <a:gd name="connsiteY14" fmla="*/ 44388 h 1208878"/>
              <a:gd name="connsiteX15" fmla="*/ 1976745 w 1976745"/>
              <a:gd name="connsiteY15" fmla="*/ 221941 h 1208878"/>
              <a:gd name="connsiteX16" fmla="*/ 1958989 w 1976745"/>
              <a:gd name="connsiteY16" fmla="*/ 1056442 h 1208878"/>
              <a:gd name="connsiteX17" fmla="*/ 1954509 w 1976745"/>
              <a:gd name="connsiteY17" fmla="*/ 1208878 h 1208878"/>
              <a:gd name="connsiteX18" fmla="*/ 1808069 w 1976745"/>
              <a:gd name="connsiteY18" fmla="*/ 1189608 h 1208878"/>
              <a:gd name="connsiteX19" fmla="*/ 1737047 w 1976745"/>
              <a:gd name="connsiteY19" fmla="*/ 1162974 h 1208878"/>
              <a:gd name="connsiteX20" fmla="*/ 1701537 w 1976745"/>
              <a:gd name="connsiteY20" fmla="*/ 1154097 h 1208878"/>
              <a:gd name="connsiteX21" fmla="*/ 1639393 w 1976745"/>
              <a:gd name="connsiteY21" fmla="*/ 1136341 h 1208878"/>
              <a:gd name="connsiteX22" fmla="*/ 1550616 w 1976745"/>
              <a:gd name="connsiteY22" fmla="*/ 1083075 h 1208878"/>
              <a:gd name="connsiteX23" fmla="*/ 1470717 w 1976745"/>
              <a:gd name="connsiteY23" fmla="*/ 1047565 h 1208878"/>
              <a:gd name="connsiteX24" fmla="*/ 1444084 w 1976745"/>
              <a:gd name="connsiteY24" fmla="*/ 1038687 h 1208878"/>
              <a:gd name="connsiteX25" fmla="*/ 1381941 w 1976745"/>
              <a:gd name="connsiteY25" fmla="*/ 1012054 h 1208878"/>
              <a:gd name="connsiteX26" fmla="*/ 1355308 w 1976745"/>
              <a:gd name="connsiteY26" fmla="*/ 985421 h 1208878"/>
              <a:gd name="connsiteX27" fmla="*/ 1284286 w 1976745"/>
              <a:gd name="connsiteY27" fmla="*/ 958788 h 1208878"/>
              <a:gd name="connsiteX28" fmla="*/ 1248776 w 1976745"/>
              <a:gd name="connsiteY28" fmla="*/ 949910 h 1208878"/>
              <a:gd name="connsiteX29" fmla="*/ 1177754 w 1976745"/>
              <a:gd name="connsiteY29" fmla="*/ 923277 h 1208878"/>
              <a:gd name="connsiteX30" fmla="*/ 1115611 w 1976745"/>
              <a:gd name="connsiteY30" fmla="*/ 896644 h 1208878"/>
              <a:gd name="connsiteX31" fmla="*/ 1080100 w 1976745"/>
              <a:gd name="connsiteY31" fmla="*/ 878889 h 1208878"/>
              <a:gd name="connsiteX32" fmla="*/ 1044589 w 1976745"/>
              <a:gd name="connsiteY32" fmla="*/ 870011 h 1208878"/>
              <a:gd name="connsiteX33" fmla="*/ 991323 w 1976745"/>
              <a:gd name="connsiteY33" fmla="*/ 852256 h 1208878"/>
              <a:gd name="connsiteX34" fmla="*/ 946935 w 1976745"/>
              <a:gd name="connsiteY34" fmla="*/ 834501 h 1208878"/>
              <a:gd name="connsiteX35" fmla="*/ 902546 w 1976745"/>
              <a:gd name="connsiteY35" fmla="*/ 807868 h 1208878"/>
              <a:gd name="connsiteX36" fmla="*/ 840403 w 1976745"/>
              <a:gd name="connsiteY36" fmla="*/ 781235 h 1208878"/>
              <a:gd name="connsiteX37" fmla="*/ 778259 w 1976745"/>
              <a:gd name="connsiteY37" fmla="*/ 710213 h 1208878"/>
              <a:gd name="connsiteX38" fmla="*/ 742748 w 1976745"/>
              <a:gd name="connsiteY38" fmla="*/ 665825 h 1208878"/>
              <a:gd name="connsiteX39" fmla="*/ 716115 w 1976745"/>
              <a:gd name="connsiteY39" fmla="*/ 648070 h 1208878"/>
              <a:gd name="connsiteX40" fmla="*/ 680605 w 1976745"/>
              <a:gd name="connsiteY40" fmla="*/ 603681 h 1208878"/>
              <a:gd name="connsiteX41" fmla="*/ 653972 w 1976745"/>
              <a:gd name="connsiteY41" fmla="*/ 577048 h 1208878"/>
              <a:gd name="connsiteX42" fmla="*/ 600706 w 1976745"/>
              <a:gd name="connsiteY42" fmla="*/ 541538 h 1208878"/>
              <a:gd name="connsiteX43" fmla="*/ 582950 w 1976745"/>
              <a:gd name="connsiteY43" fmla="*/ 514905 h 1208878"/>
              <a:gd name="connsiteX44" fmla="*/ 529684 w 1976745"/>
              <a:gd name="connsiteY44" fmla="*/ 479394 h 1208878"/>
              <a:gd name="connsiteX45" fmla="*/ 449785 w 1976745"/>
              <a:gd name="connsiteY45" fmla="*/ 408373 h 1208878"/>
              <a:gd name="connsiteX46" fmla="*/ 387642 w 1976745"/>
              <a:gd name="connsiteY46" fmla="*/ 363984 h 1208878"/>
              <a:gd name="connsiteX47" fmla="*/ 343253 w 1976745"/>
              <a:gd name="connsiteY47" fmla="*/ 319596 h 1208878"/>
              <a:gd name="connsiteX48" fmla="*/ 272232 w 1976745"/>
              <a:gd name="connsiteY48" fmla="*/ 257452 h 1208878"/>
              <a:gd name="connsiteX49" fmla="*/ 227844 w 1976745"/>
              <a:gd name="connsiteY49" fmla="*/ 230819 h 1208878"/>
              <a:gd name="connsiteX50" fmla="*/ 0 w 1976745"/>
              <a:gd name="connsiteY50" fmla="*/ 166348 h 1208878"/>
              <a:gd name="connsiteX51" fmla="*/ 78875 w 1976745"/>
              <a:gd name="connsiteY51" fmla="*/ 142900 h 1208878"/>
              <a:gd name="connsiteX52" fmla="*/ 191655 w 1976745"/>
              <a:gd name="connsiteY52" fmla="*/ 129799 h 1208878"/>
              <a:gd name="connsiteX53" fmla="*/ 183620 w 1976745"/>
              <a:gd name="connsiteY53" fmla="*/ 109562 h 1208878"/>
              <a:gd name="connsiteX54" fmla="*/ 282696 w 1976745"/>
              <a:gd name="connsiteY54" fmla="*/ 134392 h 1208878"/>
              <a:gd name="connsiteX55" fmla="*/ 343849 w 1976745"/>
              <a:gd name="connsiteY55" fmla="*/ 142417 h 1208878"/>
              <a:gd name="connsiteX0" fmla="*/ 343849 w 1976745"/>
              <a:gd name="connsiteY0" fmla="*/ 142417 h 1208878"/>
              <a:gd name="connsiteX1" fmla="*/ 414275 w 1976745"/>
              <a:gd name="connsiteY1" fmla="*/ 98518 h 1208878"/>
              <a:gd name="connsiteX2" fmla="*/ 513792 w 1976745"/>
              <a:gd name="connsiteY2" fmla="*/ 99832 h 1208878"/>
              <a:gd name="connsiteX3" fmla="*/ 627339 w 1976745"/>
              <a:gd name="connsiteY3" fmla="*/ 97654 h 1208878"/>
              <a:gd name="connsiteX4" fmla="*/ 831525 w 1976745"/>
              <a:gd name="connsiteY4" fmla="*/ 88776 h 1208878"/>
              <a:gd name="connsiteX5" fmla="*/ 929180 w 1976745"/>
              <a:gd name="connsiteY5" fmla="*/ 71021 h 1208878"/>
              <a:gd name="connsiteX6" fmla="*/ 1044589 w 1976745"/>
              <a:gd name="connsiteY6" fmla="*/ 53266 h 1208878"/>
              <a:gd name="connsiteX7" fmla="*/ 1115611 w 1976745"/>
              <a:gd name="connsiteY7" fmla="*/ 44388 h 1208878"/>
              <a:gd name="connsiteX8" fmla="*/ 1417451 w 1976745"/>
              <a:gd name="connsiteY8" fmla="*/ 26633 h 1208878"/>
              <a:gd name="connsiteX9" fmla="*/ 1506228 w 1976745"/>
              <a:gd name="connsiteY9" fmla="*/ 17755 h 1208878"/>
              <a:gd name="connsiteX10" fmla="*/ 1559494 w 1976745"/>
              <a:gd name="connsiteY10" fmla="*/ 8877 h 1208878"/>
              <a:gd name="connsiteX11" fmla="*/ 1621638 w 1976745"/>
              <a:gd name="connsiteY11" fmla="*/ 0 h 1208878"/>
              <a:gd name="connsiteX12" fmla="*/ 1825824 w 1976745"/>
              <a:gd name="connsiteY12" fmla="*/ 8877 h 1208878"/>
              <a:gd name="connsiteX13" fmla="*/ 1923479 w 1976745"/>
              <a:gd name="connsiteY13" fmla="*/ 35510 h 1208878"/>
              <a:gd name="connsiteX14" fmla="*/ 1950112 w 1976745"/>
              <a:gd name="connsiteY14" fmla="*/ 44388 h 1208878"/>
              <a:gd name="connsiteX15" fmla="*/ 1976745 w 1976745"/>
              <a:gd name="connsiteY15" fmla="*/ 221941 h 1208878"/>
              <a:gd name="connsiteX16" fmla="*/ 1958989 w 1976745"/>
              <a:gd name="connsiteY16" fmla="*/ 1056442 h 1208878"/>
              <a:gd name="connsiteX17" fmla="*/ 1954509 w 1976745"/>
              <a:gd name="connsiteY17" fmla="*/ 1208878 h 1208878"/>
              <a:gd name="connsiteX18" fmla="*/ 1808069 w 1976745"/>
              <a:gd name="connsiteY18" fmla="*/ 1189608 h 1208878"/>
              <a:gd name="connsiteX19" fmla="*/ 1737047 w 1976745"/>
              <a:gd name="connsiteY19" fmla="*/ 1162974 h 1208878"/>
              <a:gd name="connsiteX20" fmla="*/ 1701537 w 1976745"/>
              <a:gd name="connsiteY20" fmla="*/ 1154097 h 1208878"/>
              <a:gd name="connsiteX21" fmla="*/ 1639393 w 1976745"/>
              <a:gd name="connsiteY21" fmla="*/ 1136341 h 1208878"/>
              <a:gd name="connsiteX22" fmla="*/ 1550616 w 1976745"/>
              <a:gd name="connsiteY22" fmla="*/ 1083075 h 1208878"/>
              <a:gd name="connsiteX23" fmla="*/ 1470717 w 1976745"/>
              <a:gd name="connsiteY23" fmla="*/ 1047565 h 1208878"/>
              <a:gd name="connsiteX24" fmla="*/ 1444084 w 1976745"/>
              <a:gd name="connsiteY24" fmla="*/ 1038687 h 1208878"/>
              <a:gd name="connsiteX25" fmla="*/ 1381941 w 1976745"/>
              <a:gd name="connsiteY25" fmla="*/ 1012054 h 1208878"/>
              <a:gd name="connsiteX26" fmla="*/ 1355308 w 1976745"/>
              <a:gd name="connsiteY26" fmla="*/ 985421 h 1208878"/>
              <a:gd name="connsiteX27" fmla="*/ 1284286 w 1976745"/>
              <a:gd name="connsiteY27" fmla="*/ 958788 h 1208878"/>
              <a:gd name="connsiteX28" fmla="*/ 1248776 w 1976745"/>
              <a:gd name="connsiteY28" fmla="*/ 949910 h 1208878"/>
              <a:gd name="connsiteX29" fmla="*/ 1177754 w 1976745"/>
              <a:gd name="connsiteY29" fmla="*/ 923277 h 1208878"/>
              <a:gd name="connsiteX30" fmla="*/ 1115611 w 1976745"/>
              <a:gd name="connsiteY30" fmla="*/ 896644 h 1208878"/>
              <a:gd name="connsiteX31" fmla="*/ 1080100 w 1976745"/>
              <a:gd name="connsiteY31" fmla="*/ 878889 h 1208878"/>
              <a:gd name="connsiteX32" fmla="*/ 1044589 w 1976745"/>
              <a:gd name="connsiteY32" fmla="*/ 870011 h 1208878"/>
              <a:gd name="connsiteX33" fmla="*/ 991323 w 1976745"/>
              <a:gd name="connsiteY33" fmla="*/ 852256 h 1208878"/>
              <a:gd name="connsiteX34" fmla="*/ 946935 w 1976745"/>
              <a:gd name="connsiteY34" fmla="*/ 834501 h 1208878"/>
              <a:gd name="connsiteX35" fmla="*/ 902546 w 1976745"/>
              <a:gd name="connsiteY35" fmla="*/ 807868 h 1208878"/>
              <a:gd name="connsiteX36" fmla="*/ 840403 w 1976745"/>
              <a:gd name="connsiteY36" fmla="*/ 781235 h 1208878"/>
              <a:gd name="connsiteX37" fmla="*/ 778259 w 1976745"/>
              <a:gd name="connsiteY37" fmla="*/ 710213 h 1208878"/>
              <a:gd name="connsiteX38" fmla="*/ 742748 w 1976745"/>
              <a:gd name="connsiteY38" fmla="*/ 665825 h 1208878"/>
              <a:gd name="connsiteX39" fmla="*/ 716115 w 1976745"/>
              <a:gd name="connsiteY39" fmla="*/ 648070 h 1208878"/>
              <a:gd name="connsiteX40" fmla="*/ 680605 w 1976745"/>
              <a:gd name="connsiteY40" fmla="*/ 603681 h 1208878"/>
              <a:gd name="connsiteX41" fmla="*/ 653972 w 1976745"/>
              <a:gd name="connsiteY41" fmla="*/ 577048 h 1208878"/>
              <a:gd name="connsiteX42" fmla="*/ 600706 w 1976745"/>
              <a:gd name="connsiteY42" fmla="*/ 541538 h 1208878"/>
              <a:gd name="connsiteX43" fmla="*/ 582950 w 1976745"/>
              <a:gd name="connsiteY43" fmla="*/ 514905 h 1208878"/>
              <a:gd name="connsiteX44" fmla="*/ 529684 w 1976745"/>
              <a:gd name="connsiteY44" fmla="*/ 479394 h 1208878"/>
              <a:gd name="connsiteX45" fmla="*/ 449785 w 1976745"/>
              <a:gd name="connsiteY45" fmla="*/ 408373 h 1208878"/>
              <a:gd name="connsiteX46" fmla="*/ 387642 w 1976745"/>
              <a:gd name="connsiteY46" fmla="*/ 363984 h 1208878"/>
              <a:gd name="connsiteX47" fmla="*/ 343253 w 1976745"/>
              <a:gd name="connsiteY47" fmla="*/ 319596 h 1208878"/>
              <a:gd name="connsiteX48" fmla="*/ 272232 w 1976745"/>
              <a:gd name="connsiteY48" fmla="*/ 257452 h 1208878"/>
              <a:gd name="connsiteX49" fmla="*/ 227844 w 1976745"/>
              <a:gd name="connsiteY49" fmla="*/ 230819 h 1208878"/>
              <a:gd name="connsiteX50" fmla="*/ 0 w 1976745"/>
              <a:gd name="connsiteY50" fmla="*/ 166348 h 1208878"/>
              <a:gd name="connsiteX51" fmla="*/ 78875 w 1976745"/>
              <a:gd name="connsiteY51" fmla="*/ 142900 h 1208878"/>
              <a:gd name="connsiteX52" fmla="*/ 122221 w 1976745"/>
              <a:gd name="connsiteY52" fmla="*/ 132126 h 1208878"/>
              <a:gd name="connsiteX53" fmla="*/ 183620 w 1976745"/>
              <a:gd name="connsiteY53" fmla="*/ 109562 h 1208878"/>
              <a:gd name="connsiteX54" fmla="*/ 282696 w 1976745"/>
              <a:gd name="connsiteY54" fmla="*/ 134392 h 1208878"/>
              <a:gd name="connsiteX55" fmla="*/ 343849 w 1976745"/>
              <a:gd name="connsiteY55" fmla="*/ 142417 h 1208878"/>
              <a:gd name="connsiteX0" fmla="*/ 343849 w 1976745"/>
              <a:gd name="connsiteY0" fmla="*/ 142417 h 1208878"/>
              <a:gd name="connsiteX1" fmla="*/ 414275 w 1976745"/>
              <a:gd name="connsiteY1" fmla="*/ 98518 h 1208878"/>
              <a:gd name="connsiteX2" fmla="*/ 513792 w 1976745"/>
              <a:gd name="connsiteY2" fmla="*/ 99832 h 1208878"/>
              <a:gd name="connsiteX3" fmla="*/ 627339 w 1976745"/>
              <a:gd name="connsiteY3" fmla="*/ 97654 h 1208878"/>
              <a:gd name="connsiteX4" fmla="*/ 831525 w 1976745"/>
              <a:gd name="connsiteY4" fmla="*/ 88776 h 1208878"/>
              <a:gd name="connsiteX5" fmla="*/ 929180 w 1976745"/>
              <a:gd name="connsiteY5" fmla="*/ 71021 h 1208878"/>
              <a:gd name="connsiteX6" fmla="*/ 1044589 w 1976745"/>
              <a:gd name="connsiteY6" fmla="*/ 53266 h 1208878"/>
              <a:gd name="connsiteX7" fmla="*/ 1115611 w 1976745"/>
              <a:gd name="connsiteY7" fmla="*/ 44388 h 1208878"/>
              <a:gd name="connsiteX8" fmla="*/ 1417451 w 1976745"/>
              <a:gd name="connsiteY8" fmla="*/ 26633 h 1208878"/>
              <a:gd name="connsiteX9" fmla="*/ 1506228 w 1976745"/>
              <a:gd name="connsiteY9" fmla="*/ 17755 h 1208878"/>
              <a:gd name="connsiteX10" fmla="*/ 1559494 w 1976745"/>
              <a:gd name="connsiteY10" fmla="*/ 8877 h 1208878"/>
              <a:gd name="connsiteX11" fmla="*/ 1621638 w 1976745"/>
              <a:gd name="connsiteY11" fmla="*/ 0 h 1208878"/>
              <a:gd name="connsiteX12" fmla="*/ 1825824 w 1976745"/>
              <a:gd name="connsiteY12" fmla="*/ 8877 h 1208878"/>
              <a:gd name="connsiteX13" fmla="*/ 1923479 w 1976745"/>
              <a:gd name="connsiteY13" fmla="*/ 35510 h 1208878"/>
              <a:gd name="connsiteX14" fmla="*/ 1950112 w 1976745"/>
              <a:gd name="connsiteY14" fmla="*/ 44388 h 1208878"/>
              <a:gd name="connsiteX15" fmla="*/ 1976745 w 1976745"/>
              <a:gd name="connsiteY15" fmla="*/ 221941 h 1208878"/>
              <a:gd name="connsiteX16" fmla="*/ 1958989 w 1976745"/>
              <a:gd name="connsiteY16" fmla="*/ 1056442 h 1208878"/>
              <a:gd name="connsiteX17" fmla="*/ 1954509 w 1976745"/>
              <a:gd name="connsiteY17" fmla="*/ 1208878 h 1208878"/>
              <a:gd name="connsiteX18" fmla="*/ 1808069 w 1976745"/>
              <a:gd name="connsiteY18" fmla="*/ 1189608 h 1208878"/>
              <a:gd name="connsiteX19" fmla="*/ 1737047 w 1976745"/>
              <a:gd name="connsiteY19" fmla="*/ 1162974 h 1208878"/>
              <a:gd name="connsiteX20" fmla="*/ 1701537 w 1976745"/>
              <a:gd name="connsiteY20" fmla="*/ 1154097 h 1208878"/>
              <a:gd name="connsiteX21" fmla="*/ 1639393 w 1976745"/>
              <a:gd name="connsiteY21" fmla="*/ 1136341 h 1208878"/>
              <a:gd name="connsiteX22" fmla="*/ 1550616 w 1976745"/>
              <a:gd name="connsiteY22" fmla="*/ 1083075 h 1208878"/>
              <a:gd name="connsiteX23" fmla="*/ 1470717 w 1976745"/>
              <a:gd name="connsiteY23" fmla="*/ 1047565 h 1208878"/>
              <a:gd name="connsiteX24" fmla="*/ 1444084 w 1976745"/>
              <a:gd name="connsiteY24" fmla="*/ 1038687 h 1208878"/>
              <a:gd name="connsiteX25" fmla="*/ 1381941 w 1976745"/>
              <a:gd name="connsiteY25" fmla="*/ 1012054 h 1208878"/>
              <a:gd name="connsiteX26" fmla="*/ 1355308 w 1976745"/>
              <a:gd name="connsiteY26" fmla="*/ 985421 h 1208878"/>
              <a:gd name="connsiteX27" fmla="*/ 1284286 w 1976745"/>
              <a:gd name="connsiteY27" fmla="*/ 958788 h 1208878"/>
              <a:gd name="connsiteX28" fmla="*/ 1248776 w 1976745"/>
              <a:gd name="connsiteY28" fmla="*/ 949910 h 1208878"/>
              <a:gd name="connsiteX29" fmla="*/ 1177754 w 1976745"/>
              <a:gd name="connsiteY29" fmla="*/ 923277 h 1208878"/>
              <a:gd name="connsiteX30" fmla="*/ 1115611 w 1976745"/>
              <a:gd name="connsiteY30" fmla="*/ 896644 h 1208878"/>
              <a:gd name="connsiteX31" fmla="*/ 1080100 w 1976745"/>
              <a:gd name="connsiteY31" fmla="*/ 878889 h 1208878"/>
              <a:gd name="connsiteX32" fmla="*/ 1044589 w 1976745"/>
              <a:gd name="connsiteY32" fmla="*/ 870011 h 1208878"/>
              <a:gd name="connsiteX33" fmla="*/ 991323 w 1976745"/>
              <a:gd name="connsiteY33" fmla="*/ 852256 h 1208878"/>
              <a:gd name="connsiteX34" fmla="*/ 946935 w 1976745"/>
              <a:gd name="connsiteY34" fmla="*/ 834501 h 1208878"/>
              <a:gd name="connsiteX35" fmla="*/ 902546 w 1976745"/>
              <a:gd name="connsiteY35" fmla="*/ 807868 h 1208878"/>
              <a:gd name="connsiteX36" fmla="*/ 840403 w 1976745"/>
              <a:gd name="connsiteY36" fmla="*/ 781235 h 1208878"/>
              <a:gd name="connsiteX37" fmla="*/ 778259 w 1976745"/>
              <a:gd name="connsiteY37" fmla="*/ 710213 h 1208878"/>
              <a:gd name="connsiteX38" fmla="*/ 742748 w 1976745"/>
              <a:gd name="connsiteY38" fmla="*/ 665825 h 1208878"/>
              <a:gd name="connsiteX39" fmla="*/ 716115 w 1976745"/>
              <a:gd name="connsiteY39" fmla="*/ 648070 h 1208878"/>
              <a:gd name="connsiteX40" fmla="*/ 680605 w 1976745"/>
              <a:gd name="connsiteY40" fmla="*/ 603681 h 1208878"/>
              <a:gd name="connsiteX41" fmla="*/ 653972 w 1976745"/>
              <a:gd name="connsiteY41" fmla="*/ 577048 h 1208878"/>
              <a:gd name="connsiteX42" fmla="*/ 600706 w 1976745"/>
              <a:gd name="connsiteY42" fmla="*/ 541538 h 1208878"/>
              <a:gd name="connsiteX43" fmla="*/ 582950 w 1976745"/>
              <a:gd name="connsiteY43" fmla="*/ 514905 h 1208878"/>
              <a:gd name="connsiteX44" fmla="*/ 529684 w 1976745"/>
              <a:gd name="connsiteY44" fmla="*/ 479394 h 1208878"/>
              <a:gd name="connsiteX45" fmla="*/ 449785 w 1976745"/>
              <a:gd name="connsiteY45" fmla="*/ 408373 h 1208878"/>
              <a:gd name="connsiteX46" fmla="*/ 387642 w 1976745"/>
              <a:gd name="connsiteY46" fmla="*/ 363984 h 1208878"/>
              <a:gd name="connsiteX47" fmla="*/ 343253 w 1976745"/>
              <a:gd name="connsiteY47" fmla="*/ 319596 h 1208878"/>
              <a:gd name="connsiteX48" fmla="*/ 272232 w 1976745"/>
              <a:gd name="connsiteY48" fmla="*/ 257452 h 1208878"/>
              <a:gd name="connsiteX49" fmla="*/ 227844 w 1976745"/>
              <a:gd name="connsiteY49" fmla="*/ 230819 h 1208878"/>
              <a:gd name="connsiteX50" fmla="*/ 0 w 1976745"/>
              <a:gd name="connsiteY50" fmla="*/ 166348 h 1208878"/>
              <a:gd name="connsiteX51" fmla="*/ 78875 w 1976745"/>
              <a:gd name="connsiteY51" fmla="*/ 142900 h 1208878"/>
              <a:gd name="connsiteX52" fmla="*/ 122221 w 1976745"/>
              <a:gd name="connsiteY52" fmla="*/ 132126 h 1208878"/>
              <a:gd name="connsiteX53" fmla="*/ 186927 w 1976745"/>
              <a:gd name="connsiteY53" fmla="*/ 158424 h 1208878"/>
              <a:gd name="connsiteX54" fmla="*/ 282696 w 1976745"/>
              <a:gd name="connsiteY54" fmla="*/ 134392 h 1208878"/>
              <a:gd name="connsiteX55" fmla="*/ 343849 w 1976745"/>
              <a:gd name="connsiteY55" fmla="*/ 142417 h 1208878"/>
              <a:gd name="connsiteX0" fmla="*/ 337236 w 1976745"/>
              <a:gd name="connsiteY0" fmla="*/ 123803 h 1208878"/>
              <a:gd name="connsiteX1" fmla="*/ 414275 w 1976745"/>
              <a:gd name="connsiteY1" fmla="*/ 98518 h 1208878"/>
              <a:gd name="connsiteX2" fmla="*/ 513792 w 1976745"/>
              <a:gd name="connsiteY2" fmla="*/ 99832 h 1208878"/>
              <a:gd name="connsiteX3" fmla="*/ 627339 w 1976745"/>
              <a:gd name="connsiteY3" fmla="*/ 97654 h 1208878"/>
              <a:gd name="connsiteX4" fmla="*/ 831525 w 1976745"/>
              <a:gd name="connsiteY4" fmla="*/ 88776 h 1208878"/>
              <a:gd name="connsiteX5" fmla="*/ 929180 w 1976745"/>
              <a:gd name="connsiteY5" fmla="*/ 71021 h 1208878"/>
              <a:gd name="connsiteX6" fmla="*/ 1044589 w 1976745"/>
              <a:gd name="connsiteY6" fmla="*/ 53266 h 1208878"/>
              <a:gd name="connsiteX7" fmla="*/ 1115611 w 1976745"/>
              <a:gd name="connsiteY7" fmla="*/ 44388 h 1208878"/>
              <a:gd name="connsiteX8" fmla="*/ 1417451 w 1976745"/>
              <a:gd name="connsiteY8" fmla="*/ 26633 h 1208878"/>
              <a:gd name="connsiteX9" fmla="*/ 1506228 w 1976745"/>
              <a:gd name="connsiteY9" fmla="*/ 17755 h 1208878"/>
              <a:gd name="connsiteX10" fmla="*/ 1559494 w 1976745"/>
              <a:gd name="connsiteY10" fmla="*/ 8877 h 1208878"/>
              <a:gd name="connsiteX11" fmla="*/ 1621638 w 1976745"/>
              <a:gd name="connsiteY11" fmla="*/ 0 h 1208878"/>
              <a:gd name="connsiteX12" fmla="*/ 1825824 w 1976745"/>
              <a:gd name="connsiteY12" fmla="*/ 8877 h 1208878"/>
              <a:gd name="connsiteX13" fmla="*/ 1923479 w 1976745"/>
              <a:gd name="connsiteY13" fmla="*/ 35510 h 1208878"/>
              <a:gd name="connsiteX14" fmla="*/ 1950112 w 1976745"/>
              <a:gd name="connsiteY14" fmla="*/ 44388 h 1208878"/>
              <a:gd name="connsiteX15" fmla="*/ 1976745 w 1976745"/>
              <a:gd name="connsiteY15" fmla="*/ 221941 h 1208878"/>
              <a:gd name="connsiteX16" fmla="*/ 1958989 w 1976745"/>
              <a:gd name="connsiteY16" fmla="*/ 1056442 h 1208878"/>
              <a:gd name="connsiteX17" fmla="*/ 1954509 w 1976745"/>
              <a:gd name="connsiteY17" fmla="*/ 1208878 h 1208878"/>
              <a:gd name="connsiteX18" fmla="*/ 1808069 w 1976745"/>
              <a:gd name="connsiteY18" fmla="*/ 1189608 h 1208878"/>
              <a:gd name="connsiteX19" fmla="*/ 1737047 w 1976745"/>
              <a:gd name="connsiteY19" fmla="*/ 1162974 h 1208878"/>
              <a:gd name="connsiteX20" fmla="*/ 1701537 w 1976745"/>
              <a:gd name="connsiteY20" fmla="*/ 1154097 h 1208878"/>
              <a:gd name="connsiteX21" fmla="*/ 1639393 w 1976745"/>
              <a:gd name="connsiteY21" fmla="*/ 1136341 h 1208878"/>
              <a:gd name="connsiteX22" fmla="*/ 1550616 w 1976745"/>
              <a:gd name="connsiteY22" fmla="*/ 1083075 h 1208878"/>
              <a:gd name="connsiteX23" fmla="*/ 1470717 w 1976745"/>
              <a:gd name="connsiteY23" fmla="*/ 1047565 h 1208878"/>
              <a:gd name="connsiteX24" fmla="*/ 1444084 w 1976745"/>
              <a:gd name="connsiteY24" fmla="*/ 1038687 h 1208878"/>
              <a:gd name="connsiteX25" fmla="*/ 1381941 w 1976745"/>
              <a:gd name="connsiteY25" fmla="*/ 1012054 h 1208878"/>
              <a:gd name="connsiteX26" fmla="*/ 1355308 w 1976745"/>
              <a:gd name="connsiteY26" fmla="*/ 985421 h 1208878"/>
              <a:gd name="connsiteX27" fmla="*/ 1284286 w 1976745"/>
              <a:gd name="connsiteY27" fmla="*/ 958788 h 1208878"/>
              <a:gd name="connsiteX28" fmla="*/ 1248776 w 1976745"/>
              <a:gd name="connsiteY28" fmla="*/ 949910 h 1208878"/>
              <a:gd name="connsiteX29" fmla="*/ 1177754 w 1976745"/>
              <a:gd name="connsiteY29" fmla="*/ 923277 h 1208878"/>
              <a:gd name="connsiteX30" fmla="*/ 1115611 w 1976745"/>
              <a:gd name="connsiteY30" fmla="*/ 896644 h 1208878"/>
              <a:gd name="connsiteX31" fmla="*/ 1080100 w 1976745"/>
              <a:gd name="connsiteY31" fmla="*/ 878889 h 1208878"/>
              <a:gd name="connsiteX32" fmla="*/ 1044589 w 1976745"/>
              <a:gd name="connsiteY32" fmla="*/ 870011 h 1208878"/>
              <a:gd name="connsiteX33" fmla="*/ 991323 w 1976745"/>
              <a:gd name="connsiteY33" fmla="*/ 852256 h 1208878"/>
              <a:gd name="connsiteX34" fmla="*/ 946935 w 1976745"/>
              <a:gd name="connsiteY34" fmla="*/ 834501 h 1208878"/>
              <a:gd name="connsiteX35" fmla="*/ 902546 w 1976745"/>
              <a:gd name="connsiteY35" fmla="*/ 807868 h 1208878"/>
              <a:gd name="connsiteX36" fmla="*/ 840403 w 1976745"/>
              <a:gd name="connsiteY36" fmla="*/ 781235 h 1208878"/>
              <a:gd name="connsiteX37" fmla="*/ 778259 w 1976745"/>
              <a:gd name="connsiteY37" fmla="*/ 710213 h 1208878"/>
              <a:gd name="connsiteX38" fmla="*/ 742748 w 1976745"/>
              <a:gd name="connsiteY38" fmla="*/ 665825 h 1208878"/>
              <a:gd name="connsiteX39" fmla="*/ 716115 w 1976745"/>
              <a:gd name="connsiteY39" fmla="*/ 648070 h 1208878"/>
              <a:gd name="connsiteX40" fmla="*/ 680605 w 1976745"/>
              <a:gd name="connsiteY40" fmla="*/ 603681 h 1208878"/>
              <a:gd name="connsiteX41" fmla="*/ 653972 w 1976745"/>
              <a:gd name="connsiteY41" fmla="*/ 577048 h 1208878"/>
              <a:gd name="connsiteX42" fmla="*/ 600706 w 1976745"/>
              <a:gd name="connsiteY42" fmla="*/ 541538 h 1208878"/>
              <a:gd name="connsiteX43" fmla="*/ 582950 w 1976745"/>
              <a:gd name="connsiteY43" fmla="*/ 514905 h 1208878"/>
              <a:gd name="connsiteX44" fmla="*/ 529684 w 1976745"/>
              <a:gd name="connsiteY44" fmla="*/ 479394 h 1208878"/>
              <a:gd name="connsiteX45" fmla="*/ 449785 w 1976745"/>
              <a:gd name="connsiteY45" fmla="*/ 408373 h 1208878"/>
              <a:gd name="connsiteX46" fmla="*/ 387642 w 1976745"/>
              <a:gd name="connsiteY46" fmla="*/ 363984 h 1208878"/>
              <a:gd name="connsiteX47" fmla="*/ 343253 w 1976745"/>
              <a:gd name="connsiteY47" fmla="*/ 319596 h 1208878"/>
              <a:gd name="connsiteX48" fmla="*/ 272232 w 1976745"/>
              <a:gd name="connsiteY48" fmla="*/ 257452 h 1208878"/>
              <a:gd name="connsiteX49" fmla="*/ 227844 w 1976745"/>
              <a:gd name="connsiteY49" fmla="*/ 230819 h 1208878"/>
              <a:gd name="connsiteX50" fmla="*/ 0 w 1976745"/>
              <a:gd name="connsiteY50" fmla="*/ 166348 h 1208878"/>
              <a:gd name="connsiteX51" fmla="*/ 78875 w 1976745"/>
              <a:gd name="connsiteY51" fmla="*/ 142900 h 1208878"/>
              <a:gd name="connsiteX52" fmla="*/ 122221 w 1976745"/>
              <a:gd name="connsiteY52" fmla="*/ 132126 h 1208878"/>
              <a:gd name="connsiteX53" fmla="*/ 186927 w 1976745"/>
              <a:gd name="connsiteY53" fmla="*/ 158424 h 1208878"/>
              <a:gd name="connsiteX54" fmla="*/ 282696 w 1976745"/>
              <a:gd name="connsiteY54" fmla="*/ 134392 h 1208878"/>
              <a:gd name="connsiteX55" fmla="*/ 337236 w 1976745"/>
              <a:gd name="connsiteY55" fmla="*/ 123803 h 1208878"/>
              <a:gd name="connsiteX0" fmla="*/ 337236 w 1976745"/>
              <a:gd name="connsiteY0" fmla="*/ 123803 h 1208878"/>
              <a:gd name="connsiteX1" fmla="*/ 414275 w 1976745"/>
              <a:gd name="connsiteY1" fmla="*/ 98518 h 1208878"/>
              <a:gd name="connsiteX2" fmla="*/ 513792 w 1976745"/>
              <a:gd name="connsiteY2" fmla="*/ 99832 h 1208878"/>
              <a:gd name="connsiteX3" fmla="*/ 627339 w 1976745"/>
              <a:gd name="connsiteY3" fmla="*/ 97654 h 1208878"/>
              <a:gd name="connsiteX4" fmla="*/ 831525 w 1976745"/>
              <a:gd name="connsiteY4" fmla="*/ 88776 h 1208878"/>
              <a:gd name="connsiteX5" fmla="*/ 929180 w 1976745"/>
              <a:gd name="connsiteY5" fmla="*/ 71021 h 1208878"/>
              <a:gd name="connsiteX6" fmla="*/ 1044589 w 1976745"/>
              <a:gd name="connsiteY6" fmla="*/ 53266 h 1208878"/>
              <a:gd name="connsiteX7" fmla="*/ 1115611 w 1976745"/>
              <a:gd name="connsiteY7" fmla="*/ 44388 h 1208878"/>
              <a:gd name="connsiteX8" fmla="*/ 1417451 w 1976745"/>
              <a:gd name="connsiteY8" fmla="*/ 26633 h 1208878"/>
              <a:gd name="connsiteX9" fmla="*/ 1506228 w 1976745"/>
              <a:gd name="connsiteY9" fmla="*/ 17755 h 1208878"/>
              <a:gd name="connsiteX10" fmla="*/ 1559494 w 1976745"/>
              <a:gd name="connsiteY10" fmla="*/ 8877 h 1208878"/>
              <a:gd name="connsiteX11" fmla="*/ 1621638 w 1976745"/>
              <a:gd name="connsiteY11" fmla="*/ 0 h 1208878"/>
              <a:gd name="connsiteX12" fmla="*/ 1825824 w 1976745"/>
              <a:gd name="connsiteY12" fmla="*/ 8877 h 1208878"/>
              <a:gd name="connsiteX13" fmla="*/ 1923479 w 1976745"/>
              <a:gd name="connsiteY13" fmla="*/ 35510 h 1208878"/>
              <a:gd name="connsiteX14" fmla="*/ 1950112 w 1976745"/>
              <a:gd name="connsiteY14" fmla="*/ 44388 h 1208878"/>
              <a:gd name="connsiteX15" fmla="*/ 1976745 w 1976745"/>
              <a:gd name="connsiteY15" fmla="*/ 221941 h 1208878"/>
              <a:gd name="connsiteX16" fmla="*/ 1958989 w 1976745"/>
              <a:gd name="connsiteY16" fmla="*/ 1056442 h 1208878"/>
              <a:gd name="connsiteX17" fmla="*/ 1954509 w 1976745"/>
              <a:gd name="connsiteY17" fmla="*/ 1208878 h 1208878"/>
              <a:gd name="connsiteX18" fmla="*/ 1808069 w 1976745"/>
              <a:gd name="connsiteY18" fmla="*/ 1189608 h 1208878"/>
              <a:gd name="connsiteX19" fmla="*/ 1737047 w 1976745"/>
              <a:gd name="connsiteY19" fmla="*/ 1162974 h 1208878"/>
              <a:gd name="connsiteX20" fmla="*/ 1701537 w 1976745"/>
              <a:gd name="connsiteY20" fmla="*/ 1154097 h 1208878"/>
              <a:gd name="connsiteX21" fmla="*/ 1639393 w 1976745"/>
              <a:gd name="connsiteY21" fmla="*/ 1136341 h 1208878"/>
              <a:gd name="connsiteX22" fmla="*/ 1550616 w 1976745"/>
              <a:gd name="connsiteY22" fmla="*/ 1083075 h 1208878"/>
              <a:gd name="connsiteX23" fmla="*/ 1470717 w 1976745"/>
              <a:gd name="connsiteY23" fmla="*/ 1047565 h 1208878"/>
              <a:gd name="connsiteX24" fmla="*/ 1444084 w 1976745"/>
              <a:gd name="connsiteY24" fmla="*/ 1038687 h 1208878"/>
              <a:gd name="connsiteX25" fmla="*/ 1381941 w 1976745"/>
              <a:gd name="connsiteY25" fmla="*/ 1012054 h 1208878"/>
              <a:gd name="connsiteX26" fmla="*/ 1355308 w 1976745"/>
              <a:gd name="connsiteY26" fmla="*/ 985421 h 1208878"/>
              <a:gd name="connsiteX27" fmla="*/ 1284286 w 1976745"/>
              <a:gd name="connsiteY27" fmla="*/ 958788 h 1208878"/>
              <a:gd name="connsiteX28" fmla="*/ 1248776 w 1976745"/>
              <a:gd name="connsiteY28" fmla="*/ 949910 h 1208878"/>
              <a:gd name="connsiteX29" fmla="*/ 1177754 w 1976745"/>
              <a:gd name="connsiteY29" fmla="*/ 923277 h 1208878"/>
              <a:gd name="connsiteX30" fmla="*/ 1115611 w 1976745"/>
              <a:gd name="connsiteY30" fmla="*/ 896644 h 1208878"/>
              <a:gd name="connsiteX31" fmla="*/ 1080100 w 1976745"/>
              <a:gd name="connsiteY31" fmla="*/ 878889 h 1208878"/>
              <a:gd name="connsiteX32" fmla="*/ 1044589 w 1976745"/>
              <a:gd name="connsiteY32" fmla="*/ 870011 h 1208878"/>
              <a:gd name="connsiteX33" fmla="*/ 991323 w 1976745"/>
              <a:gd name="connsiteY33" fmla="*/ 852256 h 1208878"/>
              <a:gd name="connsiteX34" fmla="*/ 946935 w 1976745"/>
              <a:gd name="connsiteY34" fmla="*/ 834501 h 1208878"/>
              <a:gd name="connsiteX35" fmla="*/ 902546 w 1976745"/>
              <a:gd name="connsiteY35" fmla="*/ 807868 h 1208878"/>
              <a:gd name="connsiteX36" fmla="*/ 840403 w 1976745"/>
              <a:gd name="connsiteY36" fmla="*/ 781235 h 1208878"/>
              <a:gd name="connsiteX37" fmla="*/ 778259 w 1976745"/>
              <a:gd name="connsiteY37" fmla="*/ 710213 h 1208878"/>
              <a:gd name="connsiteX38" fmla="*/ 742748 w 1976745"/>
              <a:gd name="connsiteY38" fmla="*/ 665825 h 1208878"/>
              <a:gd name="connsiteX39" fmla="*/ 716115 w 1976745"/>
              <a:gd name="connsiteY39" fmla="*/ 648070 h 1208878"/>
              <a:gd name="connsiteX40" fmla="*/ 680605 w 1976745"/>
              <a:gd name="connsiteY40" fmla="*/ 603681 h 1208878"/>
              <a:gd name="connsiteX41" fmla="*/ 653972 w 1976745"/>
              <a:gd name="connsiteY41" fmla="*/ 577048 h 1208878"/>
              <a:gd name="connsiteX42" fmla="*/ 600706 w 1976745"/>
              <a:gd name="connsiteY42" fmla="*/ 541538 h 1208878"/>
              <a:gd name="connsiteX43" fmla="*/ 582950 w 1976745"/>
              <a:gd name="connsiteY43" fmla="*/ 514905 h 1208878"/>
              <a:gd name="connsiteX44" fmla="*/ 529684 w 1976745"/>
              <a:gd name="connsiteY44" fmla="*/ 479394 h 1208878"/>
              <a:gd name="connsiteX45" fmla="*/ 449785 w 1976745"/>
              <a:gd name="connsiteY45" fmla="*/ 408373 h 1208878"/>
              <a:gd name="connsiteX46" fmla="*/ 387642 w 1976745"/>
              <a:gd name="connsiteY46" fmla="*/ 363984 h 1208878"/>
              <a:gd name="connsiteX47" fmla="*/ 343253 w 1976745"/>
              <a:gd name="connsiteY47" fmla="*/ 319596 h 1208878"/>
              <a:gd name="connsiteX48" fmla="*/ 272232 w 1976745"/>
              <a:gd name="connsiteY48" fmla="*/ 257452 h 1208878"/>
              <a:gd name="connsiteX49" fmla="*/ 227844 w 1976745"/>
              <a:gd name="connsiteY49" fmla="*/ 230819 h 1208878"/>
              <a:gd name="connsiteX50" fmla="*/ 0 w 1976745"/>
              <a:gd name="connsiteY50" fmla="*/ 166348 h 1208878"/>
              <a:gd name="connsiteX51" fmla="*/ 78875 w 1976745"/>
              <a:gd name="connsiteY51" fmla="*/ 142900 h 1208878"/>
              <a:gd name="connsiteX52" fmla="*/ 122221 w 1976745"/>
              <a:gd name="connsiteY52" fmla="*/ 132126 h 1208878"/>
              <a:gd name="connsiteX53" fmla="*/ 170395 w 1976745"/>
              <a:gd name="connsiteY53" fmla="*/ 139810 h 1208878"/>
              <a:gd name="connsiteX54" fmla="*/ 282696 w 1976745"/>
              <a:gd name="connsiteY54" fmla="*/ 134392 h 1208878"/>
              <a:gd name="connsiteX55" fmla="*/ 337236 w 1976745"/>
              <a:gd name="connsiteY55" fmla="*/ 123803 h 12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76745" h="1208878">
                <a:moveTo>
                  <a:pt x="337236" y="123803"/>
                </a:moveTo>
                <a:lnTo>
                  <a:pt x="414275" y="98518"/>
                </a:lnTo>
                <a:cubicBezTo>
                  <a:pt x="440908" y="104437"/>
                  <a:pt x="478281" y="99976"/>
                  <a:pt x="513792" y="99832"/>
                </a:cubicBezTo>
                <a:cubicBezTo>
                  <a:pt x="549303" y="99688"/>
                  <a:pt x="605419" y="94914"/>
                  <a:pt x="627339" y="97654"/>
                </a:cubicBezTo>
                <a:cubicBezTo>
                  <a:pt x="695401" y="94695"/>
                  <a:pt x="763550" y="93308"/>
                  <a:pt x="831525" y="88776"/>
                </a:cubicBezTo>
                <a:cubicBezTo>
                  <a:pt x="899234" y="84262"/>
                  <a:pt x="877167" y="81424"/>
                  <a:pt x="929180" y="71021"/>
                </a:cubicBezTo>
                <a:cubicBezTo>
                  <a:pt x="956319" y="65593"/>
                  <a:pt x="1018991" y="56679"/>
                  <a:pt x="1044589" y="53266"/>
                </a:cubicBezTo>
                <a:cubicBezTo>
                  <a:pt x="1068238" y="50113"/>
                  <a:pt x="1091842" y="46455"/>
                  <a:pt x="1115611" y="44388"/>
                </a:cubicBezTo>
                <a:cubicBezTo>
                  <a:pt x="1244320" y="33196"/>
                  <a:pt x="1281090" y="36037"/>
                  <a:pt x="1417451" y="26633"/>
                </a:cubicBezTo>
                <a:cubicBezTo>
                  <a:pt x="1447120" y="24587"/>
                  <a:pt x="1476718" y="21444"/>
                  <a:pt x="1506228" y="17755"/>
                </a:cubicBezTo>
                <a:cubicBezTo>
                  <a:pt x="1524089" y="15522"/>
                  <a:pt x="1541703" y="11614"/>
                  <a:pt x="1559494" y="8877"/>
                </a:cubicBezTo>
                <a:cubicBezTo>
                  <a:pt x="1580176" y="5695"/>
                  <a:pt x="1600923" y="2959"/>
                  <a:pt x="1621638" y="0"/>
                </a:cubicBezTo>
                <a:cubicBezTo>
                  <a:pt x="1689700" y="2959"/>
                  <a:pt x="1757871" y="4023"/>
                  <a:pt x="1825824" y="8877"/>
                </a:cubicBezTo>
                <a:cubicBezTo>
                  <a:pt x="1857762" y="11158"/>
                  <a:pt x="1894103" y="25718"/>
                  <a:pt x="1923479" y="35510"/>
                </a:cubicBezTo>
                <a:lnTo>
                  <a:pt x="1950112" y="44388"/>
                </a:lnTo>
                <a:cubicBezTo>
                  <a:pt x="1981001" y="137057"/>
                  <a:pt x="1966534" y="78986"/>
                  <a:pt x="1976745" y="221941"/>
                </a:cubicBezTo>
                <a:cubicBezTo>
                  <a:pt x="1971879" y="586847"/>
                  <a:pt x="1962695" y="891953"/>
                  <a:pt x="1958989" y="1056442"/>
                </a:cubicBezTo>
                <a:cubicBezTo>
                  <a:pt x="1955283" y="1220931"/>
                  <a:pt x="1987241" y="1143416"/>
                  <a:pt x="1954509" y="1208878"/>
                </a:cubicBezTo>
                <a:cubicBezTo>
                  <a:pt x="1913080" y="1205919"/>
                  <a:pt x="1844313" y="1197259"/>
                  <a:pt x="1808069" y="1189608"/>
                </a:cubicBezTo>
                <a:cubicBezTo>
                  <a:pt x="1771825" y="1181957"/>
                  <a:pt x="1777860" y="1178279"/>
                  <a:pt x="1737047" y="1162974"/>
                </a:cubicBezTo>
                <a:cubicBezTo>
                  <a:pt x="1725623" y="1158690"/>
                  <a:pt x="1713308" y="1157307"/>
                  <a:pt x="1701537" y="1154097"/>
                </a:cubicBezTo>
                <a:cubicBezTo>
                  <a:pt x="1680752" y="1148428"/>
                  <a:pt x="1659501" y="1144075"/>
                  <a:pt x="1639393" y="1136341"/>
                </a:cubicBezTo>
                <a:cubicBezTo>
                  <a:pt x="1568960" y="1109251"/>
                  <a:pt x="1604940" y="1117027"/>
                  <a:pt x="1550616" y="1083075"/>
                </a:cubicBezTo>
                <a:cubicBezTo>
                  <a:pt x="1530438" y="1070464"/>
                  <a:pt x="1491766" y="1055458"/>
                  <a:pt x="1470717" y="1047565"/>
                </a:cubicBezTo>
                <a:cubicBezTo>
                  <a:pt x="1461955" y="1044279"/>
                  <a:pt x="1452685" y="1042373"/>
                  <a:pt x="1444084" y="1038687"/>
                </a:cubicBezTo>
                <a:cubicBezTo>
                  <a:pt x="1367293" y="1005776"/>
                  <a:pt x="1444400" y="1032875"/>
                  <a:pt x="1381941" y="1012054"/>
                </a:cubicBezTo>
                <a:cubicBezTo>
                  <a:pt x="1373063" y="1003176"/>
                  <a:pt x="1365955" y="992075"/>
                  <a:pt x="1355308" y="985421"/>
                </a:cubicBezTo>
                <a:cubicBezTo>
                  <a:pt x="1347412" y="980486"/>
                  <a:pt x="1299506" y="963137"/>
                  <a:pt x="1284286" y="958788"/>
                </a:cubicBezTo>
                <a:cubicBezTo>
                  <a:pt x="1272554" y="955436"/>
                  <a:pt x="1260200" y="954194"/>
                  <a:pt x="1248776" y="949910"/>
                </a:cubicBezTo>
                <a:cubicBezTo>
                  <a:pt x="1155931" y="915093"/>
                  <a:pt x="1268902" y="946065"/>
                  <a:pt x="1177754" y="923277"/>
                </a:cubicBezTo>
                <a:cubicBezTo>
                  <a:pt x="1123782" y="887297"/>
                  <a:pt x="1181126" y="921212"/>
                  <a:pt x="1115611" y="896644"/>
                </a:cubicBezTo>
                <a:cubicBezTo>
                  <a:pt x="1103220" y="891997"/>
                  <a:pt x="1092491" y="883536"/>
                  <a:pt x="1080100" y="878889"/>
                </a:cubicBezTo>
                <a:cubicBezTo>
                  <a:pt x="1068676" y="874605"/>
                  <a:pt x="1056276" y="873517"/>
                  <a:pt x="1044589" y="870011"/>
                </a:cubicBezTo>
                <a:cubicBezTo>
                  <a:pt x="1026663" y="864633"/>
                  <a:pt x="1008700" y="859207"/>
                  <a:pt x="991323" y="852256"/>
                </a:cubicBezTo>
                <a:cubicBezTo>
                  <a:pt x="976527" y="846338"/>
                  <a:pt x="961188" y="841628"/>
                  <a:pt x="946935" y="834501"/>
                </a:cubicBezTo>
                <a:cubicBezTo>
                  <a:pt x="931501" y="826784"/>
                  <a:pt x="917630" y="816248"/>
                  <a:pt x="902546" y="807868"/>
                </a:cubicBezTo>
                <a:cubicBezTo>
                  <a:pt x="869631" y="789581"/>
                  <a:pt x="871838" y="791713"/>
                  <a:pt x="840403" y="781235"/>
                </a:cubicBezTo>
                <a:cubicBezTo>
                  <a:pt x="784560" y="697473"/>
                  <a:pt x="882122" y="840040"/>
                  <a:pt x="778259" y="710213"/>
                </a:cubicBezTo>
                <a:cubicBezTo>
                  <a:pt x="766422" y="695417"/>
                  <a:pt x="756147" y="679223"/>
                  <a:pt x="742748" y="665825"/>
                </a:cubicBezTo>
                <a:cubicBezTo>
                  <a:pt x="735203" y="658281"/>
                  <a:pt x="723659" y="655615"/>
                  <a:pt x="716115" y="648070"/>
                </a:cubicBezTo>
                <a:cubicBezTo>
                  <a:pt x="702717" y="634671"/>
                  <a:pt x="693082" y="617941"/>
                  <a:pt x="680605" y="603681"/>
                </a:cubicBezTo>
                <a:cubicBezTo>
                  <a:pt x="672338" y="594232"/>
                  <a:pt x="663882" y="584756"/>
                  <a:pt x="653972" y="577048"/>
                </a:cubicBezTo>
                <a:cubicBezTo>
                  <a:pt x="637128" y="563947"/>
                  <a:pt x="600706" y="541538"/>
                  <a:pt x="600706" y="541538"/>
                </a:cubicBezTo>
                <a:cubicBezTo>
                  <a:pt x="594787" y="532660"/>
                  <a:pt x="590980" y="521931"/>
                  <a:pt x="582950" y="514905"/>
                </a:cubicBezTo>
                <a:cubicBezTo>
                  <a:pt x="566890" y="500853"/>
                  <a:pt x="543014" y="496057"/>
                  <a:pt x="529684" y="479394"/>
                </a:cubicBezTo>
                <a:cubicBezTo>
                  <a:pt x="463420" y="396563"/>
                  <a:pt x="528612" y="467493"/>
                  <a:pt x="449785" y="408373"/>
                </a:cubicBezTo>
                <a:cubicBezTo>
                  <a:pt x="377797" y="354383"/>
                  <a:pt x="472325" y="406328"/>
                  <a:pt x="387642" y="363984"/>
                </a:cubicBezTo>
                <a:cubicBezTo>
                  <a:pt x="355089" y="315156"/>
                  <a:pt x="387643" y="356587"/>
                  <a:pt x="343253" y="319596"/>
                </a:cubicBezTo>
                <a:cubicBezTo>
                  <a:pt x="280109" y="266976"/>
                  <a:pt x="361306" y="319804"/>
                  <a:pt x="272232" y="257452"/>
                </a:cubicBezTo>
                <a:cubicBezTo>
                  <a:pt x="258096" y="247557"/>
                  <a:pt x="273216" y="246003"/>
                  <a:pt x="227844" y="230819"/>
                </a:cubicBezTo>
                <a:cubicBezTo>
                  <a:pt x="182472" y="215635"/>
                  <a:pt x="18597" y="194244"/>
                  <a:pt x="0" y="166348"/>
                </a:cubicBezTo>
                <a:cubicBezTo>
                  <a:pt x="6075" y="148122"/>
                  <a:pt x="58505" y="148604"/>
                  <a:pt x="78875" y="142900"/>
                </a:cubicBezTo>
                <a:cubicBezTo>
                  <a:pt x="99245" y="137196"/>
                  <a:pt x="106968" y="132641"/>
                  <a:pt x="122221" y="132126"/>
                </a:cubicBezTo>
                <a:cubicBezTo>
                  <a:pt x="137474" y="131611"/>
                  <a:pt x="163859" y="145039"/>
                  <a:pt x="170395" y="139810"/>
                </a:cubicBezTo>
                <a:cubicBezTo>
                  <a:pt x="190509" y="123719"/>
                  <a:pt x="258060" y="134392"/>
                  <a:pt x="282696" y="134392"/>
                </a:cubicBezTo>
                <a:lnTo>
                  <a:pt x="337236" y="123803"/>
                </a:lnTo>
                <a:close/>
              </a:path>
            </a:pathLst>
          </a:cu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5F93579D-6F06-4CCD-8DD0-C246B8041D5B}"/>
              </a:ext>
            </a:extLst>
          </p:cNvPr>
          <p:cNvSpPr/>
          <p:nvPr/>
        </p:nvSpPr>
        <p:spPr>
          <a:xfrm>
            <a:off x="3130443" y="3886019"/>
            <a:ext cx="2060122" cy="2176254"/>
          </a:xfrm>
          <a:custGeom>
            <a:avLst/>
            <a:gdLst>
              <a:gd name="connsiteX0" fmla="*/ 239697 w 1802167"/>
              <a:gd name="connsiteY0" fmla="*/ 62143 h 1198485"/>
              <a:gd name="connsiteX1" fmla="*/ 239697 w 1802167"/>
              <a:gd name="connsiteY1" fmla="*/ 62143 h 1198485"/>
              <a:gd name="connsiteX2" fmla="*/ 319596 w 1802167"/>
              <a:gd name="connsiteY2" fmla="*/ 79899 h 1198485"/>
              <a:gd name="connsiteX3" fmla="*/ 452761 w 1802167"/>
              <a:gd name="connsiteY3" fmla="*/ 97654 h 1198485"/>
              <a:gd name="connsiteX4" fmla="*/ 656947 w 1802167"/>
              <a:gd name="connsiteY4" fmla="*/ 88776 h 1198485"/>
              <a:gd name="connsiteX5" fmla="*/ 754602 w 1802167"/>
              <a:gd name="connsiteY5" fmla="*/ 71021 h 1198485"/>
              <a:gd name="connsiteX6" fmla="*/ 870011 w 1802167"/>
              <a:gd name="connsiteY6" fmla="*/ 53266 h 1198485"/>
              <a:gd name="connsiteX7" fmla="*/ 941033 w 1802167"/>
              <a:gd name="connsiteY7" fmla="*/ 44388 h 1198485"/>
              <a:gd name="connsiteX8" fmla="*/ 1242873 w 1802167"/>
              <a:gd name="connsiteY8" fmla="*/ 26633 h 1198485"/>
              <a:gd name="connsiteX9" fmla="*/ 1331650 w 1802167"/>
              <a:gd name="connsiteY9" fmla="*/ 17755 h 1198485"/>
              <a:gd name="connsiteX10" fmla="*/ 1384916 w 1802167"/>
              <a:gd name="connsiteY10" fmla="*/ 8877 h 1198485"/>
              <a:gd name="connsiteX11" fmla="*/ 1447060 w 1802167"/>
              <a:gd name="connsiteY11" fmla="*/ 0 h 1198485"/>
              <a:gd name="connsiteX12" fmla="*/ 1651246 w 1802167"/>
              <a:gd name="connsiteY12" fmla="*/ 8877 h 1198485"/>
              <a:gd name="connsiteX13" fmla="*/ 1748901 w 1802167"/>
              <a:gd name="connsiteY13" fmla="*/ 35510 h 1198485"/>
              <a:gd name="connsiteX14" fmla="*/ 1775534 w 1802167"/>
              <a:gd name="connsiteY14" fmla="*/ 44388 h 1198485"/>
              <a:gd name="connsiteX15" fmla="*/ 1802167 w 1802167"/>
              <a:gd name="connsiteY15" fmla="*/ 221941 h 1198485"/>
              <a:gd name="connsiteX16" fmla="*/ 1784411 w 1802167"/>
              <a:gd name="connsiteY16" fmla="*/ 1056442 h 1198485"/>
              <a:gd name="connsiteX17" fmla="*/ 1757778 w 1802167"/>
              <a:gd name="connsiteY17" fmla="*/ 1198485 h 1198485"/>
              <a:gd name="connsiteX18" fmla="*/ 1633491 w 1802167"/>
              <a:gd name="connsiteY18" fmla="*/ 1189608 h 1198485"/>
              <a:gd name="connsiteX19" fmla="*/ 1562469 w 1802167"/>
              <a:gd name="connsiteY19" fmla="*/ 1162974 h 1198485"/>
              <a:gd name="connsiteX20" fmla="*/ 1526959 w 1802167"/>
              <a:gd name="connsiteY20" fmla="*/ 1154097 h 1198485"/>
              <a:gd name="connsiteX21" fmla="*/ 1464815 w 1802167"/>
              <a:gd name="connsiteY21" fmla="*/ 1136341 h 1198485"/>
              <a:gd name="connsiteX22" fmla="*/ 1376038 w 1802167"/>
              <a:gd name="connsiteY22" fmla="*/ 1083075 h 1198485"/>
              <a:gd name="connsiteX23" fmla="*/ 1296139 w 1802167"/>
              <a:gd name="connsiteY23" fmla="*/ 1047565 h 1198485"/>
              <a:gd name="connsiteX24" fmla="*/ 1269506 w 1802167"/>
              <a:gd name="connsiteY24" fmla="*/ 1038687 h 1198485"/>
              <a:gd name="connsiteX25" fmla="*/ 1207363 w 1802167"/>
              <a:gd name="connsiteY25" fmla="*/ 1012054 h 1198485"/>
              <a:gd name="connsiteX26" fmla="*/ 1180730 w 1802167"/>
              <a:gd name="connsiteY26" fmla="*/ 985421 h 1198485"/>
              <a:gd name="connsiteX27" fmla="*/ 1109708 w 1802167"/>
              <a:gd name="connsiteY27" fmla="*/ 958788 h 1198485"/>
              <a:gd name="connsiteX28" fmla="*/ 1074198 w 1802167"/>
              <a:gd name="connsiteY28" fmla="*/ 949910 h 1198485"/>
              <a:gd name="connsiteX29" fmla="*/ 1003176 w 1802167"/>
              <a:gd name="connsiteY29" fmla="*/ 923277 h 1198485"/>
              <a:gd name="connsiteX30" fmla="*/ 941033 w 1802167"/>
              <a:gd name="connsiteY30" fmla="*/ 896644 h 1198485"/>
              <a:gd name="connsiteX31" fmla="*/ 905522 w 1802167"/>
              <a:gd name="connsiteY31" fmla="*/ 878889 h 1198485"/>
              <a:gd name="connsiteX32" fmla="*/ 870011 w 1802167"/>
              <a:gd name="connsiteY32" fmla="*/ 870011 h 1198485"/>
              <a:gd name="connsiteX33" fmla="*/ 816745 w 1802167"/>
              <a:gd name="connsiteY33" fmla="*/ 852256 h 1198485"/>
              <a:gd name="connsiteX34" fmla="*/ 772357 w 1802167"/>
              <a:gd name="connsiteY34" fmla="*/ 834501 h 1198485"/>
              <a:gd name="connsiteX35" fmla="*/ 727968 w 1802167"/>
              <a:gd name="connsiteY35" fmla="*/ 807868 h 1198485"/>
              <a:gd name="connsiteX36" fmla="*/ 665825 w 1802167"/>
              <a:gd name="connsiteY36" fmla="*/ 781235 h 1198485"/>
              <a:gd name="connsiteX37" fmla="*/ 603681 w 1802167"/>
              <a:gd name="connsiteY37" fmla="*/ 710213 h 1198485"/>
              <a:gd name="connsiteX38" fmla="*/ 568170 w 1802167"/>
              <a:gd name="connsiteY38" fmla="*/ 665825 h 1198485"/>
              <a:gd name="connsiteX39" fmla="*/ 541537 w 1802167"/>
              <a:gd name="connsiteY39" fmla="*/ 648070 h 1198485"/>
              <a:gd name="connsiteX40" fmla="*/ 506027 w 1802167"/>
              <a:gd name="connsiteY40" fmla="*/ 603681 h 1198485"/>
              <a:gd name="connsiteX41" fmla="*/ 479394 w 1802167"/>
              <a:gd name="connsiteY41" fmla="*/ 577048 h 1198485"/>
              <a:gd name="connsiteX42" fmla="*/ 426128 w 1802167"/>
              <a:gd name="connsiteY42" fmla="*/ 541538 h 1198485"/>
              <a:gd name="connsiteX43" fmla="*/ 408372 w 1802167"/>
              <a:gd name="connsiteY43" fmla="*/ 514905 h 1198485"/>
              <a:gd name="connsiteX44" fmla="*/ 355106 w 1802167"/>
              <a:gd name="connsiteY44" fmla="*/ 479394 h 1198485"/>
              <a:gd name="connsiteX45" fmla="*/ 275207 w 1802167"/>
              <a:gd name="connsiteY45" fmla="*/ 408373 h 1198485"/>
              <a:gd name="connsiteX46" fmla="*/ 213064 w 1802167"/>
              <a:gd name="connsiteY46" fmla="*/ 363984 h 1198485"/>
              <a:gd name="connsiteX47" fmla="*/ 168675 w 1802167"/>
              <a:gd name="connsiteY47" fmla="*/ 319596 h 1198485"/>
              <a:gd name="connsiteX48" fmla="*/ 97654 w 1802167"/>
              <a:gd name="connsiteY48" fmla="*/ 257452 h 1198485"/>
              <a:gd name="connsiteX49" fmla="*/ 53266 w 1802167"/>
              <a:gd name="connsiteY49" fmla="*/ 230819 h 1198485"/>
              <a:gd name="connsiteX50" fmla="*/ 0 w 1802167"/>
              <a:gd name="connsiteY50" fmla="*/ 168675 h 1198485"/>
              <a:gd name="connsiteX51" fmla="*/ 26633 w 1802167"/>
              <a:gd name="connsiteY51" fmla="*/ 124287 h 1198485"/>
              <a:gd name="connsiteX52" fmla="*/ 79899 w 1802167"/>
              <a:gd name="connsiteY52" fmla="*/ 106532 h 1198485"/>
              <a:gd name="connsiteX53" fmla="*/ 97654 w 1802167"/>
              <a:gd name="connsiteY53" fmla="*/ 88776 h 1198485"/>
              <a:gd name="connsiteX54" fmla="*/ 177553 w 1802167"/>
              <a:gd name="connsiteY54" fmla="*/ 53266 h 1198485"/>
              <a:gd name="connsiteX55" fmla="*/ 239697 w 1802167"/>
              <a:gd name="connsiteY55" fmla="*/ 62143 h 1198485"/>
              <a:gd name="connsiteX0" fmla="*/ 357593 w 1920063"/>
              <a:gd name="connsiteY0" fmla="*/ 62143 h 1198485"/>
              <a:gd name="connsiteX1" fmla="*/ 357593 w 1920063"/>
              <a:gd name="connsiteY1" fmla="*/ 62143 h 1198485"/>
              <a:gd name="connsiteX2" fmla="*/ 437492 w 1920063"/>
              <a:gd name="connsiteY2" fmla="*/ 79899 h 1198485"/>
              <a:gd name="connsiteX3" fmla="*/ 570657 w 1920063"/>
              <a:gd name="connsiteY3" fmla="*/ 97654 h 1198485"/>
              <a:gd name="connsiteX4" fmla="*/ 774843 w 1920063"/>
              <a:gd name="connsiteY4" fmla="*/ 88776 h 1198485"/>
              <a:gd name="connsiteX5" fmla="*/ 872498 w 1920063"/>
              <a:gd name="connsiteY5" fmla="*/ 71021 h 1198485"/>
              <a:gd name="connsiteX6" fmla="*/ 987907 w 1920063"/>
              <a:gd name="connsiteY6" fmla="*/ 53266 h 1198485"/>
              <a:gd name="connsiteX7" fmla="*/ 1058929 w 1920063"/>
              <a:gd name="connsiteY7" fmla="*/ 44388 h 1198485"/>
              <a:gd name="connsiteX8" fmla="*/ 1360769 w 1920063"/>
              <a:gd name="connsiteY8" fmla="*/ 26633 h 1198485"/>
              <a:gd name="connsiteX9" fmla="*/ 1449546 w 1920063"/>
              <a:gd name="connsiteY9" fmla="*/ 17755 h 1198485"/>
              <a:gd name="connsiteX10" fmla="*/ 1502812 w 1920063"/>
              <a:gd name="connsiteY10" fmla="*/ 8877 h 1198485"/>
              <a:gd name="connsiteX11" fmla="*/ 1564956 w 1920063"/>
              <a:gd name="connsiteY11" fmla="*/ 0 h 1198485"/>
              <a:gd name="connsiteX12" fmla="*/ 1769142 w 1920063"/>
              <a:gd name="connsiteY12" fmla="*/ 8877 h 1198485"/>
              <a:gd name="connsiteX13" fmla="*/ 1866797 w 1920063"/>
              <a:gd name="connsiteY13" fmla="*/ 35510 h 1198485"/>
              <a:gd name="connsiteX14" fmla="*/ 1893430 w 1920063"/>
              <a:gd name="connsiteY14" fmla="*/ 44388 h 1198485"/>
              <a:gd name="connsiteX15" fmla="*/ 1920063 w 1920063"/>
              <a:gd name="connsiteY15" fmla="*/ 221941 h 1198485"/>
              <a:gd name="connsiteX16" fmla="*/ 1902307 w 1920063"/>
              <a:gd name="connsiteY16" fmla="*/ 1056442 h 1198485"/>
              <a:gd name="connsiteX17" fmla="*/ 1875674 w 1920063"/>
              <a:gd name="connsiteY17" fmla="*/ 1198485 h 1198485"/>
              <a:gd name="connsiteX18" fmla="*/ 1751387 w 1920063"/>
              <a:gd name="connsiteY18" fmla="*/ 1189608 h 1198485"/>
              <a:gd name="connsiteX19" fmla="*/ 1680365 w 1920063"/>
              <a:gd name="connsiteY19" fmla="*/ 1162974 h 1198485"/>
              <a:gd name="connsiteX20" fmla="*/ 1644855 w 1920063"/>
              <a:gd name="connsiteY20" fmla="*/ 1154097 h 1198485"/>
              <a:gd name="connsiteX21" fmla="*/ 1582711 w 1920063"/>
              <a:gd name="connsiteY21" fmla="*/ 1136341 h 1198485"/>
              <a:gd name="connsiteX22" fmla="*/ 1493934 w 1920063"/>
              <a:gd name="connsiteY22" fmla="*/ 1083075 h 1198485"/>
              <a:gd name="connsiteX23" fmla="*/ 1414035 w 1920063"/>
              <a:gd name="connsiteY23" fmla="*/ 1047565 h 1198485"/>
              <a:gd name="connsiteX24" fmla="*/ 1387402 w 1920063"/>
              <a:gd name="connsiteY24" fmla="*/ 1038687 h 1198485"/>
              <a:gd name="connsiteX25" fmla="*/ 1325259 w 1920063"/>
              <a:gd name="connsiteY25" fmla="*/ 1012054 h 1198485"/>
              <a:gd name="connsiteX26" fmla="*/ 1298626 w 1920063"/>
              <a:gd name="connsiteY26" fmla="*/ 985421 h 1198485"/>
              <a:gd name="connsiteX27" fmla="*/ 1227604 w 1920063"/>
              <a:gd name="connsiteY27" fmla="*/ 958788 h 1198485"/>
              <a:gd name="connsiteX28" fmla="*/ 1192094 w 1920063"/>
              <a:gd name="connsiteY28" fmla="*/ 949910 h 1198485"/>
              <a:gd name="connsiteX29" fmla="*/ 1121072 w 1920063"/>
              <a:gd name="connsiteY29" fmla="*/ 923277 h 1198485"/>
              <a:gd name="connsiteX30" fmla="*/ 1058929 w 1920063"/>
              <a:gd name="connsiteY30" fmla="*/ 896644 h 1198485"/>
              <a:gd name="connsiteX31" fmla="*/ 1023418 w 1920063"/>
              <a:gd name="connsiteY31" fmla="*/ 878889 h 1198485"/>
              <a:gd name="connsiteX32" fmla="*/ 987907 w 1920063"/>
              <a:gd name="connsiteY32" fmla="*/ 870011 h 1198485"/>
              <a:gd name="connsiteX33" fmla="*/ 934641 w 1920063"/>
              <a:gd name="connsiteY33" fmla="*/ 852256 h 1198485"/>
              <a:gd name="connsiteX34" fmla="*/ 890253 w 1920063"/>
              <a:gd name="connsiteY34" fmla="*/ 834501 h 1198485"/>
              <a:gd name="connsiteX35" fmla="*/ 845864 w 1920063"/>
              <a:gd name="connsiteY35" fmla="*/ 807868 h 1198485"/>
              <a:gd name="connsiteX36" fmla="*/ 783721 w 1920063"/>
              <a:gd name="connsiteY36" fmla="*/ 781235 h 1198485"/>
              <a:gd name="connsiteX37" fmla="*/ 721577 w 1920063"/>
              <a:gd name="connsiteY37" fmla="*/ 710213 h 1198485"/>
              <a:gd name="connsiteX38" fmla="*/ 686066 w 1920063"/>
              <a:gd name="connsiteY38" fmla="*/ 665825 h 1198485"/>
              <a:gd name="connsiteX39" fmla="*/ 659433 w 1920063"/>
              <a:gd name="connsiteY39" fmla="*/ 648070 h 1198485"/>
              <a:gd name="connsiteX40" fmla="*/ 623923 w 1920063"/>
              <a:gd name="connsiteY40" fmla="*/ 603681 h 1198485"/>
              <a:gd name="connsiteX41" fmla="*/ 597290 w 1920063"/>
              <a:gd name="connsiteY41" fmla="*/ 577048 h 1198485"/>
              <a:gd name="connsiteX42" fmla="*/ 544024 w 1920063"/>
              <a:gd name="connsiteY42" fmla="*/ 541538 h 1198485"/>
              <a:gd name="connsiteX43" fmla="*/ 526268 w 1920063"/>
              <a:gd name="connsiteY43" fmla="*/ 514905 h 1198485"/>
              <a:gd name="connsiteX44" fmla="*/ 473002 w 1920063"/>
              <a:gd name="connsiteY44" fmla="*/ 479394 h 1198485"/>
              <a:gd name="connsiteX45" fmla="*/ 393103 w 1920063"/>
              <a:gd name="connsiteY45" fmla="*/ 408373 h 1198485"/>
              <a:gd name="connsiteX46" fmla="*/ 330960 w 1920063"/>
              <a:gd name="connsiteY46" fmla="*/ 363984 h 1198485"/>
              <a:gd name="connsiteX47" fmla="*/ 286571 w 1920063"/>
              <a:gd name="connsiteY47" fmla="*/ 319596 h 1198485"/>
              <a:gd name="connsiteX48" fmla="*/ 215550 w 1920063"/>
              <a:gd name="connsiteY48" fmla="*/ 257452 h 1198485"/>
              <a:gd name="connsiteX49" fmla="*/ 171162 w 1920063"/>
              <a:gd name="connsiteY49" fmla="*/ 230819 h 1198485"/>
              <a:gd name="connsiteX50" fmla="*/ 0 w 1920063"/>
              <a:gd name="connsiteY50" fmla="*/ 174478 h 1198485"/>
              <a:gd name="connsiteX51" fmla="*/ 144529 w 1920063"/>
              <a:gd name="connsiteY51" fmla="*/ 124287 h 1198485"/>
              <a:gd name="connsiteX52" fmla="*/ 197795 w 1920063"/>
              <a:gd name="connsiteY52" fmla="*/ 106532 h 1198485"/>
              <a:gd name="connsiteX53" fmla="*/ 215550 w 1920063"/>
              <a:gd name="connsiteY53" fmla="*/ 88776 h 1198485"/>
              <a:gd name="connsiteX54" fmla="*/ 295449 w 1920063"/>
              <a:gd name="connsiteY54" fmla="*/ 53266 h 1198485"/>
              <a:gd name="connsiteX55" fmla="*/ 357593 w 1920063"/>
              <a:gd name="connsiteY55" fmla="*/ 62143 h 1198485"/>
              <a:gd name="connsiteX0" fmla="*/ 357593 w 1920063"/>
              <a:gd name="connsiteY0" fmla="*/ 62143 h 1198485"/>
              <a:gd name="connsiteX1" fmla="*/ 357593 w 1920063"/>
              <a:gd name="connsiteY1" fmla="*/ 62143 h 1198485"/>
              <a:gd name="connsiteX2" fmla="*/ 437492 w 1920063"/>
              <a:gd name="connsiteY2" fmla="*/ 79899 h 1198485"/>
              <a:gd name="connsiteX3" fmla="*/ 570657 w 1920063"/>
              <a:gd name="connsiteY3" fmla="*/ 97654 h 1198485"/>
              <a:gd name="connsiteX4" fmla="*/ 774843 w 1920063"/>
              <a:gd name="connsiteY4" fmla="*/ 88776 h 1198485"/>
              <a:gd name="connsiteX5" fmla="*/ 872498 w 1920063"/>
              <a:gd name="connsiteY5" fmla="*/ 71021 h 1198485"/>
              <a:gd name="connsiteX6" fmla="*/ 987907 w 1920063"/>
              <a:gd name="connsiteY6" fmla="*/ 53266 h 1198485"/>
              <a:gd name="connsiteX7" fmla="*/ 1058929 w 1920063"/>
              <a:gd name="connsiteY7" fmla="*/ 44388 h 1198485"/>
              <a:gd name="connsiteX8" fmla="*/ 1360769 w 1920063"/>
              <a:gd name="connsiteY8" fmla="*/ 26633 h 1198485"/>
              <a:gd name="connsiteX9" fmla="*/ 1449546 w 1920063"/>
              <a:gd name="connsiteY9" fmla="*/ 17755 h 1198485"/>
              <a:gd name="connsiteX10" fmla="*/ 1502812 w 1920063"/>
              <a:gd name="connsiteY10" fmla="*/ 8877 h 1198485"/>
              <a:gd name="connsiteX11" fmla="*/ 1564956 w 1920063"/>
              <a:gd name="connsiteY11" fmla="*/ 0 h 1198485"/>
              <a:gd name="connsiteX12" fmla="*/ 1769142 w 1920063"/>
              <a:gd name="connsiteY12" fmla="*/ 8877 h 1198485"/>
              <a:gd name="connsiteX13" fmla="*/ 1866797 w 1920063"/>
              <a:gd name="connsiteY13" fmla="*/ 35510 h 1198485"/>
              <a:gd name="connsiteX14" fmla="*/ 1893430 w 1920063"/>
              <a:gd name="connsiteY14" fmla="*/ 44388 h 1198485"/>
              <a:gd name="connsiteX15" fmla="*/ 1920063 w 1920063"/>
              <a:gd name="connsiteY15" fmla="*/ 221941 h 1198485"/>
              <a:gd name="connsiteX16" fmla="*/ 1902307 w 1920063"/>
              <a:gd name="connsiteY16" fmla="*/ 1056442 h 1198485"/>
              <a:gd name="connsiteX17" fmla="*/ 1875674 w 1920063"/>
              <a:gd name="connsiteY17" fmla="*/ 1198485 h 1198485"/>
              <a:gd name="connsiteX18" fmla="*/ 1751387 w 1920063"/>
              <a:gd name="connsiteY18" fmla="*/ 1189608 h 1198485"/>
              <a:gd name="connsiteX19" fmla="*/ 1680365 w 1920063"/>
              <a:gd name="connsiteY19" fmla="*/ 1162974 h 1198485"/>
              <a:gd name="connsiteX20" fmla="*/ 1644855 w 1920063"/>
              <a:gd name="connsiteY20" fmla="*/ 1154097 h 1198485"/>
              <a:gd name="connsiteX21" fmla="*/ 1582711 w 1920063"/>
              <a:gd name="connsiteY21" fmla="*/ 1136341 h 1198485"/>
              <a:gd name="connsiteX22" fmla="*/ 1493934 w 1920063"/>
              <a:gd name="connsiteY22" fmla="*/ 1083075 h 1198485"/>
              <a:gd name="connsiteX23" fmla="*/ 1414035 w 1920063"/>
              <a:gd name="connsiteY23" fmla="*/ 1047565 h 1198485"/>
              <a:gd name="connsiteX24" fmla="*/ 1387402 w 1920063"/>
              <a:gd name="connsiteY24" fmla="*/ 1038687 h 1198485"/>
              <a:gd name="connsiteX25" fmla="*/ 1325259 w 1920063"/>
              <a:gd name="connsiteY25" fmla="*/ 1012054 h 1198485"/>
              <a:gd name="connsiteX26" fmla="*/ 1298626 w 1920063"/>
              <a:gd name="connsiteY26" fmla="*/ 985421 h 1198485"/>
              <a:gd name="connsiteX27" fmla="*/ 1227604 w 1920063"/>
              <a:gd name="connsiteY27" fmla="*/ 958788 h 1198485"/>
              <a:gd name="connsiteX28" fmla="*/ 1192094 w 1920063"/>
              <a:gd name="connsiteY28" fmla="*/ 949910 h 1198485"/>
              <a:gd name="connsiteX29" fmla="*/ 1121072 w 1920063"/>
              <a:gd name="connsiteY29" fmla="*/ 923277 h 1198485"/>
              <a:gd name="connsiteX30" fmla="*/ 1058929 w 1920063"/>
              <a:gd name="connsiteY30" fmla="*/ 896644 h 1198485"/>
              <a:gd name="connsiteX31" fmla="*/ 1023418 w 1920063"/>
              <a:gd name="connsiteY31" fmla="*/ 878889 h 1198485"/>
              <a:gd name="connsiteX32" fmla="*/ 987907 w 1920063"/>
              <a:gd name="connsiteY32" fmla="*/ 870011 h 1198485"/>
              <a:gd name="connsiteX33" fmla="*/ 934641 w 1920063"/>
              <a:gd name="connsiteY33" fmla="*/ 852256 h 1198485"/>
              <a:gd name="connsiteX34" fmla="*/ 890253 w 1920063"/>
              <a:gd name="connsiteY34" fmla="*/ 834501 h 1198485"/>
              <a:gd name="connsiteX35" fmla="*/ 845864 w 1920063"/>
              <a:gd name="connsiteY35" fmla="*/ 807868 h 1198485"/>
              <a:gd name="connsiteX36" fmla="*/ 783721 w 1920063"/>
              <a:gd name="connsiteY36" fmla="*/ 781235 h 1198485"/>
              <a:gd name="connsiteX37" fmla="*/ 721577 w 1920063"/>
              <a:gd name="connsiteY37" fmla="*/ 710213 h 1198485"/>
              <a:gd name="connsiteX38" fmla="*/ 686066 w 1920063"/>
              <a:gd name="connsiteY38" fmla="*/ 665825 h 1198485"/>
              <a:gd name="connsiteX39" fmla="*/ 659433 w 1920063"/>
              <a:gd name="connsiteY39" fmla="*/ 648070 h 1198485"/>
              <a:gd name="connsiteX40" fmla="*/ 623923 w 1920063"/>
              <a:gd name="connsiteY40" fmla="*/ 603681 h 1198485"/>
              <a:gd name="connsiteX41" fmla="*/ 597290 w 1920063"/>
              <a:gd name="connsiteY41" fmla="*/ 577048 h 1198485"/>
              <a:gd name="connsiteX42" fmla="*/ 544024 w 1920063"/>
              <a:gd name="connsiteY42" fmla="*/ 541538 h 1198485"/>
              <a:gd name="connsiteX43" fmla="*/ 526268 w 1920063"/>
              <a:gd name="connsiteY43" fmla="*/ 514905 h 1198485"/>
              <a:gd name="connsiteX44" fmla="*/ 473002 w 1920063"/>
              <a:gd name="connsiteY44" fmla="*/ 479394 h 1198485"/>
              <a:gd name="connsiteX45" fmla="*/ 393103 w 1920063"/>
              <a:gd name="connsiteY45" fmla="*/ 408373 h 1198485"/>
              <a:gd name="connsiteX46" fmla="*/ 330960 w 1920063"/>
              <a:gd name="connsiteY46" fmla="*/ 363984 h 1198485"/>
              <a:gd name="connsiteX47" fmla="*/ 286571 w 1920063"/>
              <a:gd name="connsiteY47" fmla="*/ 319596 h 1198485"/>
              <a:gd name="connsiteX48" fmla="*/ 215550 w 1920063"/>
              <a:gd name="connsiteY48" fmla="*/ 257452 h 1198485"/>
              <a:gd name="connsiteX49" fmla="*/ 112214 w 1920063"/>
              <a:gd name="connsiteY49" fmla="*/ 230819 h 1198485"/>
              <a:gd name="connsiteX50" fmla="*/ 0 w 1920063"/>
              <a:gd name="connsiteY50" fmla="*/ 174478 h 1198485"/>
              <a:gd name="connsiteX51" fmla="*/ 144529 w 1920063"/>
              <a:gd name="connsiteY51" fmla="*/ 124287 h 1198485"/>
              <a:gd name="connsiteX52" fmla="*/ 197795 w 1920063"/>
              <a:gd name="connsiteY52" fmla="*/ 106532 h 1198485"/>
              <a:gd name="connsiteX53" fmla="*/ 215550 w 1920063"/>
              <a:gd name="connsiteY53" fmla="*/ 88776 h 1198485"/>
              <a:gd name="connsiteX54" fmla="*/ 295449 w 1920063"/>
              <a:gd name="connsiteY54" fmla="*/ 53266 h 1198485"/>
              <a:gd name="connsiteX55" fmla="*/ 357593 w 1920063"/>
              <a:gd name="connsiteY55" fmla="*/ 62143 h 1198485"/>
              <a:gd name="connsiteX0" fmla="*/ 357593 w 1944070"/>
              <a:gd name="connsiteY0" fmla="*/ 62143 h 1227502"/>
              <a:gd name="connsiteX1" fmla="*/ 357593 w 1944070"/>
              <a:gd name="connsiteY1" fmla="*/ 62143 h 1227502"/>
              <a:gd name="connsiteX2" fmla="*/ 437492 w 1944070"/>
              <a:gd name="connsiteY2" fmla="*/ 79899 h 1227502"/>
              <a:gd name="connsiteX3" fmla="*/ 570657 w 1944070"/>
              <a:gd name="connsiteY3" fmla="*/ 97654 h 1227502"/>
              <a:gd name="connsiteX4" fmla="*/ 774843 w 1944070"/>
              <a:gd name="connsiteY4" fmla="*/ 88776 h 1227502"/>
              <a:gd name="connsiteX5" fmla="*/ 872498 w 1944070"/>
              <a:gd name="connsiteY5" fmla="*/ 71021 h 1227502"/>
              <a:gd name="connsiteX6" fmla="*/ 987907 w 1944070"/>
              <a:gd name="connsiteY6" fmla="*/ 53266 h 1227502"/>
              <a:gd name="connsiteX7" fmla="*/ 1058929 w 1944070"/>
              <a:gd name="connsiteY7" fmla="*/ 44388 h 1227502"/>
              <a:gd name="connsiteX8" fmla="*/ 1360769 w 1944070"/>
              <a:gd name="connsiteY8" fmla="*/ 26633 h 1227502"/>
              <a:gd name="connsiteX9" fmla="*/ 1449546 w 1944070"/>
              <a:gd name="connsiteY9" fmla="*/ 17755 h 1227502"/>
              <a:gd name="connsiteX10" fmla="*/ 1502812 w 1944070"/>
              <a:gd name="connsiteY10" fmla="*/ 8877 h 1227502"/>
              <a:gd name="connsiteX11" fmla="*/ 1564956 w 1944070"/>
              <a:gd name="connsiteY11" fmla="*/ 0 h 1227502"/>
              <a:gd name="connsiteX12" fmla="*/ 1769142 w 1944070"/>
              <a:gd name="connsiteY12" fmla="*/ 8877 h 1227502"/>
              <a:gd name="connsiteX13" fmla="*/ 1866797 w 1944070"/>
              <a:gd name="connsiteY13" fmla="*/ 35510 h 1227502"/>
              <a:gd name="connsiteX14" fmla="*/ 1893430 w 1944070"/>
              <a:gd name="connsiteY14" fmla="*/ 44388 h 1227502"/>
              <a:gd name="connsiteX15" fmla="*/ 1920063 w 1944070"/>
              <a:gd name="connsiteY15" fmla="*/ 221941 h 1227502"/>
              <a:gd name="connsiteX16" fmla="*/ 1902307 w 1944070"/>
              <a:gd name="connsiteY16" fmla="*/ 1056442 h 1227502"/>
              <a:gd name="connsiteX17" fmla="*/ 1934622 w 1944070"/>
              <a:gd name="connsiteY17" fmla="*/ 1227502 h 1227502"/>
              <a:gd name="connsiteX18" fmla="*/ 1751387 w 1944070"/>
              <a:gd name="connsiteY18" fmla="*/ 1189608 h 1227502"/>
              <a:gd name="connsiteX19" fmla="*/ 1680365 w 1944070"/>
              <a:gd name="connsiteY19" fmla="*/ 1162974 h 1227502"/>
              <a:gd name="connsiteX20" fmla="*/ 1644855 w 1944070"/>
              <a:gd name="connsiteY20" fmla="*/ 1154097 h 1227502"/>
              <a:gd name="connsiteX21" fmla="*/ 1582711 w 1944070"/>
              <a:gd name="connsiteY21" fmla="*/ 1136341 h 1227502"/>
              <a:gd name="connsiteX22" fmla="*/ 1493934 w 1944070"/>
              <a:gd name="connsiteY22" fmla="*/ 1083075 h 1227502"/>
              <a:gd name="connsiteX23" fmla="*/ 1414035 w 1944070"/>
              <a:gd name="connsiteY23" fmla="*/ 1047565 h 1227502"/>
              <a:gd name="connsiteX24" fmla="*/ 1387402 w 1944070"/>
              <a:gd name="connsiteY24" fmla="*/ 1038687 h 1227502"/>
              <a:gd name="connsiteX25" fmla="*/ 1325259 w 1944070"/>
              <a:gd name="connsiteY25" fmla="*/ 1012054 h 1227502"/>
              <a:gd name="connsiteX26" fmla="*/ 1298626 w 1944070"/>
              <a:gd name="connsiteY26" fmla="*/ 985421 h 1227502"/>
              <a:gd name="connsiteX27" fmla="*/ 1227604 w 1944070"/>
              <a:gd name="connsiteY27" fmla="*/ 958788 h 1227502"/>
              <a:gd name="connsiteX28" fmla="*/ 1192094 w 1944070"/>
              <a:gd name="connsiteY28" fmla="*/ 949910 h 1227502"/>
              <a:gd name="connsiteX29" fmla="*/ 1121072 w 1944070"/>
              <a:gd name="connsiteY29" fmla="*/ 923277 h 1227502"/>
              <a:gd name="connsiteX30" fmla="*/ 1058929 w 1944070"/>
              <a:gd name="connsiteY30" fmla="*/ 896644 h 1227502"/>
              <a:gd name="connsiteX31" fmla="*/ 1023418 w 1944070"/>
              <a:gd name="connsiteY31" fmla="*/ 878889 h 1227502"/>
              <a:gd name="connsiteX32" fmla="*/ 987907 w 1944070"/>
              <a:gd name="connsiteY32" fmla="*/ 870011 h 1227502"/>
              <a:gd name="connsiteX33" fmla="*/ 934641 w 1944070"/>
              <a:gd name="connsiteY33" fmla="*/ 852256 h 1227502"/>
              <a:gd name="connsiteX34" fmla="*/ 890253 w 1944070"/>
              <a:gd name="connsiteY34" fmla="*/ 834501 h 1227502"/>
              <a:gd name="connsiteX35" fmla="*/ 845864 w 1944070"/>
              <a:gd name="connsiteY35" fmla="*/ 807868 h 1227502"/>
              <a:gd name="connsiteX36" fmla="*/ 783721 w 1944070"/>
              <a:gd name="connsiteY36" fmla="*/ 781235 h 1227502"/>
              <a:gd name="connsiteX37" fmla="*/ 721577 w 1944070"/>
              <a:gd name="connsiteY37" fmla="*/ 710213 h 1227502"/>
              <a:gd name="connsiteX38" fmla="*/ 686066 w 1944070"/>
              <a:gd name="connsiteY38" fmla="*/ 665825 h 1227502"/>
              <a:gd name="connsiteX39" fmla="*/ 659433 w 1944070"/>
              <a:gd name="connsiteY39" fmla="*/ 648070 h 1227502"/>
              <a:gd name="connsiteX40" fmla="*/ 623923 w 1944070"/>
              <a:gd name="connsiteY40" fmla="*/ 603681 h 1227502"/>
              <a:gd name="connsiteX41" fmla="*/ 597290 w 1944070"/>
              <a:gd name="connsiteY41" fmla="*/ 577048 h 1227502"/>
              <a:gd name="connsiteX42" fmla="*/ 544024 w 1944070"/>
              <a:gd name="connsiteY42" fmla="*/ 541538 h 1227502"/>
              <a:gd name="connsiteX43" fmla="*/ 526268 w 1944070"/>
              <a:gd name="connsiteY43" fmla="*/ 514905 h 1227502"/>
              <a:gd name="connsiteX44" fmla="*/ 473002 w 1944070"/>
              <a:gd name="connsiteY44" fmla="*/ 479394 h 1227502"/>
              <a:gd name="connsiteX45" fmla="*/ 393103 w 1944070"/>
              <a:gd name="connsiteY45" fmla="*/ 408373 h 1227502"/>
              <a:gd name="connsiteX46" fmla="*/ 330960 w 1944070"/>
              <a:gd name="connsiteY46" fmla="*/ 363984 h 1227502"/>
              <a:gd name="connsiteX47" fmla="*/ 286571 w 1944070"/>
              <a:gd name="connsiteY47" fmla="*/ 319596 h 1227502"/>
              <a:gd name="connsiteX48" fmla="*/ 215550 w 1944070"/>
              <a:gd name="connsiteY48" fmla="*/ 257452 h 1227502"/>
              <a:gd name="connsiteX49" fmla="*/ 112214 w 1944070"/>
              <a:gd name="connsiteY49" fmla="*/ 230819 h 1227502"/>
              <a:gd name="connsiteX50" fmla="*/ 0 w 1944070"/>
              <a:gd name="connsiteY50" fmla="*/ 174478 h 1227502"/>
              <a:gd name="connsiteX51" fmla="*/ 144529 w 1944070"/>
              <a:gd name="connsiteY51" fmla="*/ 124287 h 1227502"/>
              <a:gd name="connsiteX52" fmla="*/ 197795 w 1944070"/>
              <a:gd name="connsiteY52" fmla="*/ 106532 h 1227502"/>
              <a:gd name="connsiteX53" fmla="*/ 215550 w 1944070"/>
              <a:gd name="connsiteY53" fmla="*/ 88776 h 1227502"/>
              <a:gd name="connsiteX54" fmla="*/ 295449 w 1944070"/>
              <a:gd name="connsiteY54" fmla="*/ 53266 h 1227502"/>
              <a:gd name="connsiteX55" fmla="*/ 357593 w 1944070"/>
              <a:gd name="connsiteY55" fmla="*/ 62143 h 1227502"/>
              <a:gd name="connsiteX0" fmla="*/ 357593 w 1944070"/>
              <a:gd name="connsiteY0" fmla="*/ 62143 h 1227502"/>
              <a:gd name="connsiteX1" fmla="*/ 357593 w 1944070"/>
              <a:gd name="connsiteY1" fmla="*/ 62143 h 1227502"/>
              <a:gd name="connsiteX2" fmla="*/ 437492 w 1944070"/>
              <a:gd name="connsiteY2" fmla="*/ 79899 h 1227502"/>
              <a:gd name="connsiteX3" fmla="*/ 570657 w 1944070"/>
              <a:gd name="connsiteY3" fmla="*/ 57029 h 1227502"/>
              <a:gd name="connsiteX4" fmla="*/ 774843 w 1944070"/>
              <a:gd name="connsiteY4" fmla="*/ 88776 h 1227502"/>
              <a:gd name="connsiteX5" fmla="*/ 872498 w 1944070"/>
              <a:gd name="connsiteY5" fmla="*/ 71021 h 1227502"/>
              <a:gd name="connsiteX6" fmla="*/ 987907 w 1944070"/>
              <a:gd name="connsiteY6" fmla="*/ 53266 h 1227502"/>
              <a:gd name="connsiteX7" fmla="*/ 1058929 w 1944070"/>
              <a:gd name="connsiteY7" fmla="*/ 44388 h 1227502"/>
              <a:gd name="connsiteX8" fmla="*/ 1360769 w 1944070"/>
              <a:gd name="connsiteY8" fmla="*/ 26633 h 1227502"/>
              <a:gd name="connsiteX9" fmla="*/ 1449546 w 1944070"/>
              <a:gd name="connsiteY9" fmla="*/ 17755 h 1227502"/>
              <a:gd name="connsiteX10" fmla="*/ 1502812 w 1944070"/>
              <a:gd name="connsiteY10" fmla="*/ 8877 h 1227502"/>
              <a:gd name="connsiteX11" fmla="*/ 1564956 w 1944070"/>
              <a:gd name="connsiteY11" fmla="*/ 0 h 1227502"/>
              <a:gd name="connsiteX12" fmla="*/ 1769142 w 1944070"/>
              <a:gd name="connsiteY12" fmla="*/ 8877 h 1227502"/>
              <a:gd name="connsiteX13" fmla="*/ 1866797 w 1944070"/>
              <a:gd name="connsiteY13" fmla="*/ 35510 h 1227502"/>
              <a:gd name="connsiteX14" fmla="*/ 1893430 w 1944070"/>
              <a:gd name="connsiteY14" fmla="*/ 44388 h 1227502"/>
              <a:gd name="connsiteX15" fmla="*/ 1920063 w 1944070"/>
              <a:gd name="connsiteY15" fmla="*/ 221941 h 1227502"/>
              <a:gd name="connsiteX16" fmla="*/ 1902307 w 1944070"/>
              <a:gd name="connsiteY16" fmla="*/ 1056442 h 1227502"/>
              <a:gd name="connsiteX17" fmla="*/ 1934622 w 1944070"/>
              <a:gd name="connsiteY17" fmla="*/ 1227502 h 1227502"/>
              <a:gd name="connsiteX18" fmla="*/ 1751387 w 1944070"/>
              <a:gd name="connsiteY18" fmla="*/ 1189608 h 1227502"/>
              <a:gd name="connsiteX19" fmla="*/ 1680365 w 1944070"/>
              <a:gd name="connsiteY19" fmla="*/ 1162974 h 1227502"/>
              <a:gd name="connsiteX20" fmla="*/ 1644855 w 1944070"/>
              <a:gd name="connsiteY20" fmla="*/ 1154097 h 1227502"/>
              <a:gd name="connsiteX21" fmla="*/ 1582711 w 1944070"/>
              <a:gd name="connsiteY21" fmla="*/ 1136341 h 1227502"/>
              <a:gd name="connsiteX22" fmla="*/ 1493934 w 1944070"/>
              <a:gd name="connsiteY22" fmla="*/ 1083075 h 1227502"/>
              <a:gd name="connsiteX23" fmla="*/ 1414035 w 1944070"/>
              <a:gd name="connsiteY23" fmla="*/ 1047565 h 1227502"/>
              <a:gd name="connsiteX24" fmla="*/ 1387402 w 1944070"/>
              <a:gd name="connsiteY24" fmla="*/ 1038687 h 1227502"/>
              <a:gd name="connsiteX25" fmla="*/ 1325259 w 1944070"/>
              <a:gd name="connsiteY25" fmla="*/ 1012054 h 1227502"/>
              <a:gd name="connsiteX26" fmla="*/ 1298626 w 1944070"/>
              <a:gd name="connsiteY26" fmla="*/ 985421 h 1227502"/>
              <a:gd name="connsiteX27" fmla="*/ 1227604 w 1944070"/>
              <a:gd name="connsiteY27" fmla="*/ 958788 h 1227502"/>
              <a:gd name="connsiteX28" fmla="*/ 1192094 w 1944070"/>
              <a:gd name="connsiteY28" fmla="*/ 949910 h 1227502"/>
              <a:gd name="connsiteX29" fmla="*/ 1121072 w 1944070"/>
              <a:gd name="connsiteY29" fmla="*/ 923277 h 1227502"/>
              <a:gd name="connsiteX30" fmla="*/ 1058929 w 1944070"/>
              <a:gd name="connsiteY30" fmla="*/ 896644 h 1227502"/>
              <a:gd name="connsiteX31" fmla="*/ 1023418 w 1944070"/>
              <a:gd name="connsiteY31" fmla="*/ 878889 h 1227502"/>
              <a:gd name="connsiteX32" fmla="*/ 987907 w 1944070"/>
              <a:gd name="connsiteY32" fmla="*/ 870011 h 1227502"/>
              <a:gd name="connsiteX33" fmla="*/ 934641 w 1944070"/>
              <a:gd name="connsiteY33" fmla="*/ 852256 h 1227502"/>
              <a:gd name="connsiteX34" fmla="*/ 890253 w 1944070"/>
              <a:gd name="connsiteY34" fmla="*/ 834501 h 1227502"/>
              <a:gd name="connsiteX35" fmla="*/ 845864 w 1944070"/>
              <a:gd name="connsiteY35" fmla="*/ 807868 h 1227502"/>
              <a:gd name="connsiteX36" fmla="*/ 783721 w 1944070"/>
              <a:gd name="connsiteY36" fmla="*/ 781235 h 1227502"/>
              <a:gd name="connsiteX37" fmla="*/ 721577 w 1944070"/>
              <a:gd name="connsiteY37" fmla="*/ 710213 h 1227502"/>
              <a:gd name="connsiteX38" fmla="*/ 686066 w 1944070"/>
              <a:gd name="connsiteY38" fmla="*/ 665825 h 1227502"/>
              <a:gd name="connsiteX39" fmla="*/ 659433 w 1944070"/>
              <a:gd name="connsiteY39" fmla="*/ 648070 h 1227502"/>
              <a:gd name="connsiteX40" fmla="*/ 623923 w 1944070"/>
              <a:gd name="connsiteY40" fmla="*/ 603681 h 1227502"/>
              <a:gd name="connsiteX41" fmla="*/ 597290 w 1944070"/>
              <a:gd name="connsiteY41" fmla="*/ 577048 h 1227502"/>
              <a:gd name="connsiteX42" fmla="*/ 544024 w 1944070"/>
              <a:gd name="connsiteY42" fmla="*/ 541538 h 1227502"/>
              <a:gd name="connsiteX43" fmla="*/ 526268 w 1944070"/>
              <a:gd name="connsiteY43" fmla="*/ 514905 h 1227502"/>
              <a:gd name="connsiteX44" fmla="*/ 473002 w 1944070"/>
              <a:gd name="connsiteY44" fmla="*/ 479394 h 1227502"/>
              <a:gd name="connsiteX45" fmla="*/ 393103 w 1944070"/>
              <a:gd name="connsiteY45" fmla="*/ 408373 h 1227502"/>
              <a:gd name="connsiteX46" fmla="*/ 330960 w 1944070"/>
              <a:gd name="connsiteY46" fmla="*/ 363984 h 1227502"/>
              <a:gd name="connsiteX47" fmla="*/ 286571 w 1944070"/>
              <a:gd name="connsiteY47" fmla="*/ 319596 h 1227502"/>
              <a:gd name="connsiteX48" fmla="*/ 215550 w 1944070"/>
              <a:gd name="connsiteY48" fmla="*/ 257452 h 1227502"/>
              <a:gd name="connsiteX49" fmla="*/ 112214 w 1944070"/>
              <a:gd name="connsiteY49" fmla="*/ 230819 h 1227502"/>
              <a:gd name="connsiteX50" fmla="*/ 0 w 1944070"/>
              <a:gd name="connsiteY50" fmla="*/ 174478 h 1227502"/>
              <a:gd name="connsiteX51" fmla="*/ 144529 w 1944070"/>
              <a:gd name="connsiteY51" fmla="*/ 124287 h 1227502"/>
              <a:gd name="connsiteX52" fmla="*/ 197795 w 1944070"/>
              <a:gd name="connsiteY52" fmla="*/ 106532 h 1227502"/>
              <a:gd name="connsiteX53" fmla="*/ 215550 w 1944070"/>
              <a:gd name="connsiteY53" fmla="*/ 88776 h 1227502"/>
              <a:gd name="connsiteX54" fmla="*/ 295449 w 1944070"/>
              <a:gd name="connsiteY54" fmla="*/ 53266 h 1227502"/>
              <a:gd name="connsiteX55" fmla="*/ 357593 w 1944070"/>
              <a:gd name="connsiteY55" fmla="*/ 62143 h 1227502"/>
              <a:gd name="connsiteX0" fmla="*/ 357593 w 1944070"/>
              <a:gd name="connsiteY0" fmla="*/ 62143 h 1227502"/>
              <a:gd name="connsiteX1" fmla="*/ 357593 w 1944070"/>
              <a:gd name="connsiteY1" fmla="*/ 62143 h 1227502"/>
              <a:gd name="connsiteX2" fmla="*/ 437492 w 1944070"/>
              <a:gd name="connsiteY2" fmla="*/ 79899 h 1227502"/>
              <a:gd name="connsiteX3" fmla="*/ 570657 w 1944070"/>
              <a:gd name="connsiteY3" fmla="*/ 57029 h 1227502"/>
              <a:gd name="connsiteX4" fmla="*/ 833791 w 1944070"/>
              <a:gd name="connsiteY4" fmla="*/ 59759 h 1227502"/>
              <a:gd name="connsiteX5" fmla="*/ 872498 w 1944070"/>
              <a:gd name="connsiteY5" fmla="*/ 71021 h 1227502"/>
              <a:gd name="connsiteX6" fmla="*/ 987907 w 1944070"/>
              <a:gd name="connsiteY6" fmla="*/ 53266 h 1227502"/>
              <a:gd name="connsiteX7" fmla="*/ 1058929 w 1944070"/>
              <a:gd name="connsiteY7" fmla="*/ 44388 h 1227502"/>
              <a:gd name="connsiteX8" fmla="*/ 1360769 w 1944070"/>
              <a:gd name="connsiteY8" fmla="*/ 26633 h 1227502"/>
              <a:gd name="connsiteX9" fmla="*/ 1449546 w 1944070"/>
              <a:gd name="connsiteY9" fmla="*/ 17755 h 1227502"/>
              <a:gd name="connsiteX10" fmla="*/ 1502812 w 1944070"/>
              <a:gd name="connsiteY10" fmla="*/ 8877 h 1227502"/>
              <a:gd name="connsiteX11" fmla="*/ 1564956 w 1944070"/>
              <a:gd name="connsiteY11" fmla="*/ 0 h 1227502"/>
              <a:gd name="connsiteX12" fmla="*/ 1769142 w 1944070"/>
              <a:gd name="connsiteY12" fmla="*/ 8877 h 1227502"/>
              <a:gd name="connsiteX13" fmla="*/ 1866797 w 1944070"/>
              <a:gd name="connsiteY13" fmla="*/ 35510 h 1227502"/>
              <a:gd name="connsiteX14" fmla="*/ 1893430 w 1944070"/>
              <a:gd name="connsiteY14" fmla="*/ 44388 h 1227502"/>
              <a:gd name="connsiteX15" fmla="*/ 1920063 w 1944070"/>
              <a:gd name="connsiteY15" fmla="*/ 221941 h 1227502"/>
              <a:gd name="connsiteX16" fmla="*/ 1902307 w 1944070"/>
              <a:gd name="connsiteY16" fmla="*/ 1056442 h 1227502"/>
              <a:gd name="connsiteX17" fmla="*/ 1934622 w 1944070"/>
              <a:gd name="connsiteY17" fmla="*/ 1227502 h 1227502"/>
              <a:gd name="connsiteX18" fmla="*/ 1751387 w 1944070"/>
              <a:gd name="connsiteY18" fmla="*/ 1189608 h 1227502"/>
              <a:gd name="connsiteX19" fmla="*/ 1680365 w 1944070"/>
              <a:gd name="connsiteY19" fmla="*/ 1162974 h 1227502"/>
              <a:gd name="connsiteX20" fmla="*/ 1644855 w 1944070"/>
              <a:gd name="connsiteY20" fmla="*/ 1154097 h 1227502"/>
              <a:gd name="connsiteX21" fmla="*/ 1582711 w 1944070"/>
              <a:gd name="connsiteY21" fmla="*/ 1136341 h 1227502"/>
              <a:gd name="connsiteX22" fmla="*/ 1493934 w 1944070"/>
              <a:gd name="connsiteY22" fmla="*/ 1083075 h 1227502"/>
              <a:gd name="connsiteX23" fmla="*/ 1414035 w 1944070"/>
              <a:gd name="connsiteY23" fmla="*/ 1047565 h 1227502"/>
              <a:gd name="connsiteX24" fmla="*/ 1387402 w 1944070"/>
              <a:gd name="connsiteY24" fmla="*/ 1038687 h 1227502"/>
              <a:gd name="connsiteX25" fmla="*/ 1325259 w 1944070"/>
              <a:gd name="connsiteY25" fmla="*/ 1012054 h 1227502"/>
              <a:gd name="connsiteX26" fmla="*/ 1298626 w 1944070"/>
              <a:gd name="connsiteY26" fmla="*/ 985421 h 1227502"/>
              <a:gd name="connsiteX27" fmla="*/ 1227604 w 1944070"/>
              <a:gd name="connsiteY27" fmla="*/ 958788 h 1227502"/>
              <a:gd name="connsiteX28" fmla="*/ 1192094 w 1944070"/>
              <a:gd name="connsiteY28" fmla="*/ 949910 h 1227502"/>
              <a:gd name="connsiteX29" fmla="*/ 1121072 w 1944070"/>
              <a:gd name="connsiteY29" fmla="*/ 923277 h 1227502"/>
              <a:gd name="connsiteX30" fmla="*/ 1058929 w 1944070"/>
              <a:gd name="connsiteY30" fmla="*/ 896644 h 1227502"/>
              <a:gd name="connsiteX31" fmla="*/ 1023418 w 1944070"/>
              <a:gd name="connsiteY31" fmla="*/ 878889 h 1227502"/>
              <a:gd name="connsiteX32" fmla="*/ 987907 w 1944070"/>
              <a:gd name="connsiteY32" fmla="*/ 870011 h 1227502"/>
              <a:gd name="connsiteX33" fmla="*/ 934641 w 1944070"/>
              <a:gd name="connsiteY33" fmla="*/ 852256 h 1227502"/>
              <a:gd name="connsiteX34" fmla="*/ 890253 w 1944070"/>
              <a:gd name="connsiteY34" fmla="*/ 834501 h 1227502"/>
              <a:gd name="connsiteX35" fmla="*/ 845864 w 1944070"/>
              <a:gd name="connsiteY35" fmla="*/ 807868 h 1227502"/>
              <a:gd name="connsiteX36" fmla="*/ 783721 w 1944070"/>
              <a:gd name="connsiteY36" fmla="*/ 781235 h 1227502"/>
              <a:gd name="connsiteX37" fmla="*/ 721577 w 1944070"/>
              <a:gd name="connsiteY37" fmla="*/ 710213 h 1227502"/>
              <a:gd name="connsiteX38" fmla="*/ 686066 w 1944070"/>
              <a:gd name="connsiteY38" fmla="*/ 665825 h 1227502"/>
              <a:gd name="connsiteX39" fmla="*/ 659433 w 1944070"/>
              <a:gd name="connsiteY39" fmla="*/ 648070 h 1227502"/>
              <a:gd name="connsiteX40" fmla="*/ 623923 w 1944070"/>
              <a:gd name="connsiteY40" fmla="*/ 603681 h 1227502"/>
              <a:gd name="connsiteX41" fmla="*/ 597290 w 1944070"/>
              <a:gd name="connsiteY41" fmla="*/ 577048 h 1227502"/>
              <a:gd name="connsiteX42" fmla="*/ 544024 w 1944070"/>
              <a:gd name="connsiteY42" fmla="*/ 541538 h 1227502"/>
              <a:gd name="connsiteX43" fmla="*/ 526268 w 1944070"/>
              <a:gd name="connsiteY43" fmla="*/ 514905 h 1227502"/>
              <a:gd name="connsiteX44" fmla="*/ 473002 w 1944070"/>
              <a:gd name="connsiteY44" fmla="*/ 479394 h 1227502"/>
              <a:gd name="connsiteX45" fmla="*/ 393103 w 1944070"/>
              <a:gd name="connsiteY45" fmla="*/ 408373 h 1227502"/>
              <a:gd name="connsiteX46" fmla="*/ 330960 w 1944070"/>
              <a:gd name="connsiteY46" fmla="*/ 363984 h 1227502"/>
              <a:gd name="connsiteX47" fmla="*/ 286571 w 1944070"/>
              <a:gd name="connsiteY47" fmla="*/ 319596 h 1227502"/>
              <a:gd name="connsiteX48" fmla="*/ 215550 w 1944070"/>
              <a:gd name="connsiteY48" fmla="*/ 257452 h 1227502"/>
              <a:gd name="connsiteX49" fmla="*/ 112214 w 1944070"/>
              <a:gd name="connsiteY49" fmla="*/ 230819 h 1227502"/>
              <a:gd name="connsiteX50" fmla="*/ 0 w 1944070"/>
              <a:gd name="connsiteY50" fmla="*/ 174478 h 1227502"/>
              <a:gd name="connsiteX51" fmla="*/ 144529 w 1944070"/>
              <a:gd name="connsiteY51" fmla="*/ 124287 h 1227502"/>
              <a:gd name="connsiteX52" fmla="*/ 197795 w 1944070"/>
              <a:gd name="connsiteY52" fmla="*/ 106532 h 1227502"/>
              <a:gd name="connsiteX53" fmla="*/ 215550 w 1944070"/>
              <a:gd name="connsiteY53" fmla="*/ 88776 h 1227502"/>
              <a:gd name="connsiteX54" fmla="*/ 295449 w 1944070"/>
              <a:gd name="connsiteY54" fmla="*/ 53266 h 1227502"/>
              <a:gd name="connsiteX55" fmla="*/ 357593 w 1944070"/>
              <a:gd name="connsiteY55" fmla="*/ 62143 h 1227502"/>
              <a:gd name="connsiteX0" fmla="*/ 357593 w 1944070"/>
              <a:gd name="connsiteY0" fmla="*/ 62143 h 1227502"/>
              <a:gd name="connsiteX1" fmla="*/ 357593 w 1944070"/>
              <a:gd name="connsiteY1" fmla="*/ 62143 h 1227502"/>
              <a:gd name="connsiteX2" fmla="*/ 437492 w 1944070"/>
              <a:gd name="connsiteY2" fmla="*/ 79899 h 1227502"/>
              <a:gd name="connsiteX3" fmla="*/ 570657 w 1944070"/>
              <a:gd name="connsiteY3" fmla="*/ 57029 h 1227502"/>
              <a:gd name="connsiteX4" fmla="*/ 833791 w 1944070"/>
              <a:gd name="connsiteY4" fmla="*/ 59759 h 1227502"/>
              <a:gd name="connsiteX5" fmla="*/ 872498 w 1944070"/>
              <a:gd name="connsiteY5" fmla="*/ 71021 h 1227502"/>
              <a:gd name="connsiteX6" fmla="*/ 997732 w 1944070"/>
              <a:gd name="connsiteY6" fmla="*/ 18445 h 1227502"/>
              <a:gd name="connsiteX7" fmla="*/ 1058929 w 1944070"/>
              <a:gd name="connsiteY7" fmla="*/ 44388 h 1227502"/>
              <a:gd name="connsiteX8" fmla="*/ 1360769 w 1944070"/>
              <a:gd name="connsiteY8" fmla="*/ 26633 h 1227502"/>
              <a:gd name="connsiteX9" fmla="*/ 1449546 w 1944070"/>
              <a:gd name="connsiteY9" fmla="*/ 17755 h 1227502"/>
              <a:gd name="connsiteX10" fmla="*/ 1502812 w 1944070"/>
              <a:gd name="connsiteY10" fmla="*/ 8877 h 1227502"/>
              <a:gd name="connsiteX11" fmla="*/ 1564956 w 1944070"/>
              <a:gd name="connsiteY11" fmla="*/ 0 h 1227502"/>
              <a:gd name="connsiteX12" fmla="*/ 1769142 w 1944070"/>
              <a:gd name="connsiteY12" fmla="*/ 8877 h 1227502"/>
              <a:gd name="connsiteX13" fmla="*/ 1866797 w 1944070"/>
              <a:gd name="connsiteY13" fmla="*/ 35510 h 1227502"/>
              <a:gd name="connsiteX14" fmla="*/ 1893430 w 1944070"/>
              <a:gd name="connsiteY14" fmla="*/ 44388 h 1227502"/>
              <a:gd name="connsiteX15" fmla="*/ 1920063 w 1944070"/>
              <a:gd name="connsiteY15" fmla="*/ 221941 h 1227502"/>
              <a:gd name="connsiteX16" fmla="*/ 1902307 w 1944070"/>
              <a:gd name="connsiteY16" fmla="*/ 1056442 h 1227502"/>
              <a:gd name="connsiteX17" fmla="*/ 1934622 w 1944070"/>
              <a:gd name="connsiteY17" fmla="*/ 1227502 h 1227502"/>
              <a:gd name="connsiteX18" fmla="*/ 1751387 w 1944070"/>
              <a:gd name="connsiteY18" fmla="*/ 1189608 h 1227502"/>
              <a:gd name="connsiteX19" fmla="*/ 1680365 w 1944070"/>
              <a:gd name="connsiteY19" fmla="*/ 1162974 h 1227502"/>
              <a:gd name="connsiteX20" fmla="*/ 1644855 w 1944070"/>
              <a:gd name="connsiteY20" fmla="*/ 1154097 h 1227502"/>
              <a:gd name="connsiteX21" fmla="*/ 1582711 w 1944070"/>
              <a:gd name="connsiteY21" fmla="*/ 1136341 h 1227502"/>
              <a:gd name="connsiteX22" fmla="*/ 1493934 w 1944070"/>
              <a:gd name="connsiteY22" fmla="*/ 1083075 h 1227502"/>
              <a:gd name="connsiteX23" fmla="*/ 1414035 w 1944070"/>
              <a:gd name="connsiteY23" fmla="*/ 1047565 h 1227502"/>
              <a:gd name="connsiteX24" fmla="*/ 1387402 w 1944070"/>
              <a:gd name="connsiteY24" fmla="*/ 1038687 h 1227502"/>
              <a:gd name="connsiteX25" fmla="*/ 1325259 w 1944070"/>
              <a:gd name="connsiteY25" fmla="*/ 1012054 h 1227502"/>
              <a:gd name="connsiteX26" fmla="*/ 1298626 w 1944070"/>
              <a:gd name="connsiteY26" fmla="*/ 985421 h 1227502"/>
              <a:gd name="connsiteX27" fmla="*/ 1227604 w 1944070"/>
              <a:gd name="connsiteY27" fmla="*/ 958788 h 1227502"/>
              <a:gd name="connsiteX28" fmla="*/ 1192094 w 1944070"/>
              <a:gd name="connsiteY28" fmla="*/ 949910 h 1227502"/>
              <a:gd name="connsiteX29" fmla="*/ 1121072 w 1944070"/>
              <a:gd name="connsiteY29" fmla="*/ 923277 h 1227502"/>
              <a:gd name="connsiteX30" fmla="*/ 1058929 w 1944070"/>
              <a:gd name="connsiteY30" fmla="*/ 896644 h 1227502"/>
              <a:gd name="connsiteX31" fmla="*/ 1023418 w 1944070"/>
              <a:gd name="connsiteY31" fmla="*/ 878889 h 1227502"/>
              <a:gd name="connsiteX32" fmla="*/ 987907 w 1944070"/>
              <a:gd name="connsiteY32" fmla="*/ 870011 h 1227502"/>
              <a:gd name="connsiteX33" fmla="*/ 934641 w 1944070"/>
              <a:gd name="connsiteY33" fmla="*/ 852256 h 1227502"/>
              <a:gd name="connsiteX34" fmla="*/ 890253 w 1944070"/>
              <a:gd name="connsiteY34" fmla="*/ 834501 h 1227502"/>
              <a:gd name="connsiteX35" fmla="*/ 845864 w 1944070"/>
              <a:gd name="connsiteY35" fmla="*/ 807868 h 1227502"/>
              <a:gd name="connsiteX36" fmla="*/ 783721 w 1944070"/>
              <a:gd name="connsiteY36" fmla="*/ 781235 h 1227502"/>
              <a:gd name="connsiteX37" fmla="*/ 721577 w 1944070"/>
              <a:gd name="connsiteY37" fmla="*/ 710213 h 1227502"/>
              <a:gd name="connsiteX38" fmla="*/ 686066 w 1944070"/>
              <a:gd name="connsiteY38" fmla="*/ 665825 h 1227502"/>
              <a:gd name="connsiteX39" fmla="*/ 659433 w 1944070"/>
              <a:gd name="connsiteY39" fmla="*/ 648070 h 1227502"/>
              <a:gd name="connsiteX40" fmla="*/ 623923 w 1944070"/>
              <a:gd name="connsiteY40" fmla="*/ 603681 h 1227502"/>
              <a:gd name="connsiteX41" fmla="*/ 597290 w 1944070"/>
              <a:gd name="connsiteY41" fmla="*/ 577048 h 1227502"/>
              <a:gd name="connsiteX42" fmla="*/ 544024 w 1944070"/>
              <a:gd name="connsiteY42" fmla="*/ 541538 h 1227502"/>
              <a:gd name="connsiteX43" fmla="*/ 526268 w 1944070"/>
              <a:gd name="connsiteY43" fmla="*/ 514905 h 1227502"/>
              <a:gd name="connsiteX44" fmla="*/ 473002 w 1944070"/>
              <a:gd name="connsiteY44" fmla="*/ 479394 h 1227502"/>
              <a:gd name="connsiteX45" fmla="*/ 393103 w 1944070"/>
              <a:gd name="connsiteY45" fmla="*/ 408373 h 1227502"/>
              <a:gd name="connsiteX46" fmla="*/ 330960 w 1944070"/>
              <a:gd name="connsiteY46" fmla="*/ 363984 h 1227502"/>
              <a:gd name="connsiteX47" fmla="*/ 286571 w 1944070"/>
              <a:gd name="connsiteY47" fmla="*/ 319596 h 1227502"/>
              <a:gd name="connsiteX48" fmla="*/ 215550 w 1944070"/>
              <a:gd name="connsiteY48" fmla="*/ 257452 h 1227502"/>
              <a:gd name="connsiteX49" fmla="*/ 112214 w 1944070"/>
              <a:gd name="connsiteY49" fmla="*/ 230819 h 1227502"/>
              <a:gd name="connsiteX50" fmla="*/ 0 w 1944070"/>
              <a:gd name="connsiteY50" fmla="*/ 174478 h 1227502"/>
              <a:gd name="connsiteX51" fmla="*/ 144529 w 1944070"/>
              <a:gd name="connsiteY51" fmla="*/ 124287 h 1227502"/>
              <a:gd name="connsiteX52" fmla="*/ 197795 w 1944070"/>
              <a:gd name="connsiteY52" fmla="*/ 106532 h 1227502"/>
              <a:gd name="connsiteX53" fmla="*/ 215550 w 1944070"/>
              <a:gd name="connsiteY53" fmla="*/ 88776 h 1227502"/>
              <a:gd name="connsiteX54" fmla="*/ 295449 w 1944070"/>
              <a:gd name="connsiteY54" fmla="*/ 53266 h 1227502"/>
              <a:gd name="connsiteX55" fmla="*/ 357593 w 1944070"/>
              <a:gd name="connsiteY55" fmla="*/ 62143 h 1227502"/>
              <a:gd name="connsiteX0" fmla="*/ 357593 w 1944070"/>
              <a:gd name="connsiteY0" fmla="*/ 62143 h 1227502"/>
              <a:gd name="connsiteX1" fmla="*/ 357593 w 1944070"/>
              <a:gd name="connsiteY1" fmla="*/ 62143 h 1227502"/>
              <a:gd name="connsiteX2" fmla="*/ 437492 w 1944070"/>
              <a:gd name="connsiteY2" fmla="*/ 79899 h 1227502"/>
              <a:gd name="connsiteX3" fmla="*/ 570657 w 1944070"/>
              <a:gd name="connsiteY3" fmla="*/ 57029 h 1227502"/>
              <a:gd name="connsiteX4" fmla="*/ 833791 w 1944070"/>
              <a:gd name="connsiteY4" fmla="*/ 59759 h 1227502"/>
              <a:gd name="connsiteX5" fmla="*/ 872498 w 1944070"/>
              <a:gd name="connsiteY5" fmla="*/ 71021 h 1227502"/>
              <a:gd name="connsiteX6" fmla="*/ 997732 w 1944070"/>
              <a:gd name="connsiteY6" fmla="*/ 18445 h 1227502"/>
              <a:gd name="connsiteX7" fmla="*/ 1058929 w 1944070"/>
              <a:gd name="connsiteY7" fmla="*/ 44388 h 1227502"/>
              <a:gd name="connsiteX8" fmla="*/ 1360769 w 1944070"/>
              <a:gd name="connsiteY8" fmla="*/ 26633 h 1227502"/>
              <a:gd name="connsiteX9" fmla="*/ 1449546 w 1944070"/>
              <a:gd name="connsiteY9" fmla="*/ 17755 h 1227502"/>
              <a:gd name="connsiteX10" fmla="*/ 1502812 w 1944070"/>
              <a:gd name="connsiteY10" fmla="*/ 8877 h 1227502"/>
              <a:gd name="connsiteX11" fmla="*/ 1564956 w 1944070"/>
              <a:gd name="connsiteY11" fmla="*/ 0 h 1227502"/>
              <a:gd name="connsiteX12" fmla="*/ 1769142 w 1944070"/>
              <a:gd name="connsiteY12" fmla="*/ 8877 h 1227502"/>
              <a:gd name="connsiteX13" fmla="*/ 1866797 w 1944070"/>
              <a:gd name="connsiteY13" fmla="*/ 35510 h 1227502"/>
              <a:gd name="connsiteX14" fmla="*/ 1915427 w 1944070"/>
              <a:gd name="connsiteY14" fmla="*/ 31395 h 1227502"/>
              <a:gd name="connsiteX15" fmla="*/ 1920063 w 1944070"/>
              <a:gd name="connsiteY15" fmla="*/ 221941 h 1227502"/>
              <a:gd name="connsiteX16" fmla="*/ 1902307 w 1944070"/>
              <a:gd name="connsiteY16" fmla="*/ 1056442 h 1227502"/>
              <a:gd name="connsiteX17" fmla="*/ 1934622 w 1944070"/>
              <a:gd name="connsiteY17" fmla="*/ 1227502 h 1227502"/>
              <a:gd name="connsiteX18" fmla="*/ 1751387 w 1944070"/>
              <a:gd name="connsiteY18" fmla="*/ 1189608 h 1227502"/>
              <a:gd name="connsiteX19" fmla="*/ 1680365 w 1944070"/>
              <a:gd name="connsiteY19" fmla="*/ 1162974 h 1227502"/>
              <a:gd name="connsiteX20" fmla="*/ 1644855 w 1944070"/>
              <a:gd name="connsiteY20" fmla="*/ 1154097 h 1227502"/>
              <a:gd name="connsiteX21" fmla="*/ 1582711 w 1944070"/>
              <a:gd name="connsiteY21" fmla="*/ 1136341 h 1227502"/>
              <a:gd name="connsiteX22" fmla="*/ 1493934 w 1944070"/>
              <a:gd name="connsiteY22" fmla="*/ 1083075 h 1227502"/>
              <a:gd name="connsiteX23" fmla="*/ 1414035 w 1944070"/>
              <a:gd name="connsiteY23" fmla="*/ 1047565 h 1227502"/>
              <a:gd name="connsiteX24" fmla="*/ 1387402 w 1944070"/>
              <a:gd name="connsiteY24" fmla="*/ 1038687 h 1227502"/>
              <a:gd name="connsiteX25" fmla="*/ 1325259 w 1944070"/>
              <a:gd name="connsiteY25" fmla="*/ 1012054 h 1227502"/>
              <a:gd name="connsiteX26" fmla="*/ 1298626 w 1944070"/>
              <a:gd name="connsiteY26" fmla="*/ 985421 h 1227502"/>
              <a:gd name="connsiteX27" fmla="*/ 1227604 w 1944070"/>
              <a:gd name="connsiteY27" fmla="*/ 958788 h 1227502"/>
              <a:gd name="connsiteX28" fmla="*/ 1192094 w 1944070"/>
              <a:gd name="connsiteY28" fmla="*/ 949910 h 1227502"/>
              <a:gd name="connsiteX29" fmla="*/ 1121072 w 1944070"/>
              <a:gd name="connsiteY29" fmla="*/ 923277 h 1227502"/>
              <a:gd name="connsiteX30" fmla="*/ 1058929 w 1944070"/>
              <a:gd name="connsiteY30" fmla="*/ 896644 h 1227502"/>
              <a:gd name="connsiteX31" fmla="*/ 1023418 w 1944070"/>
              <a:gd name="connsiteY31" fmla="*/ 878889 h 1227502"/>
              <a:gd name="connsiteX32" fmla="*/ 987907 w 1944070"/>
              <a:gd name="connsiteY32" fmla="*/ 870011 h 1227502"/>
              <a:gd name="connsiteX33" fmla="*/ 934641 w 1944070"/>
              <a:gd name="connsiteY33" fmla="*/ 852256 h 1227502"/>
              <a:gd name="connsiteX34" fmla="*/ 890253 w 1944070"/>
              <a:gd name="connsiteY34" fmla="*/ 834501 h 1227502"/>
              <a:gd name="connsiteX35" fmla="*/ 845864 w 1944070"/>
              <a:gd name="connsiteY35" fmla="*/ 807868 h 1227502"/>
              <a:gd name="connsiteX36" fmla="*/ 783721 w 1944070"/>
              <a:gd name="connsiteY36" fmla="*/ 781235 h 1227502"/>
              <a:gd name="connsiteX37" fmla="*/ 721577 w 1944070"/>
              <a:gd name="connsiteY37" fmla="*/ 710213 h 1227502"/>
              <a:gd name="connsiteX38" fmla="*/ 686066 w 1944070"/>
              <a:gd name="connsiteY38" fmla="*/ 665825 h 1227502"/>
              <a:gd name="connsiteX39" fmla="*/ 659433 w 1944070"/>
              <a:gd name="connsiteY39" fmla="*/ 648070 h 1227502"/>
              <a:gd name="connsiteX40" fmla="*/ 623923 w 1944070"/>
              <a:gd name="connsiteY40" fmla="*/ 603681 h 1227502"/>
              <a:gd name="connsiteX41" fmla="*/ 597290 w 1944070"/>
              <a:gd name="connsiteY41" fmla="*/ 577048 h 1227502"/>
              <a:gd name="connsiteX42" fmla="*/ 544024 w 1944070"/>
              <a:gd name="connsiteY42" fmla="*/ 541538 h 1227502"/>
              <a:gd name="connsiteX43" fmla="*/ 526268 w 1944070"/>
              <a:gd name="connsiteY43" fmla="*/ 514905 h 1227502"/>
              <a:gd name="connsiteX44" fmla="*/ 473002 w 1944070"/>
              <a:gd name="connsiteY44" fmla="*/ 479394 h 1227502"/>
              <a:gd name="connsiteX45" fmla="*/ 393103 w 1944070"/>
              <a:gd name="connsiteY45" fmla="*/ 408373 h 1227502"/>
              <a:gd name="connsiteX46" fmla="*/ 330960 w 1944070"/>
              <a:gd name="connsiteY46" fmla="*/ 363984 h 1227502"/>
              <a:gd name="connsiteX47" fmla="*/ 286571 w 1944070"/>
              <a:gd name="connsiteY47" fmla="*/ 319596 h 1227502"/>
              <a:gd name="connsiteX48" fmla="*/ 215550 w 1944070"/>
              <a:gd name="connsiteY48" fmla="*/ 257452 h 1227502"/>
              <a:gd name="connsiteX49" fmla="*/ 112214 w 1944070"/>
              <a:gd name="connsiteY49" fmla="*/ 230819 h 1227502"/>
              <a:gd name="connsiteX50" fmla="*/ 0 w 1944070"/>
              <a:gd name="connsiteY50" fmla="*/ 174478 h 1227502"/>
              <a:gd name="connsiteX51" fmla="*/ 144529 w 1944070"/>
              <a:gd name="connsiteY51" fmla="*/ 124287 h 1227502"/>
              <a:gd name="connsiteX52" fmla="*/ 197795 w 1944070"/>
              <a:gd name="connsiteY52" fmla="*/ 106532 h 1227502"/>
              <a:gd name="connsiteX53" fmla="*/ 215550 w 1944070"/>
              <a:gd name="connsiteY53" fmla="*/ 88776 h 1227502"/>
              <a:gd name="connsiteX54" fmla="*/ 295449 w 1944070"/>
              <a:gd name="connsiteY54" fmla="*/ 53266 h 1227502"/>
              <a:gd name="connsiteX55" fmla="*/ 357593 w 1944070"/>
              <a:gd name="connsiteY55" fmla="*/ 62143 h 1227502"/>
              <a:gd name="connsiteX0" fmla="*/ 357593 w 1944070"/>
              <a:gd name="connsiteY0" fmla="*/ 62143 h 1227502"/>
              <a:gd name="connsiteX1" fmla="*/ 357593 w 1944070"/>
              <a:gd name="connsiteY1" fmla="*/ 62143 h 1227502"/>
              <a:gd name="connsiteX2" fmla="*/ 437492 w 1944070"/>
              <a:gd name="connsiteY2" fmla="*/ 79899 h 1227502"/>
              <a:gd name="connsiteX3" fmla="*/ 570657 w 1944070"/>
              <a:gd name="connsiteY3" fmla="*/ 57029 h 1227502"/>
              <a:gd name="connsiteX4" fmla="*/ 833791 w 1944070"/>
              <a:gd name="connsiteY4" fmla="*/ 59759 h 1227502"/>
              <a:gd name="connsiteX5" fmla="*/ 872498 w 1944070"/>
              <a:gd name="connsiteY5" fmla="*/ 71021 h 1227502"/>
              <a:gd name="connsiteX6" fmla="*/ 997732 w 1944070"/>
              <a:gd name="connsiteY6" fmla="*/ 18445 h 1227502"/>
              <a:gd name="connsiteX7" fmla="*/ 1058929 w 1944070"/>
              <a:gd name="connsiteY7" fmla="*/ 44388 h 1227502"/>
              <a:gd name="connsiteX8" fmla="*/ 1360769 w 1944070"/>
              <a:gd name="connsiteY8" fmla="*/ 26633 h 1227502"/>
              <a:gd name="connsiteX9" fmla="*/ 1449546 w 1944070"/>
              <a:gd name="connsiteY9" fmla="*/ 17755 h 1227502"/>
              <a:gd name="connsiteX10" fmla="*/ 1502812 w 1944070"/>
              <a:gd name="connsiteY10" fmla="*/ 8877 h 1227502"/>
              <a:gd name="connsiteX11" fmla="*/ 1564956 w 1944070"/>
              <a:gd name="connsiteY11" fmla="*/ 0 h 1227502"/>
              <a:gd name="connsiteX12" fmla="*/ 1769142 w 1944070"/>
              <a:gd name="connsiteY12" fmla="*/ 8877 h 1227502"/>
              <a:gd name="connsiteX13" fmla="*/ 1866797 w 1944070"/>
              <a:gd name="connsiteY13" fmla="*/ 35510 h 1227502"/>
              <a:gd name="connsiteX14" fmla="*/ 1915427 w 1944070"/>
              <a:gd name="connsiteY14" fmla="*/ 31395 h 1227502"/>
              <a:gd name="connsiteX15" fmla="*/ 1920063 w 1944070"/>
              <a:gd name="connsiteY15" fmla="*/ 221941 h 1227502"/>
              <a:gd name="connsiteX16" fmla="*/ 1902307 w 1944070"/>
              <a:gd name="connsiteY16" fmla="*/ 1056442 h 1227502"/>
              <a:gd name="connsiteX17" fmla="*/ 1934622 w 1944070"/>
              <a:gd name="connsiteY17" fmla="*/ 1227502 h 1227502"/>
              <a:gd name="connsiteX18" fmla="*/ 1751387 w 1944070"/>
              <a:gd name="connsiteY18" fmla="*/ 1189608 h 1227502"/>
              <a:gd name="connsiteX19" fmla="*/ 1680365 w 1944070"/>
              <a:gd name="connsiteY19" fmla="*/ 1162974 h 1227502"/>
              <a:gd name="connsiteX20" fmla="*/ 1644855 w 1944070"/>
              <a:gd name="connsiteY20" fmla="*/ 1154097 h 1227502"/>
              <a:gd name="connsiteX21" fmla="*/ 1582711 w 1944070"/>
              <a:gd name="connsiteY21" fmla="*/ 1136341 h 1227502"/>
              <a:gd name="connsiteX22" fmla="*/ 1493934 w 1944070"/>
              <a:gd name="connsiteY22" fmla="*/ 1083075 h 1227502"/>
              <a:gd name="connsiteX23" fmla="*/ 1414035 w 1944070"/>
              <a:gd name="connsiteY23" fmla="*/ 1047565 h 1227502"/>
              <a:gd name="connsiteX24" fmla="*/ 1387402 w 1944070"/>
              <a:gd name="connsiteY24" fmla="*/ 1038687 h 1227502"/>
              <a:gd name="connsiteX25" fmla="*/ 1325259 w 1944070"/>
              <a:gd name="connsiteY25" fmla="*/ 1012054 h 1227502"/>
              <a:gd name="connsiteX26" fmla="*/ 1298626 w 1944070"/>
              <a:gd name="connsiteY26" fmla="*/ 985421 h 1227502"/>
              <a:gd name="connsiteX27" fmla="*/ 1227604 w 1944070"/>
              <a:gd name="connsiteY27" fmla="*/ 958788 h 1227502"/>
              <a:gd name="connsiteX28" fmla="*/ 1192094 w 1944070"/>
              <a:gd name="connsiteY28" fmla="*/ 949910 h 1227502"/>
              <a:gd name="connsiteX29" fmla="*/ 1121072 w 1944070"/>
              <a:gd name="connsiteY29" fmla="*/ 923277 h 1227502"/>
              <a:gd name="connsiteX30" fmla="*/ 1058929 w 1944070"/>
              <a:gd name="connsiteY30" fmla="*/ 896644 h 1227502"/>
              <a:gd name="connsiteX31" fmla="*/ 1023418 w 1944070"/>
              <a:gd name="connsiteY31" fmla="*/ 878889 h 1227502"/>
              <a:gd name="connsiteX32" fmla="*/ 987907 w 1944070"/>
              <a:gd name="connsiteY32" fmla="*/ 870011 h 1227502"/>
              <a:gd name="connsiteX33" fmla="*/ 934641 w 1944070"/>
              <a:gd name="connsiteY33" fmla="*/ 852256 h 1227502"/>
              <a:gd name="connsiteX34" fmla="*/ 890253 w 1944070"/>
              <a:gd name="connsiteY34" fmla="*/ 834501 h 1227502"/>
              <a:gd name="connsiteX35" fmla="*/ 845864 w 1944070"/>
              <a:gd name="connsiteY35" fmla="*/ 807868 h 1227502"/>
              <a:gd name="connsiteX36" fmla="*/ 783721 w 1944070"/>
              <a:gd name="connsiteY36" fmla="*/ 781235 h 1227502"/>
              <a:gd name="connsiteX37" fmla="*/ 721577 w 1944070"/>
              <a:gd name="connsiteY37" fmla="*/ 710213 h 1227502"/>
              <a:gd name="connsiteX38" fmla="*/ 686066 w 1944070"/>
              <a:gd name="connsiteY38" fmla="*/ 665825 h 1227502"/>
              <a:gd name="connsiteX39" fmla="*/ 659433 w 1944070"/>
              <a:gd name="connsiteY39" fmla="*/ 648070 h 1227502"/>
              <a:gd name="connsiteX40" fmla="*/ 623923 w 1944070"/>
              <a:gd name="connsiteY40" fmla="*/ 603681 h 1227502"/>
              <a:gd name="connsiteX41" fmla="*/ 597290 w 1944070"/>
              <a:gd name="connsiteY41" fmla="*/ 577048 h 1227502"/>
              <a:gd name="connsiteX42" fmla="*/ 544024 w 1944070"/>
              <a:gd name="connsiteY42" fmla="*/ 541538 h 1227502"/>
              <a:gd name="connsiteX43" fmla="*/ 526268 w 1944070"/>
              <a:gd name="connsiteY43" fmla="*/ 514905 h 1227502"/>
              <a:gd name="connsiteX44" fmla="*/ 473002 w 1944070"/>
              <a:gd name="connsiteY44" fmla="*/ 479394 h 1227502"/>
              <a:gd name="connsiteX45" fmla="*/ 393103 w 1944070"/>
              <a:gd name="connsiteY45" fmla="*/ 408373 h 1227502"/>
              <a:gd name="connsiteX46" fmla="*/ 330960 w 1944070"/>
              <a:gd name="connsiteY46" fmla="*/ 363984 h 1227502"/>
              <a:gd name="connsiteX47" fmla="*/ 286571 w 1944070"/>
              <a:gd name="connsiteY47" fmla="*/ 319596 h 1227502"/>
              <a:gd name="connsiteX48" fmla="*/ 215550 w 1944070"/>
              <a:gd name="connsiteY48" fmla="*/ 257452 h 1227502"/>
              <a:gd name="connsiteX49" fmla="*/ 112214 w 1944070"/>
              <a:gd name="connsiteY49" fmla="*/ 230819 h 1227502"/>
              <a:gd name="connsiteX50" fmla="*/ 0 w 1944070"/>
              <a:gd name="connsiteY50" fmla="*/ 174478 h 1227502"/>
              <a:gd name="connsiteX51" fmla="*/ 144529 w 1944070"/>
              <a:gd name="connsiteY51" fmla="*/ 124287 h 1227502"/>
              <a:gd name="connsiteX52" fmla="*/ 197795 w 1944070"/>
              <a:gd name="connsiteY52" fmla="*/ 106532 h 1227502"/>
              <a:gd name="connsiteX53" fmla="*/ 215550 w 1944070"/>
              <a:gd name="connsiteY53" fmla="*/ 88776 h 1227502"/>
              <a:gd name="connsiteX54" fmla="*/ 295449 w 1944070"/>
              <a:gd name="connsiteY54" fmla="*/ 53266 h 1227502"/>
              <a:gd name="connsiteX55" fmla="*/ 357593 w 1944070"/>
              <a:gd name="connsiteY55" fmla="*/ 62143 h 1227502"/>
              <a:gd name="connsiteX0" fmla="*/ 357593 w 1945786"/>
              <a:gd name="connsiteY0" fmla="*/ 62143 h 1227502"/>
              <a:gd name="connsiteX1" fmla="*/ 357593 w 1945786"/>
              <a:gd name="connsiteY1" fmla="*/ 62143 h 1227502"/>
              <a:gd name="connsiteX2" fmla="*/ 437492 w 1945786"/>
              <a:gd name="connsiteY2" fmla="*/ 79899 h 1227502"/>
              <a:gd name="connsiteX3" fmla="*/ 570657 w 1945786"/>
              <a:gd name="connsiteY3" fmla="*/ 57029 h 1227502"/>
              <a:gd name="connsiteX4" fmla="*/ 833791 w 1945786"/>
              <a:gd name="connsiteY4" fmla="*/ 59759 h 1227502"/>
              <a:gd name="connsiteX5" fmla="*/ 872498 w 1945786"/>
              <a:gd name="connsiteY5" fmla="*/ 71021 h 1227502"/>
              <a:gd name="connsiteX6" fmla="*/ 997732 w 1945786"/>
              <a:gd name="connsiteY6" fmla="*/ 18445 h 1227502"/>
              <a:gd name="connsiteX7" fmla="*/ 1058929 w 1945786"/>
              <a:gd name="connsiteY7" fmla="*/ 44388 h 1227502"/>
              <a:gd name="connsiteX8" fmla="*/ 1360769 w 1945786"/>
              <a:gd name="connsiteY8" fmla="*/ 26633 h 1227502"/>
              <a:gd name="connsiteX9" fmla="*/ 1449546 w 1945786"/>
              <a:gd name="connsiteY9" fmla="*/ 17755 h 1227502"/>
              <a:gd name="connsiteX10" fmla="*/ 1502812 w 1945786"/>
              <a:gd name="connsiteY10" fmla="*/ 8877 h 1227502"/>
              <a:gd name="connsiteX11" fmla="*/ 1564956 w 1945786"/>
              <a:gd name="connsiteY11" fmla="*/ 0 h 1227502"/>
              <a:gd name="connsiteX12" fmla="*/ 1769142 w 1945786"/>
              <a:gd name="connsiteY12" fmla="*/ 8877 h 1227502"/>
              <a:gd name="connsiteX13" fmla="*/ 1866797 w 1945786"/>
              <a:gd name="connsiteY13" fmla="*/ 35510 h 1227502"/>
              <a:gd name="connsiteX14" fmla="*/ 1915427 w 1945786"/>
              <a:gd name="connsiteY14" fmla="*/ 31395 h 1227502"/>
              <a:gd name="connsiteX15" fmla="*/ 1920063 w 1945786"/>
              <a:gd name="connsiteY15" fmla="*/ 221941 h 1227502"/>
              <a:gd name="connsiteX16" fmla="*/ 1915505 w 1945786"/>
              <a:gd name="connsiteY16" fmla="*/ 1056442 h 1227502"/>
              <a:gd name="connsiteX17" fmla="*/ 1934622 w 1945786"/>
              <a:gd name="connsiteY17" fmla="*/ 1227502 h 1227502"/>
              <a:gd name="connsiteX18" fmla="*/ 1751387 w 1945786"/>
              <a:gd name="connsiteY18" fmla="*/ 1189608 h 1227502"/>
              <a:gd name="connsiteX19" fmla="*/ 1680365 w 1945786"/>
              <a:gd name="connsiteY19" fmla="*/ 1162974 h 1227502"/>
              <a:gd name="connsiteX20" fmla="*/ 1644855 w 1945786"/>
              <a:gd name="connsiteY20" fmla="*/ 1154097 h 1227502"/>
              <a:gd name="connsiteX21" fmla="*/ 1582711 w 1945786"/>
              <a:gd name="connsiteY21" fmla="*/ 1136341 h 1227502"/>
              <a:gd name="connsiteX22" fmla="*/ 1493934 w 1945786"/>
              <a:gd name="connsiteY22" fmla="*/ 1083075 h 1227502"/>
              <a:gd name="connsiteX23" fmla="*/ 1414035 w 1945786"/>
              <a:gd name="connsiteY23" fmla="*/ 1047565 h 1227502"/>
              <a:gd name="connsiteX24" fmla="*/ 1387402 w 1945786"/>
              <a:gd name="connsiteY24" fmla="*/ 1038687 h 1227502"/>
              <a:gd name="connsiteX25" fmla="*/ 1325259 w 1945786"/>
              <a:gd name="connsiteY25" fmla="*/ 1012054 h 1227502"/>
              <a:gd name="connsiteX26" fmla="*/ 1298626 w 1945786"/>
              <a:gd name="connsiteY26" fmla="*/ 985421 h 1227502"/>
              <a:gd name="connsiteX27" fmla="*/ 1227604 w 1945786"/>
              <a:gd name="connsiteY27" fmla="*/ 958788 h 1227502"/>
              <a:gd name="connsiteX28" fmla="*/ 1192094 w 1945786"/>
              <a:gd name="connsiteY28" fmla="*/ 949910 h 1227502"/>
              <a:gd name="connsiteX29" fmla="*/ 1121072 w 1945786"/>
              <a:gd name="connsiteY29" fmla="*/ 923277 h 1227502"/>
              <a:gd name="connsiteX30" fmla="*/ 1058929 w 1945786"/>
              <a:gd name="connsiteY30" fmla="*/ 896644 h 1227502"/>
              <a:gd name="connsiteX31" fmla="*/ 1023418 w 1945786"/>
              <a:gd name="connsiteY31" fmla="*/ 878889 h 1227502"/>
              <a:gd name="connsiteX32" fmla="*/ 987907 w 1945786"/>
              <a:gd name="connsiteY32" fmla="*/ 870011 h 1227502"/>
              <a:gd name="connsiteX33" fmla="*/ 934641 w 1945786"/>
              <a:gd name="connsiteY33" fmla="*/ 852256 h 1227502"/>
              <a:gd name="connsiteX34" fmla="*/ 890253 w 1945786"/>
              <a:gd name="connsiteY34" fmla="*/ 834501 h 1227502"/>
              <a:gd name="connsiteX35" fmla="*/ 845864 w 1945786"/>
              <a:gd name="connsiteY35" fmla="*/ 807868 h 1227502"/>
              <a:gd name="connsiteX36" fmla="*/ 783721 w 1945786"/>
              <a:gd name="connsiteY36" fmla="*/ 781235 h 1227502"/>
              <a:gd name="connsiteX37" fmla="*/ 721577 w 1945786"/>
              <a:gd name="connsiteY37" fmla="*/ 710213 h 1227502"/>
              <a:gd name="connsiteX38" fmla="*/ 686066 w 1945786"/>
              <a:gd name="connsiteY38" fmla="*/ 665825 h 1227502"/>
              <a:gd name="connsiteX39" fmla="*/ 659433 w 1945786"/>
              <a:gd name="connsiteY39" fmla="*/ 648070 h 1227502"/>
              <a:gd name="connsiteX40" fmla="*/ 623923 w 1945786"/>
              <a:gd name="connsiteY40" fmla="*/ 603681 h 1227502"/>
              <a:gd name="connsiteX41" fmla="*/ 597290 w 1945786"/>
              <a:gd name="connsiteY41" fmla="*/ 577048 h 1227502"/>
              <a:gd name="connsiteX42" fmla="*/ 544024 w 1945786"/>
              <a:gd name="connsiteY42" fmla="*/ 541538 h 1227502"/>
              <a:gd name="connsiteX43" fmla="*/ 526268 w 1945786"/>
              <a:gd name="connsiteY43" fmla="*/ 514905 h 1227502"/>
              <a:gd name="connsiteX44" fmla="*/ 473002 w 1945786"/>
              <a:gd name="connsiteY44" fmla="*/ 479394 h 1227502"/>
              <a:gd name="connsiteX45" fmla="*/ 393103 w 1945786"/>
              <a:gd name="connsiteY45" fmla="*/ 408373 h 1227502"/>
              <a:gd name="connsiteX46" fmla="*/ 330960 w 1945786"/>
              <a:gd name="connsiteY46" fmla="*/ 363984 h 1227502"/>
              <a:gd name="connsiteX47" fmla="*/ 286571 w 1945786"/>
              <a:gd name="connsiteY47" fmla="*/ 319596 h 1227502"/>
              <a:gd name="connsiteX48" fmla="*/ 215550 w 1945786"/>
              <a:gd name="connsiteY48" fmla="*/ 257452 h 1227502"/>
              <a:gd name="connsiteX49" fmla="*/ 112214 w 1945786"/>
              <a:gd name="connsiteY49" fmla="*/ 230819 h 1227502"/>
              <a:gd name="connsiteX50" fmla="*/ 0 w 1945786"/>
              <a:gd name="connsiteY50" fmla="*/ 174478 h 1227502"/>
              <a:gd name="connsiteX51" fmla="*/ 144529 w 1945786"/>
              <a:gd name="connsiteY51" fmla="*/ 124287 h 1227502"/>
              <a:gd name="connsiteX52" fmla="*/ 197795 w 1945786"/>
              <a:gd name="connsiteY52" fmla="*/ 106532 h 1227502"/>
              <a:gd name="connsiteX53" fmla="*/ 215550 w 1945786"/>
              <a:gd name="connsiteY53" fmla="*/ 88776 h 1227502"/>
              <a:gd name="connsiteX54" fmla="*/ 295449 w 1945786"/>
              <a:gd name="connsiteY54" fmla="*/ 53266 h 1227502"/>
              <a:gd name="connsiteX55" fmla="*/ 357593 w 1945786"/>
              <a:gd name="connsiteY55" fmla="*/ 62143 h 1227502"/>
              <a:gd name="connsiteX0" fmla="*/ 357593 w 1934624"/>
              <a:gd name="connsiteY0" fmla="*/ 62143 h 1243094"/>
              <a:gd name="connsiteX1" fmla="*/ 357593 w 1934624"/>
              <a:gd name="connsiteY1" fmla="*/ 62143 h 1243094"/>
              <a:gd name="connsiteX2" fmla="*/ 437492 w 1934624"/>
              <a:gd name="connsiteY2" fmla="*/ 79899 h 1243094"/>
              <a:gd name="connsiteX3" fmla="*/ 570657 w 1934624"/>
              <a:gd name="connsiteY3" fmla="*/ 57029 h 1243094"/>
              <a:gd name="connsiteX4" fmla="*/ 833791 w 1934624"/>
              <a:gd name="connsiteY4" fmla="*/ 59759 h 1243094"/>
              <a:gd name="connsiteX5" fmla="*/ 872498 w 1934624"/>
              <a:gd name="connsiteY5" fmla="*/ 71021 h 1243094"/>
              <a:gd name="connsiteX6" fmla="*/ 997732 w 1934624"/>
              <a:gd name="connsiteY6" fmla="*/ 18445 h 1243094"/>
              <a:gd name="connsiteX7" fmla="*/ 1058929 w 1934624"/>
              <a:gd name="connsiteY7" fmla="*/ 44388 h 1243094"/>
              <a:gd name="connsiteX8" fmla="*/ 1360769 w 1934624"/>
              <a:gd name="connsiteY8" fmla="*/ 26633 h 1243094"/>
              <a:gd name="connsiteX9" fmla="*/ 1449546 w 1934624"/>
              <a:gd name="connsiteY9" fmla="*/ 17755 h 1243094"/>
              <a:gd name="connsiteX10" fmla="*/ 1502812 w 1934624"/>
              <a:gd name="connsiteY10" fmla="*/ 8877 h 1243094"/>
              <a:gd name="connsiteX11" fmla="*/ 1564956 w 1934624"/>
              <a:gd name="connsiteY11" fmla="*/ 0 h 1243094"/>
              <a:gd name="connsiteX12" fmla="*/ 1769142 w 1934624"/>
              <a:gd name="connsiteY12" fmla="*/ 8877 h 1243094"/>
              <a:gd name="connsiteX13" fmla="*/ 1866797 w 1934624"/>
              <a:gd name="connsiteY13" fmla="*/ 35510 h 1243094"/>
              <a:gd name="connsiteX14" fmla="*/ 1915427 w 1934624"/>
              <a:gd name="connsiteY14" fmla="*/ 31395 h 1243094"/>
              <a:gd name="connsiteX15" fmla="*/ 1920063 w 1934624"/>
              <a:gd name="connsiteY15" fmla="*/ 221941 h 1243094"/>
              <a:gd name="connsiteX16" fmla="*/ 1915505 w 1934624"/>
              <a:gd name="connsiteY16" fmla="*/ 1056442 h 1243094"/>
              <a:gd name="connsiteX17" fmla="*/ 1921425 w 1934624"/>
              <a:gd name="connsiteY17" fmla="*/ 1243094 h 1243094"/>
              <a:gd name="connsiteX18" fmla="*/ 1751387 w 1934624"/>
              <a:gd name="connsiteY18" fmla="*/ 1189608 h 1243094"/>
              <a:gd name="connsiteX19" fmla="*/ 1680365 w 1934624"/>
              <a:gd name="connsiteY19" fmla="*/ 1162974 h 1243094"/>
              <a:gd name="connsiteX20" fmla="*/ 1644855 w 1934624"/>
              <a:gd name="connsiteY20" fmla="*/ 1154097 h 1243094"/>
              <a:gd name="connsiteX21" fmla="*/ 1582711 w 1934624"/>
              <a:gd name="connsiteY21" fmla="*/ 1136341 h 1243094"/>
              <a:gd name="connsiteX22" fmla="*/ 1493934 w 1934624"/>
              <a:gd name="connsiteY22" fmla="*/ 1083075 h 1243094"/>
              <a:gd name="connsiteX23" fmla="*/ 1414035 w 1934624"/>
              <a:gd name="connsiteY23" fmla="*/ 1047565 h 1243094"/>
              <a:gd name="connsiteX24" fmla="*/ 1387402 w 1934624"/>
              <a:gd name="connsiteY24" fmla="*/ 1038687 h 1243094"/>
              <a:gd name="connsiteX25" fmla="*/ 1325259 w 1934624"/>
              <a:gd name="connsiteY25" fmla="*/ 1012054 h 1243094"/>
              <a:gd name="connsiteX26" fmla="*/ 1298626 w 1934624"/>
              <a:gd name="connsiteY26" fmla="*/ 985421 h 1243094"/>
              <a:gd name="connsiteX27" fmla="*/ 1227604 w 1934624"/>
              <a:gd name="connsiteY27" fmla="*/ 958788 h 1243094"/>
              <a:gd name="connsiteX28" fmla="*/ 1192094 w 1934624"/>
              <a:gd name="connsiteY28" fmla="*/ 949910 h 1243094"/>
              <a:gd name="connsiteX29" fmla="*/ 1121072 w 1934624"/>
              <a:gd name="connsiteY29" fmla="*/ 923277 h 1243094"/>
              <a:gd name="connsiteX30" fmla="*/ 1058929 w 1934624"/>
              <a:gd name="connsiteY30" fmla="*/ 896644 h 1243094"/>
              <a:gd name="connsiteX31" fmla="*/ 1023418 w 1934624"/>
              <a:gd name="connsiteY31" fmla="*/ 878889 h 1243094"/>
              <a:gd name="connsiteX32" fmla="*/ 987907 w 1934624"/>
              <a:gd name="connsiteY32" fmla="*/ 870011 h 1243094"/>
              <a:gd name="connsiteX33" fmla="*/ 934641 w 1934624"/>
              <a:gd name="connsiteY33" fmla="*/ 852256 h 1243094"/>
              <a:gd name="connsiteX34" fmla="*/ 890253 w 1934624"/>
              <a:gd name="connsiteY34" fmla="*/ 834501 h 1243094"/>
              <a:gd name="connsiteX35" fmla="*/ 845864 w 1934624"/>
              <a:gd name="connsiteY35" fmla="*/ 807868 h 1243094"/>
              <a:gd name="connsiteX36" fmla="*/ 783721 w 1934624"/>
              <a:gd name="connsiteY36" fmla="*/ 781235 h 1243094"/>
              <a:gd name="connsiteX37" fmla="*/ 721577 w 1934624"/>
              <a:gd name="connsiteY37" fmla="*/ 710213 h 1243094"/>
              <a:gd name="connsiteX38" fmla="*/ 686066 w 1934624"/>
              <a:gd name="connsiteY38" fmla="*/ 665825 h 1243094"/>
              <a:gd name="connsiteX39" fmla="*/ 659433 w 1934624"/>
              <a:gd name="connsiteY39" fmla="*/ 648070 h 1243094"/>
              <a:gd name="connsiteX40" fmla="*/ 623923 w 1934624"/>
              <a:gd name="connsiteY40" fmla="*/ 603681 h 1243094"/>
              <a:gd name="connsiteX41" fmla="*/ 597290 w 1934624"/>
              <a:gd name="connsiteY41" fmla="*/ 577048 h 1243094"/>
              <a:gd name="connsiteX42" fmla="*/ 544024 w 1934624"/>
              <a:gd name="connsiteY42" fmla="*/ 541538 h 1243094"/>
              <a:gd name="connsiteX43" fmla="*/ 526268 w 1934624"/>
              <a:gd name="connsiteY43" fmla="*/ 514905 h 1243094"/>
              <a:gd name="connsiteX44" fmla="*/ 473002 w 1934624"/>
              <a:gd name="connsiteY44" fmla="*/ 479394 h 1243094"/>
              <a:gd name="connsiteX45" fmla="*/ 393103 w 1934624"/>
              <a:gd name="connsiteY45" fmla="*/ 408373 h 1243094"/>
              <a:gd name="connsiteX46" fmla="*/ 330960 w 1934624"/>
              <a:gd name="connsiteY46" fmla="*/ 363984 h 1243094"/>
              <a:gd name="connsiteX47" fmla="*/ 286571 w 1934624"/>
              <a:gd name="connsiteY47" fmla="*/ 319596 h 1243094"/>
              <a:gd name="connsiteX48" fmla="*/ 215550 w 1934624"/>
              <a:gd name="connsiteY48" fmla="*/ 257452 h 1243094"/>
              <a:gd name="connsiteX49" fmla="*/ 112214 w 1934624"/>
              <a:gd name="connsiteY49" fmla="*/ 230819 h 1243094"/>
              <a:gd name="connsiteX50" fmla="*/ 0 w 1934624"/>
              <a:gd name="connsiteY50" fmla="*/ 174478 h 1243094"/>
              <a:gd name="connsiteX51" fmla="*/ 144529 w 1934624"/>
              <a:gd name="connsiteY51" fmla="*/ 124287 h 1243094"/>
              <a:gd name="connsiteX52" fmla="*/ 197795 w 1934624"/>
              <a:gd name="connsiteY52" fmla="*/ 106532 h 1243094"/>
              <a:gd name="connsiteX53" fmla="*/ 215550 w 1934624"/>
              <a:gd name="connsiteY53" fmla="*/ 88776 h 1243094"/>
              <a:gd name="connsiteX54" fmla="*/ 295449 w 1934624"/>
              <a:gd name="connsiteY54" fmla="*/ 53266 h 1243094"/>
              <a:gd name="connsiteX55" fmla="*/ 357593 w 1934624"/>
              <a:gd name="connsiteY55" fmla="*/ 62143 h 1243094"/>
              <a:gd name="connsiteX0" fmla="*/ 357593 w 1921739"/>
              <a:gd name="connsiteY0" fmla="*/ 62143 h 1243094"/>
              <a:gd name="connsiteX1" fmla="*/ 357593 w 1921739"/>
              <a:gd name="connsiteY1" fmla="*/ 62143 h 1243094"/>
              <a:gd name="connsiteX2" fmla="*/ 437492 w 1921739"/>
              <a:gd name="connsiteY2" fmla="*/ 79899 h 1243094"/>
              <a:gd name="connsiteX3" fmla="*/ 570657 w 1921739"/>
              <a:gd name="connsiteY3" fmla="*/ 57029 h 1243094"/>
              <a:gd name="connsiteX4" fmla="*/ 833791 w 1921739"/>
              <a:gd name="connsiteY4" fmla="*/ 59759 h 1243094"/>
              <a:gd name="connsiteX5" fmla="*/ 872498 w 1921739"/>
              <a:gd name="connsiteY5" fmla="*/ 71021 h 1243094"/>
              <a:gd name="connsiteX6" fmla="*/ 997732 w 1921739"/>
              <a:gd name="connsiteY6" fmla="*/ 18445 h 1243094"/>
              <a:gd name="connsiteX7" fmla="*/ 1058929 w 1921739"/>
              <a:gd name="connsiteY7" fmla="*/ 44388 h 1243094"/>
              <a:gd name="connsiteX8" fmla="*/ 1360769 w 1921739"/>
              <a:gd name="connsiteY8" fmla="*/ 26633 h 1243094"/>
              <a:gd name="connsiteX9" fmla="*/ 1449546 w 1921739"/>
              <a:gd name="connsiteY9" fmla="*/ 17755 h 1243094"/>
              <a:gd name="connsiteX10" fmla="*/ 1502812 w 1921739"/>
              <a:gd name="connsiteY10" fmla="*/ 8877 h 1243094"/>
              <a:gd name="connsiteX11" fmla="*/ 1564956 w 1921739"/>
              <a:gd name="connsiteY11" fmla="*/ 0 h 1243094"/>
              <a:gd name="connsiteX12" fmla="*/ 1769142 w 1921739"/>
              <a:gd name="connsiteY12" fmla="*/ 8877 h 1243094"/>
              <a:gd name="connsiteX13" fmla="*/ 1866797 w 1921739"/>
              <a:gd name="connsiteY13" fmla="*/ 35510 h 1243094"/>
              <a:gd name="connsiteX14" fmla="*/ 1915427 w 1921739"/>
              <a:gd name="connsiteY14" fmla="*/ 31395 h 1243094"/>
              <a:gd name="connsiteX15" fmla="*/ 1920063 w 1921739"/>
              <a:gd name="connsiteY15" fmla="*/ 221941 h 1243094"/>
              <a:gd name="connsiteX16" fmla="*/ 1915505 w 1921739"/>
              <a:gd name="connsiteY16" fmla="*/ 1056442 h 1243094"/>
              <a:gd name="connsiteX17" fmla="*/ 1921425 w 1921739"/>
              <a:gd name="connsiteY17" fmla="*/ 1243094 h 1243094"/>
              <a:gd name="connsiteX18" fmla="*/ 1751387 w 1921739"/>
              <a:gd name="connsiteY18" fmla="*/ 1189608 h 1243094"/>
              <a:gd name="connsiteX19" fmla="*/ 1680365 w 1921739"/>
              <a:gd name="connsiteY19" fmla="*/ 1162974 h 1243094"/>
              <a:gd name="connsiteX20" fmla="*/ 1644855 w 1921739"/>
              <a:gd name="connsiteY20" fmla="*/ 1154097 h 1243094"/>
              <a:gd name="connsiteX21" fmla="*/ 1582711 w 1921739"/>
              <a:gd name="connsiteY21" fmla="*/ 1136341 h 1243094"/>
              <a:gd name="connsiteX22" fmla="*/ 1493934 w 1921739"/>
              <a:gd name="connsiteY22" fmla="*/ 1083075 h 1243094"/>
              <a:gd name="connsiteX23" fmla="*/ 1414035 w 1921739"/>
              <a:gd name="connsiteY23" fmla="*/ 1047565 h 1243094"/>
              <a:gd name="connsiteX24" fmla="*/ 1387402 w 1921739"/>
              <a:gd name="connsiteY24" fmla="*/ 1038687 h 1243094"/>
              <a:gd name="connsiteX25" fmla="*/ 1325259 w 1921739"/>
              <a:gd name="connsiteY25" fmla="*/ 1012054 h 1243094"/>
              <a:gd name="connsiteX26" fmla="*/ 1298626 w 1921739"/>
              <a:gd name="connsiteY26" fmla="*/ 985421 h 1243094"/>
              <a:gd name="connsiteX27" fmla="*/ 1227604 w 1921739"/>
              <a:gd name="connsiteY27" fmla="*/ 958788 h 1243094"/>
              <a:gd name="connsiteX28" fmla="*/ 1192094 w 1921739"/>
              <a:gd name="connsiteY28" fmla="*/ 949910 h 1243094"/>
              <a:gd name="connsiteX29" fmla="*/ 1121072 w 1921739"/>
              <a:gd name="connsiteY29" fmla="*/ 923277 h 1243094"/>
              <a:gd name="connsiteX30" fmla="*/ 1058929 w 1921739"/>
              <a:gd name="connsiteY30" fmla="*/ 896644 h 1243094"/>
              <a:gd name="connsiteX31" fmla="*/ 1023418 w 1921739"/>
              <a:gd name="connsiteY31" fmla="*/ 878889 h 1243094"/>
              <a:gd name="connsiteX32" fmla="*/ 987907 w 1921739"/>
              <a:gd name="connsiteY32" fmla="*/ 870011 h 1243094"/>
              <a:gd name="connsiteX33" fmla="*/ 934641 w 1921739"/>
              <a:gd name="connsiteY33" fmla="*/ 852256 h 1243094"/>
              <a:gd name="connsiteX34" fmla="*/ 890253 w 1921739"/>
              <a:gd name="connsiteY34" fmla="*/ 834501 h 1243094"/>
              <a:gd name="connsiteX35" fmla="*/ 845864 w 1921739"/>
              <a:gd name="connsiteY35" fmla="*/ 807868 h 1243094"/>
              <a:gd name="connsiteX36" fmla="*/ 783721 w 1921739"/>
              <a:gd name="connsiteY36" fmla="*/ 781235 h 1243094"/>
              <a:gd name="connsiteX37" fmla="*/ 721577 w 1921739"/>
              <a:gd name="connsiteY37" fmla="*/ 710213 h 1243094"/>
              <a:gd name="connsiteX38" fmla="*/ 686066 w 1921739"/>
              <a:gd name="connsiteY38" fmla="*/ 665825 h 1243094"/>
              <a:gd name="connsiteX39" fmla="*/ 659433 w 1921739"/>
              <a:gd name="connsiteY39" fmla="*/ 648070 h 1243094"/>
              <a:gd name="connsiteX40" fmla="*/ 623923 w 1921739"/>
              <a:gd name="connsiteY40" fmla="*/ 603681 h 1243094"/>
              <a:gd name="connsiteX41" fmla="*/ 597290 w 1921739"/>
              <a:gd name="connsiteY41" fmla="*/ 577048 h 1243094"/>
              <a:gd name="connsiteX42" fmla="*/ 544024 w 1921739"/>
              <a:gd name="connsiteY42" fmla="*/ 541538 h 1243094"/>
              <a:gd name="connsiteX43" fmla="*/ 526268 w 1921739"/>
              <a:gd name="connsiteY43" fmla="*/ 514905 h 1243094"/>
              <a:gd name="connsiteX44" fmla="*/ 473002 w 1921739"/>
              <a:gd name="connsiteY44" fmla="*/ 479394 h 1243094"/>
              <a:gd name="connsiteX45" fmla="*/ 393103 w 1921739"/>
              <a:gd name="connsiteY45" fmla="*/ 408373 h 1243094"/>
              <a:gd name="connsiteX46" fmla="*/ 330960 w 1921739"/>
              <a:gd name="connsiteY46" fmla="*/ 363984 h 1243094"/>
              <a:gd name="connsiteX47" fmla="*/ 286571 w 1921739"/>
              <a:gd name="connsiteY47" fmla="*/ 319596 h 1243094"/>
              <a:gd name="connsiteX48" fmla="*/ 215550 w 1921739"/>
              <a:gd name="connsiteY48" fmla="*/ 257452 h 1243094"/>
              <a:gd name="connsiteX49" fmla="*/ 112214 w 1921739"/>
              <a:gd name="connsiteY49" fmla="*/ 230819 h 1243094"/>
              <a:gd name="connsiteX50" fmla="*/ 0 w 1921739"/>
              <a:gd name="connsiteY50" fmla="*/ 174478 h 1243094"/>
              <a:gd name="connsiteX51" fmla="*/ 144529 w 1921739"/>
              <a:gd name="connsiteY51" fmla="*/ 124287 h 1243094"/>
              <a:gd name="connsiteX52" fmla="*/ 197795 w 1921739"/>
              <a:gd name="connsiteY52" fmla="*/ 106532 h 1243094"/>
              <a:gd name="connsiteX53" fmla="*/ 215550 w 1921739"/>
              <a:gd name="connsiteY53" fmla="*/ 88776 h 1243094"/>
              <a:gd name="connsiteX54" fmla="*/ 295449 w 1921739"/>
              <a:gd name="connsiteY54" fmla="*/ 53266 h 1243094"/>
              <a:gd name="connsiteX55" fmla="*/ 357593 w 1921739"/>
              <a:gd name="connsiteY55" fmla="*/ 62143 h 1243094"/>
              <a:gd name="connsiteX0" fmla="*/ 357593 w 1921739"/>
              <a:gd name="connsiteY0" fmla="*/ 62143 h 1243094"/>
              <a:gd name="connsiteX1" fmla="*/ 357593 w 1921739"/>
              <a:gd name="connsiteY1" fmla="*/ 62143 h 1243094"/>
              <a:gd name="connsiteX2" fmla="*/ 437492 w 1921739"/>
              <a:gd name="connsiteY2" fmla="*/ 79899 h 1243094"/>
              <a:gd name="connsiteX3" fmla="*/ 570657 w 1921739"/>
              <a:gd name="connsiteY3" fmla="*/ 57029 h 1243094"/>
              <a:gd name="connsiteX4" fmla="*/ 833791 w 1921739"/>
              <a:gd name="connsiteY4" fmla="*/ 59759 h 1243094"/>
              <a:gd name="connsiteX5" fmla="*/ 872498 w 1921739"/>
              <a:gd name="connsiteY5" fmla="*/ 71021 h 1243094"/>
              <a:gd name="connsiteX6" fmla="*/ 997732 w 1921739"/>
              <a:gd name="connsiteY6" fmla="*/ 18445 h 1243094"/>
              <a:gd name="connsiteX7" fmla="*/ 1058929 w 1921739"/>
              <a:gd name="connsiteY7" fmla="*/ 44388 h 1243094"/>
              <a:gd name="connsiteX8" fmla="*/ 1360769 w 1921739"/>
              <a:gd name="connsiteY8" fmla="*/ 26633 h 1243094"/>
              <a:gd name="connsiteX9" fmla="*/ 1449546 w 1921739"/>
              <a:gd name="connsiteY9" fmla="*/ 17755 h 1243094"/>
              <a:gd name="connsiteX10" fmla="*/ 1502812 w 1921739"/>
              <a:gd name="connsiteY10" fmla="*/ 8877 h 1243094"/>
              <a:gd name="connsiteX11" fmla="*/ 1564956 w 1921739"/>
              <a:gd name="connsiteY11" fmla="*/ 0 h 1243094"/>
              <a:gd name="connsiteX12" fmla="*/ 1769142 w 1921739"/>
              <a:gd name="connsiteY12" fmla="*/ 8877 h 1243094"/>
              <a:gd name="connsiteX13" fmla="*/ 1866797 w 1921739"/>
              <a:gd name="connsiteY13" fmla="*/ 35510 h 1243094"/>
              <a:gd name="connsiteX14" fmla="*/ 1915427 w 1921739"/>
              <a:gd name="connsiteY14" fmla="*/ 31395 h 1243094"/>
              <a:gd name="connsiteX15" fmla="*/ 1920063 w 1921739"/>
              <a:gd name="connsiteY15" fmla="*/ 221941 h 1243094"/>
              <a:gd name="connsiteX16" fmla="*/ 1915505 w 1921739"/>
              <a:gd name="connsiteY16" fmla="*/ 1056442 h 1243094"/>
              <a:gd name="connsiteX17" fmla="*/ 1921425 w 1921739"/>
              <a:gd name="connsiteY17" fmla="*/ 1243094 h 1243094"/>
              <a:gd name="connsiteX18" fmla="*/ 1751387 w 1921739"/>
              <a:gd name="connsiteY18" fmla="*/ 1189608 h 1243094"/>
              <a:gd name="connsiteX19" fmla="*/ 1680365 w 1921739"/>
              <a:gd name="connsiteY19" fmla="*/ 1162974 h 1243094"/>
              <a:gd name="connsiteX20" fmla="*/ 1644855 w 1921739"/>
              <a:gd name="connsiteY20" fmla="*/ 1154097 h 1243094"/>
              <a:gd name="connsiteX21" fmla="*/ 1582711 w 1921739"/>
              <a:gd name="connsiteY21" fmla="*/ 1136341 h 1243094"/>
              <a:gd name="connsiteX22" fmla="*/ 1493934 w 1921739"/>
              <a:gd name="connsiteY22" fmla="*/ 1083075 h 1243094"/>
              <a:gd name="connsiteX23" fmla="*/ 1414035 w 1921739"/>
              <a:gd name="connsiteY23" fmla="*/ 1047565 h 1243094"/>
              <a:gd name="connsiteX24" fmla="*/ 1387402 w 1921739"/>
              <a:gd name="connsiteY24" fmla="*/ 1038687 h 1243094"/>
              <a:gd name="connsiteX25" fmla="*/ 1325259 w 1921739"/>
              <a:gd name="connsiteY25" fmla="*/ 1012054 h 1243094"/>
              <a:gd name="connsiteX26" fmla="*/ 1298626 w 1921739"/>
              <a:gd name="connsiteY26" fmla="*/ 985421 h 1243094"/>
              <a:gd name="connsiteX27" fmla="*/ 1227604 w 1921739"/>
              <a:gd name="connsiteY27" fmla="*/ 958788 h 1243094"/>
              <a:gd name="connsiteX28" fmla="*/ 1192094 w 1921739"/>
              <a:gd name="connsiteY28" fmla="*/ 949910 h 1243094"/>
              <a:gd name="connsiteX29" fmla="*/ 1121072 w 1921739"/>
              <a:gd name="connsiteY29" fmla="*/ 923277 h 1243094"/>
              <a:gd name="connsiteX30" fmla="*/ 1058929 w 1921739"/>
              <a:gd name="connsiteY30" fmla="*/ 896644 h 1243094"/>
              <a:gd name="connsiteX31" fmla="*/ 1023418 w 1921739"/>
              <a:gd name="connsiteY31" fmla="*/ 878889 h 1243094"/>
              <a:gd name="connsiteX32" fmla="*/ 987907 w 1921739"/>
              <a:gd name="connsiteY32" fmla="*/ 870011 h 1243094"/>
              <a:gd name="connsiteX33" fmla="*/ 934641 w 1921739"/>
              <a:gd name="connsiteY33" fmla="*/ 852256 h 1243094"/>
              <a:gd name="connsiteX34" fmla="*/ 890253 w 1921739"/>
              <a:gd name="connsiteY34" fmla="*/ 834501 h 1243094"/>
              <a:gd name="connsiteX35" fmla="*/ 845864 w 1921739"/>
              <a:gd name="connsiteY35" fmla="*/ 807868 h 1243094"/>
              <a:gd name="connsiteX36" fmla="*/ 783721 w 1921739"/>
              <a:gd name="connsiteY36" fmla="*/ 781235 h 1243094"/>
              <a:gd name="connsiteX37" fmla="*/ 721577 w 1921739"/>
              <a:gd name="connsiteY37" fmla="*/ 710213 h 1243094"/>
              <a:gd name="connsiteX38" fmla="*/ 686066 w 1921739"/>
              <a:gd name="connsiteY38" fmla="*/ 665825 h 1243094"/>
              <a:gd name="connsiteX39" fmla="*/ 659433 w 1921739"/>
              <a:gd name="connsiteY39" fmla="*/ 648070 h 1243094"/>
              <a:gd name="connsiteX40" fmla="*/ 623923 w 1921739"/>
              <a:gd name="connsiteY40" fmla="*/ 603681 h 1243094"/>
              <a:gd name="connsiteX41" fmla="*/ 597290 w 1921739"/>
              <a:gd name="connsiteY41" fmla="*/ 577048 h 1243094"/>
              <a:gd name="connsiteX42" fmla="*/ 544024 w 1921739"/>
              <a:gd name="connsiteY42" fmla="*/ 541538 h 1243094"/>
              <a:gd name="connsiteX43" fmla="*/ 526268 w 1921739"/>
              <a:gd name="connsiteY43" fmla="*/ 514905 h 1243094"/>
              <a:gd name="connsiteX44" fmla="*/ 473002 w 1921739"/>
              <a:gd name="connsiteY44" fmla="*/ 479394 h 1243094"/>
              <a:gd name="connsiteX45" fmla="*/ 393103 w 1921739"/>
              <a:gd name="connsiteY45" fmla="*/ 408373 h 1243094"/>
              <a:gd name="connsiteX46" fmla="*/ 330960 w 1921739"/>
              <a:gd name="connsiteY46" fmla="*/ 363984 h 1243094"/>
              <a:gd name="connsiteX47" fmla="*/ 286571 w 1921739"/>
              <a:gd name="connsiteY47" fmla="*/ 319596 h 1243094"/>
              <a:gd name="connsiteX48" fmla="*/ 215550 w 1921739"/>
              <a:gd name="connsiteY48" fmla="*/ 257452 h 1243094"/>
              <a:gd name="connsiteX49" fmla="*/ 112214 w 1921739"/>
              <a:gd name="connsiteY49" fmla="*/ 230819 h 1243094"/>
              <a:gd name="connsiteX50" fmla="*/ 0 w 1921739"/>
              <a:gd name="connsiteY50" fmla="*/ 174478 h 1243094"/>
              <a:gd name="connsiteX51" fmla="*/ 144529 w 1921739"/>
              <a:gd name="connsiteY51" fmla="*/ 124287 h 1243094"/>
              <a:gd name="connsiteX52" fmla="*/ 197795 w 1921739"/>
              <a:gd name="connsiteY52" fmla="*/ 106532 h 1243094"/>
              <a:gd name="connsiteX53" fmla="*/ 215550 w 1921739"/>
              <a:gd name="connsiteY53" fmla="*/ 88776 h 1243094"/>
              <a:gd name="connsiteX54" fmla="*/ 291049 w 1921739"/>
              <a:gd name="connsiteY54" fmla="*/ 84449 h 1243094"/>
              <a:gd name="connsiteX55" fmla="*/ 357593 w 1921739"/>
              <a:gd name="connsiteY55" fmla="*/ 62143 h 1243094"/>
              <a:gd name="connsiteX0" fmla="*/ 357593 w 1921739"/>
              <a:gd name="connsiteY0" fmla="*/ 62143 h 1243094"/>
              <a:gd name="connsiteX1" fmla="*/ 357593 w 1921739"/>
              <a:gd name="connsiteY1" fmla="*/ 62143 h 1243094"/>
              <a:gd name="connsiteX2" fmla="*/ 455088 w 1921739"/>
              <a:gd name="connsiteY2" fmla="*/ 66906 h 1243094"/>
              <a:gd name="connsiteX3" fmla="*/ 570657 w 1921739"/>
              <a:gd name="connsiteY3" fmla="*/ 57029 h 1243094"/>
              <a:gd name="connsiteX4" fmla="*/ 833791 w 1921739"/>
              <a:gd name="connsiteY4" fmla="*/ 59759 h 1243094"/>
              <a:gd name="connsiteX5" fmla="*/ 872498 w 1921739"/>
              <a:gd name="connsiteY5" fmla="*/ 71021 h 1243094"/>
              <a:gd name="connsiteX6" fmla="*/ 997732 w 1921739"/>
              <a:gd name="connsiteY6" fmla="*/ 18445 h 1243094"/>
              <a:gd name="connsiteX7" fmla="*/ 1058929 w 1921739"/>
              <a:gd name="connsiteY7" fmla="*/ 44388 h 1243094"/>
              <a:gd name="connsiteX8" fmla="*/ 1360769 w 1921739"/>
              <a:gd name="connsiteY8" fmla="*/ 26633 h 1243094"/>
              <a:gd name="connsiteX9" fmla="*/ 1449546 w 1921739"/>
              <a:gd name="connsiteY9" fmla="*/ 17755 h 1243094"/>
              <a:gd name="connsiteX10" fmla="*/ 1502812 w 1921739"/>
              <a:gd name="connsiteY10" fmla="*/ 8877 h 1243094"/>
              <a:gd name="connsiteX11" fmla="*/ 1564956 w 1921739"/>
              <a:gd name="connsiteY11" fmla="*/ 0 h 1243094"/>
              <a:gd name="connsiteX12" fmla="*/ 1769142 w 1921739"/>
              <a:gd name="connsiteY12" fmla="*/ 8877 h 1243094"/>
              <a:gd name="connsiteX13" fmla="*/ 1866797 w 1921739"/>
              <a:gd name="connsiteY13" fmla="*/ 35510 h 1243094"/>
              <a:gd name="connsiteX14" fmla="*/ 1915427 w 1921739"/>
              <a:gd name="connsiteY14" fmla="*/ 31395 h 1243094"/>
              <a:gd name="connsiteX15" fmla="*/ 1920063 w 1921739"/>
              <a:gd name="connsiteY15" fmla="*/ 221941 h 1243094"/>
              <a:gd name="connsiteX16" fmla="*/ 1915505 w 1921739"/>
              <a:gd name="connsiteY16" fmla="*/ 1056442 h 1243094"/>
              <a:gd name="connsiteX17" fmla="*/ 1921425 w 1921739"/>
              <a:gd name="connsiteY17" fmla="*/ 1243094 h 1243094"/>
              <a:gd name="connsiteX18" fmla="*/ 1751387 w 1921739"/>
              <a:gd name="connsiteY18" fmla="*/ 1189608 h 1243094"/>
              <a:gd name="connsiteX19" fmla="*/ 1680365 w 1921739"/>
              <a:gd name="connsiteY19" fmla="*/ 1162974 h 1243094"/>
              <a:gd name="connsiteX20" fmla="*/ 1644855 w 1921739"/>
              <a:gd name="connsiteY20" fmla="*/ 1154097 h 1243094"/>
              <a:gd name="connsiteX21" fmla="*/ 1582711 w 1921739"/>
              <a:gd name="connsiteY21" fmla="*/ 1136341 h 1243094"/>
              <a:gd name="connsiteX22" fmla="*/ 1493934 w 1921739"/>
              <a:gd name="connsiteY22" fmla="*/ 1083075 h 1243094"/>
              <a:gd name="connsiteX23" fmla="*/ 1414035 w 1921739"/>
              <a:gd name="connsiteY23" fmla="*/ 1047565 h 1243094"/>
              <a:gd name="connsiteX24" fmla="*/ 1387402 w 1921739"/>
              <a:gd name="connsiteY24" fmla="*/ 1038687 h 1243094"/>
              <a:gd name="connsiteX25" fmla="*/ 1325259 w 1921739"/>
              <a:gd name="connsiteY25" fmla="*/ 1012054 h 1243094"/>
              <a:gd name="connsiteX26" fmla="*/ 1298626 w 1921739"/>
              <a:gd name="connsiteY26" fmla="*/ 985421 h 1243094"/>
              <a:gd name="connsiteX27" fmla="*/ 1227604 w 1921739"/>
              <a:gd name="connsiteY27" fmla="*/ 958788 h 1243094"/>
              <a:gd name="connsiteX28" fmla="*/ 1192094 w 1921739"/>
              <a:gd name="connsiteY28" fmla="*/ 949910 h 1243094"/>
              <a:gd name="connsiteX29" fmla="*/ 1121072 w 1921739"/>
              <a:gd name="connsiteY29" fmla="*/ 923277 h 1243094"/>
              <a:gd name="connsiteX30" fmla="*/ 1058929 w 1921739"/>
              <a:gd name="connsiteY30" fmla="*/ 896644 h 1243094"/>
              <a:gd name="connsiteX31" fmla="*/ 1023418 w 1921739"/>
              <a:gd name="connsiteY31" fmla="*/ 878889 h 1243094"/>
              <a:gd name="connsiteX32" fmla="*/ 987907 w 1921739"/>
              <a:gd name="connsiteY32" fmla="*/ 870011 h 1243094"/>
              <a:gd name="connsiteX33" fmla="*/ 934641 w 1921739"/>
              <a:gd name="connsiteY33" fmla="*/ 852256 h 1243094"/>
              <a:gd name="connsiteX34" fmla="*/ 890253 w 1921739"/>
              <a:gd name="connsiteY34" fmla="*/ 834501 h 1243094"/>
              <a:gd name="connsiteX35" fmla="*/ 845864 w 1921739"/>
              <a:gd name="connsiteY35" fmla="*/ 807868 h 1243094"/>
              <a:gd name="connsiteX36" fmla="*/ 783721 w 1921739"/>
              <a:gd name="connsiteY36" fmla="*/ 781235 h 1243094"/>
              <a:gd name="connsiteX37" fmla="*/ 721577 w 1921739"/>
              <a:gd name="connsiteY37" fmla="*/ 710213 h 1243094"/>
              <a:gd name="connsiteX38" fmla="*/ 686066 w 1921739"/>
              <a:gd name="connsiteY38" fmla="*/ 665825 h 1243094"/>
              <a:gd name="connsiteX39" fmla="*/ 659433 w 1921739"/>
              <a:gd name="connsiteY39" fmla="*/ 648070 h 1243094"/>
              <a:gd name="connsiteX40" fmla="*/ 623923 w 1921739"/>
              <a:gd name="connsiteY40" fmla="*/ 603681 h 1243094"/>
              <a:gd name="connsiteX41" fmla="*/ 597290 w 1921739"/>
              <a:gd name="connsiteY41" fmla="*/ 577048 h 1243094"/>
              <a:gd name="connsiteX42" fmla="*/ 544024 w 1921739"/>
              <a:gd name="connsiteY42" fmla="*/ 541538 h 1243094"/>
              <a:gd name="connsiteX43" fmla="*/ 526268 w 1921739"/>
              <a:gd name="connsiteY43" fmla="*/ 514905 h 1243094"/>
              <a:gd name="connsiteX44" fmla="*/ 473002 w 1921739"/>
              <a:gd name="connsiteY44" fmla="*/ 479394 h 1243094"/>
              <a:gd name="connsiteX45" fmla="*/ 393103 w 1921739"/>
              <a:gd name="connsiteY45" fmla="*/ 408373 h 1243094"/>
              <a:gd name="connsiteX46" fmla="*/ 330960 w 1921739"/>
              <a:gd name="connsiteY46" fmla="*/ 363984 h 1243094"/>
              <a:gd name="connsiteX47" fmla="*/ 286571 w 1921739"/>
              <a:gd name="connsiteY47" fmla="*/ 319596 h 1243094"/>
              <a:gd name="connsiteX48" fmla="*/ 215550 w 1921739"/>
              <a:gd name="connsiteY48" fmla="*/ 257452 h 1243094"/>
              <a:gd name="connsiteX49" fmla="*/ 112214 w 1921739"/>
              <a:gd name="connsiteY49" fmla="*/ 230819 h 1243094"/>
              <a:gd name="connsiteX50" fmla="*/ 0 w 1921739"/>
              <a:gd name="connsiteY50" fmla="*/ 174478 h 1243094"/>
              <a:gd name="connsiteX51" fmla="*/ 144529 w 1921739"/>
              <a:gd name="connsiteY51" fmla="*/ 124287 h 1243094"/>
              <a:gd name="connsiteX52" fmla="*/ 197795 w 1921739"/>
              <a:gd name="connsiteY52" fmla="*/ 106532 h 1243094"/>
              <a:gd name="connsiteX53" fmla="*/ 215550 w 1921739"/>
              <a:gd name="connsiteY53" fmla="*/ 88776 h 1243094"/>
              <a:gd name="connsiteX54" fmla="*/ 291049 w 1921739"/>
              <a:gd name="connsiteY54" fmla="*/ 84449 h 1243094"/>
              <a:gd name="connsiteX55" fmla="*/ 357593 w 1921739"/>
              <a:gd name="connsiteY55" fmla="*/ 62143 h 1243094"/>
              <a:gd name="connsiteX0" fmla="*/ 357593 w 1921739"/>
              <a:gd name="connsiteY0" fmla="*/ 62143 h 1243094"/>
              <a:gd name="connsiteX1" fmla="*/ 357593 w 1921739"/>
              <a:gd name="connsiteY1" fmla="*/ 62143 h 1243094"/>
              <a:gd name="connsiteX2" fmla="*/ 455088 w 1921739"/>
              <a:gd name="connsiteY2" fmla="*/ 66906 h 1243094"/>
              <a:gd name="connsiteX3" fmla="*/ 570657 w 1921739"/>
              <a:gd name="connsiteY3" fmla="*/ 57029 h 1243094"/>
              <a:gd name="connsiteX4" fmla="*/ 833791 w 1921739"/>
              <a:gd name="connsiteY4" fmla="*/ 59759 h 1243094"/>
              <a:gd name="connsiteX5" fmla="*/ 872498 w 1921739"/>
              <a:gd name="connsiteY5" fmla="*/ 71021 h 1243094"/>
              <a:gd name="connsiteX6" fmla="*/ 988933 w 1921739"/>
              <a:gd name="connsiteY6" fmla="*/ 44431 h 1243094"/>
              <a:gd name="connsiteX7" fmla="*/ 1058929 w 1921739"/>
              <a:gd name="connsiteY7" fmla="*/ 44388 h 1243094"/>
              <a:gd name="connsiteX8" fmla="*/ 1360769 w 1921739"/>
              <a:gd name="connsiteY8" fmla="*/ 26633 h 1243094"/>
              <a:gd name="connsiteX9" fmla="*/ 1449546 w 1921739"/>
              <a:gd name="connsiteY9" fmla="*/ 17755 h 1243094"/>
              <a:gd name="connsiteX10" fmla="*/ 1502812 w 1921739"/>
              <a:gd name="connsiteY10" fmla="*/ 8877 h 1243094"/>
              <a:gd name="connsiteX11" fmla="*/ 1564956 w 1921739"/>
              <a:gd name="connsiteY11" fmla="*/ 0 h 1243094"/>
              <a:gd name="connsiteX12" fmla="*/ 1769142 w 1921739"/>
              <a:gd name="connsiteY12" fmla="*/ 8877 h 1243094"/>
              <a:gd name="connsiteX13" fmla="*/ 1866797 w 1921739"/>
              <a:gd name="connsiteY13" fmla="*/ 35510 h 1243094"/>
              <a:gd name="connsiteX14" fmla="*/ 1915427 w 1921739"/>
              <a:gd name="connsiteY14" fmla="*/ 31395 h 1243094"/>
              <a:gd name="connsiteX15" fmla="*/ 1920063 w 1921739"/>
              <a:gd name="connsiteY15" fmla="*/ 221941 h 1243094"/>
              <a:gd name="connsiteX16" fmla="*/ 1915505 w 1921739"/>
              <a:gd name="connsiteY16" fmla="*/ 1056442 h 1243094"/>
              <a:gd name="connsiteX17" fmla="*/ 1921425 w 1921739"/>
              <a:gd name="connsiteY17" fmla="*/ 1243094 h 1243094"/>
              <a:gd name="connsiteX18" fmla="*/ 1751387 w 1921739"/>
              <a:gd name="connsiteY18" fmla="*/ 1189608 h 1243094"/>
              <a:gd name="connsiteX19" fmla="*/ 1680365 w 1921739"/>
              <a:gd name="connsiteY19" fmla="*/ 1162974 h 1243094"/>
              <a:gd name="connsiteX20" fmla="*/ 1644855 w 1921739"/>
              <a:gd name="connsiteY20" fmla="*/ 1154097 h 1243094"/>
              <a:gd name="connsiteX21" fmla="*/ 1582711 w 1921739"/>
              <a:gd name="connsiteY21" fmla="*/ 1136341 h 1243094"/>
              <a:gd name="connsiteX22" fmla="*/ 1493934 w 1921739"/>
              <a:gd name="connsiteY22" fmla="*/ 1083075 h 1243094"/>
              <a:gd name="connsiteX23" fmla="*/ 1414035 w 1921739"/>
              <a:gd name="connsiteY23" fmla="*/ 1047565 h 1243094"/>
              <a:gd name="connsiteX24" fmla="*/ 1387402 w 1921739"/>
              <a:gd name="connsiteY24" fmla="*/ 1038687 h 1243094"/>
              <a:gd name="connsiteX25" fmla="*/ 1325259 w 1921739"/>
              <a:gd name="connsiteY25" fmla="*/ 1012054 h 1243094"/>
              <a:gd name="connsiteX26" fmla="*/ 1298626 w 1921739"/>
              <a:gd name="connsiteY26" fmla="*/ 985421 h 1243094"/>
              <a:gd name="connsiteX27" fmla="*/ 1227604 w 1921739"/>
              <a:gd name="connsiteY27" fmla="*/ 958788 h 1243094"/>
              <a:gd name="connsiteX28" fmla="*/ 1192094 w 1921739"/>
              <a:gd name="connsiteY28" fmla="*/ 949910 h 1243094"/>
              <a:gd name="connsiteX29" fmla="*/ 1121072 w 1921739"/>
              <a:gd name="connsiteY29" fmla="*/ 923277 h 1243094"/>
              <a:gd name="connsiteX30" fmla="*/ 1058929 w 1921739"/>
              <a:gd name="connsiteY30" fmla="*/ 896644 h 1243094"/>
              <a:gd name="connsiteX31" fmla="*/ 1023418 w 1921739"/>
              <a:gd name="connsiteY31" fmla="*/ 878889 h 1243094"/>
              <a:gd name="connsiteX32" fmla="*/ 987907 w 1921739"/>
              <a:gd name="connsiteY32" fmla="*/ 870011 h 1243094"/>
              <a:gd name="connsiteX33" fmla="*/ 934641 w 1921739"/>
              <a:gd name="connsiteY33" fmla="*/ 852256 h 1243094"/>
              <a:gd name="connsiteX34" fmla="*/ 890253 w 1921739"/>
              <a:gd name="connsiteY34" fmla="*/ 834501 h 1243094"/>
              <a:gd name="connsiteX35" fmla="*/ 845864 w 1921739"/>
              <a:gd name="connsiteY35" fmla="*/ 807868 h 1243094"/>
              <a:gd name="connsiteX36" fmla="*/ 783721 w 1921739"/>
              <a:gd name="connsiteY36" fmla="*/ 781235 h 1243094"/>
              <a:gd name="connsiteX37" fmla="*/ 721577 w 1921739"/>
              <a:gd name="connsiteY37" fmla="*/ 710213 h 1243094"/>
              <a:gd name="connsiteX38" fmla="*/ 686066 w 1921739"/>
              <a:gd name="connsiteY38" fmla="*/ 665825 h 1243094"/>
              <a:gd name="connsiteX39" fmla="*/ 659433 w 1921739"/>
              <a:gd name="connsiteY39" fmla="*/ 648070 h 1243094"/>
              <a:gd name="connsiteX40" fmla="*/ 623923 w 1921739"/>
              <a:gd name="connsiteY40" fmla="*/ 603681 h 1243094"/>
              <a:gd name="connsiteX41" fmla="*/ 597290 w 1921739"/>
              <a:gd name="connsiteY41" fmla="*/ 577048 h 1243094"/>
              <a:gd name="connsiteX42" fmla="*/ 544024 w 1921739"/>
              <a:gd name="connsiteY42" fmla="*/ 541538 h 1243094"/>
              <a:gd name="connsiteX43" fmla="*/ 526268 w 1921739"/>
              <a:gd name="connsiteY43" fmla="*/ 514905 h 1243094"/>
              <a:gd name="connsiteX44" fmla="*/ 473002 w 1921739"/>
              <a:gd name="connsiteY44" fmla="*/ 479394 h 1243094"/>
              <a:gd name="connsiteX45" fmla="*/ 393103 w 1921739"/>
              <a:gd name="connsiteY45" fmla="*/ 408373 h 1243094"/>
              <a:gd name="connsiteX46" fmla="*/ 330960 w 1921739"/>
              <a:gd name="connsiteY46" fmla="*/ 363984 h 1243094"/>
              <a:gd name="connsiteX47" fmla="*/ 286571 w 1921739"/>
              <a:gd name="connsiteY47" fmla="*/ 319596 h 1243094"/>
              <a:gd name="connsiteX48" fmla="*/ 215550 w 1921739"/>
              <a:gd name="connsiteY48" fmla="*/ 257452 h 1243094"/>
              <a:gd name="connsiteX49" fmla="*/ 112214 w 1921739"/>
              <a:gd name="connsiteY49" fmla="*/ 230819 h 1243094"/>
              <a:gd name="connsiteX50" fmla="*/ 0 w 1921739"/>
              <a:gd name="connsiteY50" fmla="*/ 174478 h 1243094"/>
              <a:gd name="connsiteX51" fmla="*/ 144529 w 1921739"/>
              <a:gd name="connsiteY51" fmla="*/ 124287 h 1243094"/>
              <a:gd name="connsiteX52" fmla="*/ 197795 w 1921739"/>
              <a:gd name="connsiteY52" fmla="*/ 106532 h 1243094"/>
              <a:gd name="connsiteX53" fmla="*/ 215550 w 1921739"/>
              <a:gd name="connsiteY53" fmla="*/ 88776 h 1243094"/>
              <a:gd name="connsiteX54" fmla="*/ 291049 w 1921739"/>
              <a:gd name="connsiteY54" fmla="*/ 84449 h 1243094"/>
              <a:gd name="connsiteX55" fmla="*/ 357593 w 1921739"/>
              <a:gd name="connsiteY55" fmla="*/ 62143 h 1243094"/>
              <a:gd name="connsiteX0" fmla="*/ 427978 w 1992124"/>
              <a:gd name="connsiteY0" fmla="*/ 62143 h 1243094"/>
              <a:gd name="connsiteX1" fmla="*/ 427978 w 1992124"/>
              <a:gd name="connsiteY1" fmla="*/ 62143 h 1243094"/>
              <a:gd name="connsiteX2" fmla="*/ 525473 w 1992124"/>
              <a:gd name="connsiteY2" fmla="*/ 66906 h 1243094"/>
              <a:gd name="connsiteX3" fmla="*/ 641042 w 1992124"/>
              <a:gd name="connsiteY3" fmla="*/ 57029 h 1243094"/>
              <a:gd name="connsiteX4" fmla="*/ 904176 w 1992124"/>
              <a:gd name="connsiteY4" fmla="*/ 59759 h 1243094"/>
              <a:gd name="connsiteX5" fmla="*/ 942883 w 1992124"/>
              <a:gd name="connsiteY5" fmla="*/ 71021 h 1243094"/>
              <a:gd name="connsiteX6" fmla="*/ 1059318 w 1992124"/>
              <a:gd name="connsiteY6" fmla="*/ 44431 h 1243094"/>
              <a:gd name="connsiteX7" fmla="*/ 1129314 w 1992124"/>
              <a:gd name="connsiteY7" fmla="*/ 44388 h 1243094"/>
              <a:gd name="connsiteX8" fmla="*/ 1431154 w 1992124"/>
              <a:gd name="connsiteY8" fmla="*/ 26633 h 1243094"/>
              <a:gd name="connsiteX9" fmla="*/ 1519931 w 1992124"/>
              <a:gd name="connsiteY9" fmla="*/ 17755 h 1243094"/>
              <a:gd name="connsiteX10" fmla="*/ 1573197 w 1992124"/>
              <a:gd name="connsiteY10" fmla="*/ 8877 h 1243094"/>
              <a:gd name="connsiteX11" fmla="*/ 1635341 w 1992124"/>
              <a:gd name="connsiteY11" fmla="*/ 0 h 1243094"/>
              <a:gd name="connsiteX12" fmla="*/ 1839527 w 1992124"/>
              <a:gd name="connsiteY12" fmla="*/ 8877 h 1243094"/>
              <a:gd name="connsiteX13" fmla="*/ 1937182 w 1992124"/>
              <a:gd name="connsiteY13" fmla="*/ 35510 h 1243094"/>
              <a:gd name="connsiteX14" fmla="*/ 1985812 w 1992124"/>
              <a:gd name="connsiteY14" fmla="*/ 31395 h 1243094"/>
              <a:gd name="connsiteX15" fmla="*/ 1990448 w 1992124"/>
              <a:gd name="connsiteY15" fmla="*/ 221941 h 1243094"/>
              <a:gd name="connsiteX16" fmla="*/ 1985890 w 1992124"/>
              <a:gd name="connsiteY16" fmla="*/ 1056442 h 1243094"/>
              <a:gd name="connsiteX17" fmla="*/ 1991810 w 1992124"/>
              <a:gd name="connsiteY17" fmla="*/ 1243094 h 1243094"/>
              <a:gd name="connsiteX18" fmla="*/ 1821772 w 1992124"/>
              <a:gd name="connsiteY18" fmla="*/ 1189608 h 1243094"/>
              <a:gd name="connsiteX19" fmla="*/ 1750750 w 1992124"/>
              <a:gd name="connsiteY19" fmla="*/ 1162974 h 1243094"/>
              <a:gd name="connsiteX20" fmla="*/ 1715240 w 1992124"/>
              <a:gd name="connsiteY20" fmla="*/ 1154097 h 1243094"/>
              <a:gd name="connsiteX21" fmla="*/ 1653096 w 1992124"/>
              <a:gd name="connsiteY21" fmla="*/ 1136341 h 1243094"/>
              <a:gd name="connsiteX22" fmla="*/ 1564319 w 1992124"/>
              <a:gd name="connsiteY22" fmla="*/ 1083075 h 1243094"/>
              <a:gd name="connsiteX23" fmla="*/ 1484420 w 1992124"/>
              <a:gd name="connsiteY23" fmla="*/ 1047565 h 1243094"/>
              <a:gd name="connsiteX24" fmla="*/ 1457787 w 1992124"/>
              <a:gd name="connsiteY24" fmla="*/ 1038687 h 1243094"/>
              <a:gd name="connsiteX25" fmla="*/ 1395644 w 1992124"/>
              <a:gd name="connsiteY25" fmla="*/ 1012054 h 1243094"/>
              <a:gd name="connsiteX26" fmla="*/ 1369011 w 1992124"/>
              <a:gd name="connsiteY26" fmla="*/ 985421 h 1243094"/>
              <a:gd name="connsiteX27" fmla="*/ 1297989 w 1992124"/>
              <a:gd name="connsiteY27" fmla="*/ 958788 h 1243094"/>
              <a:gd name="connsiteX28" fmla="*/ 1262479 w 1992124"/>
              <a:gd name="connsiteY28" fmla="*/ 949910 h 1243094"/>
              <a:gd name="connsiteX29" fmla="*/ 1191457 w 1992124"/>
              <a:gd name="connsiteY29" fmla="*/ 923277 h 1243094"/>
              <a:gd name="connsiteX30" fmla="*/ 1129314 w 1992124"/>
              <a:gd name="connsiteY30" fmla="*/ 896644 h 1243094"/>
              <a:gd name="connsiteX31" fmla="*/ 1093803 w 1992124"/>
              <a:gd name="connsiteY31" fmla="*/ 878889 h 1243094"/>
              <a:gd name="connsiteX32" fmla="*/ 1058292 w 1992124"/>
              <a:gd name="connsiteY32" fmla="*/ 870011 h 1243094"/>
              <a:gd name="connsiteX33" fmla="*/ 1005026 w 1992124"/>
              <a:gd name="connsiteY33" fmla="*/ 852256 h 1243094"/>
              <a:gd name="connsiteX34" fmla="*/ 960638 w 1992124"/>
              <a:gd name="connsiteY34" fmla="*/ 834501 h 1243094"/>
              <a:gd name="connsiteX35" fmla="*/ 916249 w 1992124"/>
              <a:gd name="connsiteY35" fmla="*/ 807868 h 1243094"/>
              <a:gd name="connsiteX36" fmla="*/ 854106 w 1992124"/>
              <a:gd name="connsiteY36" fmla="*/ 781235 h 1243094"/>
              <a:gd name="connsiteX37" fmla="*/ 791962 w 1992124"/>
              <a:gd name="connsiteY37" fmla="*/ 710213 h 1243094"/>
              <a:gd name="connsiteX38" fmla="*/ 756451 w 1992124"/>
              <a:gd name="connsiteY38" fmla="*/ 665825 h 1243094"/>
              <a:gd name="connsiteX39" fmla="*/ 729818 w 1992124"/>
              <a:gd name="connsiteY39" fmla="*/ 648070 h 1243094"/>
              <a:gd name="connsiteX40" fmla="*/ 694308 w 1992124"/>
              <a:gd name="connsiteY40" fmla="*/ 603681 h 1243094"/>
              <a:gd name="connsiteX41" fmla="*/ 667675 w 1992124"/>
              <a:gd name="connsiteY41" fmla="*/ 577048 h 1243094"/>
              <a:gd name="connsiteX42" fmla="*/ 614409 w 1992124"/>
              <a:gd name="connsiteY42" fmla="*/ 541538 h 1243094"/>
              <a:gd name="connsiteX43" fmla="*/ 596653 w 1992124"/>
              <a:gd name="connsiteY43" fmla="*/ 514905 h 1243094"/>
              <a:gd name="connsiteX44" fmla="*/ 543387 w 1992124"/>
              <a:gd name="connsiteY44" fmla="*/ 479394 h 1243094"/>
              <a:gd name="connsiteX45" fmla="*/ 463488 w 1992124"/>
              <a:gd name="connsiteY45" fmla="*/ 408373 h 1243094"/>
              <a:gd name="connsiteX46" fmla="*/ 401345 w 1992124"/>
              <a:gd name="connsiteY46" fmla="*/ 363984 h 1243094"/>
              <a:gd name="connsiteX47" fmla="*/ 356956 w 1992124"/>
              <a:gd name="connsiteY47" fmla="*/ 319596 h 1243094"/>
              <a:gd name="connsiteX48" fmla="*/ 285935 w 1992124"/>
              <a:gd name="connsiteY48" fmla="*/ 257452 h 1243094"/>
              <a:gd name="connsiteX49" fmla="*/ 182599 w 1992124"/>
              <a:gd name="connsiteY49" fmla="*/ 230819 h 1243094"/>
              <a:gd name="connsiteX50" fmla="*/ 0 w 1992124"/>
              <a:gd name="connsiteY50" fmla="*/ 153689 h 1243094"/>
              <a:gd name="connsiteX51" fmla="*/ 214914 w 1992124"/>
              <a:gd name="connsiteY51" fmla="*/ 124287 h 1243094"/>
              <a:gd name="connsiteX52" fmla="*/ 268180 w 1992124"/>
              <a:gd name="connsiteY52" fmla="*/ 106532 h 1243094"/>
              <a:gd name="connsiteX53" fmla="*/ 285935 w 1992124"/>
              <a:gd name="connsiteY53" fmla="*/ 88776 h 1243094"/>
              <a:gd name="connsiteX54" fmla="*/ 361434 w 1992124"/>
              <a:gd name="connsiteY54" fmla="*/ 84449 h 1243094"/>
              <a:gd name="connsiteX55" fmla="*/ 427978 w 1992124"/>
              <a:gd name="connsiteY55" fmla="*/ 62143 h 1243094"/>
              <a:gd name="connsiteX0" fmla="*/ 427978 w 1992124"/>
              <a:gd name="connsiteY0" fmla="*/ 62143 h 1243094"/>
              <a:gd name="connsiteX1" fmla="*/ 427978 w 1992124"/>
              <a:gd name="connsiteY1" fmla="*/ 62143 h 1243094"/>
              <a:gd name="connsiteX2" fmla="*/ 525473 w 1992124"/>
              <a:gd name="connsiteY2" fmla="*/ 66906 h 1243094"/>
              <a:gd name="connsiteX3" fmla="*/ 641042 w 1992124"/>
              <a:gd name="connsiteY3" fmla="*/ 57029 h 1243094"/>
              <a:gd name="connsiteX4" fmla="*/ 904176 w 1992124"/>
              <a:gd name="connsiteY4" fmla="*/ 59759 h 1243094"/>
              <a:gd name="connsiteX5" fmla="*/ 942883 w 1992124"/>
              <a:gd name="connsiteY5" fmla="*/ 71021 h 1243094"/>
              <a:gd name="connsiteX6" fmla="*/ 1059318 w 1992124"/>
              <a:gd name="connsiteY6" fmla="*/ 44431 h 1243094"/>
              <a:gd name="connsiteX7" fmla="*/ 1129314 w 1992124"/>
              <a:gd name="connsiteY7" fmla="*/ 44388 h 1243094"/>
              <a:gd name="connsiteX8" fmla="*/ 1431154 w 1992124"/>
              <a:gd name="connsiteY8" fmla="*/ 26633 h 1243094"/>
              <a:gd name="connsiteX9" fmla="*/ 1519931 w 1992124"/>
              <a:gd name="connsiteY9" fmla="*/ 17755 h 1243094"/>
              <a:gd name="connsiteX10" fmla="*/ 1573197 w 1992124"/>
              <a:gd name="connsiteY10" fmla="*/ 8877 h 1243094"/>
              <a:gd name="connsiteX11" fmla="*/ 1635341 w 1992124"/>
              <a:gd name="connsiteY11" fmla="*/ 0 h 1243094"/>
              <a:gd name="connsiteX12" fmla="*/ 1839527 w 1992124"/>
              <a:gd name="connsiteY12" fmla="*/ 8877 h 1243094"/>
              <a:gd name="connsiteX13" fmla="*/ 1937182 w 1992124"/>
              <a:gd name="connsiteY13" fmla="*/ 35510 h 1243094"/>
              <a:gd name="connsiteX14" fmla="*/ 1985812 w 1992124"/>
              <a:gd name="connsiteY14" fmla="*/ 31395 h 1243094"/>
              <a:gd name="connsiteX15" fmla="*/ 1990448 w 1992124"/>
              <a:gd name="connsiteY15" fmla="*/ 221941 h 1243094"/>
              <a:gd name="connsiteX16" fmla="*/ 1985890 w 1992124"/>
              <a:gd name="connsiteY16" fmla="*/ 1056442 h 1243094"/>
              <a:gd name="connsiteX17" fmla="*/ 1991810 w 1992124"/>
              <a:gd name="connsiteY17" fmla="*/ 1243094 h 1243094"/>
              <a:gd name="connsiteX18" fmla="*/ 1821772 w 1992124"/>
              <a:gd name="connsiteY18" fmla="*/ 1189608 h 1243094"/>
              <a:gd name="connsiteX19" fmla="*/ 1750750 w 1992124"/>
              <a:gd name="connsiteY19" fmla="*/ 1162974 h 1243094"/>
              <a:gd name="connsiteX20" fmla="*/ 1715240 w 1992124"/>
              <a:gd name="connsiteY20" fmla="*/ 1154097 h 1243094"/>
              <a:gd name="connsiteX21" fmla="*/ 1653096 w 1992124"/>
              <a:gd name="connsiteY21" fmla="*/ 1136341 h 1243094"/>
              <a:gd name="connsiteX22" fmla="*/ 1564319 w 1992124"/>
              <a:gd name="connsiteY22" fmla="*/ 1083075 h 1243094"/>
              <a:gd name="connsiteX23" fmla="*/ 1484420 w 1992124"/>
              <a:gd name="connsiteY23" fmla="*/ 1047565 h 1243094"/>
              <a:gd name="connsiteX24" fmla="*/ 1457787 w 1992124"/>
              <a:gd name="connsiteY24" fmla="*/ 1038687 h 1243094"/>
              <a:gd name="connsiteX25" fmla="*/ 1395644 w 1992124"/>
              <a:gd name="connsiteY25" fmla="*/ 1012054 h 1243094"/>
              <a:gd name="connsiteX26" fmla="*/ 1369011 w 1992124"/>
              <a:gd name="connsiteY26" fmla="*/ 985421 h 1243094"/>
              <a:gd name="connsiteX27" fmla="*/ 1297989 w 1992124"/>
              <a:gd name="connsiteY27" fmla="*/ 958788 h 1243094"/>
              <a:gd name="connsiteX28" fmla="*/ 1262479 w 1992124"/>
              <a:gd name="connsiteY28" fmla="*/ 949910 h 1243094"/>
              <a:gd name="connsiteX29" fmla="*/ 1191457 w 1992124"/>
              <a:gd name="connsiteY29" fmla="*/ 923277 h 1243094"/>
              <a:gd name="connsiteX30" fmla="*/ 1129314 w 1992124"/>
              <a:gd name="connsiteY30" fmla="*/ 896644 h 1243094"/>
              <a:gd name="connsiteX31" fmla="*/ 1093803 w 1992124"/>
              <a:gd name="connsiteY31" fmla="*/ 878889 h 1243094"/>
              <a:gd name="connsiteX32" fmla="*/ 1058292 w 1992124"/>
              <a:gd name="connsiteY32" fmla="*/ 870011 h 1243094"/>
              <a:gd name="connsiteX33" fmla="*/ 1005026 w 1992124"/>
              <a:gd name="connsiteY33" fmla="*/ 852256 h 1243094"/>
              <a:gd name="connsiteX34" fmla="*/ 960638 w 1992124"/>
              <a:gd name="connsiteY34" fmla="*/ 834501 h 1243094"/>
              <a:gd name="connsiteX35" fmla="*/ 916249 w 1992124"/>
              <a:gd name="connsiteY35" fmla="*/ 807868 h 1243094"/>
              <a:gd name="connsiteX36" fmla="*/ 854106 w 1992124"/>
              <a:gd name="connsiteY36" fmla="*/ 781235 h 1243094"/>
              <a:gd name="connsiteX37" fmla="*/ 791962 w 1992124"/>
              <a:gd name="connsiteY37" fmla="*/ 710213 h 1243094"/>
              <a:gd name="connsiteX38" fmla="*/ 756451 w 1992124"/>
              <a:gd name="connsiteY38" fmla="*/ 665825 h 1243094"/>
              <a:gd name="connsiteX39" fmla="*/ 729818 w 1992124"/>
              <a:gd name="connsiteY39" fmla="*/ 648070 h 1243094"/>
              <a:gd name="connsiteX40" fmla="*/ 694308 w 1992124"/>
              <a:gd name="connsiteY40" fmla="*/ 603681 h 1243094"/>
              <a:gd name="connsiteX41" fmla="*/ 667675 w 1992124"/>
              <a:gd name="connsiteY41" fmla="*/ 577048 h 1243094"/>
              <a:gd name="connsiteX42" fmla="*/ 614409 w 1992124"/>
              <a:gd name="connsiteY42" fmla="*/ 541538 h 1243094"/>
              <a:gd name="connsiteX43" fmla="*/ 596653 w 1992124"/>
              <a:gd name="connsiteY43" fmla="*/ 514905 h 1243094"/>
              <a:gd name="connsiteX44" fmla="*/ 543387 w 1992124"/>
              <a:gd name="connsiteY44" fmla="*/ 479394 h 1243094"/>
              <a:gd name="connsiteX45" fmla="*/ 463488 w 1992124"/>
              <a:gd name="connsiteY45" fmla="*/ 408373 h 1243094"/>
              <a:gd name="connsiteX46" fmla="*/ 401345 w 1992124"/>
              <a:gd name="connsiteY46" fmla="*/ 363984 h 1243094"/>
              <a:gd name="connsiteX47" fmla="*/ 356956 w 1992124"/>
              <a:gd name="connsiteY47" fmla="*/ 319596 h 1243094"/>
              <a:gd name="connsiteX48" fmla="*/ 268339 w 1992124"/>
              <a:gd name="connsiteY48" fmla="*/ 265248 h 1243094"/>
              <a:gd name="connsiteX49" fmla="*/ 182599 w 1992124"/>
              <a:gd name="connsiteY49" fmla="*/ 230819 h 1243094"/>
              <a:gd name="connsiteX50" fmla="*/ 0 w 1992124"/>
              <a:gd name="connsiteY50" fmla="*/ 153689 h 1243094"/>
              <a:gd name="connsiteX51" fmla="*/ 214914 w 1992124"/>
              <a:gd name="connsiteY51" fmla="*/ 124287 h 1243094"/>
              <a:gd name="connsiteX52" fmla="*/ 268180 w 1992124"/>
              <a:gd name="connsiteY52" fmla="*/ 106532 h 1243094"/>
              <a:gd name="connsiteX53" fmla="*/ 285935 w 1992124"/>
              <a:gd name="connsiteY53" fmla="*/ 88776 h 1243094"/>
              <a:gd name="connsiteX54" fmla="*/ 361434 w 1992124"/>
              <a:gd name="connsiteY54" fmla="*/ 84449 h 1243094"/>
              <a:gd name="connsiteX55" fmla="*/ 427978 w 1992124"/>
              <a:gd name="connsiteY55" fmla="*/ 62143 h 12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92124" h="1243094">
                <a:moveTo>
                  <a:pt x="427978" y="62143"/>
                </a:moveTo>
                <a:lnTo>
                  <a:pt x="427978" y="62143"/>
                </a:lnTo>
                <a:cubicBezTo>
                  <a:pt x="454611" y="68062"/>
                  <a:pt x="489962" y="67758"/>
                  <a:pt x="525473" y="66906"/>
                </a:cubicBezTo>
                <a:cubicBezTo>
                  <a:pt x="560984" y="66054"/>
                  <a:pt x="619122" y="54289"/>
                  <a:pt x="641042" y="57029"/>
                </a:cubicBezTo>
                <a:cubicBezTo>
                  <a:pt x="709104" y="54070"/>
                  <a:pt x="853869" y="57427"/>
                  <a:pt x="904176" y="59759"/>
                </a:cubicBezTo>
                <a:cubicBezTo>
                  <a:pt x="954483" y="62091"/>
                  <a:pt x="917026" y="73576"/>
                  <a:pt x="942883" y="71021"/>
                </a:cubicBezTo>
                <a:cubicBezTo>
                  <a:pt x="968740" y="68466"/>
                  <a:pt x="1033720" y="47844"/>
                  <a:pt x="1059318" y="44431"/>
                </a:cubicBezTo>
                <a:cubicBezTo>
                  <a:pt x="1082967" y="41278"/>
                  <a:pt x="1067341" y="47354"/>
                  <a:pt x="1129314" y="44388"/>
                </a:cubicBezTo>
                <a:cubicBezTo>
                  <a:pt x="1191287" y="41422"/>
                  <a:pt x="1294793" y="36037"/>
                  <a:pt x="1431154" y="26633"/>
                </a:cubicBezTo>
                <a:cubicBezTo>
                  <a:pt x="1460823" y="24587"/>
                  <a:pt x="1490421" y="21444"/>
                  <a:pt x="1519931" y="17755"/>
                </a:cubicBezTo>
                <a:cubicBezTo>
                  <a:pt x="1537792" y="15522"/>
                  <a:pt x="1555406" y="11614"/>
                  <a:pt x="1573197" y="8877"/>
                </a:cubicBezTo>
                <a:cubicBezTo>
                  <a:pt x="1593879" y="5695"/>
                  <a:pt x="1614626" y="2959"/>
                  <a:pt x="1635341" y="0"/>
                </a:cubicBezTo>
                <a:cubicBezTo>
                  <a:pt x="1703403" y="2959"/>
                  <a:pt x="1771574" y="4023"/>
                  <a:pt x="1839527" y="8877"/>
                </a:cubicBezTo>
                <a:cubicBezTo>
                  <a:pt x="1871465" y="11158"/>
                  <a:pt x="1907806" y="25718"/>
                  <a:pt x="1937182" y="35510"/>
                </a:cubicBezTo>
                <a:lnTo>
                  <a:pt x="1985812" y="31395"/>
                </a:lnTo>
                <a:cubicBezTo>
                  <a:pt x="1999105" y="124064"/>
                  <a:pt x="1980237" y="78986"/>
                  <a:pt x="1990448" y="221941"/>
                </a:cubicBezTo>
                <a:cubicBezTo>
                  <a:pt x="1985582" y="586847"/>
                  <a:pt x="1985663" y="886250"/>
                  <a:pt x="1985890" y="1056442"/>
                </a:cubicBezTo>
                <a:cubicBezTo>
                  <a:pt x="1986117" y="1226634"/>
                  <a:pt x="1993748" y="1177632"/>
                  <a:pt x="1991810" y="1243094"/>
                </a:cubicBezTo>
                <a:cubicBezTo>
                  <a:pt x="1950381" y="1240135"/>
                  <a:pt x="1861949" y="1202961"/>
                  <a:pt x="1821772" y="1189608"/>
                </a:cubicBezTo>
                <a:cubicBezTo>
                  <a:pt x="1781595" y="1176255"/>
                  <a:pt x="1791563" y="1178279"/>
                  <a:pt x="1750750" y="1162974"/>
                </a:cubicBezTo>
                <a:cubicBezTo>
                  <a:pt x="1739326" y="1158690"/>
                  <a:pt x="1727011" y="1157307"/>
                  <a:pt x="1715240" y="1154097"/>
                </a:cubicBezTo>
                <a:cubicBezTo>
                  <a:pt x="1694455" y="1148428"/>
                  <a:pt x="1673204" y="1144075"/>
                  <a:pt x="1653096" y="1136341"/>
                </a:cubicBezTo>
                <a:cubicBezTo>
                  <a:pt x="1582663" y="1109251"/>
                  <a:pt x="1618643" y="1117027"/>
                  <a:pt x="1564319" y="1083075"/>
                </a:cubicBezTo>
                <a:cubicBezTo>
                  <a:pt x="1544141" y="1070464"/>
                  <a:pt x="1505469" y="1055458"/>
                  <a:pt x="1484420" y="1047565"/>
                </a:cubicBezTo>
                <a:cubicBezTo>
                  <a:pt x="1475658" y="1044279"/>
                  <a:pt x="1466388" y="1042373"/>
                  <a:pt x="1457787" y="1038687"/>
                </a:cubicBezTo>
                <a:cubicBezTo>
                  <a:pt x="1380996" y="1005776"/>
                  <a:pt x="1458103" y="1032875"/>
                  <a:pt x="1395644" y="1012054"/>
                </a:cubicBezTo>
                <a:cubicBezTo>
                  <a:pt x="1386766" y="1003176"/>
                  <a:pt x="1379658" y="992075"/>
                  <a:pt x="1369011" y="985421"/>
                </a:cubicBezTo>
                <a:cubicBezTo>
                  <a:pt x="1361115" y="980486"/>
                  <a:pt x="1313209" y="963137"/>
                  <a:pt x="1297989" y="958788"/>
                </a:cubicBezTo>
                <a:cubicBezTo>
                  <a:pt x="1286257" y="955436"/>
                  <a:pt x="1273903" y="954194"/>
                  <a:pt x="1262479" y="949910"/>
                </a:cubicBezTo>
                <a:cubicBezTo>
                  <a:pt x="1169634" y="915093"/>
                  <a:pt x="1282605" y="946065"/>
                  <a:pt x="1191457" y="923277"/>
                </a:cubicBezTo>
                <a:cubicBezTo>
                  <a:pt x="1137485" y="887297"/>
                  <a:pt x="1194829" y="921212"/>
                  <a:pt x="1129314" y="896644"/>
                </a:cubicBezTo>
                <a:cubicBezTo>
                  <a:pt x="1116923" y="891997"/>
                  <a:pt x="1106194" y="883536"/>
                  <a:pt x="1093803" y="878889"/>
                </a:cubicBezTo>
                <a:cubicBezTo>
                  <a:pt x="1082379" y="874605"/>
                  <a:pt x="1069979" y="873517"/>
                  <a:pt x="1058292" y="870011"/>
                </a:cubicBezTo>
                <a:cubicBezTo>
                  <a:pt x="1040366" y="864633"/>
                  <a:pt x="1022403" y="859207"/>
                  <a:pt x="1005026" y="852256"/>
                </a:cubicBezTo>
                <a:cubicBezTo>
                  <a:pt x="990230" y="846338"/>
                  <a:pt x="974891" y="841628"/>
                  <a:pt x="960638" y="834501"/>
                </a:cubicBezTo>
                <a:cubicBezTo>
                  <a:pt x="945204" y="826784"/>
                  <a:pt x="931333" y="816248"/>
                  <a:pt x="916249" y="807868"/>
                </a:cubicBezTo>
                <a:cubicBezTo>
                  <a:pt x="883334" y="789581"/>
                  <a:pt x="885541" y="791713"/>
                  <a:pt x="854106" y="781235"/>
                </a:cubicBezTo>
                <a:cubicBezTo>
                  <a:pt x="798263" y="697473"/>
                  <a:pt x="895825" y="840040"/>
                  <a:pt x="791962" y="710213"/>
                </a:cubicBezTo>
                <a:cubicBezTo>
                  <a:pt x="780125" y="695417"/>
                  <a:pt x="769850" y="679223"/>
                  <a:pt x="756451" y="665825"/>
                </a:cubicBezTo>
                <a:cubicBezTo>
                  <a:pt x="748906" y="658281"/>
                  <a:pt x="737362" y="655615"/>
                  <a:pt x="729818" y="648070"/>
                </a:cubicBezTo>
                <a:cubicBezTo>
                  <a:pt x="716420" y="634671"/>
                  <a:pt x="706785" y="617941"/>
                  <a:pt x="694308" y="603681"/>
                </a:cubicBezTo>
                <a:cubicBezTo>
                  <a:pt x="686041" y="594232"/>
                  <a:pt x="677585" y="584756"/>
                  <a:pt x="667675" y="577048"/>
                </a:cubicBezTo>
                <a:cubicBezTo>
                  <a:pt x="650831" y="563947"/>
                  <a:pt x="614409" y="541538"/>
                  <a:pt x="614409" y="541538"/>
                </a:cubicBezTo>
                <a:cubicBezTo>
                  <a:pt x="608490" y="532660"/>
                  <a:pt x="604683" y="521931"/>
                  <a:pt x="596653" y="514905"/>
                </a:cubicBezTo>
                <a:cubicBezTo>
                  <a:pt x="580593" y="500853"/>
                  <a:pt x="556717" y="496057"/>
                  <a:pt x="543387" y="479394"/>
                </a:cubicBezTo>
                <a:cubicBezTo>
                  <a:pt x="477123" y="396563"/>
                  <a:pt x="542315" y="467493"/>
                  <a:pt x="463488" y="408373"/>
                </a:cubicBezTo>
                <a:cubicBezTo>
                  <a:pt x="391500" y="354383"/>
                  <a:pt x="486028" y="406328"/>
                  <a:pt x="401345" y="363984"/>
                </a:cubicBezTo>
                <a:cubicBezTo>
                  <a:pt x="368792" y="315156"/>
                  <a:pt x="379124" y="336052"/>
                  <a:pt x="356956" y="319596"/>
                </a:cubicBezTo>
                <a:cubicBezTo>
                  <a:pt x="334788" y="303140"/>
                  <a:pt x="297399" y="280044"/>
                  <a:pt x="268339" y="265248"/>
                </a:cubicBezTo>
                <a:cubicBezTo>
                  <a:pt x="239280" y="250452"/>
                  <a:pt x="227322" y="249412"/>
                  <a:pt x="182599" y="230819"/>
                </a:cubicBezTo>
                <a:cubicBezTo>
                  <a:pt x="137876" y="212226"/>
                  <a:pt x="18597" y="181585"/>
                  <a:pt x="0" y="153689"/>
                </a:cubicBezTo>
                <a:cubicBezTo>
                  <a:pt x="6075" y="135463"/>
                  <a:pt x="170217" y="132146"/>
                  <a:pt x="214914" y="124287"/>
                </a:cubicBezTo>
                <a:cubicBezTo>
                  <a:pt x="259611" y="116428"/>
                  <a:pt x="268180" y="106532"/>
                  <a:pt x="268180" y="106532"/>
                </a:cubicBezTo>
                <a:cubicBezTo>
                  <a:pt x="274098" y="100613"/>
                  <a:pt x="279399" y="94005"/>
                  <a:pt x="285935" y="88776"/>
                </a:cubicBezTo>
                <a:cubicBezTo>
                  <a:pt x="306049" y="72685"/>
                  <a:pt x="336798" y="84449"/>
                  <a:pt x="361434" y="84449"/>
                </a:cubicBezTo>
                <a:lnTo>
                  <a:pt x="427978" y="62143"/>
                </a:lnTo>
                <a:close/>
              </a:path>
            </a:pathLst>
          </a:cu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602C4F-D5C3-4B86-B9E3-F160F8A73DAC}"/>
              </a:ext>
            </a:extLst>
          </p:cNvPr>
          <p:cNvSpPr/>
          <p:nvPr/>
        </p:nvSpPr>
        <p:spPr>
          <a:xfrm>
            <a:off x="-2" y="367748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14" name="Rectangle 13">
            <a:hlinkClick r:id="rId2" action="ppaction://hlinksldjump"/>
            <a:extLst>
              <a:ext uri="{FF2B5EF4-FFF2-40B4-BE49-F238E27FC236}">
                <a16:creationId xmlns:a16="http://schemas.microsoft.com/office/drawing/2014/main" id="{BBE3B7E7-6B81-4701-825A-4FBED4D5984E}"/>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3" action="ppaction://hlinksldjump"/>
            <a:extLst>
              <a:ext uri="{FF2B5EF4-FFF2-40B4-BE49-F238E27FC236}">
                <a16:creationId xmlns:a16="http://schemas.microsoft.com/office/drawing/2014/main" id="{71081852-55C9-45A0-B193-A1C81B941BDA}"/>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4" action="ppaction://hlinksldjump"/>
            <a:extLst>
              <a:ext uri="{FF2B5EF4-FFF2-40B4-BE49-F238E27FC236}">
                <a16:creationId xmlns:a16="http://schemas.microsoft.com/office/drawing/2014/main" id="{5ED591B2-EF72-4BF7-B04D-5B1D215D96E8}"/>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5" action="ppaction://hlinksldjump"/>
            <a:extLst>
              <a:ext uri="{FF2B5EF4-FFF2-40B4-BE49-F238E27FC236}">
                <a16:creationId xmlns:a16="http://schemas.microsoft.com/office/drawing/2014/main" id="{6C1CA13F-6D4E-4B7A-98E4-329750E79AD5}"/>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6" action="ppaction://hlinksldjump"/>
            <a:extLst>
              <a:ext uri="{FF2B5EF4-FFF2-40B4-BE49-F238E27FC236}">
                <a16:creationId xmlns:a16="http://schemas.microsoft.com/office/drawing/2014/main" id="{D69FB714-93E7-4944-AEB1-A531EB4399A1}"/>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7" action="ppaction://hlinksldjump"/>
            <a:extLst>
              <a:ext uri="{FF2B5EF4-FFF2-40B4-BE49-F238E27FC236}">
                <a16:creationId xmlns:a16="http://schemas.microsoft.com/office/drawing/2014/main" id="{62360135-898B-4937-AA34-CE7A921609E1}"/>
              </a:ext>
            </a:extLst>
          </p:cNvPr>
          <p:cNvSpPr/>
          <p:nvPr/>
        </p:nvSpPr>
        <p:spPr>
          <a:xfrm>
            <a:off x="-2" y="43951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1" name="Rectangle 20">
            <a:hlinkClick r:id="rId8" action="ppaction://hlinksldjump"/>
            <a:extLst>
              <a:ext uri="{FF2B5EF4-FFF2-40B4-BE49-F238E27FC236}">
                <a16:creationId xmlns:a16="http://schemas.microsoft.com/office/drawing/2014/main" id="{20F9910D-2EC2-4373-8059-79C1C8DFE36B}"/>
              </a:ext>
            </a:extLst>
          </p:cNvPr>
          <p:cNvSpPr/>
          <p:nvPr/>
        </p:nvSpPr>
        <p:spPr>
          <a:xfrm>
            <a:off x="-1" y="470886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2" name="Rectangle 21">
            <a:hlinkClick r:id="rId9" action="ppaction://hlinksldjump"/>
            <a:extLst>
              <a:ext uri="{FF2B5EF4-FFF2-40B4-BE49-F238E27FC236}">
                <a16:creationId xmlns:a16="http://schemas.microsoft.com/office/drawing/2014/main" id="{4C1107D2-D9B2-4459-AB44-83ECB5490664}"/>
              </a:ext>
            </a:extLst>
          </p:cNvPr>
          <p:cNvSpPr/>
          <p:nvPr/>
        </p:nvSpPr>
        <p:spPr>
          <a:xfrm>
            <a:off x="-2" y="493518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0" action="ppaction://hlinksldjump"/>
            <a:extLst>
              <a:ext uri="{FF2B5EF4-FFF2-40B4-BE49-F238E27FC236}">
                <a16:creationId xmlns:a16="http://schemas.microsoft.com/office/drawing/2014/main" id="{32DE121B-2CD2-453C-9491-02E8460DFF3C}"/>
              </a:ext>
            </a:extLst>
          </p:cNvPr>
          <p:cNvSpPr/>
          <p:nvPr/>
        </p:nvSpPr>
        <p:spPr>
          <a:xfrm>
            <a:off x="-2" y="527947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7F74199B-0940-4817-B4A6-F171F19FCCAC}"/>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2" action="ppaction://hlinksldjump"/>
            <a:extLst>
              <a:ext uri="{FF2B5EF4-FFF2-40B4-BE49-F238E27FC236}">
                <a16:creationId xmlns:a16="http://schemas.microsoft.com/office/drawing/2014/main" id="{FD864824-4C54-4F9B-8C0B-39CCAE7E1212}"/>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3" action="ppaction://hlinksldjump"/>
            <a:extLst>
              <a:ext uri="{FF2B5EF4-FFF2-40B4-BE49-F238E27FC236}">
                <a16:creationId xmlns:a16="http://schemas.microsoft.com/office/drawing/2014/main" id="{EA829522-9433-467C-9221-A56FFC8F29B6}"/>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ED4A4011-D190-4198-9CD5-572E40E211CA}"/>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3D36043D-7246-4447-BE07-28C6B5AD297A}"/>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A1B81396-E794-44E7-9A49-43D382F0361D}"/>
              </a:ext>
            </a:extLst>
          </p:cNvPr>
          <p:cNvSpPr/>
          <p:nvPr/>
        </p:nvSpPr>
        <p:spPr>
          <a:xfrm>
            <a:off x="76200" y="3990893"/>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Manual</a:t>
            </a:r>
            <a:endParaRPr lang="en-US" sz="900" dirty="0"/>
          </a:p>
        </p:txBody>
      </p:sp>
      <p:sp>
        <p:nvSpPr>
          <p:cNvPr id="30" name="Rectangle 29">
            <a:hlinkClick r:id="rId17" action="ppaction://hlinksldjump"/>
            <a:extLst>
              <a:ext uri="{FF2B5EF4-FFF2-40B4-BE49-F238E27FC236}">
                <a16:creationId xmlns:a16="http://schemas.microsoft.com/office/drawing/2014/main" id="{5CA00F04-BCA6-43CD-9D9A-6B0F80A23B84}"/>
              </a:ext>
            </a:extLst>
          </p:cNvPr>
          <p:cNvSpPr/>
          <p:nvPr/>
        </p:nvSpPr>
        <p:spPr>
          <a:xfrm>
            <a:off x="76200" y="4118327"/>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Mechanical</a:t>
            </a:r>
            <a:endParaRPr lang="en-US" sz="900" dirty="0"/>
          </a:p>
        </p:txBody>
      </p:sp>
      <p:sp>
        <p:nvSpPr>
          <p:cNvPr id="31" name="Rectangle 30">
            <a:hlinkClick r:id="rId18" action="ppaction://hlinksldjump"/>
            <a:extLst>
              <a:ext uri="{FF2B5EF4-FFF2-40B4-BE49-F238E27FC236}">
                <a16:creationId xmlns:a16="http://schemas.microsoft.com/office/drawing/2014/main" id="{71928255-2945-49DB-91A0-351090E071AF}"/>
              </a:ext>
            </a:extLst>
          </p:cNvPr>
          <p:cNvSpPr/>
          <p:nvPr/>
        </p:nvSpPr>
        <p:spPr>
          <a:xfrm>
            <a:off x="76200" y="4254444"/>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Safe handling</a:t>
            </a:r>
            <a:endParaRPr lang="en-US" sz="900" dirty="0"/>
          </a:p>
        </p:txBody>
      </p:sp>
      <p:sp>
        <p:nvSpPr>
          <p:cNvPr id="32" name="Rectangle 31">
            <a:hlinkClick r:id="rId19" action="ppaction://hlinksldjump"/>
            <a:extLst>
              <a:ext uri="{FF2B5EF4-FFF2-40B4-BE49-F238E27FC236}">
                <a16:creationId xmlns:a16="http://schemas.microsoft.com/office/drawing/2014/main" id="{4AE1E641-0121-4864-9DBC-052C9840D0E2}"/>
              </a:ext>
            </a:extLst>
          </p:cNvPr>
          <p:cNvSpPr/>
          <p:nvPr/>
        </p:nvSpPr>
        <p:spPr>
          <a:xfrm>
            <a:off x="76200" y="3484684"/>
            <a:ext cx="1031240" cy="194376"/>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33" name="Rectangle 32">
            <a:hlinkClick r:id="rId20" action="ppaction://hlinksldjump"/>
            <a:extLst>
              <a:ext uri="{FF2B5EF4-FFF2-40B4-BE49-F238E27FC236}">
                <a16:creationId xmlns:a16="http://schemas.microsoft.com/office/drawing/2014/main" id="{8B831FB5-2A83-4ECA-9130-2FE5C7008FA0}"/>
              </a:ext>
            </a:extLst>
          </p:cNvPr>
          <p:cNvSpPr/>
          <p:nvPr/>
        </p:nvSpPr>
        <p:spPr>
          <a:xfrm>
            <a:off x="0" y="569603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0" name="Rectangle 9">
            <a:extLst>
              <a:ext uri="{FF2B5EF4-FFF2-40B4-BE49-F238E27FC236}">
                <a16:creationId xmlns:a16="http://schemas.microsoft.com/office/drawing/2014/main" id="{6BA50AC5-D1D3-49B1-91D0-8BE05293E466}"/>
              </a:ext>
            </a:extLst>
          </p:cNvPr>
          <p:cNvSpPr/>
          <p:nvPr/>
        </p:nvSpPr>
        <p:spPr>
          <a:xfrm>
            <a:off x="5188999" y="3825251"/>
            <a:ext cx="1023967" cy="10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1EDD4F8-59B0-4D83-952B-703918C3F51D}"/>
              </a:ext>
            </a:extLst>
          </p:cNvPr>
          <p:cNvSpPr/>
          <p:nvPr/>
        </p:nvSpPr>
        <p:spPr>
          <a:xfrm>
            <a:off x="6581864" y="3825251"/>
            <a:ext cx="1023967" cy="10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711361-E13C-4560-96A9-6B8848897EC6}"/>
              </a:ext>
            </a:extLst>
          </p:cNvPr>
          <p:cNvSpPr/>
          <p:nvPr/>
        </p:nvSpPr>
        <p:spPr>
          <a:xfrm>
            <a:off x="6219958" y="3825251"/>
            <a:ext cx="361906" cy="1032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52D71B-F384-4E94-876F-24223B493CB4}"/>
              </a:ext>
            </a:extLst>
          </p:cNvPr>
          <p:cNvSpPr/>
          <p:nvPr/>
        </p:nvSpPr>
        <p:spPr>
          <a:xfrm>
            <a:off x="5195991" y="3928455"/>
            <a:ext cx="167566" cy="213381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189466C-EDD9-42E6-9174-817C0C76A6F5}"/>
              </a:ext>
            </a:extLst>
          </p:cNvPr>
          <p:cNvSpPr/>
          <p:nvPr/>
        </p:nvSpPr>
        <p:spPr>
          <a:xfrm>
            <a:off x="7443269" y="4532879"/>
            <a:ext cx="156802" cy="151161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AD2BFA-41A5-4A3D-86F5-740B91296440}"/>
              </a:ext>
            </a:extLst>
          </p:cNvPr>
          <p:cNvSpPr/>
          <p:nvPr/>
        </p:nvSpPr>
        <p:spPr>
          <a:xfrm>
            <a:off x="8135120" y="3658428"/>
            <a:ext cx="162562" cy="87445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E289ED1-4ABF-44B3-849B-F3847966C3FF}"/>
              </a:ext>
            </a:extLst>
          </p:cNvPr>
          <p:cNvSpPr/>
          <p:nvPr/>
        </p:nvSpPr>
        <p:spPr>
          <a:xfrm rot="5400000">
            <a:off x="7782827" y="4193320"/>
            <a:ext cx="175297" cy="85441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9265B5A-C0E3-46DB-9026-26D576F41F70}"/>
              </a:ext>
            </a:extLst>
          </p:cNvPr>
          <p:cNvSpPr/>
          <p:nvPr/>
        </p:nvSpPr>
        <p:spPr>
          <a:xfrm>
            <a:off x="7443269" y="3658425"/>
            <a:ext cx="162562" cy="874452"/>
          </a:xfrm>
          <a:prstGeom prst="rect">
            <a:avLst/>
          </a:prstGeom>
          <a:pattFill prst="pct60">
            <a:fgClr>
              <a:schemeClr val="bg1">
                <a:lumMod val="85000"/>
              </a:schemeClr>
            </a:fgClr>
            <a:bgClr>
              <a:schemeClr val="bg1"/>
            </a:bgClr>
          </a:patt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332DE59-30DF-4F16-95B2-7195A627A588}"/>
              </a:ext>
            </a:extLst>
          </p:cNvPr>
          <p:cNvSpPr/>
          <p:nvPr/>
        </p:nvSpPr>
        <p:spPr>
          <a:xfrm>
            <a:off x="5363724" y="4261609"/>
            <a:ext cx="2082902" cy="1857520"/>
          </a:xfrm>
          <a:custGeom>
            <a:avLst/>
            <a:gdLst>
              <a:gd name="connsiteX0" fmla="*/ 15638 w 2085443"/>
              <a:gd name="connsiteY0" fmla="*/ 1750828 h 1871330"/>
              <a:gd name="connsiteX1" fmla="*/ 15638 w 2085443"/>
              <a:gd name="connsiteY1" fmla="*/ 1750828 h 1871330"/>
              <a:gd name="connsiteX2" fmla="*/ 29815 w 2085443"/>
              <a:gd name="connsiteY2" fmla="*/ 1573618 h 1871330"/>
              <a:gd name="connsiteX3" fmla="*/ 15638 w 2085443"/>
              <a:gd name="connsiteY3" fmla="*/ 1226288 h 1871330"/>
              <a:gd name="connsiteX4" fmla="*/ 8550 w 2085443"/>
              <a:gd name="connsiteY4" fmla="*/ 956930 h 1871330"/>
              <a:gd name="connsiteX5" fmla="*/ 8550 w 2085443"/>
              <a:gd name="connsiteY5" fmla="*/ 694660 h 1871330"/>
              <a:gd name="connsiteX6" fmla="*/ 29815 w 2085443"/>
              <a:gd name="connsiteY6" fmla="*/ 595423 h 1871330"/>
              <a:gd name="connsiteX7" fmla="*/ 36903 w 2085443"/>
              <a:gd name="connsiteY7" fmla="*/ 552893 h 1871330"/>
              <a:gd name="connsiteX8" fmla="*/ 43991 w 2085443"/>
              <a:gd name="connsiteY8" fmla="*/ 517451 h 1871330"/>
              <a:gd name="connsiteX9" fmla="*/ 51080 w 2085443"/>
              <a:gd name="connsiteY9" fmla="*/ 474921 h 1871330"/>
              <a:gd name="connsiteX10" fmla="*/ 65257 w 2085443"/>
              <a:gd name="connsiteY10" fmla="*/ 411125 h 1871330"/>
              <a:gd name="connsiteX11" fmla="*/ 79433 w 2085443"/>
              <a:gd name="connsiteY11" fmla="*/ 389860 h 1871330"/>
              <a:gd name="connsiteX12" fmla="*/ 86522 w 2085443"/>
              <a:gd name="connsiteY12" fmla="*/ 368595 h 1871330"/>
              <a:gd name="connsiteX13" fmla="*/ 164494 w 2085443"/>
              <a:gd name="connsiteY13" fmla="*/ 318976 h 1871330"/>
              <a:gd name="connsiteX14" fmla="*/ 221201 w 2085443"/>
              <a:gd name="connsiteY14" fmla="*/ 304800 h 1871330"/>
              <a:gd name="connsiteX15" fmla="*/ 249554 w 2085443"/>
              <a:gd name="connsiteY15" fmla="*/ 297711 h 1871330"/>
              <a:gd name="connsiteX16" fmla="*/ 299173 w 2085443"/>
              <a:gd name="connsiteY16" fmla="*/ 283535 h 1871330"/>
              <a:gd name="connsiteX17" fmla="*/ 320438 w 2085443"/>
              <a:gd name="connsiteY17" fmla="*/ 269358 h 1871330"/>
              <a:gd name="connsiteX18" fmla="*/ 362968 w 2085443"/>
              <a:gd name="connsiteY18" fmla="*/ 248093 h 1871330"/>
              <a:gd name="connsiteX19" fmla="*/ 440940 w 2085443"/>
              <a:gd name="connsiteY19" fmla="*/ 198474 h 1871330"/>
              <a:gd name="connsiteX20" fmla="*/ 483470 w 2085443"/>
              <a:gd name="connsiteY20" fmla="*/ 177209 h 1871330"/>
              <a:gd name="connsiteX21" fmla="*/ 504736 w 2085443"/>
              <a:gd name="connsiteY21" fmla="*/ 163032 h 1871330"/>
              <a:gd name="connsiteX22" fmla="*/ 554354 w 2085443"/>
              <a:gd name="connsiteY22" fmla="*/ 148856 h 1871330"/>
              <a:gd name="connsiteX23" fmla="*/ 639415 w 2085443"/>
              <a:gd name="connsiteY23" fmla="*/ 113414 h 1871330"/>
              <a:gd name="connsiteX24" fmla="*/ 710298 w 2085443"/>
              <a:gd name="connsiteY24" fmla="*/ 85060 h 1871330"/>
              <a:gd name="connsiteX25" fmla="*/ 759917 w 2085443"/>
              <a:gd name="connsiteY25" fmla="*/ 63795 h 1871330"/>
              <a:gd name="connsiteX26" fmla="*/ 788270 w 2085443"/>
              <a:gd name="connsiteY26" fmla="*/ 49618 h 1871330"/>
              <a:gd name="connsiteX27" fmla="*/ 837889 w 2085443"/>
              <a:gd name="connsiteY27" fmla="*/ 35442 h 1871330"/>
              <a:gd name="connsiteX28" fmla="*/ 873331 w 2085443"/>
              <a:gd name="connsiteY28" fmla="*/ 21265 h 1871330"/>
              <a:gd name="connsiteX29" fmla="*/ 958391 w 2085443"/>
              <a:gd name="connsiteY29" fmla="*/ 0 h 1871330"/>
              <a:gd name="connsiteX30" fmla="*/ 1185219 w 2085443"/>
              <a:gd name="connsiteY30" fmla="*/ 7088 h 1871330"/>
              <a:gd name="connsiteX31" fmla="*/ 1234838 w 2085443"/>
              <a:gd name="connsiteY31" fmla="*/ 21265 h 1871330"/>
              <a:gd name="connsiteX32" fmla="*/ 1263191 w 2085443"/>
              <a:gd name="connsiteY32" fmla="*/ 28353 h 1871330"/>
              <a:gd name="connsiteX33" fmla="*/ 1284457 w 2085443"/>
              <a:gd name="connsiteY33" fmla="*/ 42530 h 1871330"/>
              <a:gd name="connsiteX34" fmla="*/ 1326987 w 2085443"/>
              <a:gd name="connsiteY34" fmla="*/ 56707 h 1871330"/>
              <a:gd name="connsiteX35" fmla="*/ 1390782 w 2085443"/>
              <a:gd name="connsiteY35" fmla="*/ 77972 h 1871330"/>
              <a:gd name="connsiteX36" fmla="*/ 1433312 w 2085443"/>
              <a:gd name="connsiteY36" fmla="*/ 92149 h 1871330"/>
              <a:gd name="connsiteX37" fmla="*/ 1490019 w 2085443"/>
              <a:gd name="connsiteY37" fmla="*/ 113414 h 1871330"/>
              <a:gd name="connsiteX38" fmla="*/ 1518373 w 2085443"/>
              <a:gd name="connsiteY38" fmla="*/ 127590 h 1871330"/>
              <a:gd name="connsiteX39" fmla="*/ 1546726 w 2085443"/>
              <a:gd name="connsiteY39" fmla="*/ 134679 h 1871330"/>
              <a:gd name="connsiteX40" fmla="*/ 1567991 w 2085443"/>
              <a:gd name="connsiteY40" fmla="*/ 141767 h 1871330"/>
              <a:gd name="connsiteX41" fmla="*/ 1596345 w 2085443"/>
              <a:gd name="connsiteY41" fmla="*/ 148856 h 1871330"/>
              <a:gd name="connsiteX42" fmla="*/ 1660140 w 2085443"/>
              <a:gd name="connsiteY42" fmla="*/ 170121 h 1871330"/>
              <a:gd name="connsiteX43" fmla="*/ 1709759 w 2085443"/>
              <a:gd name="connsiteY43" fmla="*/ 184297 h 1871330"/>
              <a:gd name="connsiteX44" fmla="*/ 1759377 w 2085443"/>
              <a:gd name="connsiteY44" fmla="*/ 205563 h 1871330"/>
              <a:gd name="connsiteX45" fmla="*/ 1787731 w 2085443"/>
              <a:gd name="connsiteY45" fmla="*/ 255181 h 1871330"/>
              <a:gd name="connsiteX46" fmla="*/ 1830261 w 2085443"/>
              <a:gd name="connsiteY46" fmla="*/ 269358 h 1871330"/>
              <a:gd name="connsiteX47" fmla="*/ 1901145 w 2085443"/>
              <a:gd name="connsiteY47" fmla="*/ 304800 h 1871330"/>
              <a:gd name="connsiteX48" fmla="*/ 1943675 w 2085443"/>
              <a:gd name="connsiteY48" fmla="*/ 318976 h 1871330"/>
              <a:gd name="connsiteX49" fmla="*/ 2014559 w 2085443"/>
              <a:gd name="connsiteY49" fmla="*/ 333153 h 1871330"/>
              <a:gd name="connsiteX50" fmla="*/ 2057089 w 2085443"/>
              <a:gd name="connsiteY50" fmla="*/ 347330 h 1871330"/>
              <a:gd name="connsiteX51" fmla="*/ 2078354 w 2085443"/>
              <a:gd name="connsiteY51" fmla="*/ 460744 h 1871330"/>
              <a:gd name="connsiteX52" fmla="*/ 2085443 w 2085443"/>
              <a:gd name="connsiteY52" fmla="*/ 822251 h 1871330"/>
              <a:gd name="connsiteX53" fmla="*/ 2078354 w 2085443"/>
              <a:gd name="connsiteY53" fmla="*/ 1765004 h 1871330"/>
              <a:gd name="connsiteX54" fmla="*/ 2050001 w 2085443"/>
              <a:gd name="connsiteY54" fmla="*/ 1772093 h 1871330"/>
              <a:gd name="connsiteX55" fmla="*/ 2007470 w 2085443"/>
              <a:gd name="connsiteY55" fmla="*/ 1779181 h 1871330"/>
              <a:gd name="connsiteX56" fmla="*/ 1936587 w 2085443"/>
              <a:gd name="connsiteY56" fmla="*/ 1786269 h 1871330"/>
              <a:gd name="connsiteX57" fmla="*/ 1872791 w 2085443"/>
              <a:gd name="connsiteY57" fmla="*/ 1793358 h 1871330"/>
              <a:gd name="connsiteX58" fmla="*/ 1773554 w 2085443"/>
              <a:gd name="connsiteY58" fmla="*/ 1807535 h 1871330"/>
              <a:gd name="connsiteX59" fmla="*/ 1716847 w 2085443"/>
              <a:gd name="connsiteY59" fmla="*/ 1814623 h 1871330"/>
              <a:gd name="connsiteX60" fmla="*/ 1667229 w 2085443"/>
              <a:gd name="connsiteY60" fmla="*/ 1828800 h 1871330"/>
              <a:gd name="connsiteX61" fmla="*/ 1582168 w 2085443"/>
              <a:gd name="connsiteY61" fmla="*/ 1842976 h 1871330"/>
              <a:gd name="connsiteX62" fmla="*/ 1546726 w 2085443"/>
              <a:gd name="connsiteY62" fmla="*/ 1850065 h 1871330"/>
              <a:gd name="connsiteX63" fmla="*/ 1497108 w 2085443"/>
              <a:gd name="connsiteY63" fmla="*/ 1857153 h 1871330"/>
              <a:gd name="connsiteX64" fmla="*/ 1461666 w 2085443"/>
              <a:gd name="connsiteY64" fmla="*/ 1864242 h 1871330"/>
              <a:gd name="connsiteX65" fmla="*/ 1390782 w 2085443"/>
              <a:gd name="connsiteY65" fmla="*/ 1871330 h 1871330"/>
              <a:gd name="connsiteX66" fmla="*/ 1036364 w 2085443"/>
              <a:gd name="connsiteY66" fmla="*/ 1864242 h 1871330"/>
              <a:gd name="connsiteX67" fmla="*/ 908773 w 2085443"/>
              <a:gd name="connsiteY67" fmla="*/ 1857153 h 1871330"/>
              <a:gd name="connsiteX68" fmla="*/ 284996 w 2085443"/>
              <a:gd name="connsiteY68" fmla="*/ 1835888 h 1871330"/>
              <a:gd name="connsiteX69" fmla="*/ 249554 w 2085443"/>
              <a:gd name="connsiteY69" fmla="*/ 1828800 h 1871330"/>
              <a:gd name="connsiteX70" fmla="*/ 221201 w 2085443"/>
              <a:gd name="connsiteY70" fmla="*/ 1821711 h 1871330"/>
              <a:gd name="connsiteX71" fmla="*/ 129052 w 2085443"/>
              <a:gd name="connsiteY71" fmla="*/ 1814623 h 1871330"/>
              <a:gd name="connsiteX72" fmla="*/ 72345 w 2085443"/>
              <a:gd name="connsiteY72" fmla="*/ 1800446 h 1871330"/>
              <a:gd name="connsiteX73" fmla="*/ 51080 w 2085443"/>
              <a:gd name="connsiteY73" fmla="*/ 1786269 h 1871330"/>
              <a:gd name="connsiteX74" fmla="*/ 15638 w 2085443"/>
              <a:gd name="connsiteY74" fmla="*/ 1750828 h 1871330"/>
              <a:gd name="connsiteX0" fmla="*/ 15638 w 2085443"/>
              <a:gd name="connsiteY0" fmla="*/ 1750828 h 1871330"/>
              <a:gd name="connsiteX1" fmla="*/ 15638 w 2085443"/>
              <a:gd name="connsiteY1" fmla="*/ 1750828 h 1871330"/>
              <a:gd name="connsiteX2" fmla="*/ 11618 w 2085443"/>
              <a:gd name="connsiteY2" fmla="*/ 1578167 h 1871330"/>
              <a:gd name="connsiteX3" fmla="*/ 15638 w 2085443"/>
              <a:gd name="connsiteY3" fmla="*/ 1226288 h 1871330"/>
              <a:gd name="connsiteX4" fmla="*/ 8550 w 2085443"/>
              <a:gd name="connsiteY4" fmla="*/ 956930 h 1871330"/>
              <a:gd name="connsiteX5" fmla="*/ 8550 w 2085443"/>
              <a:gd name="connsiteY5" fmla="*/ 694660 h 1871330"/>
              <a:gd name="connsiteX6" fmla="*/ 29815 w 2085443"/>
              <a:gd name="connsiteY6" fmla="*/ 595423 h 1871330"/>
              <a:gd name="connsiteX7" fmla="*/ 36903 w 2085443"/>
              <a:gd name="connsiteY7" fmla="*/ 552893 h 1871330"/>
              <a:gd name="connsiteX8" fmla="*/ 43991 w 2085443"/>
              <a:gd name="connsiteY8" fmla="*/ 517451 h 1871330"/>
              <a:gd name="connsiteX9" fmla="*/ 51080 w 2085443"/>
              <a:gd name="connsiteY9" fmla="*/ 474921 h 1871330"/>
              <a:gd name="connsiteX10" fmla="*/ 65257 w 2085443"/>
              <a:gd name="connsiteY10" fmla="*/ 411125 h 1871330"/>
              <a:gd name="connsiteX11" fmla="*/ 79433 w 2085443"/>
              <a:gd name="connsiteY11" fmla="*/ 389860 h 1871330"/>
              <a:gd name="connsiteX12" fmla="*/ 86522 w 2085443"/>
              <a:gd name="connsiteY12" fmla="*/ 368595 h 1871330"/>
              <a:gd name="connsiteX13" fmla="*/ 164494 w 2085443"/>
              <a:gd name="connsiteY13" fmla="*/ 318976 h 1871330"/>
              <a:gd name="connsiteX14" fmla="*/ 221201 w 2085443"/>
              <a:gd name="connsiteY14" fmla="*/ 304800 h 1871330"/>
              <a:gd name="connsiteX15" fmla="*/ 249554 w 2085443"/>
              <a:gd name="connsiteY15" fmla="*/ 297711 h 1871330"/>
              <a:gd name="connsiteX16" fmla="*/ 299173 w 2085443"/>
              <a:gd name="connsiteY16" fmla="*/ 283535 h 1871330"/>
              <a:gd name="connsiteX17" fmla="*/ 320438 w 2085443"/>
              <a:gd name="connsiteY17" fmla="*/ 269358 h 1871330"/>
              <a:gd name="connsiteX18" fmla="*/ 362968 w 2085443"/>
              <a:gd name="connsiteY18" fmla="*/ 248093 h 1871330"/>
              <a:gd name="connsiteX19" fmla="*/ 440940 w 2085443"/>
              <a:gd name="connsiteY19" fmla="*/ 198474 h 1871330"/>
              <a:gd name="connsiteX20" fmla="*/ 483470 w 2085443"/>
              <a:gd name="connsiteY20" fmla="*/ 177209 h 1871330"/>
              <a:gd name="connsiteX21" fmla="*/ 504736 w 2085443"/>
              <a:gd name="connsiteY21" fmla="*/ 163032 h 1871330"/>
              <a:gd name="connsiteX22" fmla="*/ 554354 w 2085443"/>
              <a:gd name="connsiteY22" fmla="*/ 148856 h 1871330"/>
              <a:gd name="connsiteX23" fmla="*/ 639415 w 2085443"/>
              <a:gd name="connsiteY23" fmla="*/ 113414 h 1871330"/>
              <a:gd name="connsiteX24" fmla="*/ 710298 w 2085443"/>
              <a:gd name="connsiteY24" fmla="*/ 85060 h 1871330"/>
              <a:gd name="connsiteX25" fmla="*/ 759917 w 2085443"/>
              <a:gd name="connsiteY25" fmla="*/ 63795 h 1871330"/>
              <a:gd name="connsiteX26" fmla="*/ 788270 w 2085443"/>
              <a:gd name="connsiteY26" fmla="*/ 49618 h 1871330"/>
              <a:gd name="connsiteX27" fmla="*/ 837889 w 2085443"/>
              <a:gd name="connsiteY27" fmla="*/ 35442 h 1871330"/>
              <a:gd name="connsiteX28" fmla="*/ 873331 w 2085443"/>
              <a:gd name="connsiteY28" fmla="*/ 21265 h 1871330"/>
              <a:gd name="connsiteX29" fmla="*/ 958391 w 2085443"/>
              <a:gd name="connsiteY29" fmla="*/ 0 h 1871330"/>
              <a:gd name="connsiteX30" fmla="*/ 1185219 w 2085443"/>
              <a:gd name="connsiteY30" fmla="*/ 7088 h 1871330"/>
              <a:gd name="connsiteX31" fmla="*/ 1234838 w 2085443"/>
              <a:gd name="connsiteY31" fmla="*/ 21265 h 1871330"/>
              <a:gd name="connsiteX32" fmla="*/ 1263191 w 2085443"/>
              <a:gd name="connsiteY32" fmla="*/ 28353 h 1871330"/>
              <a:gd name="connsiteX33" fmla="*/ 1284457 w 2085443"/>
              <a:gd name="connsiteY33" fmla="*/ 42530 h 1871330"/>
              <a:gd name="connsiteX34" fmla="*/ 1326987 w 2085443"/>
              <a:gd name="connsiteY34" fmla="*/ 56707 h 1871330"/>
              <a:gd name="connsiteX35" fmla="*/ 1390782 w 2085443"/>
              <a:gd name="connsiteY35" fmla="*/ 77972 h 1871330"/>
              <a:gd name="connsiteX36" fmla="*/ 1433312 w 2085443"/>
              <a:gd name="connsiteY36" fmla="*/ 92149 h 1871330"/>
              <a:gd name="connsiteX37" fmla="*/ 1490019 w 2085443"/>
              <a:gd name="connsiteY37" fmla="*/ 113414 h 1871330"/>
              <a:gd name="connsiteX38" fmla="*/ 1518373 w 2085443"/>
              <a:gd name="connsiteY38" fmla="*/ 127590 h 1871330"/>
              <a:gd name="connsiteX39" fmla="*/ 1546726 w 2085443"/>
              <a:gd name="connsiteY39" fmla="*/ 134679 h 1871330"/>
              <a:gd name="connsiteX40" fmla="*/ 1567991 w 2085443"/>
              <a:gd name="connsiteY40" fmla="*/ 141767 h 1871330"/>
              <a:gd name="connsiteX41" fmla="*/ 1596345 w 2085443"/>
              <a:gd name="connsiteY41" fmla="*/ 148856 h 1871330"/>
              <a:gd name="connsiteX42" fmla="*/ 1660140 w 2085443"/>
              <a:gd name="connsiteY42" fmla="*/ 170121 h 1871330"/>
              <a:gd name="connsiteX43" fmla="*/ 1709759 w 2085443"/>
              <a:gd name="connsiteY43" fmla="*/ 184297 h 1871330"/>
              <a:gd name="connsiteX44" fmla="*/ 1759377 w 2085443"/>
              <a:gd name="connsiteY44" fmla="*/ 205563 h 1871330"/>
              <a:gd name="connsiteX45" fmla="*/ 1787731 w 2085443"/>
              <a:gd name="connsiteY45" fmla="*/ 255181 h 1871330"/>
              <a:gd name="connsiteX46" fmla="*/ 1830261 w 2085443"/>
              <a:gd name="connsiteY46" fmla="*/ 269358 h 1871330"/>
              <a:gd name="connsiteX47" fmla="*/ 1901145 w 2085443"/>
              <a:gd name="connsiteY47" fmla="*/ 304800 h 1871330"/>
              <a:gd name="connsiteX48" fmla="*/ 1943675 w 2085443"/>
              <a:gd name="connsiteY48" fmla="*/ 318976 h 1871330"/>
              <a:gd name="connsiteX49" fmla="*/ 2014559 w 2085443"/>
              <a:gd name="connsiteY49" fmla="*/ 333153 h 1871330"/>
              <a:gd name="connsiteX50" fmla="*/ 2057089 w 2085443"/>
              <a:gd name="connsiteY50" fmla="*/ 347330 h 1871330"/>
              <a:gd name="connsiteX51" fmla="*/ 2078354 w 2085443"/>
              <a:gd name="connsiteY51" fmla="*/ 460744 h 1871330"/>
              <a:gd name="connsiteX52" fmla="*/ 2085443 w 2085443"/>
              <a:gd name="connsiteY52" fmla="*/ 822251 h 1871330"/>
              <a:gd name="connsiteX53" fmla="*/ 2078354 w 2085443"/>
              <a:gd name="connsiteY53" fmla="*/ 1765004 h 1871330"/>
              <a:gd name="connsiteX54" fmla="*/ 2050001 w 2085443"/>
              <a:gd name="connsiteY54" fmla="*/ 1772093 h 1871330"/>
              <a:gd name="connsiteX55" fmla="*/ 2007470 w 2085443"/>
              <a:gd name="connsiteY55" fmla="*/ 1779181 h 1871330"/>
              <a:gd name="connsiteX56" fmla="*/ 1936587 w 2085443"/>
              <a:gd name="connsiteY56" fmla="*/ 1786269 h 1871330"/>
              <a:gd name="connsiteX57" fmla="*/ 1872791 w 2085443"/>
              <a:gd name="connsiteY57" fmla="*/ 1793358 h 1871330"/>
              <a:gd name="connsiteX58" fmla="*/ 1773554 w 2085443"/>
              <a:gd name="connsiteY58" fmla="*/ 1807535 h 1871330"/>
              <a:gd name="connsiteX59" fmla="*/ 1716847 w 2085443"/>
              <a:gd name="connsiteY59" fmla="*/ 1814623 h 1871330"/>
              <a:gd name="connsiteX60" fmla="*/ 1667229 w 2085443"/>
              <a:gd name="connsiteY60" fmla="*/ 1828800 h 1871330"/>
              <a:gd name="connsiteX61" fmla="*/ 1582168 w 2085443"/>
              <a:gd name="connsiteY61" fmla="*/ 1842976 h 1871330"/>
              <a:gd name="connsiteX62" fmla="*/ 1546726 w 2085443"/>
              <a:gd name="connsiteY62" fmla="*/ 1850065 h 1871330"/>
              <a:gd name="connsiteX63" fmla="*/ 1497108 w 2085443"/>
              <a:gd name="connsiteY63" fmla="*/ 1857153 h 1871330"/>
              <a:gd name="connsiteX64" fmla="*/ 1461666 w 2085443"/>
              <a:gd name="connsiteY64" fmla="*/ 1864242 h 1871330"/>
              <a:gd name="connsiteX65" fmla="*/ 1390782 w 2085443"/>
              <a:gd name="connsiteY65" fmla="*/ 1871330 h 1871330"/>
              <a:gd name="connsiteX66" fmla="*/ 1036364 w 2085443"/>
              <a:gd name="connsiteY66" fmla="*/ 1864242 h 1871330"/>
              <a:gd name="connsiteX67" fmla="*/ 908773 w 2085443"/>
              <a:gd name="connsiteY67" fmla="*/ 1857153 h 1871330"/>
              <a:gd name="connsiteX68" fmla="*/ 284996 w 2085443"/>
              <a:gd name="connsiteY68" fmla="*/ 1835888 h 1871330"/>
              <a:gd name="connsiteX69" fmla="*/ 249554 w 2085443"/>
              <a:gd name="connsiteY69" fmla="*/ 1828800 h 1871330"/>
              <a:gd name="connsiteX70" fmla="*/ 221201 w 2085443"/>
              <a:gd name="connsiteY70" fmla="*/ 1821711 h 1871330"/>
              <a:gd name="connsiteX71" fmla="*/ 129052 w 2085443"/>
              <a:gd name="connsiteY71" fmla="*/ 1814623 h 1871330"/>
              <a:gd name="connsiteX72" fmla="*/ 72345 w 2085443"/>
              <a:gd name="connsiteY72" fmla="*/ 1800446 h 1871330"/>
              <a:gd name="connsiteX73" fmla="*/ 51080 w 2085443"/>
              <a:gd name="connsiteY73" fmla="*/ 1786269 h 1871330"/>
              <a:gd name="connsiteX74" fmla="*/ 15638 w 2085443"/>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38618 w 2080070"/>
              <a:gd name="connsiteY8" fmla="*/ 517451 h 1871330"/>
              <a:gd name="connsiteX9" fmla="*/ 45707 w 2080070"/>
              <a:gd name="connsiteY9" fmla="*/ 474921 h 1871330"/>
              <a:gd name="connsiteX10" fmla="*/ 59884 w 2080070"/>
              <a:gd name="connsiteY10" fmla="*/ 411125 h 1871330"/>
              <a:gd name="connsiteX11" fmla="*/ 74060 w 2080070"/>
              <a:gd name="connsiteY11" fmla="*/ 389860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38618 w 2080070"/>
              <a:gd name="connsiteY8" fmla="*/ 503803 h 1871330"/>
              <a:gd name="connsiteX9" fmla="*/ 45707 w 2080070"/>
              <a:gd name="connsiteY9" fmla="*/ 474921 h 1871330"/>
              <a:gd name="connsiteX10" fmla="*/ 59884 w 2080070"/>
              <a:gd name="connsiteY10" fmla="*/ 411125 h 1871330"/>
              <a:gd name="connsiteX11" fmla="*/ 74060 w 2080070"/>
              <a:gd name="connsiteY11" fmla="*/ 389860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38618 w 2080070"/>
              <a:gd name="connsiteY8" fmla="*/ 503803 h 1871330"/>
              <a:gd name="connsiteX9" fmla="*/ 45707 w 2080070"/>
              <a:gd name="connsiteY9" fmla="*/ 474921 h 1871330"/>
              <a:gd name="connsiteX10" fmla="*/ 59884 w 2080070"/>
              <a:gd name="connsiteY10" fmla="*/ 411125 h 1871330"/>
              <a:gd name="connsiteX11" fmla="*/ 37666 w 2080070"/>
              <a:gd name="connsiteY11" fmla="*/ 371663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38618 w 2080070"/>
              <a:gd name="connsiteY8" fmla="*/ 503803 h 1871330"/>
              <a:gd name="connsiteX9" fmla="*/ 27510 w 2080070"/>
              <a:gd name="connsiteY9" fmla="*/ 474921 h 1871330"/>
              <a:gd name="connsiteX10" fmla="*/ 59884 w 2080070"/>
              <a:gd name="connsiteY10" fmla="*/ 411125 h 1871330"/>
              <a:gd name="connsiteX11" fmla="*/ 37666 w 2080070"/>
              <a:gd name="connsiteY11" fmla="*/ 371663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11323 w 2080070"/>
              <a:gd name="connsiteY8" fmla="*/ 508353 h 1871330"/>
              <a:gd name="connsiteX9" fmla="*/ 27510 w 2080070"/>
              <a:gd name="connsiteY9" fmla="*/ 474921 h 1871330"/>
              <a:gd name="connsiteX10" fmla="*/ 59884 w 2080070"/>
              <a:gd name="connsiteY10" fmla="*/ 411125 h 1871330"/>
              <a:gd name="connsiteX11" fmla="*/ 37666 w 2080070"/>
              <a:gd name="connsiteY11" fmla="*/ 371663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11323 w 2080070"/>
              <a:gd name="connsiteY8" fmla="*/ 508353 h 1871330"/>
              <a:gd name="connsiteX9" fmla="*/ 27510 w 2080070"/>
              <a:gd name="connsiteY9" fmla="*/ 474921 h 1871330"/>
              <a:gd name="connsiteX10" fmla="*/ 59884 w 2080070"/>
              <a:gd name="connsiteY10" fmla="*/ 411125 h 1871330"/>
              <a:gd name="connsiteX11" fmla="*/ 37666 w 2080070"/>
              <a:gd name="connsiteY11" fmla="*/ 371663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265 w 2080070"/>
              <a:gd name="connsiteY0" fmla="*/ 1750828 h 1871330"/>
              <a:gd name="connsiteX1" fmla="*/ 10265 w 2080070"/>
              <a:gd name="connsiteY1" fmla="*/ 1750828 h 1871330"/>
              <a:gd name="connsiteX2" fmla="*/ 6245 w 2080070"/>
              <a:gd name="connsiteY2" fmla="*/ 1578167 h 1871330"/>
              <a:gd name="connsiteX3" fmla="*/ 10265 w 2080070"/>
              <a:gd name="connsiteY3" fmla="*/ 1226288 h 1871330"/>
              <a:gd name="connsiteX4" fmla="*/ 3177 w 2080070"/>
              <a:gd name="connsiteY4" fmla="*/ 956930 h 1871330"/>
              <a:gd name="connsiteX5" fmla="*/ 3177 w 2080070"/>
              <a:gd name="connsiteY5" fmla="*/ 694660 h 1871330"/>
              <a:gd name="connsiteX6" fmla="*/ 19892 w 2080070"/>
              <a:gd name="connsiteY6" fmla="*/ 586324 h 1871330"/>
              <a:gd name="connsiteX7" fmla="*/ 31530 w 2080070"/>
              <a:gd name="connsiteY7" fmla="*/ 552893 h 1871330"/>
              <a:gd name="connsiteX8" fmla="*/ 11323 w 2080070"/>
              <a:gd name="connsiteY8" fmla="*/ 508353 h 1871330"/>
              <a:gd name="connsiteX9" fmla="*/ 27510 w 2080070"/>
              <a:gd name="connsiteY9" fmla="*/ 474921 h 1871330"/>
              <a:gd name="connsiteX10" fmla="*/ 28039 w 2080070"/>
              <a:gd name="connsiteY10" fmla="*/ 411125 h 1871330"/>
              <a:gd name="connsiteX11" fmla="*/ 37666 w 2080070"/>
              <a:gd name="connsiteY11" fmla="*/ 371663 h 1871330"/>
              <a:gd name="connsiteX12" fmla="*/ 81149 w 2080070"/>
              <a:gd name="connsiteY12" fmla="*/ 368595 h 1871330"/>
              <a:gd name="connsiteX13" fmla="*/ 159121 w 2080070"/>
              <a:gd name="connsiteY13" fmla="*/ 318976 h 1871330"/>
              <a:gd name="connsiteX14" fmla="*/ 215828 w 2080070"/>
              <a:gd name="connsiteY14" fmla="*/ 304800 h 1871330"/>
              <a:gd name="connsiteX15" fmla="*/ 244181 w 2080070"/>
              <a:gd name="connsiteY15" fmla="*/ 297711 h 1871330"/>
              <a:gd name="connsiteX16" fmla="*/ 293800 w 2080070"/>
              <a:gd name="connsiteY16" fmla="*/ 283535 h 1871330"/>
              <a:gd name="connsiteX17" fmla="*/ 315065 w 2080070"/>
              <a:gd name="connsiteY17" fmla="*/ 269358 h 1871330"/>
              <a:gd name="connsiteX18" fmla="*/ 357595 w 2080070"/>
              <a:gd name="connsiteY18" fmla="*/ 248093 h 1871330"/>
              <a:gd name="connsiteX19" fmla="*/ 435567 w 2080070"/>
              <a:gd name="connsiteY19" fmla="*/ 198474 h 1871330"/>
              <a:gd name="connsiteX20" fmla="*/ 478097 w 2080070"/>
              <a:gd name="connsiteY20" fmla="*/ 177209 h 1871330"/>
              <a:gd name="connsiteX21" fmla="*/ 499363 w 2080070"/>
              <a:gd name="connsiteY21" fmla="*/ 163032 h 1871330"/>
              <a:gd name="connsiteX22" fmla="*/ 548981 w 2080070"/>
              <a:gd name="connsiteY22" fmla="*/ 148856 h 1871330"/>
              <a:gd name="connsiteX23" fmla="*/ 634042 w 2080070"/>
              <a:gd name="connsiteY23" fmla="*/ 113414 h 1871330"/>
              <a:gd name="connsiteX24" fmla="*/ 704925 w 2080070"/>
              <a:gd name="connsiteY24" fmla="*/ 85060 h 1871330"/>
              <a:gd name="connsiteX25" fmla="*/ 754544 w 2080070"/>
              <a:gd name="connsiteY25" fmla="*/ 63795 h 1871330"/>
              <a:gd name="connsiteX26" fmla="*/ 782897 w 2080070"/>
              <a:gd name="connsiteY26" fmla="*/ 49618 h 1871330"/>
              <a:gd name="connsiteX27" fmla="*/ 832516 w 2080070"/>
              <a:gd name="connsiteY27" fmla="*/ 35442 h 1871330"/>
              <a:gd name="connsiteX28" fmla="*/ 867958 w 2080070"/>
              <a:gd name="connsiteY28" fmla="*/ 21265 h 1871330"/>
              <a:gd name="connsiteX29" fmla="*/ 953018 w 2080070"/>
              <a:gd name="connsiteY29" fmla="*/ 0 h 1871330"/>
              <a:gd name="connsiteX30" fmla="*/ 1179846 w 2080070"/>
              <a:gd name="connsiteY30" fmla="*/ 7088 h 1871330"/>
              <a:gd name="connsiteX31" fmla="*/ 1229465 w 2080070"/>
              <a:gd name="connsiteY31" fmla="*/ 21265 h 1871330"/>
              <a:gd name="connsiteX32" fmla="*/ 1257818 w 2080070"/>
              <a:gd name="connsiteY32" fmla="*/ 28353 h 1871330"/>
              <a:gd name="connsiteX33" fmla="*/ 1279084 w 2080070"/>
              <a:gd name="connsiteY33" fmla="*/ 42530 h 1871330"/>
              <a:gd name="connsiteX34" fmla="*/ 1321614 w 2080070"/>
              <a:gd name="connsiteY34" fmla="*/ 56707 h 1871330"/>
              <a:gd name="connsiteX35" fmla="*/ 1385409 w 2080070"/>
              <a:gd name="connsiteY35" fmla="*/ 77972 h 1871330"/>
              <a:gd name="connsiteX36" fmla="*/ 1427939 w 2080070"/>
              <a:gd name="connsiteY36" fmla="*/ 92149 h 1871330"/>
              <a:gd name="connsiteX37" fmla="*/ 1484646 w 2080070"/>
              <a:gd name="connsiteY37" fmla="*/ 113414 h 1871330"/>
              <a:gd name="connsiteX38" fmla="*/ 1513000 w 2080070"/>
              <a:gd name="connsiteY38" fmla="*/ 127590 h 1871330"/>
              <a:gd name="connsiteX39" fmla="*/ 1541353 w 2080070"/>
              <a:gd name="connsiteY39" fmla="*/ 134679 h 1871330"/>
              <a:gd name="connsiteX40" fmla="*/ 1562618 w 2080070"/>
              <a:gd name="connsiteY40" fmla="*/ 141767 h 1871330"/>
              <a:gd name="connsiteX41" fmla="*/ 1590972 w 2080070"/>
              <a:gd name="connsiteY41" fmla="*/ 148856 h 1871330"/>
              <a:gd name="connsiteX42" fmla="*/ 1654767 w 2080070"/>
              <a:gd name="connsiteY42" fmla="*/ 170121 h 1871330"/>
              <a:gd name="connsiteX43" fmla="*/ 1704386 w 2080070"/>
              <a:gd name="connsiteY43" fmla="*/ 184297 h 1871330"/>
              <a:gd name="connsiteX44" fmla="*/ 1754004 w 2080070"/>
              <a:gd name="connsiteY44" fmla="*/ 205563 h 1871330"/>
              <a:gd name="connsiteX45" fmla="*/ 1782358 w 2080070"/>
              <a:gd name="connsiteY45" fmla="*/ 255181 h 1871330"/>
              <a:gd name="connsiteX46" fmla="*/ 1824888 w 2080070"/>
              <a:gd name="connsiteY46" fmla="*/ 269358 h 1871330"/>
              <a:gd name="connsiteX47" fmla="*/ 1895772 w 2080070"/>
              <a:gd name="connsiteY47" fmla="*/ 304800 h 1871330"/>
              <a:gd name="connsiteX48" fmla="*/ 1938302 w 2080070"/>
              <a:gd name="connsiteY48" fmla="*/ 318976 h 1871330"/>
              <a:gd name="connsiteX49" fmla="*/ 2009186 w 2080070"/>
              <a:gd name="connsiteY49" fmla="*/ 333153 h 1871330"/>
              <a:gd name="connsiteX50" fmla="*/ 2051716 w 2080070"/>
              <a:gd name="connsiteY50" fmla="*/ 347330 h 1871330"/>
              <a:gd name="connsiteX51" fmla="*/ 2072981 w 2080070"/>
              <a:gd name="connsiteY51" fmla="*/ 460744 h 1871330"/>
              <a:gd name="connsiteX52" fmla="*/ 2080070 w 2080070"/>
              <a:gd name="connsiteY52" fmla="*/ 822251 h 1871330"/>
              <a:gd name="connsiteX53" fmla="*/ 2072981 w 2080070"/>
              <a:gd name="connsiteY53" fmla="*/ 1765004 h 1871330"/>
              <a:gd name="connsiteX54" fmla="*/ 2044628 w 2080070"/>
              <a:gd name="connsiteY54" fmla="*/ 1772093 h 1871330"/>
              <a:gd name="connsiteX55" fmla="*/ 2002097 w 2080070"/>
              <a:gd name="connsiteY55" fmla="*/ 1779181 h 1871330"/>
              <a:gd name="connsiteX56" fmla="*/ 1931214 w 2080070"/>
              <a:gd name="connsiteY56" fmla="*/ 1786269 h 1871330"/>
              <a:gd name="connsiteX57" fmla="*/ 1867418 w 2080070"/>
              <a:gd name="connsiteY57" fmla="*/ 1793358 h 1871330"/>
              <a:gd name="connsiteX58" fmla="*/ 1768181 w 2080070"/>
              <a:gd name="connsiteY58" fmla="*/ 1807535 h 1871330"/>
              <a:gd name="connsiteX59" fmla="*/ 1711474 w 2080070"/>
              <a:gd name="connsiteY59" fmla="*/ 1814623 h 1871330"/>
              <a:gd name="connsiteX60" fmla="*/ 1661856 w 2080070"/>
              <a:gd name="connsiteY60" fmla="*/ 1828800 h 1871330"/>
              <a:gd name="connsiteX61" fmla="*/ 1576795 w 2080070"/>
              <a:gd name="connsiteY61" fmla="*/ 1842976 h 1871330"/>
              <a:gd name="connsiteX62" fmla="*/ 1541353 w 2080070"/>
              <a:gd name="connsiteY62" fmla="*/ 1850065 h 1871330"/>
              <a:gd name="connsiteX63" fmla="*/ 1491735 w 2080070"/>
              <a:gd name="connsiteY63" fmla="*/ 1857153 h 1871330"/>
              <a:gd name="connsiteX64" fmla="*/ 1456293 w 2080070"/>
              <a:gd name="connsiteY64" fmla="*/ 1864242 h 1871330"/>
              <a:gd name="connsiteX65" fmla="*/ 1385409 w 2080070"/>
              <a:gd name="connsiteY65" fmla="*/ 1871330 h 1871330"/>
              <a:gd name="connsiteX66" fmla="*/ 1030991 w 2080070"/>
              <a:gd name="connsiteY66" fmla="*/ 1864242 h 1871330"/>
              <a:gd name="connsiteX67" fmla="*/ 903400 w 2080070"/>
              <a:gd name="connsiteY67" fmla="*/ 1857153 h 1871330"/>
              <a:gd name="connsiteX68" fmla="*/ 279623 w 2080070"/>
              <a:gd name="connsiteY68" fmla="*/ 1835888 h 1871330"/>
              <a:gd name="connsiteX69" fmla="*/ 244181 w 2080070"/>
              <a:gd name="connsiteY69" fmla="*/ 1828800 h 1871330"/>
              <a:gd name="connsiteX70" fmla="*/ 215828 w 2080070"/>
              <a:gd name="connsiteY70" fmla="*/ 1821711 h 1871330"/>
              <a:gd name="connsiteX71" fmla="*/ 123679 w 2080070"/>
              <a:gd name="connsiteY71" fmla="*/ 1814623 h 1871330"/>
              <a:gd name="connsiteX72" fmla="*/ 66972 w 2080070"/>
              <a:gd name="connsiteY72" fmla="*/ 1800446 h 1871330"/>
              <a:gd name="connsiteX73" fmla="*/ 45707 w 2080070"/>
              <a:gd name="connsiteY73" fmla="*/ 1786269 h 1871330"/>
              <a:gd name="connsiteX74" fmla="*/ 10265 w 2080070"/>
              <a:gd name="connsiteY74" fmla="*/ 1750828 h 1871330"/>
              <a:gd name="connsiteX0" fmla="*/ 10740 w 2080545"/>
              <a:gd name="connsiteY0" fmla="*/ 1750828 h 1871330"/>
              <a:gd name="connsiteX1" fmla="*/ 10740 w 2080545"/>
              <a:gd name="connsiteY1" fmla="*/ 1750828 h 1871330"/>
              <a:gd name="connsiteX2" fmla="*/ 6720 w 2080545"/>
              <a:gd name="connsiteY2" fmla="*/ 1578167 h 1871330"/>
              <a:gd name="connsiteX3" fmla="*/ 10740 w 2080545"/>
              <a:gd name="connsiteY3" fmla="*/ 1226288 h 1871330"/>
              <a:gd name="connsiteX4" fmla="*/ 3652 w 2080545"/>
              <a:gd name="connsiteY4" fmla="*/ 956930 h 1871330"/>
              <a:gd name="connsiteX5" fmla="*/ 3652 w 2080545"/>
              <a:gd name="connsiteY5" fmla="*/ 694660 h 1871330"/>
              <a:gd name="connsiteX6" fmla="*/ 20367 w 2080545"/>
              <a:gd name="connsiteY6" fmla="*/ 586324 h 1871330"/>
              <a:gd name="connsiteX7" fmla="*/ 160 w 2080545"/>
              <a:gd name="connsiteY7" fmla="*/ 552893 h 1871330"/>
              <a:gd name="connsiteX8" fmla="*/ 11798 w 2080545"/>
              <a:gd name="connsiteY8" fmla="*/ 508353 h 1871330"/>
              <a:gd name="connsiteX9" fmla="*/ 27985 w 2080545"/>
              <a:gd name="connsiteY9" fmla="*/ 474921 h 1871330"/>
              <a:gd name="connsiteX10" fmla="*/ 28514 w 2080545"/>
              <a:gd name="connsiteY10" fmla="*/ 411125 h 1871330"/>
              <a:gd name="connsiteX11" fmla="*/ 38141 w 2080545"/>
              <a:gd name="connsiteY11" fmla="*/ 371663 h 1871330"/>
              <a:gd name="connsiteX12" fmla="*/ 81624 w 2080545"/>
              <a:gd name="connsiteY12" fmla="*/ 368595 h 1871330"/>
              <a:gd name="connsiteX13" fmla="*/ 159596 w 2080545"/>
              <a:gd name="connsiteY13" fmla="*/ 318976 h 1871330"/>
              <a:gd name="connsiteX14" fmla="*/ 216303 w 2080545"/>
              <a:gd name="connsiteY14" fmla="*/ 304800 h 1871330"/>
              <a:gd name="connsiteX15" fmla="*/ 244656 w 2080545"/>
              <a:gd name="connsiteY15" fmla="*/ 297711 h 1871330"/>
              <a:gd name="connsiteX16" fmla="*/ 294275 w 2080545"/>
              <a:gd name="connsiteY16" fmla="*/ 283535 h 1871330"/>
              <a:gd name="connsiteX17" fmla="*/ 315540 w 2080545"/>
              <a:gd name="connsiteY17" fmla="*/ 269358 h 1871330"/>
              <a:gd name="connsiteX18" fmla="*/ 358070 w 2080545"/>
              <a:gd name="connsiteY18" fmla="*/ 248093 h 1871330"/>
              <a:gd name="connsiteX19" fmla="*/ 436042 w 2080545"/>
              <a:gd name="connsiteY19" fmla="*/ 198474 h 1871330"/>
              <a:gd name="connsiteX20" fmla="*/ 478572 w 2080545"/>
              <a:gd name="connsiteY20" fmla="*/ 177209 h 1871330"/>
              <a:gd name="connsiteX21" fmla="*/ 499838 w 2080545"/>
              <a:gd name="connsiteY21" fmla="*/ 163032 h 1871330"/>
              <a:gd name="connsiteX22" fmla="*/ 549456 w 2080545"/>
              <a:gd name="connsiteY22" fmla="*/ 148856 h 1871330"/>
              <a:gd name="connsiteX23" fmla="*/ 634517 w 2080545"/>
              <a:gd name="connsiteY23" fmla="*/ 113414 h 1871330"/>
              <a:gd name="connsiteX24" fmla="*/ 705400 w 2080545"/>
              <a:gd name="connsiteY24" fmla="*/ 85060 h 1871330"/>
              <a:gd name="connsiteX25" fmla="*/ 755019 w 2080545"/>
              <a:gd name="connsiteY25" fmla="*/ 63795 h 1871330"/>
              <a:gd name="connsiteX26" fmla="*/ 783372 w 2080545"/>
              <a:gd name="connsiteY26" fmla="*/ 49618 h 1871330"/>
              <a:gd name="connsiteX27" fmla="*/ 832991 w 2080545"/>
              <a:gd name="connsiteY27" fmla="*/ 35442 h 1871330"/>
              <a:gd name="connsiteX28" fmla="*/ 868433 w 2080545"/>
              <a:gd name="connsiteY28" fmla="*/ 21265 h 1871330"/>
              <a:gd name="connsiteX29" fmla="*/ 953493 w 2080545"/>
              <a:gd name="connsiteY29" fmla="*/ 0 h 1871330"/>
              <a:gd name="connsiteX30" fmla="*/ 1180321 w 2080545"/>
              <a:gd name="connsiteY30" fmla="*/ 7088 h 1871330"/>
              <a:gd name="connsiteX31" fmla="*/ 1229940 w 2080545"/>
              <a:gd name="connsiteY31" fmla="*/ 21265 h 1871330"/>
              <a:gd name="connsiteX32" fmla="*/ 1258293 w 2080545"/>
              <a:gd name="connsiteY32" fmla="*/ 28353 h 1871330"/>
              <a:gd name="connsiteX33" fmla="*/ 1279559 w 2080545"/>
              <a:gd name="connsiteY33" fmla="*/ 42530 h 1871330"/>
              <a:gd name="connsiteX34" fmla="*/ 1322089 w 2080545"/>
              <a:gd name="connsiteY34" fmla="*/ 56707 h 1871330"/>
              <a:gd name="connsiteX35" fmla="*/ 1385884 w 2080545"/>
              <a:gd name="connsiteY35" fmla="*/ 77972 h 1871330"/>
              <a:gd name="connsiteX36" fmla="*/ 1428414 w 2080545"/>
              <a:gd name="connsiteY36" fmla="*/ 92149 h 1871330"/>
              <a:gd name="connsiteX37" fmla="*/ 1485121 w 2080545"/>
              <a:gd name="connsiteY37" fmla="*/ 113414 h 1871330"/>
              <a:gd name="connsiteX38" fmla="*/ 1513475 w 2080545"/>
              <a:gd name="connsiteY38" fmla="*/ 127590 h 1871330"/>
              <a:gd name="connsiteX39" fmla="*/ 1541828 w 2080545"/>
              <a:gd name="connsiteY39" fmla="*/ 134679 h 1871330"/>
              <a:gd name="connsiteX40" fmla="*/ 1563093 w 2080545"/>
              <a:gd name="connsiteY40" fmla="*/ 141767 h 1871330"/>
              <a:gd name="connsiteX41" fmla="*/ 1591447 w 2080545"/>
              <a:gd name="connsiteY41" fmla="*/ 148856 h 1871330"/>
              <a:gd name="connsiteX42" fmla="*/ 1655242 w 2080545"/>
              <a:gd name="connsiteY42" fmla="*/ 170121 h 1871330"/>
              <a:gd name="connsiteX43" fmla="*/ 1704861 w 2080545"/>
              <a:gd name="connsiteY43" fmla="*/ 184297 h 1871330"/>
              <a:gd name="connsiteX44" fmla="*/ 1754479 w 2080545"/>
              <a:gd name="connsiteY44" fmla="*/ 205563 h 1871330"/>
              <a:gd name="connsiteX45" fmla="*/ 1782833 w 2080545"/>
              <a:gd name="connsiteY45" fmla="*/ 255181 h 1871330"/>
              <a:gd name="connsiteX46" fmla="*/ 1825363 w 2080545"/>
              <a:gd name="connsiteY46" fmla="*/ 269358 h 1871330"/>
              <a:gd name="connsiteX47" fmla="*/ 1896247 w 2080545"/>
              <a:gd name="connsiteY47" fmla="*/ 304800 h 1871330"/>
              <a:gd name="connsiteX48" fmla="*/ 1938777 w 2080545"/>
              <a:gd name="connsiteY48" fmla="*/ 318976 h 1871330"/>
              <a:gd name="connsiteX49" fmla="*/ 2009661 w 2080545"/>
              <a:gd name="connsiteY49" fmla="*/ 333153 h 1871330"/>
              <a:gd name="connsiteX50" fmla="*/ 2052191 w 2080545"/>
              <a:gd name="connsiteY50" fmla="*/ 347330 h 1871330"/>
              <a:gd name="connsiteX51" fmla="*/ 2073456 w 2080545"/>
              <a:gd name="connsiteY51" fmla="*/ 460744 h 1871330"/>
              <a:gd name="connsiteX52" fmla="*/ 2080545 w 2080545"/>
              <a:gd name="connsiteY52" fmla="*/ 822251 h 1871330"/>
              <a:gd name="connsiteX53" fmla="*/ 2073456 w 2080545"/>
              <a:gd name="connsiteY53" fmla="*/ 1765004 h 1871330"/>
              <a:gd name="connsiteX54" fmla="*/ 2045103 w 2080545"/>
              <a:gd name="connsiteY54" fmla="*/ 1772093 h 1871330"/>
              <a:gd name="connsiteX55" fmla="*/ 2002572 w 2080545"/>
              <a:gd name="connsiteY55" fmla="*/ 1779181 h 1871330"/>
              <a:gd name="connsiteX56" fmla="*/ 1931689 w 2080545"/>
              <a:gd name="connsiteY56" fmla="*/ 1786269 h 1871330"/>
              <a:gd name="connsiteX57" fmla="*/ 1867893 w 2080545"/>
              <a:gd name="connsiteY57" fmla="*/ 1793358 h 1871330"/>
              <a:gd name="connsiteX58" fmla="*/ 1768656 w 2080545"/>
              <a:gd name="connsiteY58" fmla="*/ 1807535 h 1871330"/>
              <a:gd name="connsiteX59" fmla="*/ 1711949 w 2080545"/>
              <a:gd name="connsiteY59" fmla="*/ 1814623 h 1871330"/>
              <a:gd name="connsiteX60" fmla="*/ 1662331 w 2080545"/>
              <a:gd name="connsiteY60" fmla="*/ 1828800 h 1871330"/>
              <a:gd name="connsiteX61" fmla="*/ 1577270 w 2080545"/>
              <a:gd name="connsiteY61" fmla="*/ 1842976 h 1871330"/>
              <a:gd name="connsiteX62" fmla="*/ 1541828 w 2080545"/>
              <a:gd name="connsiteY62" fmla="*/ 1850065 h 1871330"/>
              <a:gd name="connsiteX63" fmla="*/ 1492210 w 2080545"/>
              <a:gd name="connsiteY63" fmla="*/ 1857153 h 1871330"/>
              <a:gd name="connsiteX64" fmla="*/ 1456768 w 2080545"/>
              <a:gd name="connsiteY64" fmla="*/ 1864242 h 1871330"/>
              <a:gd name="connsiteX65" fmla="*/ 1385884 w 2080545"/>
              <a:gd name="connsiteY65" fmla="*/ 1871330 h 1871330"/>
              <a:gd name="connsiteX66" fmla="*/ 1031466 w 2080545"/>
              <a:gd name="connsiteY66" fmla="*/ 1864242 h 1871330"/>
              <a:gd name="connsiteX67" fmla="*/ 903875 w 2080545"/>
              <a:gd name="connsiteY67" fmla="*/ 1857153 h 1871330"/>
              <a:gd name="connsiteX68" fmla="*/ 280098 w 2080545"/>
              <a:gd name="connsiteY68" fmla="*/ 1835888 h 1871330"/>
              <a:gd name="connsiteX69" fmla="*/ 244656 w 2080545"/>
              <a:gd name="connsiteY69" fmla="*/ 1828800 h 1871330"/>
              <a:gd name="connsiteX70" fmla="*/ 216303 w 2080545"/>
              <a:gd name="connsiteY70" fmla="*/ 1821711 h 1871330"/>
              <a:gd name="connsiteX71" fmla="*/ 124154 w 2080545"/>
              <a:gd name="connsiteY71" fmla="*/ 1814623 h 1871330"/>
              <a:gd name="connsiteX72" fmla="*/ 67447 w 2080545"/>
              <a:gd name="connsiteY72" fmla="*/ 1800446 h 1871330"/>
              <a:gd name="connsiteX73" fmla="*/ 46182 w 2080545"/>
              <a:gd name="connsiteY73" fmla="*/ 1786269 h 1871330"/>
              <a:gd name="connsiteX74" fmla="*/ 10740 w 2080545"/>
              <a:gd name="connsiteY74" fmla="*/ 1750828 h 1871330"/>
              <a:gd name="connsiteX0" fmla="*/ 22246 w 2092051"/>
              <a:gd name="connsiteY0" fmla="*/ 1750828 h 1871330"/>
              <a:gd name="connsiteX1" fmla="*/ 22246 w 2092051"/>
              <a:gd name="connsiteY1" fmla="*/ 1750828 h 1871330"/>
              <a:gd name="connsiteX2" fmla="*/ 18226 w 2092051"/>
              <a:gd name="connsiteY2" fmla="*/ 1578167 h 1871330"/>
              <a:gd name="connsiteX3" fmla="*/ 22246 w 2092051"/>
              <a:gd name="connsiteY3" fmla="*/ 1226288 h 1871330"/>
              <a:gd name="connsiteX4" fmla="*/ 15158 w 2092051"/>
              <a:gd name="connsiteY4" fmla="*/ 956930 h 1871330"/>
              <a:gd name="connsiteX5" fmla="*/ 15158 w 2092051"/>
              <a:gd name="connsiteY5" fmla="*/ 694660 h 1871330"/>
              <a:gd name="connsiteX6" fmla="*/ 28 w 2092051"/>
              <a:gd name="connsiteY6" fmla="*/ 590873 h 1871330"/>
              <a:gd name="connsiteX7" fmla="*/ 11666 w 2092051"/>
              <a:gd name="connsiteY7" fmla="*/ 552893 h 1871330"/>
              <a:gd name="connsiteX8" fmla="*/ 23304 w 2092051"/>
              <a:gd name="connsiteY8" fmla="*/ 508353 h 1871330"/>
              <a:gd name="connsiteX9" fmla="*/ 39491 w 2092051"/>
              <a:gd name="connsiteY9" fmla="*/ 474921 h 1871330"/>
              <a:gd name="connsiteX10" fmla="*/ 40020 w 2092051"/>
              <a:gd name="connsiteY10" fmla="*/ 411125 h 1871330"/>
              <a:gd name="connsiteX11" fmla="*/ 49647 w 2092051"/>
              <a:gd name="connsiteY11" fmla="*/ 371663 h 1871330"/>
              <a:gd name="connsiteX12" fmla="*/ 93130 w 2092051"/>
              <a:gd name="connsiteY12" fmla="*/ 368595 h 1871330"/>
              <a:gd name="connsiteX13" fmla="*/ 171102 w 2092051"/>
              <a:gd name="connsiteY13" fmla="*/ 318976 h 1871330"/>
              <a:gd name="connsiteX14" fmla="*/ 227809 w 2092051"/>
              <a:gd name="connsiteY14" fmla="*/ 304800 h 1871330"/>
              <a:gd name="connsiteX15" fmla="*/ 256162 w 2092051"/>
              <a:gd name="connsiteY15" fmla="*/ 297711 h 1871330"/>
              <a:gd name="connsiteX16" fmla="*/ 305781 w 2092051"/>
              <a:gd name="connsiteY16" fmla="*/ 283535 h 1871330"/>
              <a:gd name="connsiteX17" fmla="*/ 327046 w 2092051"/>
              <a:gd name="connsiteY17" fmla="*/ 269358 h 1871330"/>
              <a:gd name="connsiteX18" fmla="*/ 369576 w 2092051"/>
              <a:gd name="connsiteY18" fmla="*/ 248093 h 1871330"/>
              <a:gd name="connsiteX19" fmla="*/ 447548 w 2092051"/>
              <a:gd name="connsiteY19" fmla="*/ 198474 h 1871330"/>
              <a:gd name="connsiteX20" fmla="*/ 490078 w 2092051"/>
              <a:gd name="connsiteY20" fmla="*/ 177209 h 1871330"/>
              <a:gd name="connsiteX21" fmla="*/ 511344 w 2092051"/>
              <a:gd name="connsiteY21" fmla="*/ 163032 h 1871330"/>
              <a:gd name="connsiteX22" fmla="*/ 560962 w 2092051"/>
              <a:gd name="connsiteY22" fmla="*/ 148856 h 1871330"/>
              <a:gd name="connsiteX23" fmla="*/ 646023 w 2092051"/>
              <a:gd name="connsiteY23" fmla="*/ 113414 h 1871330"/>
              <a:gd name="connsiteX24" fmla="*/ 716906 w 2092051"/>
              <a:gd name="connsiteY24" fmla="*/ 85060 h 1871330"/>
              <a:gd name="connsiteX25" fmla="*/ 766525 w 2092051"/>
              <a:gd name="connsiteY25" fmla="*/ 63795 h 1871330"/>
              <a:gd name="connsiteX26" fmla="*/ 794878 w 2092051"/>
              <a:gd name="connsiteY26" fmla="*/ 49618 h 1871330"/>
              <a:gd name="connsiteX27" fmla="*/ 844497 w 2092051"/>
              <a:gd name="connsiteY27" fmla="*/ 35442 h 1871330"/>
              <a:gd name="connsiteX28" fmla="*/ 879939 w 2092051"/>
              <a:gd name="connsiteY28" fmla="*/ 21265 h 1871330"/>
              <a:gd name="connsiteX29" fmla="*/ 964999 w 2092051"/>
              <a:gd name="connsiteY29" fmla="*/ 0 h 1871330"/>
              <a:gd name="connsiteX30" fmla="*/ 1191827 w 2092051"/>
              <a:gd name="connsiteY30" fmla="*/ 7088 h 1871330"/>
              <a:gd name="connsiteX31" fmla="*/ 1241446 w 2092051"/>
              <a:gd name="connsiteY31" fmla="*/ 21265 h 1871330"/>
              <a:gd name="connsiteX32" fmla="*/ 1269799 w 2092051"/>
              <a:gd name="connsiteY32" fmla="*/ 28353 h 1871330"/>
              <a:gd name="connsiteX33" fmla="*/ 1291065 w 2092051"/>
              <a:gd name="connsiteY33" fmla="*/ 42530 h 1871330"/>
              <a:gd name="connsiteX34" fmla="*/ 1333595 w 2092051"/>
              <a:gd name="connsiteY34" fmla="*/ 56707 h 1871330"/>
              <a:gd name="connsiteX35" fmla="*/ 1397390 w 2092051"/>
              <a:gd name="connsiteY35" fmla="*/ 77972 h 1871330"/>
              <a:gd name="connsiteX36" fmla="*/ 1439920 w 2092051"/>
              <a:gd name="connsiteY36" fmla="*/ 92149 h 1871330"/>
              <a:gd name="connsiteX37" fmla="*/ 1496627 w 2092051"/>
              <a:gd name="connsiteY37" fmla="*/ 113414 h 1871330"/>
              <a:gd name="connsiteX38" fmla="*/ 1524981 w 2092051"/>
              <a:gd name="connsiteY38" fmla="*/ 127590 h 1871330"/>
              <a:gd name="connsiteX39" fmla="*/ 1553334 w 2092051"/>
              <a:gd name="connsiteY39" fmla="*/ 134679 h 1871330"/>
              <a:gd name="connsiteX40" fmla="*/ 1574599 w 2092051"/>
              <a:gd name="connsiteY40" fmla="*/ 141767 h 1871330"/>
              <a:gd name="connsiteX41" fmla="*/ 1602953 w 2092051"/>
              <a:gd name="connsiteY41" fmla="*/ 148856 h 1871330"/>
              <a:gd name="connsiteX42" fmla="*/ 1666748 w 2092051"/>
              <a:gd name="connsiteY42" fmla="*/ 170121 h 1871330"/>
              <a:gd name="connsiteX43" fmla="*/ 1716367 w 2092051"/>
              <a:gd name="connsiteY43" fmla="*/ 184297 h 1871330"/>
              <a:gd name="connsiteX44" fmla="*/ 1765985 w 2092051"/>
              <a:gd name="connsiteY44" fmla="*/ 205563 h 1871330"/>
              <a:gd name="connsiteX45" fmla="*/ 1794339 w 2092051"/>
              <a:gd name="connsiteY45" fmla="*/ 255181 h 1871330"/>
              <a:gd name="connsiteX46" fmla="*/ 1836869 w 2092051"/>
              <a:gd name="connsiteY46" fmla="*/ 269358 h 1871330"/>
              <a:gd name="connsiteX47" fmla="*/ 1907753 w 2092051"/>
              <a:gd name="connsiteY47" fmla="*/ 304800 h 1871330"/>
              <a:gd name="connsiteX48" fmla="*/ 1950283 w 2092051"/>
              <a:gd name="connsiteY48" fmla="*/ 318976 h 1871330"/>
              <a:gd name="connsiteX49" fmla="*/ 2021167 w 2092051"/>
              <a:gd name="connsiteY49" fmla="*/ 333153 h 1871330"/>
              <a:gd name="connsiteX50" fmla="*/ 2063697 w 2092051"/>
              <a:gd name="connsiteY50" fmla="*/ 347330 h 1871330"/>
              <a:gd name="connsiteX51" fmla="*/ 2084962 w 2092051"/>
              <a:gd name="connsiteY51" fmla="*/ 460744 h 1871330"/>
              <a:gd name="connsiteX52" fmla="*/ 2092051 w 2092051"/>
              <a:gd name="connsiteY52" fmla="*/ 822251 h 1871330"/>
              <a:gd name="connsiteX53" fmla="*/ 2084962 w 2092051"/>
              <a:gd name="connsiteY53" fmla="*/ 1765004 h 1871330"/>
              <a:gd name="connsiteX54" fmla="*/ 2056609 w 2092051"/>
              <a:gd name="connsiteY54" fmla="*/ 1772093 h 1871330"/>
              <a:gd name="connsiteX55" fmla="*/ 2014078 w 2092051"/>
              <a:gd name="connsiteY55" fmla="*/ 1779181 h 1871330"/>
              <a:gd name="connsiteX56" fmla="*/ 1943195 w 2092051"/>
              <a:gd name="connsiteY56" fmla="*/ 1786269 h 1871330"/>
              <a:gd name="connsiteX57" fmla="*/ 1879399 w 2092051"/>
              <a:gd name="connsiteY57" fmla="*/ 1793358 h 1871330"/>
              <a:gd name="connsiteX58" fmla="*/ 1780162 w 2092051"/>
              <a:gd name="connsiteY58" fmla="*/ 1807535 h 1871330"/>
              <a:gd name="connsiteX59" fmla="*/ 1723455 w 2092051"/>
              <a:gd name="connsiteY59" fmla="*/ 1814623 h 1871330"/>
              <a:gd name="connsiteX60" fmla="*/ 1673837 w 2092051"/>
              <a:gd name="connsiteY60" fmla="*/ 1828800 h 1871330"/>
              <a:gd name="connsiteX61" fmla="*/ 1588776 w 2092051"/>
              <a:gd name="connsiteY61" fmla="*/ 1842976 h 1871330"/>
              <a:gd name="connsiteX62" fmla="*/ 1553334 w 2092051"/>
              <a:gd name="connsiteY62" fmla="*/ 1850065 h 1871330"/>
              <a:gd name="connsiteX63" fmla="*/ 1503716 w 2092051"/>
              <a:gd name="connsiteY63" fmla="*/ 1857153 h 1871330"/>
              <a:gd name="connsiteX64" fmla="*/ 1468274 w 2092051"/>
              <a:gd name="connsiteY64" fmla="*/ 1864242 h 1871330"/>
              <a:gd name="connsiteX65" fmla="*/ 1397390 w 2092051"/>
              <a:gd name="connsiteY65" fmla="*/ 1871330 h 1871330"/>
              <a:gd name="connsiteX66" fmla="*/ 1042972 w 2092051"/>
              <a:gd name="connsiteY66" fmla="*/ 1864242 h 1871330"/>
              <a:gd name="connsiteX67" fmla="*/ 915381 w 2092051"/>
              <a:gd name="connsiteY67" fmla="*/ 1857153 h 1871330"/>
              <a:gd name="connsiteX68" fmla="*/ 291604 w 2092051"/>
              <a:gd name="connsiteY68" fmla="*/ 1835888 h 1871330"/>
              <a:gd name="connsiteX69" fmla="*/ 256162 w 2092051"/>
              <a:gd name="connsiteY69" fmla="*/ 1828800 h 1871330"/>
              <a:gd name="connsiteX70" fmla="*/ 227809 w 2092051"/>
              <a:gd name="connsiteY70" fmla="*/ 1821711 h 1871330"/>
              <a:gd name="connsiteX71" fmla="*/ 135660 w 2092051"/>
              <a:gd name="connsiteY71" fmla="*/ 1814623 h 1871330"/>
              <a:gd name="connsiteX72" fmla="*/ 78953 w 2092051"/>
              <a:gd name="connsiteY72" fmla="*/ 1800446 h 1871330"/>
              <a:gd name="connsiteX73" fmla="*/ 57688 w 2092051"/>
              <a:gd name="connsiteY73" fmla="*/ 1786269 h 1871330"/>
              <a:gd name="connsiteX74" fmla="*/ 22246 w 2092051"/>
              <a:gd name="connsiteY74" fmla="*/ 1750828 h 1871330"/>
              <a:gd name="connsiteX0" fmla="*/ 22269 w 2092074"/>
              <a:gd name="connsiteY0" fmla="*/ 1750828 h 1871330"/>
              <a:gd name="connsiteX1" fmla="*/ 22269 w 2092074"/>
              <a:gd name="connsiteY1" fmla="*/ 1750828 h 1871330"/>
              <a:gd name="connsiteX2" fmla="*/ 18249 w 2092074"/>
              <a:gd name="connsiteY2" fmla="*/ 1578167 h 1871330"/>
              <a:gd name="connsiteX3" fmla="*/ 22269 w 2092074"/>
              <a:gd name="connsiteY3" fmla="*/ 1226288 h 1871330"/>
              <a:gd name="connsiteX4" fmla="*/ 15181 w 2092074"/>
              <a:gd name="connsiteY4" fmla="*/ 956930 h 1871330"/>
              <a:gd name="connsiteX5" fmla="*/ 15181 w 2092074"/>
              <a:gd name="connsiteY5" fmla="*/ 694660 h 1871330"/>
              <a:gd name="connsiteX6" fmla="*/ 51 w 2092074"/>
              <a:gd name="connsiteY6" fmla="*/ 590873 h 1871330"/>
              <a:gd name="connsiteX7" fmla="*/ 21116 w 2092074"/>
              <a:gd name="connsiteY7" fmla="*/ 552893 h 1871330"/>
              <a:gd name="connsiteX8" fmla="*/ 23327 w 2092074"/>
              <a:gd name="connsiteY8" fmla="*/ 508353 h 1871330"/>
              <a:gd name="connsiteX9" fmla="*/ 39514 w 2092074"/>
              <a:gd name="connsiteY9" fmla="*/ 474921 h 1871330"/>
              <a:gd name="connsiteX10" fmla="*/ 40043 w 2092074"/>
              <a:gd name="connsiteY10" fmla="*/ 411125 h 1871330"/>
              <a:gd name="connsiteX11" fmla="*/ 49670 w 2092074"/>
              <a:gd name="connsiteY11" fmla="*/ 371663 h 1871330"/>
              <a:gd name="connsiteX12" fmla="*/ 93153 w 2092074"/>
              <a:gd name="connsiteY12" fmla="*/ 368595 h 1871330"/>
              <a:gd name="connsiteX13" fmla="*/ 171125 w 2092074"/>
              <a:gd name="connsiteY13" fmla="*/ 318976 h 1871330"/>
              <a:gd name="connsiteX14" fmla="*/ 227832 w 2092074"/>
              <a:gd name="connsiteY14" fmla="*/ 304800 h 1871330"/>
              <a:gd name="connsiteX15" fmla="*/ 256185 w 2092074"/>
              <a:gd name="connsiteY15" fmla="*/ 297711 h 1871330"/>
              <a:gd name="connsiteX16" fmla="*/ 305804 w 2092074"/>
              <a:gd name="connsiteY16" fmla="*/ 283535 h 1871330"/>
              <a:gd name="connsiteX17" fmla="*/ 327069 w 2092074"/>
              <a:gd name="connsiteY17" fmla="*/ 269358 h 1871330"/>
              <a:gd name="connsiteX18" fmla="*/ 369599 w 2092074"/>
              <a:gd name="connsiteY18" fmla="*/ 248093 h 1871330"/>
              <a:gd name="connsiteX19" fmla="*/ 447571 w 2092074"/>
              <a:gd name="connsiteY19" fmla="*/ 198474 h 1871330"/>
              <a:gd name="connsiteX20" fmla="*/ 490101 w 2092074"/>
              <a:gd name="connsiteY20" fmla="*/ 177209 h 1871330"/>
              <a:gd name="connsiteX21" fmla="*/ 511367 w 2092074"/>
              <a:gd name="connsiteY21" fmla="*/ 163032 h 1871330"/>
              <a:gd name="connsiteX22" fmla="*/ 560985 w 2092074"/>
              <a:gd name="connsiteY22" fmla="*/ 148856 h 1871330"/>
              <a:gd name="connsiteX23" fmla="*/ 646046 w 2092074"/>
              <a:gd name="connsiteY23" fmla="*/ 113414 h 1871330"/>
              <a:gd name="connsiteX24" fmla="*/ 716929 w 2092074"/>
              <a:gd name="connsiteY24" fmla="*/ 85060 h 1871330"/>
              <a:gd name="connsiteX25" fmla="*/ 766548 w 2092074"/>
              <a:gd name="connsiteY25" fmla="*/ 63795 h 1871330"/>
              <a:gd name="connsiteX26" fmla="*/ 794901 w 2092074"/>
              <a:gd name="connsiteY26" fmla="*/ 49618 h 1871330"/>
              <a:gd name="connsiteX27" fmla="*/ 844520 w 2092074"/>
              <a:gd name="connsiteY27" fmla="*/ 35442 h 1871330"/>
              <a:gd name="connsiteX28" fmla="*/ 879962 w 2092074"/>
              <a:gd name="connsiteY28" fmla="*/ 21265 h 1871330"/>
              <a:gd name="connsiteX29" fmla="*/ 965022 w 2092074"/>
              <a:gd name="connsiteY29" fmla="*/ 0 h 1871330"/>
              <a:gd name="connsiteX30" fmla="*/ 1191850 w 2092074"/>
              <a:gd name="connsiteY30" fmla="*/ 7088 h 1871330"/>
              <a:gd name="connsiteX31" fmla="*/ 1241469 w 2092074"/>
              <a:gd name="connsiteY31" fmla="*/ 21265 h 1871330"/>
              <a:gd name="connsiteX32" fmla="*/ 1269822 w 2092074"/>
              <a:gd name="connsiteY32" fmla="*/ 28353 h 1871330"/>
              <a:gd name="connsiteX33" fmla="*/ 1291088 w 2092074"/>
              <a:gd name="connsiteY33" fmla="*/ 42530 h 1871330"/>
              <a:gd name="connsiteX34" fmla="*/ 1333618 w 2092074"/>
              <a:gd name="connsiteY34" fmla="*/ 56707 h 1871330"/>
              <a:gd name="connsiteX35" fmla="*/ 1397413 w 2092074"/>
              <a:gd name="connsiteY35" fmla="*/ 77972 h 1871330"/>
              <a:gd name="connsiteX36" fmla="*/ 1439943 w 2092074"/>
              <a:gd name="connsiteY36" fmla="*/ 92149 h 1871330"/>
              <a:gd name="connsiteX37" fmla="*/ 1496650 w 2092074"/>
              <a:gd name="connsiteY37" fmla="*/ 113414 h 1871330"/>
              <a:gd name="connsiteX38" fmla="*/ 1525004 w 2092074"/>
              <a:gd name="connsiteY38" fmla="*/ 127590 h 1871330"/>
              <a:gd name="connsiteX39" fmla="*/ 1553357 w 2092074"/>
              <a:gd name="connsiteY39" fmla="*/ 134679 h 1871330"/>
              <a:gd name="connsiteX40" fmla="*/ 1574622 w 2092074"/>
              <a:gd name="connsiteY40" fmla="*/ 141767 h 1871330"/>
              <a:gd name="connsiteX41" fmla="*/ 1602976 w 2092074"/>
              <a:gd name="connsiteY41" fmla="*/ 148856 h 1871330"/>
              <a:gd name="connsiteX42" fmla="*/ 1666771 w 2092074"/>
              <a:gd name="connsiteY42" fmla="*/ 170121 h 1871330"/>
              <a:gd name="connsiteX43" fmla="*/ 1716390 w 2092074"/>
              <a:gd name="connsiteY43" fmla="*/ 184297 h 1871330"/>
              <a:gd name="connsiteX44" fmla="*/ 1766008 w 2092074"/>
              <a:gd name="connsiteY44" fmla="*/ 205563 h 1871330"/>
              <a:gd name="connsiteX45" fmla="*/ 1794362 w 2092074"/>
              <a:gd name="connsiteY45" fmla="*/ 255181 h 1871330"/>
              <a:gd name="connsiteX46" fmla="*/ 1836892 w 2092074"/>
              <a:gd name="connsiteY46" fmla="*/ 269358 h 1871330"/>
              <a:gd name="connsiteX47" fmla="*/ 1907776 w 2092074"/>
              <a:gd name="connsiteY47" fmla="*/ 304800 h 1871330"/>
              <a:gd name="connsiteX48" fmla="*/ 1950306 w 2092074"/>
              <a:gd name="connsiteY48" fmla="*/ 318976 h 1871330"/>
              <a:gd name="connsiteX49" fmla="*/ 2021190 w 2092074"/>
              <a:gd name="connsiteY49" fmla="*/ 333153 h 1871330"/>
              <a:gd name="connsiteX50" fmla="*/ 2063720 w 2092074"/>
              <a:gd name="connsiteY50" fmla="*/ 347330 h 1871330"/>
              <a:gd name="connsiteX51" fmla="*/ 2084985 w 2092074"/>
              <a:gd name="connsiteY51" fmla="*/ 460744 h 1871330"/>
              <a:gd name="connsiteX52" fmla="*/ 2092074 w 2092074"/>
              <a:gd name="connsiteY52" fmla="*/ 822251 h 1871330"/>
              <a:gd name="connsiteX53" fmla="*/ 2084985 w 2092074"/>
              <a:gd name="connsiteY53" fmla="*/ 1765004 h 1871330"/>
              <a:gd name="connsiteX54" fmla="*/ 2056632 w 2092074"/>
              <a:gd name="connsiteY54" fmla="*/ 1772093 h 1871330"/>
              <a:gd name="connsiteX55" fmla="*/ 2014101 w 2092074"/>
              <a:gd name="connsiteY55" fmla="*/ 1779181 h 1871330"/>
              <a:gd name="connsiteX56" fmla="*/ 1943218 w 2092074"/>
              <a:gd name="connsiteY56" fmla="*/ 1786269 h 1871330"/>
              <a:gd name="connsiteX57" fmla="*/ 1879422 w 2092074"/>
              <a:gd name="connsiteY57" fmla="*/ 1793358 h 1871330"/>
              <a:gd name="connsiteX58" fmla="*/ 1780185 w 2092074"/>
              <a:gd name="connsiteY58" fmla="*/ 1807535 h 1871330"/>
              <a:gd name="connsiteX59" fmla="*/ 1723478 w 2092074"/>
              <a:gd name="connsiteY59" fmla="*/ 1814623 h 1871330"/>
              <a:gd name="connsiteX60" fmla="*/ 1673860 w 2092074"/>
              <a:gd name="connsiteY60" fmla="*/ 1828800 h 1871330"/>
              <a:gd name="connsiteX61" fmla="*/ 1588799 w 2092074"/>
              <a:gd name="connsiteY61" fmla="*/ 1842976 h 1871330"/>
              <a:gd name="connsiteX62" fmla="*/ 1553357 w 2092074"/>
              <a:gd name="connsiteY62" fmla="*/ 1850065 h 1871330"/>
              <a:gd name="connsiteX63" fmla="*/ 1503739 w 2092074"/>
              <a:gd name="connsiteY63" fmla="*/ 1857153 h 1871330"/>
              <a:gd name="connsiteX64" fmla="*/ 1468297 w 2092074"/>
              <a:gd name="connsiteY64" fmla="*/ 1864242 h 1871330"/>
              <a:gd name="connsiteX65" fmla="*/ 1397413 w 2092074"/>
              <a:gd name="connsiteY65" fmla="*/ 1871330 h 1871330"/>
              <a:gd name="connsiteX66" fmla="*/ 1042995 w 2092074"/>
              <a:gd name="connsiteY66" fmla="*/ 1864242 h 1871330"/>
              <a:gd name="connsiteX67" fmla="*/ 915404 w 2092074"/>
              <a:gd name="connsiteY67" fmla="*/ 1857153 h 1871330"/>
              <a:gd name="connsiteX68" fmla="*/ 291627 w 2092074"/>
              <a:gd name="connsiteY68" fmla="*/ 1835888 h 1871330"/>
              <a:gd name="connsiteX69" fmla="*/ 256185 w 2092074"/>
              <a:gd name="connsiteY69" fmla="*/ 1828800 h 1871330"/>
              <a:gd name="connsiteX70" fmla="*/ 227832 w 2092074"/>
              <a:gd name="connsiteY70" fmla="*/ 1821711 h 1871330"/>
              <a:gd name="connsiteX71" fmla="*/ 135683 w 2092074"/>
              <a:gd name="connsiteY71" fmla="*/ 1814623 h 1871330"/>
              <a:gd name="connsiteX72" fmla="*/ 78976 w 2092074"/>
              <a:gd name="connsiteY72" fmla="*/ 1800446 h 1871330"/>
              <a:gd name="connsiteX73" fmla="*/ 57711 w 2092074"/>
              <a:gd name="connsiteY73" fmla="*/ 1786269 h 1871330"/>
              <a:gd name="connsiteX74" fmla="*/ 22269 w 2092074"/>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10631 w 2079378"/>
              <a:gd name="connsiteY8" fmla="*/ 508353 h 1871330"/>
              <a:gd name="connsiteX9" fmla="*/ 26818 w 2079378"/>
              <a:gd name="connsiteY9" fmla="*/ 474921 h 1871330"/>
              <a:gd name="connsiteX10" fmla="*/ 27347 w 2079378"/>
              <a:gd name="connsiteY10" fmla="*/ 411125 h 1871330"/>
              <a:gd name="connsiteX11" fmla="*/ 36974 w 2079378"/>
              <a:gd name="connsiteY11" fmla="*/ 371663 h 1871330"/>
              <a:gd name="connsiteX12" fmla="*/ 80457 w 2079378"/>
              <a:gd name="connsiteY12" fmla="*/ 368595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781666 w 2079378"/>
              <a:gd name="connsiteY45" fmla="*/ 25518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51024 w 2079378"/>
              <a:gd name="connsiteY50" fmla="*/ 34733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26818 w 2079378"/>
              <a:gd name="connsiteY9" fmla="*/ 474921 h 1871330"/>
              <a:gd name="connsiteX10" fmla="*/ 27347 w 2079378"/>
              <a:gd name="connsiteY10" fmla="*/ 411125 h 1871330"/>
              <a:gd name="connsiteX11" fmla="*/ 36974 w 2079378"/>
              <a:gd name="connsiteY11" fmla="*/ 371663 h 1871330"/>
              <a:gd name="connsiteX12" fmla="*/ 80457 w 2079378"/>
              <a:gd name="connsiteY12" fmla="*/ 368595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781666 w 2079378"/>
              <a:gd name="connsiteY45" fmla="*/ 25518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51024 w 2079378"/>
              <a:gd name="connsiteY50" fmla="*/ 34733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27347 w 2079378"/>
              <a:gd name="connsiteY10" fmla="*/ 411125 h 1871330"/>
              <a:gd name="connsiteX11" fmla="*/ 36974 w 2079378"/>
              <a:gd name="connsiteY11" fmla="*/ 371663 h 1871330"/>
              <a:gd name="connsiteX12" fmla="*/ 80457 w 2079378"/>
              <a:gd name="connsiteY12" fmla="*/ 368595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781666 w 2079378"/>
              <a:gd name="connsiteY45" fmla="*/ 25518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51024 w 2079378"/>
              <a:gd name="connsiteY50" fmla="*/ 34733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0457 w 2079378"/>
              <a:gd name="connsiteY12" fmla="*/ 368595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781666 w 2079378"/>
              <a:gd name="connsiteY45" fmla="*/ 25518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51024 w 2079378"/>
              <a:gd name="connsiteY50" fmla="*/ 34733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781666 w 2079378"/>
              <a:gd name="connsiteY45" fmla="*/ 25518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51024 w 2079378"/>
              <a:gd name="connsiteY50" fmla="*/ 34733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81678"/>
              <a:gd name="connsiteY0" fmla="*/ 1750828 h 1871330"/>
              <a:gd name="connsiteX1" fmla="*/ 9573 w 2081678"/>
              <a:gd name="connsiteY1" fmla="*/ 1750828 h 1871330"/>
              <a:gd name="connsiteX2" fmla="*/ 5553 w 2081678"/>
              <a:gd name="connsiteY2" fmla="*/ 1578167 h 1871330"/>
              <a:gd name="connsiteX3" fmla="*/ 9573 w 2081678"/>
              <a:gd name="connsiteY3" fmla="*/ 1226288 h 1871330"/>
              <a:gd name="connsiteX4" fmla="*/ 2485 w 2081678"/>
              <a:gd name="connsiteY4" fmla="*/ 956930 h 1871330"/>
              <a:gd name="connsiteX5" fmla="*/ 2485 w 2081678"/>
              <a:gd name="connsiteY5" fmla="*/ 694660 h 1871330"/>
              <a:gd name="connsiteX6" fmla="*/ 3852 w 2081678"/>
              <a:gd name="connsiteY6" fmla="*/ 590873 h 1871330"/>
              <a:gd name="connsiteX7" fmla="*/ 8420 w 2081678"/>
              <a:gd name="connsiteY7" fmla="*/ 552893 h 1871330"/>
              <a:gd name="connsiteX8" fmla="*/ 8274 w 2081678"/>
              <a:gd name="connsiteY8" fmla="*/ 503640 h 1871330"/>
              <a:gd name="connsiteX9" fmla="*/ 12678 w 2081678"/>
              <a:gd name="connsiteY9" fmla="*/ 460781 h 1871330"/>
              <a:gd name="connsiteX10" fmla="*/ 13207 w 2081678"/>
              <a:gd name="connsiteY10" fmla="*/ 401698 h 1871330"/>
              <a:gd name="connsiteX11" fmla="*/ 36974 w 2081678"/>
              <a:gd name="connsiteY11" fmla="*/ 371663 h 1871330"/>
              <a:gd name="connsiteX12" fmla="*/ 85170 w 2081678"/>
              <a:gd name="connsiteY12" fmla="*/ 349741 h 1871330"/>
              <a:gd name="connsiteX13" fmla="*/ 158429 w 2081678"/>
              <a:gd name="connsiteY13" fmla="*/ 318976 h 1871330"/>
              <a:gd name="connsiteX14" fmla="*/ 215136 w 2081678"/>
              <a:gd name="connsiteY14" fmla="*/ 304800 h 1871330"/>
              <a:gd name="connsiteX15" fmla="*/ 243489 w 2081678"/>
              <a:gd name="connsiteY15" fmla="*/ 297711 h 1871330"/>
              <a:gd name="connsiteX16" fmla="*/ 293108 w 2081678"/>
              <a:gd name="connsiteY16" fmla="*/ 283535 h 1871330"/>
              <a:gd name="connsiteX17" fmla="*/ 314373 w 2081678"/>
              <a:gd name="connsiteY17" fmla="*/ 269358 h 1871330"/>
              <a:gd name="connsiteX18" fmla="*/ 356903 w 2081678"/>
              <a:gd name="connsiteY18" fmla="*/ 248093 h 1871330"/>
              <a:gd name="connsiteX19" fmla="*/ 434875 w 2081678"/>
              <a:gd name="connsiteY19" fmla="*/ 198474 h 1871330"/>
              <a:gd name="connsiteX20" fmla="*/ 477405 w 2081678"/>
              <a:gd name="connsiteY20" fmla="*/ 177209 h 1871330"/>
              <a:gd name="connsiteX21" fmla="*/ 498671 w 2081678"/>
              <a:gd name="connsiteY21" fmla="*/ 163032 h 1871330"/>
              <a:gd name="connsiteX22" fmla="*/ 548289 w 2081678"/>
              <a:gd name="connsiteY22" fmla="*/ 148856 h 1871330"/>
              <a:gd name="connsiteX23" fmla="*/ 633350 w 2081678"/>
              <a:gd name="connsiteY23" fmla="*/ 113414 h 1871330"/>
              <a:gd name="connsiteX24" fmla="*/ 704233 w 2081678"/>
              <a:gd name="connsiteY24" fmla="*/ 85060 h 1871330"/>
              <a:gd name="connsiteX25" fmla="*/ 753852 w 2081678"/>
              <a:gd name="connsiteY25" fmla="*/ 63795 h 1871330"/>
              <a:gd name="connsiteX26" fmla="*/ 782205 w 2081678"/>
              <a:gd name="connsiteY26" fmla="*/ 49618 h 1871330"/>
              <a:gd name="connsiteX27" fmla="*/ 831824 w 2081678"/>
              <a:gd name="connsiteY27" fmla="*/ 35442 h 1871330"/>
              <a:gd name="connsiteX28" fmla="*/ 867266 w 2081678"/>
              <a:gd name="connsiteY28" fmla="*/ 21265 h 1871330"/>
              <a:gd name="connsiteX29" fmla="*/ 952326 w 2081678"/>
              <a:gd name="connsiteY29" fmla="*/ 0 h 1871330"/>
              <a:gd name="connsiteX30" fmla="*/ 1179154 w 2081678"/>
              <a:gd name="connsiteY30" fmla="*/ 7088 h 1871330"/>
              <a:gd name="connsiteX31" fmla="*/ 1228773 w 2081678"/>
              <a:gd name="connsiteY31" fmla="*/ 21265 h 1871330"/>
              <a:gd name="connsiteX32" fmla="*/ 1257126 w 2081678"/>
              <a:gd name="connsiteY32" fmla="*/ 28353 h 1871330"/>
              <a:gd name="connsiteX33" fmla="*/ 1278392 w 2081678"/>
              <a:gd name="connsiteY33" fmla="*/ 42530 h 1871330"/>
              <a:gd name="connsiteX34" fmla="*/ 1320922 w 2081678"/>
              <a:gd name="connsiteY34" fmla="*/ 56707 h 1871330"/>
              <a:gd name="connsiteX35" fmla="*/ 1384717 w 2081678"/>
              <a:gd name="connsiteY35" fmla="*/ 77972 h 1871330"/>
              <a:gd name="connsiteX36" fmla="*/ 1427247 w 2081678"/>
              <a:gd name="connsiteY36" fmla="*/ 92149 h 1871330"/>
              <a:gd name="connsiteX37" fmla="*/ 1483954 w 2081678"/>
              <a:gd name="connsiteY37" fmla="*/ 113414 h 1871330"/>
              <a:gd name="connsiteX38" fmla="*/ 1512308 w 2081678"/>
              <a:gd name="connsiteY38" fmla="*/ 127590 h 1871330"/>
              <a:gd name="connsiteX39" fmla="*/ 1540661 w 2081678"/>
              <a:gd name="connsiteY39" fmla="*/ 134679 h 1871330"/>
              <a:gd name="connsiteX40" fmla="*/ 1561926 w 2081678"/>
              <a:gd name="connsiteY40" fmla="*/ 141767 h 1871330"/>
              <a:gd name="connsiteX41" fmla="*/ 1590280 w 2081678"/>
              <a:gd name="connsiteY41" fmla="*/ 148856 h 1871330"/>
              <a:gd name="connsiteX42" fmla="*/ 1654075 w 2081678"/>
              <a:gd name="connsiteY42" fmla="*/ 170121 h 1871330"/>
              <a:gd name="connsiteX43" fmla="*/ 1703694 w 2081678"/>
              <a:gd name="connsiteY43" fmla="*/ 184297 h 1871330"/>
              <a:gd name="connsiteX44" fmla="*/ 1753312 w 2081678"/>
              <a:gd name="connsiteY44" fmla="*/ 205563 h 1871330"/>
              <a:gd name="connsiteX45" fmla="*/ 1781666 w 2081678"/>
              <a:gd name="connsiteY45" fmla="*/ 255181 h 1871330"/>
              <a:gd name="connsiteX46" fmla="*/ 1824196 w 2081678"/>
              <a:gd name="connsiteY46" fmla="*/ 269358 h 1871330"/>
              <a:gd name="connsiteX47" fmla="*/ 1895080 w 2081678"/>
              <a:gd name="connsiteY47" fmla="*/ 304800 h 1871330"/>
              <a:gd name="connsiteX48" fmla="*/ 1937610 w 2081678"/>
              <a:gd name="connsiteY48" fmla="*/ 318976 h 1871330"/>
              <a:gd name="connsiteX49" fmla="*/ 2008494 w 2081678"/>
              <a:gd name="connsiteY49" fmla="*/ 333153 h 1871330"/>
              <a:gd name="connsiteX50" fmla="*/ 2067520 w 2081678"/>
              <a:gd name="connsiteY50" fmla="*/ 340260 h 1871330"/>
              <a:gd name="connsiteX51" fmla="*/ 2072289 w 2081678"/>
              <a:gd name="connsiteY51" fmla="*/ 460744 h 1871330"/>
              <a:gd name="connsiteX52" fmla="*/ 2079378 w 2081678"/>
              <a:gd name="connsiteY52" fmla="*/ 822251 h 1871330"/>
              <a:gd name="connsiteX53" fmla="*/ 2072289 w 2081678"/>
              <a:gd name="connsiteY53" fmla="*/ 1765004 h 1871330"/>
              <a:gd name="connsiteX54" fmla="*/ 2043936 w 2081678"/>
              <a:gd name="connsiteY54" fmla="*/ 1772093 h 1871330"/>
              <a:gd name="connsiteX55" fmla="*/ 2001405 w 2081678"/>
              <a:gd name="connsiteY55" fmla="*/ 1779181 h 1871330"/>
              <a:gd name="connsiteX56" fmla="*/ 1930522 w 2081678"/>
              <a:gd name="connsiteY56" fmla="*/ 1786269 h 1871330"/>
              <a:gd name="connsiteX57" fmla="*/ 1866726 w 2081678"/>
              <a:gd name="connsiteY57" fmla="*/ 1793358 h 1871330"/>
              <a:gd name="connsiteX58" fmla="*/ 1767489 w 2081678"/>
              <a:gd name="connsiteY58" fmla="*/ 1807535 h 1871330"/>
              <a:gd name="connsiteX59" fmla="*/ 1710782 w 2081678"/>
              <a:gd name="connsiteY59" fmla="*/ 1814623 h 1871330"/>
              <a:gd name="connsiteX60" fmla="*/ 1661164 w 2081678"/>
              <a:gd name="connsiteY60" fmla="*/ 1828800 h 1871330"/>
              <a:gd name="connsiteX61" fmla="*/ 1576103 w 2081678"/>
              <a:gd name="connsiteY61" fmla="*/ 1842976 h 1871330"/>
              <a:gd name="connsiteX62" fmla="*/ 1540661 w 2081678"/>
              <a:gd name="connsiteY62" fmla="*/ 1850065 h 1871330"/>
              <a:gd name="connsiteX63" fmla="*/ 1491043 w 2081678"/>
              <a:gd name="connsiteY63" fmla="*/ 1857153 h 1871330"/>
              <a:gd name="connsiteX64" fmla="*/ 1455601 w 2081678"/>
              <a:gd name="connsiteY64" fmla="*/ 1864242 h 1871330"/>
              <a:gd name="connsiteX65" fmla="*/ 1384717 w 2081678"/>
              <a:gd name="connsiteY65" fmla="*/ 1871330 h 1871330"/>
              <a:gd name="connsiteX66" fmla="*/ 1030299 w 2081678"/>
              <a:gd name="connsiteY66" fmla="*/ 1864242 h 1871330"/>
              <a:gd name="connsiteX67" fmla="*/ 902708 w 2081678"/>
              <a:gd name="connsiteY67" fmla="*/ 1857153 h 1871330"/>
              <a:gd name="connsiteX68" fmla="*/ 278931 w 2081678"/>
              <a:gd name="connsiteY68" fmla="*/ 1835888 h 1871330"/>
              <a:gd name="connsiteX69" fmla="*/ 243489 w 2081678"/>
              <a:gd name="connsiteY69" fmla="*/ 1828800 h 1871330"/>
              <a:gd name="connsiteX70" fmla="*/ 215136 w 2081678"/>
              <a:gd name="connsiteY70" fmla="*/ 1821711 h 1871330"/>
              <a:gd name="connsiteX71" fmla="*/ 122987 w 2081678"/>
              <a:gd name="connsiteY71" fmla="*/ 1814623 h 1871330"/>
              <a:gd name="connsiteX72" fmla="*/ 66280 w 2081678"/>
              <a:gd name="connsiteY72" fmla="*/ 1800446 h 1871330"/>
              <a:gd name="connsiteX73" fmla="*/ 45015 w 2081678"/>
              <a:gd name="connsiteY73" fmla="*/ 1786269 h 1871330"/>
              <a:gd name="connsiteX74" fmla="*/ 9573 w 20816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781666 w 2079378"/>
              <a:gd name="connsiteY45" fmla="*/ 25518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24196 w 2079378"/>
              <a:gd name="connsiteY46" fmla="*/ 269358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895080 w 2079378"/>
              <a:gd name="connsiteY47" fmla="*/ 304800 h 1871330"/>
              <a:gd name="connsiteX48" fmla="*/ 1937610 w 2079378"/>
              <a:gd name="connsiteY48" fmla="*/ 318976 h 1871330"/>
              <a:gd name="connsiteX49" fmla="*/ 2008494 w 2079378"/>
              <a:gd name="connsiteY49" fmla="*/ 333153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958711 w 2079378"/>
              <a:gd name="connsiteY47" fmla="*/ 271807 h 1871330"/>
              <a:gd name="connsiteX48" fmla="*/ 1937610 w 2079378"/>
              <a:gd name="connsiteY48" fmla="*/ 318976 h 1871330"/>
              <a:gd name="connsiteX49" fmla="*/ 2008494 w 2079378"/>
              <a:gd name="connsiteY49" fmla="*/ 333153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958711 w 2079378"/>
              <a:gd name="connsiteY47" fmla="*/ 271807 h 1871330"/>
              <a:gd name="connsiteX48" fmla="*/ 1998884 w 2079378"/>
              <a:gd name="connsiteY48" fmla="*/ 276555 h 1871330"/>
              <a:gd name="connsiteX49" fmla="*/ 2008494 w 2079378"/>
              <a:gd name="connsiteY49" fmla="*/ 333153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958711 w 2079378"/>
              <a:gd name="connsiteY47" fmla="*/ 271807 h 1871330"/>
              <a:gd name="connsiteX48" fmla="*/ 1998884 w 2079378"/>
              <a:gd name="connsiteY48" fmla="*/ 276555 h 1871330"/>
              <a:gd name="connsiteX49" fmla="*/ 2048558 w 2079378"/>
              <a:gd name="connsiteY49" fmla="*/ 307229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45015 w 2079378"/>
              <a:gd name="connsiteY73" fmla="*/ 1786269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958711 w 2079378"/>
              <a:gd name="connsiteY47" fmla="*/ 271807 h 1871330"/>
              <a:gd name="connsiteX48" fmla="*/ 1998884 w 2079378"/>
              <a:gd name="connsiteY48" fmla="*/ 276555 h 1871330"/>
              <a:gd name="connsiteX49" fmla="*/ 2048558 w 2079378"/>
              <a:gd name="connsiteY49" fmla="*/ 307229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6280 w 2079378"/>
              <a:gd name="connsiteY72" fmla="*/ 1800446 h 1871330"/>
              <a:gd name="connsiteX73" fmla="*/ 17389 w 2079378"/>
              <a:gd name="connsiteY73" fmla="*/ 1791794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958711 w 2079378"/>
              <a:gd name="connsiteY47" fmla="*/ 271807 h 1871330"/>
              <a:gd name="connsiteX48" fmla="*/ 1998884 w 2079378"/>
              <a:gd name="connsiteY48" fmla="*/ 276555 h 1871330"/>
              <a:gd name="connsiteX49" fmla="*/ 2048558 w 2079378"/>
              <a:gd name="connsiteY49" fmla="*/ 307229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30299 w 2079378"/>
              <a:gd name="connsiteY66" fmla="*/ 1864242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3518 w 2079378"/>
              <a:gd name="connsiteY72" fmla="*/ 1805971 h 1871330"/>
              <a:gd name="connsiteX73" fmla="*/ 17389 w 2079378"/>
              <a:gd name="connsiteY73" fmla="*/ 1791794 h 1871330"/>
              <a:gd name="connsiteX74" fmla="*/ 9573 w 2079378"/>
              <a:gd name="connsiteY74" fmla="*/ 1750828 h 1871330"/>
              <a:gd name="connsiteX0" fmla="*/ 9573 w 2079378"/>
              <a:gd name="connsiteY0" fmla="*/ 1750828 h 1871330"/>
              <a:gd name="connsiteX1" fmla="*/ 9573 w 2079378"/>
              <a:gd name="connsiteY1" fmla="*/ 1750828 h 1871330"/>
              <a:gd name="connsiteX2" fmla="*/ 5553 w 2079378"/>
              <a:gd name="connsiteY2" fmla="*/ 1578167 h 1871330"/>
              <a:gd name="connsiteX3" fmla="*/ 9573 w 2079378"/>
              <a:gd name="connsiteY3" fmla="*/ 1226288 h 1871330"/>
              <a:gd name="connsiteX4" fmla="*/ 2485 w 2079378"/>
              <a:gd name="connsiteY4" fmla="*/ 956930 h 1871330"/>
              <a:gd name="connsiteX5" fmla="*/ 2485 w 2079378"/>
              <a:gd name="connsiteY5" fmla="*/ 694660 h 1871330"/>
              <a:gd name="connsiteX6" fmla="*/ 3852 w 2079378"/>
              <a:gd name="connsiteY6" fmla="*/ 590873 h 1871330"/>
              <a:gd name="connsiteX7" fmla="*/ 8420 w 2079378"/>
              <a:gd name="connsiteY7" fmla="*/ 552893 h 1871330"/>
              <a:gd name="connsiteX8" fmla="*/ 8274 w 2079378"/>
              <a:gd name="connsiteY8" fmla="*/ 503640 h 1871330"/>
              <a:gd name="connsiteX9" fmla="*/ 12678 w 2079378"/>
              <a:gd name="connsiteY9" fmla="*/ 460781 h 1871330"/>
              <a:gd name="connsiteX10" fmla="*/ 13207 w 2079378"/>
              <a:gd name="connsiteY10" fmla="*/ 401698 h 1871330"/>
              <a:gd name="connsiteX11" fmla="*/ 36974 w 2079378"/>
              <a:gd name="connsiteY11" fmla="*/ 371663 h 1871330"/>
              <a:gd name="connsiteX12" fmla="*/ 85170 w 2079378"/>
              <a:gd name="connsiteY12" fmla="*/ 349741 h 1871330"/>
              <a:gd name="connsiteX13" fmla="*/ 158429 w 2079378"/>
              <a:gd name="connsiteY13" fmla="*/ 318976 h 1871330"/>
              <a:gd name="connsiteX14" fmla="*/ 215136 w 2079378"/>
              <a:gd name="connsiteY14" fmla="*/ 304800 h 1871330"/>
              <a:gd name="connsiteX15" fmla="*/ 243489 w 2079378"/>
              <a:gd name="connsiteY15" fmla="*/ 297711 h 1871330"/>
              <a:gd name="connsiteX16" fmla="*/ 293108 w 2079378"/>
              <a:gd name="connsiteY16" fmla="*/ 283535 h 1871330"/>
              <a:gd name="connsiteX17" fmla="*/ 314373 w 2079378"/>
              <a:gd name="connsiteY17" fmla="*/ 269358 h 1871330"/>
              <a:gd name="connsiteX18" fmla="*/ 356903 w 2079378"/>
              <a:gd name="connsiteY18" fmla="*/ 248093 h 1871330"/>
              <a:gd name="connsiteX19" fmla="*/ 434875 w 2079378"/>
              <a:gd name="connsiteY19" fmla="*/ 198474 h 1871330"/>
              <a:gd name="connsiteX20" fmla="*/ 477405 w 2079378"/>
              <a:gd name="connsiteY20" fmla="*/ 177209 h 1871330"/>
              <a:gd name="connsiteX21" fmla="*/ 498671 w 2079378"/>
              <a:gd name="connsiteY21" fmla="*/ 163032 h 1871330"/>
              <a:gd name="connsiteX22" fmla="*/ 548289 w 2079378"/>
              <a:gd name="connsiteY22" fmla="*/ 148856 h 1871330"/>
              <a:gd name="connsiteX23" fmla="*/ 633350 w 2079378"/>
              <a:gd name="connsiteY23" fmla="*/ 113414 h 1871330"/>
              <a:gd name="connsiteX24" fmla="*/ 704233 w 2079378"/>
              <a:gd name="connsiteY24" fmla="*/ 85060 h 1871330"/>
              <a:gd name="connsiteX25" fmla="*/ 753852 w 2079378"/>
              <a:gd name="connsiteY25" fmla="*/ 63795 h 1871330"/>
              <a:gd name="connsiteX26" fmla="*/ 782205 w 2079378"/>
              <a:gd name="connsiteY26" fmla="*/ 49618 h 1871330"/>
              <a:gd name="connsiteX27" fmla="*/ 831824 w 2079378"/>
              <a:gd name="connsiteY27" fmla="*/ 35442 h 1871330"/>
              <a:gd name="connsiteX28" fmla="*/ 867266 w 2079378"/>
              <a:gd name="connsiteY28" fmla="*/ 21265 h 1871330"/>
              <a:gd name="connsiteX29" fmla="*/ 952326 w 2079378"/>
              <a:gd name="connsiteY29" fmla="*/ 0 h 1871330"/>
              <a:gd name="connsiteX30" fmla="*/ 1179154 w 2079378"/>
              <a:gd name="connsiteY30" fmla="*/ 7088 h 1871330"/>
              <a:gd name="connsiteX31" fmla="*/ 1228773 w 2079378"/>
              <a:gd name="connsiteY31" fmla="*/ 21265 h 1871330"/>
              <a:gd name="connsiteX32" fmla="*/ 1257126 w 2079378"/>
              <a:gd name="connsiteY32" fmla="*/ 28353 h 1871330"/>
              <a:gd name="connsiteX33" fmla="*/ 1278392 w 2079378"/>
              <a:gd name="connsiteY33" fmla="*/ 42530 h 1871330"/>
              <a:gd name="connsiteX34" fmla="*/ 1320922 w 2079378"/>
              <a:gd name="connsiteY34" fmla="*/ 56707 h 1871330"/>
              <a:gd name="connsiteX35" fmla="*/ 1384717 w 2079378"/>
              <a:gd name="connsiteY35" fmla="*/ 77972 h 1871330"/>
              <a:gd name="connsiteX36" fmla="*/ 1427247 w 2079378"/>
              <a:gd name="connsiteY36" fmla="*/ 92149 h 1871330"/>
              <a:gd name="connsiteX37" fmla="*/ 1483954 w 2079378"/>
              <a:gd name="connsiteY37" fmla="*/ 113414 h 1871330"/>
              <a:gd name="connsiteX38" fmla="*/ 1512308 w 2079378"/>
              <a:gd name="connsiteY38" fmla="*/ 127590 h 1871330"/>
              <a:gd name="connsiteX39" fmla="*/ 1540661 w 2079378"/>
              <a:gd name="connsiteY39" fmla="*/ 134679 h 1871330"/>
              <a:gd name="connsiteX40" fmla="*/ 1561926 w 2079378"/>
              <a:gd name="connsiteY40" fmla="*/ 141767 h 1871330"/>
              <a:gd name="connsiteX41" fmla="*/ 1590280 w 2079378"/>
              <a:gd name="connsiteY41" fmla="*/ 148856 h 1871330"/>
              <a:gd name="connsiteX42" fmla="*/ 1654075 w 2079378"/>
              <a:gd name="connsiteY42" fmla="*/ 170121 h 1871330"/>
              <a:gd name="connsiteX43" fmla="*/ 1703694 w 2079378"/>
              <a:gd name="connsiteY43" fmla="*/ 184297 h 1871330"/>
              <a:gd name="connsiteX44" fmla="*/ 1753312 w 2079378"/>
              <a:gd name="connsiteY44" fmla="*/ 205563 h 1871330"/>
              <a:gd name="connsiteX45" fmla="*/ 1831156 w 2079378"/>
              <a:gd name="connsiteY45" fmla="*/ 233971 h 1871330"/>
              <a:gd name="connsiteX46" fmla="*/ 1899611 w 2079378"/>
              <a:gd name="connsiteY46" fmla="*/ 248147 h 1871330"/>
              <a:gd name="connsiteX47" fmla="*/ 1958711 w 2079378"/>
              <a:gd name="connsiteY47" fmla="*/ 271807 h 1871330"/>
              <a:gd name="connsiteX48" fmla="*/ 1998884 w 2079378"/>
              <a:gd name="connsiteY48" fmla="*/ 276555 h 1871330"/>
              <a:gd name="connsiteX49" fmla="*/ 2048558 w 2079378"/>
              <a:gd name="connsiteY49" fmla="*/ 307229 h 1871330"/>
              <a:gd name="connsiteX50" fmla="*/ 2067520 w 2079378"/>
              <a:gd name="connsiteY50" fmla="*/ 340260 h 1871330"/>
              <a:gd name="connsiteX51" fmla="*/ 2072289 w 2079378"/>
              <a:gd name="connsiteY51" fmla="*/ 460744 h 1871330"/>
              <a:gd name="connsiteX52" fmla="*/ 2079378 w 2079378"/>
              <a:gd name="connsiteY52" fmla="*/ 822251 h 1871330"/>
              <a:gd name="connsiteX53" fmla="*/ 2072289 w 2079378"/>
              <a:gd name="connsiteY53" fmla="*/ 1765004 h 1871330"/>
              <a:gd name="connsiteX54" fmla="*/ 2043936 w 2079378"/>
              <a:gd name="connsiteY54" fmla="*/ 1772093 h 1871330"/>
              <a:gd name="connsiteX55" fmla="*/ 2001405 w 2079378"/>
              <a:gd name="connsiteY55" fmla="*/ 1779181 h 1871330"/>
              <a:gd name="connsiteX56" fmla="*/ 1930522 w 2079378"/>
              <a:gd name="connsiteY56" fmla="*/ 1786269 h 1871330"/>
              <a:gd name="connsiteX57" fmla="*/ 1866726 w 2079378"/>
              <a:gd name="connsiteY57" fmla="*/ 1793358 h 1871330"/>
              <a:gd name="connsiteX58" fmla="*/ 1767489 w 2079378"/>
              <a:gd name="connsiteY58" fmla="*/ 1807535 h 1871330"/>
              <a:gd name="connsiteX59" fmla="*/ 1710782 w 2079378"/>
              <a:gd name="connsiteY59" fmla="*/ 1814623 h 1871330"/>
              <a:gd name="connsiteX60" fmla="*/ 1661164 w 2079378"/>
              <a:gd name="connsiteY60" fmla="*/ 1828800 h 1871330"/>
              <a:gd name="connsiteX61" fmla="*/ 1576103 w 2079378"/>
              <a:gd name="connsiteY61" fmla="*/ 1842976 h 1871330"/>
              <a:gd name="connsiteX62" fmla="*/ 1540661 w 2079378"/>
              <a:gd name="connsiteY62" fmla="*/ 1850065 h 1871330"/>
              <a:gd name="connsiteX63" fmla="*/ 1491043 w 2079378"/>
              <a:gd name="connsiteY63" fmla="*/ 1857153 h 1871330"/>
              <a:gd name="connsiteX64" fmla="*/ 1455601 w 2079378"/>
              <a:gd name="connsiteY64" fmla="*/ 1864242 h 1871330"/>
              <a:gd name="connsiteX65" fmla="*/ 1384717 w 2079378"/>
              <a:gd name="connsiteY65" fmla="*/ 1871330 h 1871330"/>
              <a:gd name="connsiteX66" fmla="*/ 1046874 w 2079378"/>
              <a:gd name="connsiteY66" fmla="*/ 1850429 h 1871330"/>
              <a:gd name="connsiteX67" fmla="*/ 902708 w 2079378"/>
              <a:gd name="connsiteY67" fmla="*/ 1857153 h 1871330"/>
              <a:gd name="connsiteX68" fmla="*/ 278931 w 2079378"/>
              <a:gd name="connsiteY68" fmla="*/ 1835888 h 1871330"/>
              <a:gd name="connsiteX69" fmla="*/ 243489 w 2079378"/>
              <a:gd name="connsiteY69" fmla="*/ 1828800 h 1871330"/>
              <a:gd name="connsiteX70" fmla="*/ 215136 w 2079378"/>
              <a:gd name="connsiteY70" fmla="*/ 1821711 h 1871330"/>
              <a:gd name="connsiteX71" fmla="*/ 122987 w 2079378"/>
              <a:gd name="connsiteY71" fmla="*/ 1814623 h 1871330"/>
              <a:gd name="connsiteX72" fmla="*/ 63518 w 2079378"/>
              <a:gd name="connsiteY72" fmla="*/ 1805971 h 1871330"/>
              <a:gd name="connsiteX73" fmla="*/ 17389 w 2079378"/>
              <a:gd name="connsiteY73" fmla="*/ 1791794 h 1871330"/>
              <a:gd name="connsiteX74" fmla="*/ 9573 w 2079378"/>
              <a:gd name="connsiteY74" fmla="*/ 1750828 h 1871330"/>
              <a:gd name="connsiteX0" fmla="*/ 9573 w 2079378"/>
              <a:gd name="connsiteY0" fmla="*/ 1750828 h 1864262"/>
              <a:gd name="connsiteX1" fmla="*/ 9573 w 2079378"/>
              <a:gd name="connsiteY1" fmla="*/ 1750828 h 1864262"/>
              <a:gd name="connsiteX2" fmla="*/ 5553 w 2079378"/>
              <a:gd name="connsiteY2" fmla="*/ 1578167 h 1864262"/>
              <a:gd name="connsiteX3" fmla="*/ 9573 w 2079378"/>
              <a:gd name="connsiteY3" fmla="*/ 1226288 h 1864262"/>
              <a:gd name="connsiteX4" fmla="*/ 2485 w 2079378"/>
              <a:gd name="connsiteY4" fmla="*/ 956930 h 1864262"/>
              <a:gd name="connsiteX5" fmla="*/ 2485 w 2079378"/>
              <a:gd name="connsiteY5" fmla="*/ 694660 h 1864262"/>
              <a:gd name="connsiteX6" fmla="*/ 3852 w 2079378"/>
              <a:gd name="connsiteY6" fmla="*/ 590873 h 1864262"/>
              <a:gd name="connsiteX7" fmla="*/ 8420 w 2079378"/>
              <a:gd name="connsiteY7" fmla="*/ 552893 h 1864262"/>
              <a:gd name="connsiteX8" fmla="*/ 8274 w 2079378"/>
              <a:gd name="connsiteY8" fmla="*/ 503640 h 1864262"/>
              <a:gd name="connsiteX9" fmla="*/ 12678 w 2079378"/>
              <a:gd name="connsiteY9" fmla="*/ 460781 h 1864262"/>
              <a:gd name="connsiteX10" fmla="*/ 13207 w 2079378"/>
              <a:gd name="connsiteY10" fmla="*/ 401698 h 1864262"/>
              <a:gd name="connsiteX11" fmla="*/ 36974 w 2079378"/>
              <a:gd name="connsiteY11" fmla="*/ 371663 h 1864262"/>
              <a:gd name="connsiteX12" fmla="*/ 85170 w 2079378"/>
              <a:gd name="connsiteY12" fmla="*/ 349741 h 1864262"/>
              <a:gd name="connsiteX13" fmla="*/ 158429 w 2079378"/>
              <a:gd name="connsiteY13" fmla="*/ 318976 h 1864262"/>
              <a:gd name="connsiteX14" fmla="*/ 215136 w 2079378"/>
              <a:gd name="connsiteY14" fmla="*/ 304800 h 1864262"/>
              <a:gd name="connsiteX15" fmla="*/ 243489 w 2079378"/>
              <a:gd name="connsiteY15" fmla="*/ 297711 h 1864262"/>
              <a:gd name="connsiteX16" fmla="*/ 293108 w 2079378"/>
              <a:gd name="connsiteY16" fmla="*/ 283535 h 1864262"/>
              <a:gd name="connsiteX17" fmla="*/ 314373 w 2079378"/>
              <a:gd name="connsiteY17" fmla="*/ 269358 h 1864262"/>
              <a:gd name="connsiteX18" fmla="*/ 356903 w 2079378"/>
              <a:gd name="connsiteY18" fmla="*/ 248093 h 1864262"/>
              <a:gd name="connsiteX19" fmla="*/ 434875 w 2079378"/>
              <a:gd name="connsiteY19" fmla="*/ 198474 h 1864262"/>
              <a:gd name="connsiteX20" fmla="*/ 477405 w 2079378"/>
              <a:gd name="connsiteY20" fmla="*/ 177209 h 1864262"/>
              <a:gd name="connsiteX21" fmla="*/ 498671 w 2079378"/>
              <a:gd name="connsiteY21" fmla="*/ 163032 h 1864262"/>
              <a:gd name="connsiteX22" fmla="*/ 548289 w 2079378"/>
              <a:gd name="connsiteY22" fmla="*/ 148856 h 1864262"/>
              <a:gd name="connsiteX23" fmla="*/ 633350 w 2079378"/>
              <a:gd name="connsiteY23" fmla="*/ 113414 h 1864262"/>
              <a:gd name="connsiteX24" fmla="*/ 704233 w 2079378"/>
              <a:gd name="connsiteY24" fmla="*/ 85060 h 1864262"/>
              <a:gd name="connsiteX25" fmla="*/ 753852 w 2079378"/>
              <a:gd name="connsiteY25" fmla="*/ 63795 h 1864262"/>
              <a:gd name="connsiteX26" fmla="*/ 782205 w 2079378"/>
              <a:gd name="connsiteY26" fmla="*/ 49618 h 1864262"/>
              <a:gd name="connsiteX27" fmla="*/ 831824 w 2079378"/>
              <a:gd name="connsiteY27" fmla="*/ 35442 h 1864262"/>
              <a:gd name="connsiteX28" fmla="*/ 867266 w 2079378"/>
              <a:gd name="connsiteY28" fmla="*/ 21265 h 1864262"/>
              <a:gd name="connsiteX29" fmla="*/ 952326 w 2079378"/>
              <a:gd name="connsiteY29" fmla="*/ 0 h 1864262"/>
              <a:gd name="connsiteX30" fmla="*/ 1179154 w 2079378"/>
              <a:gd name="connsiteY30" fmla="*/ 7088 h 1864262"/>
              <a:gd name="connsiteX31" fmla="*/ 1228773 w 2079378"/>
              <a:gd name="connsiteY31" fmla="*/ 21265 h 1864262"/>
              <a:gd name="connsiteX32" fmla="*/ 1257126 w 2079378"/>
              <a:gd name="connsiteY32" fmla="*/ 28353 h 1864262"/>
              <a:gd name="connsiteX33" fmla="*/ 1278392 w 2079378"/>
              <a:gd name="connsiteY33" fmla="*/ 42530 h 1864262"/>
              <a:gd name="connsiteX34" fmla="*/ 1320922 w 2079378"/>
              <a:gd name="connsiteY34" fmla="*/ 56707 h 1864262"/>
              <a:gd name="connsiteX35" fmla="*/ 1384717 w 2079378"/>
              <a:gd name="connsiteY35" fmla="*/ 77972 h 1864262"/>
              <a:gd name="connsiteX36" fmla="*/ 1427247 w 2079378"/>
              <a:gd name="connsiteY36" fmla="*/ 92149 h 1864262"/>
              <a:gd name="connsiteX37" fmla="*/ 1483954 w 2079378"/>
              <a:gd name="connsiteY37" fmla="*/ 113414 h 1864262"/>
              <a:gd name="connsiteX38" fmla="*/ 1512308 w 2079378"/>
              <a:gd name="connsiteY38" fmla="*/ 127590 h 1864262"/>
              <a:gd name="connsiteX39" fmla="*/ 1540661 w 2079378"/>
              <a:gd name="connsiteY39" fmla="*/ 134679 h 1864262"/>
              <a:gd name="connsiteX40" fmla="*/ 1561926 w 2079378"/>
              <a:gd name="connsiteY40" fmla="*/ 141767 h 1864262"/>
              <a:gd name="connsiteX41" fmla="*/ 1590280 w 2079378"/>
              <a:gd name="connsiteY41" fmla="*/ 148856 h 1864262"/>
              <a:gd name="connsiteX42" fmla="*/ 1654075 w 2079378"/>
              <a:gd name="connsiteY42" fmla="*/ 170121 h 1864262"/>
              <a:gd name="connsiteX43" fmla="*/ 1703694 w 2079378"/>
              <a:gd name="connsiteY43" fmla="*/ 184297 h 1864262"/>
              <a:gd name="connsiteX44" fmla="*/ 1753312 w 2079378"/>
              <a:gd name="connsiteY44" fmla="*/ 205563 h 1864262"/>
              <a:gd name="connsiteX45" fmla="*/ 1831156 w 2079378"/>
              <a:gd name="connsiteY45" fmla="*/ 233971 h 1864262"/>
              <a:gd name="connsiteX46" fmla="*/ 1899611 w 2079378"/>
              <a:gd name="connsiteY46" fmla="*/ 248147 h 1864262"/>
              <a:gd name="connsiteX47" fmla="*/ 1958711 w 2079378"/>
              <a:gd name="connsiteY47" fmla="*/ 271807 h 1864262"/>
              <a:gd name="connsiteX48" fmla="*/ 1998884 w 2079378"/>
              <a:gd name="connsiteY48" fmla="*/ 276555 h 1864262"/>
              <a:gd name="connsiteX49" fmla="*/ 2048558 w 2079378"/>
              <a:gd name="connsiteY49" fmla="*/ 307229 h 1864262"/>
              <a:gd name="connsiteX50" fmla="*/ 2067520 w 2079378"/>
              <a:gd name="connsiteY50" fmla="*/ 340260 h 1864262"/>
              <a:gd name="connsiteX51" fmla="*/ 2072289 w 2079378"/>
              <a:gd name="connsiteY51" fmla="*/ 460744 h 1864262"/>
              <a:gd name="connsiteX52" fmla="*/ 2079378 w 2079378"/>
              <a:gd name="connsiteY52" fmla="*/ 822251 h 1864262"/>
              <a:gd name="connsiteX53" fmla="*/ 2072289 w 2079378"/>
              <a:gd name="connsiteY53" fmla="*/ 1765004 h 1864262"/>
              <a:gd name="connsiteX54" fmla="*/ 2043936 w 2079378"/>
              <a:gd name="connsiteY54" fmla="*/ 1772093 h 1864262"/>
              <a:gd name="connsiteX55" fmla="*/ 2001405 w 2079378"/>
              <a:gd name="connsiteY55" fmla="*/ 1779181 h 1864262"/>
              <a:gd name="connsiteX56" fmla="*/ 1930522 w 2079378"/>
              <a:gd name="connsiteY56" fmla="*/ 1786269 h 1864262"/>
              <a:gd name="connsiteX57" fmla="*/ 1866726 w 2079378"/>
              <a:gd name="connsiteY57" fmla="*/ 1793358 h 1864262"/>
              <a:gd name="connsiteX58" fmla="*/ 1767489 w 2079378"/>
              <a:gd name="connsiteY58" fmla="*/ 1807535 h 1864262"/>
              <a:gd name="connsiteX59" fmla="*/ 1710782 w 2079378"/>
              <a:gd name="connsiteY59" fmla="*/ 1814623 h 1864262"/>
              <a:gd name="connsiteX60" fmla="*/ 1661164 w 2079378"/>
              <a:gd name="connsiteY60" fmla="*/ 1828800 h 1864262"/>
              <a:gd name="connsiteX61" fmla="*/ 1576103 w 2079378"/>
              <a:gd name="connsiteY61" fmla="*/ 1842976 h 1864262"/>
              <a:gd name="connsiteX62" fmla="*/ 1540661 w 2079378"/>
              <a:gd name="connsiteY62" fmla="*/ 1850065 h 1864262"/>
              <a:gd name="connsiteX63" fmla="*/ 1491043 w 2079378"/>
              <a:gd name="connsiteY63" fmla="*/ 1857153 h 1864262"/>
              <a:gd name="connsiteX64" fmla="*/ 1455601 w 2079378"/>
              <a:gd name="connsiteY64" fmla="*/ 1864242 h 1864262"/>
              <a:gd name="connsiteX65" fmla="*/ 1390242 w 2079378"/>
              <a:gd name="connsiteY65" fmla="*/ 1854755 h 1864262"/>
              <a:gd name="connsiteX66" fmla="*/ 1046874 w 2079378"/>
              <a:gd name="connsiteY66" fmla="*/ 1850429 h 1864262"/>
              <a:gd name="connsiteX67" fmla="*/ 902708 w 2079378"/>
              <a:gd name="connsiteY67" fmla="*/ 1857153 h 1864262"/>
              <a:gd name="connsiteX68" fmla="*/ 278931 w 2079378"/>
              <a:gd name="connsiteY68" fmla="*/ 1835888 h 1864262"/>
              <a:gd name="connsiteX69" fmla="*/ 243489 w 2079378"/>
              <a:gd name="connsiteY69" fmla="*/ 1828800 h 1864262"/>
              <a:gd name="connsiteX70" fmla="*/ 215136 w 2079378"/>
              <a:gd name="connsiteY70" fmla="*/ 1821711 h 1864262"/>
              <a:gd name="connsiteX71" fmla="*/ 122987 w 2079378"/>
              <a:gd name="connsiteY71" fmla="*/ 1814623 h 1864262"/>
              <a:gd name="connsiteX72" fmla="*/ 63518 w 2079378"/>
              <a:gd name="connsiteY72" fmla="*/ 1805971 h 1864262"/>
              <a:gd name="connsiteX73" fmla="*/ 17389 w 2079378"/>
              <a:gd name="connsiteY73" fmla="*/ 1791794 h 1864262"/>
              <a:gd name="connsiteX74" fmla="*/ 9573 w 2079378"/>
              <a:gd name="connsiteY74" fmla="*/ 1750828 h 1864262"/>
              <a:gd name="connsiteX0" fmla="*/ 9573 w 2079378"/>
              <a:gd name="connsiteY0" fmla="*/ 1750828 h 1857520"/>
              <a:gd name="connsiteX1" fmla="*/ 9573 w 2079378"/>
              <a:gd name="connsiteY1" fmla="*/ 1750828 h 1857520"/>
              <a:gd name="connsiteX2" fmla="*/ 5553 w 2079378"/>
              <a:gd name="connsiteY2" fmla="*/ 1578167 h 1857520"/>
              <a:gd name="connsiteX3" fmla="*/ 9573 w 2079378"/>
              <a:gd name="connsiteY3" fmla="*/ 1226288 h 1857520"/>
              <a:gd name="connsiteX4" fmla="*/ 2485 w 2079378"/>
              <a:gd name="connsiteY4" fmla="*/ 956930 h 1857520"/>
              <a:gd name="connsiteX5" fmla="*/ 2485 w 2079378"/>
              <a:gd name="connsiteY5" fmla="*/ 694660 h 1857520"/>
              <a:gd name="connsiteX6" fmla="*/ 3852 w 2079378"/>
              <a:gd name="connsiteY6" fmla="*/ 590873 h 1857520"/>
              <a:gd name="connsiteX7" fmla="*/ 8420 w 2079378"/>
              <a:gd name="connsiteY7" fmla="*/ 552893 h 1857520"/>
              <a:gd name="connsiteX8" fmla="*/ 8274 w 2079378"/>
              <a:gd name="connsiteY8" fmla="*/ 503640 h 1857520"/>
              <a:gd name="connsiteX9" fmla="*/ 12678 w 2079378"/>
              <a:gd name="connsiteY9" fmla="*/ 460781 h 1857520"/>
              <a:gd name="connsiteX10" fmla="*/ 13207 w 2079378"/>
              <a:gd name="connsiteY10" fmla="*/ 401698 h 1857520"/>
              <a:gd name="connsiteX11" fmla="*/ 36974 w 2079378"/>
              <a:gd name="connsiteY11" fmla="*/ 371663 h 1857520"/>
              <a:gd name="connsiteX12" fmla="*/ 85170 w 2079378"/>
              <a:gd name="connsiteY12" fmla="*/ 349741 h 1857520"/>
              <a:gd name="connsiteX13" fmla="*/ 158429 w 2079378"/>
              <a:gd name="connsiteY13" fmla="*/ 318976 h 1857520"/>
              <a:gd name="connsiteX14" fmla="*/ 215136 w 2079378"/>
              <a:gd name="connsiteY14" fmla="*/ 304800 h 1857520"/>
              <a:gd name="connsiteX15" fmla="*/ 243489 w 2079378"/>
              <a:gd name="connsiteY15" fmla="*/ 297711 h 1857520"/>
              <a:gd name="connsiteX16" fmla="*/ 293108 w 2079378"/>
              <a:gd name="connsiteY16" fmla="*/ 283535 h 1857520"/>
              <a:gd name="connsiteX17" fmla="*/ 314373 w 2079378"/>
              <a:gd name="connsiteY17" fmla="*/ 269358 h 1857520"/>
              <a:gd name="connsiteX18" fmla="*/ 356903 w 2079378"/>
              <a:gd name="connsiteY18" fmla="*/ 248093 h 1857520"/>
              <a:gd name="connsiteX19" fmla="*/ 434875 w 2079378"/>
              <a:gd name="connsiteY19" fmla="*/ 198474 h 1857520"/>
              <a:gd name="connsiteX20" fmla="*/ 477405 w 2079378"/>
              <a:gd name="connsiteY20" fmla="*/ 177209 h 1857520"/>
              <a:gd name="connsiteX21" fmla="*/ 498671 w 2079378"/>
              <a:gd name="connsiteY21" fmla="*/ 163032 h 1857520"/>
              <a:gd name="connsiteX22" fmla="*/ 548289 w 2079378"/>
              <a:gd name="connsiteY22" fmla="*/ 148856 h 1857520"/>
              <a:gd name="connsiteX23" fmla="*/ 633350 w 2079378"/>
              <a:gd name="connsiteY23" fmla="*/ 113414 h 1857520"/>
              <a:gd name="connsiteX24" fmla="*/ 704233 w 2079378"/>
              <a:gd name="connsiteY24" fmla="*/ 85060 h 1857520"/>
              <a:gd name="connsiteX25" fmla="*/ 753852 w 2079378"/>
              <a:gd name="connsiteY25" fmla="*/ 63795 h 1857520"/>
              <a:gd name="connsiteX26" fmla="*/ 782205 w 2079378"/>
              <a:gd name="connsiteY26" fmla="*/ 49618 h 1857520"/>
              <a:gd name="connsiteX27" fmla="*/ 831824 w 2079378"/>
              <a:gd name="connsiteY27" fmla="*/ 35442 h 1857520"/>
              <a:gd name="connsiteX28" fmla="*/ 867266 w 2079378"/>
              <a:gd name="connsiteY28" fmla="*/ 21265 h 1857520"/>
              <a:gd name="connsiteX29" fmla="*/ 952326 w 2079378"/>
              <a:gd name="connsiteY29" fmla="*/ 0 h 1857520"/>
              <a:gd name="connsiteX30" fmla="*/ 1179154 w 2079378"/>
              <a:gd name="connsiteY30" fmla="*/ 7088 h 1857520"/>
              <a:gd name="connsiteX31" fmla="*/ 1228773 w 2079378"/>
              <a:gd name="connsiteY31" fmla="*/ 21265 h 1857520"/>
              <a:gd name="connsiteX32" fmla="*/ 1257126 w 2079378"/>
              <a:gd name="connsiteY32" fmla="*/ 28353 h 1857520"/>
              <a:gd name="connsiteX33" fmla="*/ 1278392 w 2079378"/>
              <a:gd name="connsiteY33" fmla="*/ 42530 h 1857520"/>
              <a:gd name="connsiteX34" fmla="*/ 1320922 w 2079378"/>
              <a:gd name="connsiteY34" fmla="*/ 56707 h 1857520"/>
              <a:gd name="connsiteX35" fmla="*/ 1384717 w 2079378"/>
              <a:gd name="connsiteY35" fmla="*/ 77972 h 1857520"/>
              <a:gd name="connsiteX36" fmla="*/ 1427247 w 2079378"/>
              <a:gd name="connsiteY36" fmla="*/ 92149 h 1857520"/>
              <a:gd name="connsiteX37" fmla="*/ 1483954 w 2079378"/>
              <a:gd name="connsiteY37" fmla="*/ 113414 h 1857520"/>
              <a:gd name="connsiteX38" fmla="*/ 1512308 w 2079378"/>
              <a:gd name="connsiteY38" fmla="*/ 127590 h 1857520"/>
              <a:gd name="connsiteX39" fmla="*/ 1540661 w 2079378"/>
              <a:gd name="connsiteY39" fmla="*/ 134679 h 1857520"/>
              <a:gd name="connsiteX40" fmla="*/ 1561926 w 2079378"/>
              <a:gd name="connsiteY40" fmla="*/ 141767 h 1857520"/>
              <a:gd name="connsiteX41" fmla="*/ 1590280 w 2079378"/>
              <a:gd name="connsiteY41" fmla="*/ 148856 h 1857520"/>
              <a:gd name="connsiteX42" fmla="*/ 1654075 w 2079378"/>
              <a:gd name="connsiteY42" fmla="*/ 170121 h 1857520"/>
              <a:gd name="connsiteX43" fmla="*/ 1703694 w 2079378"/>
              <a:gd name="connsiteY43" fmla="*/ 184297 h 1857520"/>
              <a:gd name="connsiteX44" fmla="*/ 1753312 w 2079378"/>
              <a:gd name="connsiteY44" fmla="*/ 205563 h 1857520"/>
              <a:gd name="connsiteX45" fmla="*/ 1831156 w 2079378"/>
              <a:gd name="connsiteY45" fmla="*/ 233971 h 1857520"/>
              <a:gd name="connsiteX46" fmla="*/ 1899611 w 2079378"/>
              <a:gd name="connsiteY46" fmla="*/ 248147 h 1857520"/>
              <a:gd name="connsiteX47" fmla="*/ 1958711 w 2079378"/>
              <a:gd name="connsiteY47" fmla="*/ 271807 h 1857520"/>
              <a:gd name="connsiteX48" fmla="*/ 1998884 w 2079378"/>
              <a:gd name="connsiteY48" fmla="*/ 276555 h 1857520"/>
              <a:gd name="connsiteX49" fmla="*/ 2048558 w 2079378"/>
              <a:gd name="connsiteY49" fmla="*/ 307229 h 1857520"/>
              <a:gd name="connsiteX50" fmla="*/ 2067520 w 2079378"/>
              <a:gd name="connsiteY50" fmla="*/ 340260 h 1857520"/>
              <a:gd name="connsiteX51" fmla="*/ 2072289 w 2079378"/>
              <a:gd name="connsiteY51" fmla="*/ 460744 h 1857520"/>
              <a:gd name="connsiteX52" fmla="*/ 2079378 w 2079378"/>
              <a:gd name="connsiteY52" fmla="*/ 822251 h 1857520"/>
              <a:gd name="connsiteX53" fmla="*/ 2072289 w 2079378"/>
              <a:gd name="connsiteY53" fmla="*/ 1765004 h 1857520"/>
              <a:gd name="connsiteX54" fmla="*/ 2043936 w 2079378"/>
              <a:gd name="connsiteY54" fmla="*/ 1772093 h 1857520"/>
              <a:gd name="connsiteX55" fmla="*/ 2001405 w 2079378"/>
              <a:gd name="connsiteY55" fmla="*/ 1779181 h 1857520"/>
              <a:gd name="connsiteX56" fmla="*/ 1930522 w 2079378"/>
              <a:gd name="connsiteY56" fmla="*/ 1786269 h 1857520"/>
              <a:gd name="connsiteX57" fmla="*/ 1866726 w 2079378"/>
              <a:gd name="connsiteY57" fmla="*/ 1793358 h 1857520"/>
              <a:gd name="connsiteX58" fmla="*/ 1767489 w 2079378"/>
              <a:gd name="connsiteY58" fmla="*/ 1807535 h 1857520"/>
              <a:gd name="connsiteX59" fmla="*/ 1710782 w 2079378"/>
              <a:gd name="connsiteY59" fmla="*/ 1814623 h 1857520"/>
              <a:gd name="connsiteX60" fmla="*/ 1661164 w 2079378"/>
              <a:gd name="connsiteY60" fmla="*/ 1828800 h 1857520"/>
              <a:gd name="connsiteX61" fmla="*/ 1576103 w 2079378"/>
              <a:gd name="connsiteY61" fmla="*/ 1842976 h 1857520"/>
              <a:gd name="connsiteX62" fmla="*/ 1540661 w 2079378"/>
              <a:gd name="connsiteY62" fmla="*/ 1850065 h 1857520"/>
              <a:gd name="connsiteX63" fmla="*/ 1491043 w 2079378"/>
              <a:gd name="connsiteY63" fmla="*/ 1857153 h 1857520"/>
              <a:gd name="connsiteX64" fmla="*/ 1461126 w 2079378"/>
              <a:gd name="connsiteY64" fmla="*/ 1850429 h 1857520"/>
              <a:gd name="connsiteX65" fmla="*/ 1390242 w 2079378"/>
              <a:gd name="connsiteY65" fmla="*/ 1854755 h 1857520"/>
              <a:gd name="connsiteX66" fmla="*/ 1046874 w 2079378"/>
              <a:gd name="connsiteY66" fmla="*/ 1850429 h 1857520"/>
              <a:gd name="connsiteX67" fmla="*/ 902708 w 2079378"/>
              <a:gd name="connsiteY67" fmla="*/ 1857153 h 1857520"/>
              <a:gd name="connsiteX68" fmla="*/ 278931 w 2079378"/>
              <a:gd name="connsiteY68" fmla="*/ 1835888 h 1857520"/>
              <a:gd name="connsiteX69" fmla="*/ 243489 w 2079378"/>
              <a:gd name="connsiteY69" fmla="*/ 1828800 h 1857520"/>
              <a:gd name="connsiteX70" fmla="*/ 215136 w 2079378"/>
              <a:gd name="connsiteY70" fmla="*/ 1821711 h 1857520"/>
              <a:gd name="connsiteX71" fmla="*/ 122987 w 2079378"/>
              <a:gd name="connsiteY71" fmla="*/ 1814623 h 1857520"/>
              <a:gd name="connsiteX72" fmla="*/ 63518 w 2079378"/>
              <a:gd name="connsiteY72" fmla="*/ 1805971 h 1857520"/>
              <a:gd name="connsiteX73" fmla="*/ 17389 w 2079378"/>
              <a:gd name="connsiteY73" fmla="*/ 1791794 h 1857520"/>
              <a:gd name="connsiteX74" fmla="*/ 9573 w 2079378"/>
              <a:gd name="connsiteY74" fmla="*/ 1750828 h 1857520"/>
              <a:gd name="connsiteX0" fmla="*/ 9573 w 2079378"/>
              <a:gd name="connsiteY0" fmla="*/ 1750828 h 1857520"/>
              <a:gd name="connsiteX1" fmla="*/ 9573 w 2079378"/>
              <a:gd name="connsiteY1" fmla="*/ 1750828 h 1857520"/>
              <a:gd name="connsiteX2" fmla="*/ 5553 w 2079378"/>
              <a:gd name="connsiteY2" fmla="*/ 1578167 h 1857520"/>
              <a:gd name="connsiteX3" fmla="*/ 9573 w 2079378"/>
              <a:gd name="connsiteY3" fmla="*/ 1226288 h 1857520"/>
              <a:gd name="connsiteX4" fmla="*/ 2485 w 2079378"/>
              <a:gd name="connsiteY4" fmla="*/ 956930 h 1857520"/>
              <a:gd name="connsiteX5" fmla="*/ 2485 w 2079378"/>
              <a:gd name="connsiteY5" fmla="*/ 694660 h 1857520"/>
              <a:gd name="connsiteX6" fmla="*/ 3852 w 2079378"/>
              <a:gd name="connsiteY6" fmla="*/ 590873 h 1857520"/>
              <a:gd name="connsiteX7" fmla="*/ 8420 w 2079378"/>
              <a:gd name="connsiteY7" fmla="*/ 552893 h 1857520"/>
              <a:gd name="connsiteX8" fmla="*/ 8274 w 2079378"/>
              <a:gd name="connsiteY8" fmla="*/ 503640 h 1857520"/>
              <a:gd name="connsiteX9" fmla="*/ 12678 w 2079378"/>
              <a:gd name="connsiteY9" fmla="*/ 460781 h 1857520"/>
              <a:gd name="connsiteX10" fmla="*/ 13207 w 2079378"/>
              <a:gd name="connsiteY10" fmla="*/ 401698 h 1857520"/>
              <a:gd name="connsiteX11" fmla="*/ 36974 w 2079378"/>
              <a:gd name="connsiteY11" fmla="*/ 371663 h 1857520"/>
              <a:gd name="connsiteX12" fmla="*/ 85170 w 2079378"/>
              <a:gd name="connsiteY12" fmla="*/ 349741 h 1857520"/>
              <a:gd name="connsiteX13" fmla="*/ 158429 w 2079378"/>
              <a:gd name="connsiteY13" fmla="*/ 318976 h 1857520"/>
              <a:gd name="connsiteX14" fmla="*/ 215136 w 2079378"/>
              <a:gd name="connsiteY14" fmla="*/ 304800 h 1857520"/>
              <a:gd name="connsiteX15" fmla="*/ 243489 w 2079378"/>
              <a:gd name="connsiteY15" fmla="*/ 297711 h 1857520"/>
              <a:gd name="connsiteX16" fmla="*/ 293108 w 2079378"/>
              <a:gd name="connsiteY16" fmla="*/ 283535 h 1857520"/>
              <a:gd name="connsiteX17" fmla="*/ 314373 w 2079378"/>
              <a:gd name="connsiteY17" fmla="*/ 269358 h 1857520"/>
              <a:gd name="connsiteX18" fmla="*/ 356903 w 2079378"/>
              <a:gd name="connsiteY18" fmla="*/ 248093 h 1857520"/>
              <a:gd name="connsiteX19" fmla="*/ 434875 w 2079378"/>
              <a:gd name="connsiteY19" fmla="*/ 198474 h 1857520"/>
              <a:gd name="connsiteX20" fmla="*/ 477405 w 2079378"/>
              <a:gd name="connsiteY20" fmla="*/ 177209 h 1857520"/>
              <a:gd name="connsiteX21" fmla="*/ 498671 w 2079378"/>
              <a:gd name="connsiteY21" fmla="*/ 163032 h 1857520"/>
              <a:gd name="connsiteX22" fmla="*/ 548289 w 2079378"/>
              <a:gd name="connsiteY22" fmla="*/ 148856 h 1857520"/>
              <a:gd name="connsiteX23" fmla="*/ 633350 w 2079378"/>
              <a:gd name="connsiteY23" fmla="*/ 113414 h 1857520"/>
              <a:gd name="connsiteX24" fmla="*/ 704233 w 2079378"/>
              <a:gd name="connsiteY24" fmla="*/ 85060 h 1857520"/>
              <a:gd name="connsiteX25" fmla="*/ 753852 w 2079378"/>
              <a:gd name="connsiteY25" fmla="*/ 63795 h 1857520"/>
              <a:gd name="connsiteX26" fmla="*/ 782205 w 2079378"/>
              <a:gd name="connsiteY26" fmla="*/ 49618 h 1857520"/>
              <a:gd name="connsiteX27" fmla="*/ 831824 w 2079378"/>
              <a:gd name="connsiteY27" fmla="*/ 35442 h 1857520"/>
              <a:gd name="connsiteX28" fmla="*/ 867266 w 2079378"/>
              <a:gd name="connsiteY28" fmla="*/ 21265 h 1857520"/>
              <a:gd name="connsiteX29" fmla="*/ 952326 w 2079378"/>
              <a:gd name="connsiteY29" fmla="*/ 0 h 1857520"/>
              <a:gd name="connsiteX30" fmla="*/ 1179154 w 2079378"/>
              <a:gd name="connsiteY30" fmla="*/ 7088 h 1857520"/>
              <a:gd name="connsiteX31" fmla="*/ 1228773 w 2079378"/>
              <a:gd name="connsiteY31" fmla="*/ 21265 h 1857520"/>
              <a:gd name="connsiteX32" fmla="*/ 1257126 w 2079378"/>
              <a:gd name="connsiteY32" fmla="*/ 28353 h 1857520"/>
              <a:gd name="connsiteX33" fmla="*/ 1278392 w 2079378"/>
              <a:gd name="connsiteY33" fmla="*/ 42530 h 1857520"/>
              <a:gd name="connsiteX34" fmla="*/ 1320922 w 2079378"/>
              <a:gd name="connsiteY34" fmla="*/ 56707 h 1857520"/>
              <a:gd name="connsiteX35" fmla="*/ 1384717 w 2079378"/>
              <a:gd name="connsiteY35" fmla="*/ 77972 h 1857520"/>
              <a:gd name="connsiteX36" fmla="*/ 1427247 w 2079378"/>
              <a:gd name="connsiteY36" fmla="*/ 92149 h 1857520"/>
              <a:gd name="connsiteX37" fmla="*/ 1483954 w 2079378"/>
              <a:gd name="connsiteY37" fmla="*/ 113414 h 1857520"/>
              <a:gd name="connsiteX38" fmla="*/ 1512308 w 2079378"/>
              <a:gd name="connsiteY38" fmla="*/ 127590 h 1857520"/>
              <a:gd name="connsiteX39" fmla="*/ 1540661 w 2079378"/>
              <a:gd name="connsiteY39" fmla="*/ 134679 h 1857520"/>
              <a:gd name="connsiteX40" fmla="*/ 1561926 w 2079378"/>
              <a:gd name="connsiteY40" fmla="*/ 141767 h 1857520"/>
              <a:gd name="connsiteX41" fmla="*/ 1590280 w 2079378"/>
              <a:gd name="connsiteY41" fmla="*/ 148856 h 1857520"/>
              <a:gd name="connsiteX42" fmla="*/ 1654075 w 2079378"/>
              <a:gd name="connsiteY42" fmla="*/ 170121 h 1857520"/>
              <a:gd name="connsiteX43" fmla="*/ 1703694 w 2079378"/>
              <a:gd name="connsiteY43" fmla="*/ 184297 h 1857520"/>
              <a:gd name="connsiteX44" fmla="*/ 1753312 w 2079378"/>
              <a:gd name="connsiteY44" fmla="*/ 205563 h 1857520"/>
              <a:gd name="connsiteX45" fmla="*/ 1831156 w 2079378"/>
              <a:gd name="connsiteY45" fmla="*/ 233971 h 1857520"/>
              <a:gd name="connsiteX46" fmla="*/ 1899611 w 2079378"/>
              <a:gd name="connsiteY46" fmla="*/ 248147 h 1857520"/>
              <a:gd name="connsiteX47" fmla="*/ 1958711 w 2079378"/>
              <a:gd name="connsiteY47" fmla="*/ 271807 h 1857520"/>
              <a:gd name="connsiteX48" fmla="*/ 1998884 w 2079378"/>
              <a:gd name="connsiteY48" fmla="*/ 276555 h 1857520"/>
              <a:gd name="connsiteX49" fmla="*/ 2048558 w 2079378"/>
              <a:gd name="connsiteY49" fmla="*/ 307229 h 1857520"/>
              <a:gd name="connsiteX50" fmla="*/ 2067520 w 2079378"/>
              <a:gd name="connsiteY50" fmla="*/ 340260 h 1857520"/>
              <a:gd name="connsiteX51" fmla="*/ 2072289 w 2079378"/>
              <a:gd name="connsiteY51" fmla="*/ 460744 h 1857520"/>
              <a:gd name="connsiteX52" fmla="*/ 2079378 w 2079378"/>
              <a:gd name="connsiteY52" fmla="*/ 822251 h 1857520"/>
              <a:gd name="connsiteX53" fmla="*/ 2072289 w 2079378"/>
              <a:gd name="connsiteY53" fmla="*/ 1765004 h 1857520"/>
              <a:gd name="connsiteX54" fmla="*/ 2043936 w 2079378"/>
              <a:gd name="connsiteY54" fmla="*/ 1772093 h 1857520"/>
              <a:gd name="connsiteX55" fmla="*/ 2001405 w 2079378"/>
              <a:gd name="connsiteY55" fmla="*/ 1779181 h 1857520"/>
              <a:gd name="connsiteX56" fmla="*/ 1930522 w 2079378"/>
              <a:gd name="connsiteY56" fmla="*/ 1786269 h 1857520"/>
              <a:gd name="connsiteX57" fmla="*/ 1866726 w 2079378"/>
              <a:gd name="connsiteY57" fmla="*/ 1793358 h 1857520"/>
              <a:gd name="connsiteX58" fmla="*/ 1767489 w 2079378"/>
              <a:gd name="connsiteY58" fmla="*/ 1807535 h 1857520"/>
              <a:gd name="connsiteX59" fmla="*/ 1710782 w 2079378"/>
              <a:gd name="connsiteY59" fmla="*/ 1814623 h 1857520"/>
              <a:gd name="connsiteX60" fmla="*/ 1661164 w 2079378"/>
              <a:gd name="connsiteY60" fmla="*/ 1828800 h 1857520"/>
              <a:gd name="connsiteX61" fmla="*/ 1576103 w 2079378"/>
              <a:gd name="connsiteY61" fmla="*/ 1842976 h 1857520"/>
              <a:gd name="connsiteX62" fmla="*/ 1548948 w 2079378"/>
              <a:gd name="connsiteY62" fmla="*/ 1847302 h 1857520"/>
              <a:gd name="connsiteX63" fmla="*/ 1491043 w 2079378"/>
              <a:gd name="connsiteY63" fmla="*/ 1857153 h 1857520"/>
              <a:gd name="connsiteX64" fmla="*/ 1461126 w 2079378"/>
              <a:gd name="connsiteY64" fmla="*/ 1850429 h 1857520"/>
              <a:gd name="connsiteX65" fmla="*/ 1390242 w 2079378"/>
              <a:gd name="connsiteY65" fmla="*/ 1854755 h 1857520"/>
              <a:gd name="connsiteX66" fmla="*/ 1046874 w 2079378"/>
              <a:gd name="connsiteY66" fmla="*/ 1850429 h 1857520"/>
              <a:gd name="connsiteX67" fmla="*/ 902708 w 2079378"/>
              <a:gd name="connsiteY67" fmla="*/ 1857153 h 1857520"/>
              <a:gd name="connsiteX68" fmla="*/ 278931 w 2079378"/>
              <a:gd name="connsiteY68" fmla="*/ 1835888 h 1857520"/>
              <a:gd name="connsiteX69" fmla="*/ 243489 w 2079378"/>
              <a:gd name="connsiteY69" fmla="*/ 1828800 h 1857520"/>
              <a:gd name="connsiteX70" fmla="*/ 215136 w 2079378"/>
              <a:gd name="connsiteY70" fmla="*/ 1821711 h 1857520"/>
              <a:gd name="connsiteX71" fmla="*/ 122987 w 2079378"/>
              <a:gd name="connsiteY71" fmla="*/ 1814623 h 1857520"/>
              <a:gd name="connsiteX72" fmla="*/ 63518 w 2079378"/>
              <a:gd name="connsiteY72" fmla="*/ 1805971 h 1857520"/>
              <a:gd name="connsiteX73" fmla="*/ 17389 w 2079378"/>
              <a:gd name="connsiteY73" fmla="*/ 1791794 h 1857520"/>
              <a:gd name="connsiteX74" fmla="*/ 9573 w 2079378"/>
              <a:gd name="connsiteY74" fmla="*/ 1750828 h 1857520"/>
              <a:gd name="connsiteX0" fmla="*/ 9573 w 2079378"/>
              <a:gd name="connsiteY0" fmla="*/ 1750828 h 1857520"/>
              <a:gd name="connsiteX1" fmla="*/ 9573 w 2079378"/>
              <a:gd name="connsiteY1" fmla="*/ 1750828 h 1857520"/>
              <a:gd name="connsiteX2" fmla="*/ 5553 w 2079378"/>
              <a:gd name="connsiteY2" fmla="*/ 1578167 h 1857520"/>
              <a:gd name="connsiteX3" fmla="*/ 9573 w 2079378"/>
              <a:gd name="connsiteY3" fmla="*/ 1226288 h 1857520"/>
              <a:gd name="connsiteX4" fmla="*/ 2485 w 2079378"/>
              <a:gd name="connsiteY4" fmla="*/ 956930 h 1857520"/>
              <a:gd name="connsiteX5" fmla="*/ 2485 w 2079378"/>
              <a:gd name="connsiteY5" fmla="*/ 694660 h 1857520"/>
              <a:gd name="connsiteX6" fmla="*/ 3852 w 2079378"/>
              <a:gd name="connsiteY6" fmla="*/ 590873 h 1857520"/>
              <a:gd name="connsiteX7" fmla="*/ 8420 w 2079378"/>
              <a:gd name="connsiteY7" fmla="*/ 552893 h 1857520"/>
              <a:gd name="connsiteX8" fmla="*/ 8274 w 2079378"/>
              <a:gd name="connsiteY8" fmla="*/ 503640 h 1857520"/>
              <a:gd name="connsiteX9" fmla="*/ 12678 w 2079378"/>
              <a:gd name="connsiteY9" fmla="*/ 460781 h 1857520"/>
              <a:gd name="connsiteX10" fmla="*/ 13207 w 2079378"/>
              <a:gd name="connsiteY10" fmla="*/ 401698 h 1857520"/>
              <a:gd name="connsiteX11" fmla="*/ 36974 w 2079378"/>
              <a:gd name="connsiteY11" fmla="*/ 371663 h 1857520"/>
              <a:gd name="connsiteX12" fmla="*/ 85170 w 2079378"/>
              <a:gd name="connsiteY12" fmla="*/ 349741 h 1857520"/>
              <a:gd name="connsiteX13" fmla="*/ 158429 w 2079378"/>
              <a:gd name="connsiteY13" fmla="*/ 318976 h 1857520"/>
              <a:gd name="connsiteX14" fmla="*/ 215136 w 2079378"/>
              <a:gd name="connsiteY14" fmla="*/ 304800 h 1857520"/>
              <a:gd name="connsiteX15" fmla="*/ 243489 w 2079378"/>
              <a:gd name="connsiteY15" fmla="*/ 297711 h 1857520"/>
              <a:gd name="connsiteX16" fmla="*/ 293108 w 2079378"/>
              <a:gd name="connsiteY16" fmla="*/ 283535 h 1857520"/>
              <a:gd name="connsiteX17" fmla="*/ 314373 w 2079378"/>
              <a:gd name="connsiteY17" fmla="*/ 269358 h 1857520"/>
              <a:gd name="connsiteX18" fmla="*/ 356903 w 2079378"/>
              <a:gd name="connsiteY18" fmla="*/ 248093 h 1857520"/>
              <a:gd name="connsiteX19" fmla="*/ 434875 w 2079378"/>
              <a:gd name="connsiteY19" fmla="*/ 198474 h 1857520"/>
              <a:gd name="connsiteX20" fmla="*/ 477405 w 2079378"/>
              <a:gd name="connsiteY20" fmla="*/ 177209 h 1857520"/>
              <a:gd name="connsiteX21" fmla="*/ 498671 w 2079378"/>
              <a:gd name="connsiteY21" fmla="*/ 163032 h 1857520"/>
              <a:gd name="connsiteX22" fmla="*/ 548289 w 2079378"/>
              <a:gd name="connsiteY22" fmla="*/ 148856 h 1857520"/>
              <a:gd name="connsiteX23" fmla="*/ 633350 w 2079378"/>
              <a:gd name="connsiteY23" fmla="*/ 113414 h 1857520"/>
              <a:gd name="connsiteX24" fmla="*/ 704233 w 2079378"/>
              <a:gd name="connsiteY24" fmla="*/ 85060 h 1857520"/>
              <a:gd name="connsiteX25" fmla="*/ 753852 w 2079378"/>
              <a:gd name="connsiteY25" fmla="*/ 63795 h 1857520"/>
              <a:gd name="connsiteX26" fmla="*/ 782205 w 2079378"/>
              <a:gd name="connsiteY26" fmla="*/ 49618 h 1857520"/>
              <a:gd name="connsiteX27" fmla="*/ 831824 w 2079378"/>
              <a:gd name="connsiteY27" fmla="*/ 35442 h 1857520"/>
              <a:gd name="connsiteX28" fmla="*/ 867266 w 2079378"/>
              <a:gd name="connsiteY28" fmla="*/ 21265 h 1857520"/>
              <a:gd name="connsiteX29" fmla="*/ 952326 w 2079378"/>
              <a:gd name="connsiteY29" fmla="*/ 0 h 1857520"/>
              <a:gd name="connsiteX30" fmla="*/ 1179154 w 2079378"/>
              <a:gd name="connsiteY30" fmla="*/ 7088 h 1857520"/>
              <a:gd name="connsiteX31" fmla="*/ 1228773 w 2079378"/>
              <a:gd name="connsiteY31" fmla="*/ 21265 h 1857520"/>
              <a:gd name="connsiteX32" fmla="*/ 1257126 w 2079378"/>
              <a:gd name="connsiteY32" fmla="*/ 28353 h 1857520"/>
              <a:gd name="connsiteX33" fmla="*/ 1278392 w 2079378"/>
              <a:gd name="connsiteY33" fmla="*/ 42530 h 1857520"/>
              <a:gd name="connsiteX34" fmla="*/ 1320922 w 2079378"/>
              <a:gd name="connsiteY34" fmla="*/ 56707 h 1857520"/>
              <a:gd name="connsiteX35" fmla="*/ 1384717 w 2079378"/>
              <a:gd name="connsiteY35" fmla="*/ 77972 h 1857520"/>
              <a:gd name="connsiteX36" fmla="*/ 1427247 w 2079378"/>
              <a:gd name="connsiteY36" fmla="*/ 92149 h 1857520"/>
              <a:gd name="connsiteX37" fmla="*/ 1483954 w 2079378"/>
              <a:gd name="connsiteY37" fmla="*/ 113414 h 1857520"/>
              <a:gd name="connsiteX38" fmla="*/ 1512308 w 2079378"/>
              <a:gd name="connsiteY38" fmla="*/ 127590 h 1857520"/>
              <a:gd name="connsiteX39" fmla="*/ 1540661 w 2079378"/>
              <a:gd name="connsiteY39" fmla="*/ 134679 h 1857520"/>
              <a:gd name="connsiteX40" fmla="*/ 1561926 w 2079378"/>
              <a:gd name="connsiteY40" fmla="*/ 141767 h 1857520"/>
              <a:gd name="connsiteX41" fmla="*/ 1590280 w 2079378"/>
              <a:gd name="connsiteY41" fmla="*/ 148856 h 1857520"/>
              <a:gd name="connsiteX42" fmla="*/ 1654075 w 2079378"/>
              <a:gd name="connsiteY42" fmla="*/ 170121 h 1857520"/>
              <a:gd name="connsiteX43" fmla="*/ 1703694 w 2079378"/>
              <a:gd name="connsiteY43" fmla="*/ 184297 h 1857520"/>
              <a:gd name="connsiteX44" fmla="*/ 1753312 w 2079378"/>
              <a:gd name="connsiteY44" fmla="*/ 205563 h 1857520"/>
              <a:gd name="connsiteX45" fmla="*/ 1831156 w 2079378"/>
              <a:gd name="connsiteY45" fmla="*/ 233971 h 1857520"/>
              <a:gd name="connsiteX46" fmla="*/ 1899611 w 2079378"/>
              <a:gd name="connsiteY46" fmla="*/ 248147 h 1857520"/>
              <a:gd name="connsiteX47" fmla="*/ 1958711 w 2079378"/>
              <a:gd name="connsiteY47" fmla="*/ 271807 h 1857520"/>
              <a:gd name="connsiteX48" fmla="*/ 1998884 w 2079378"/>
              <a:gd name="connsiteY48" fmla="*/ 276555 h 1857520"/>
              <a:gd name="connsiteX49" fmla="*/ 2048558 w 2079378"/>
              <a:gd name="connsiteY49" fmla="*/ 307229 h 1857520"/>
              <a:gd name="connsiteX50" fmla="*/ 2067520 w 2079378"/>
              <a:gd name="connsiteY50" fmla="*/ 340260 h 1857520"/>
              <a:gd name="connsiteX51" fmla="*/ 2072289 w 2079378"/>
              <a:gd name="connsiteY51" fmla="*/ 460744 h 1857520"/>
              <a:gd name="connsiteX52" fmla="*/ 2079378 w 2079378"/>
              <a:gd name="connsiteY52" fmla="*/ 822251 h 1857520"/>
              <a:gd name="connsiteX53" fmla="*/ 2072289 w 2079378"/>
              <a:gd name="connsiteY53" fmla="*/ 1765004 h 1857520"/>
              <a:gd name="connsiteX54" fmla="*/ 2043936 w 2079378"/>
              <a:gd name="connsiteY54" fmla="*/ 1772093 h 1857520"/>
              <a:gd name="connsiteX55" fmla="*/ 2001405 w 2079378"/>
              <a:gd name="connsiteY55" fmla="*/ 1779181 h 1857520"/>
              <a:gd name="connsiteX56" fmla="*/ 1930522 w 2079378"/>
              <a:gd name="connsiteY56" fmla="*/ 1786269 h 1857520"/>
              <a:gd name="connsiteX57" fmla="*/ 1866726 w 2079378"/>
              <a:gd name="connsiteY57" fmla="*/ 1793358 h 1857520"/>
              <a:gd name="connsiteX58" fmla="*/ 1767489 w 2079378"/>
              <a:gd name="connsiteY58" fmla="*/ 1807535 h 1857520"/>
              <a:gd name="connsiteX59" fmla="*/ 1710782 w 2079378"/>
              <a:gd name="connsiteY59" fmla="*/ 1814623 h 1857520"/>
              <a:gd name="connsiteX60" fmla="*/ 1661164 w 2079378"/>
              <a:gd name="connsiteY60" fmla="*/ 1828800 h 1857520"/>
              <a:gd name="connsiteX61" fmla="*/ 1576103 w 2079378"/>
              <a:gd name="connsiteY61" fmla="*/ 1842976 h 1857520"/>
              <a:gd name="connsiteX62" fmla="*/ 1548948 w 2079378"/>
              <a:gd name="connsiteY62" fmla="*/ 1847302 h 1857520"/>
              <a:gd name="connsiteX63" fmla="*/ 1491043 w 2079378"/>
              <a:gd name="connsiteY63" fmla="*/ 1848865 h 1857520"/>
              <a:gd name="connsiteX64" fmla="*/ 1461126 w 2079378"/>
              <a:gd name="connsiteY64" fmla="*/ 1850429 h 1857520"/>
              <a:gd name="connsiteX65" fmla="*/ 1390242 w 2079378"/>
              <a:gd name="connsiteY65" fmla="*/ 1854755 h 1857520"/>
              <a:gd name="connsiteX66" fmla="*/ 1046874 w 2079378"/>
              <a:gd name="connsiteY66" fmla="*/ 1850429 h 1857520"/>
              <a:gd name="connsiteX67" fmla="*/ 902708 w 2079378"/>
              <a:gd name="connsiteY67" fmla="*/ 1857153 h 1857520"/>
              <a:gd name="connsiteX68" fmla="*/ 278931 w 2079378"/>
              <a:gd name="connsiteY68" fmla="*/ 1835888 h 1857520"/>
              <a:gd name="connsiteX69" fmla="*/ 243489 w 2079378"/>
              <a:gd name="connsiteY69" fmla="*/ 1828800 h 1857520"/>
              <a:gd name="connsiteX70" fmla="*/ 215136 w 2079378"/>
              <a:gd name="connsiteY70" fmla="*/ 1821711 h 1857520"/>
              <a:gd name="connsiteX71" fmla="*/ 122987 w 2079378"/>
              <a:gd name="connsiteY71" fmla="*/ 1814623 h 1857520"/>
              <a:gd name="connsiteX72" fmla="*/ 63518 w 2079378"/>
              <a:gd name="connsiteY72" fmla="*/ 1805971 h 1857520"/>
              <a:gd name="connsiteX73" fmla="*/ 17389 w 2079378"/>
              <a:gd name="connsiteY73" fmla="*/ 1791794 h 1857520"/>
              <a:gd name="connsiteX74" fmla="*/ 9573 w 2079378"/>
              <a:gd name="connsiteY74" fmla="*/ 1750828 h 1857520"/>
              <a:gd name="connsiteX0" fmla="*/ 9573 w 2082902"/>
              <a:gd name="connsiteY0" fmla="*/ 1750828 h 1857520"/>
              <a:gd name="connsiteX1" fmla="*/ 9573 w 2082902"/>
              <a:gd name="connsiteY1" fmla="*/ 1750828 h 1857520"/>
              <a:gd name="connsiteX2" fmla="*/ 5553 w 2082902"/>
              <a:gd name="connsiteY2" fmla="*/ 1578167 h 1857520"/>
              <a:gd name="connsiteX3" fmla="*/ 9573 w 2082902"/>
              <a:gd name="connsiteY3" fmla="*/ 1226288 h 1857520"/>
              <a:gd name="connsiteX4" fmla="*/ 2485 w 2082902"/>
              <a:gd name="connsiteY4" fmla="*/ 956930 h 1857520"/>
              <a:gd name="connsiteX5" fmla="*/ 2485 w 2082902"/>
              <a:gd name="connsiteY5" fmla="*/ 694660 h 1857520"/>
              <a:gd name="connsiteX6" fmla="*/ 3852 w 2082902"/>
              <a:gd name="connsiteY6" fmla="*/ 590873 h 1857520"/>
              <a:gd name="connsiteX7" fmla="*/ 8420 w 2082902"/>
              <a:gd name="connsiteY7" fmla="*/ 552893 h 1857520"/>
              <a:gd name="connsiteX8" fmla="*/ 8274 w 2082902"/>
              <a:gd name="connsiteY8" fmla="*/ 503640 h 1857520"/>
              <a:gd name="connsiteX9" fmla="*/ 12678 w 2082902"/>
              <a:gd name="connsiteY9" fmla="*/ 460781 h 1857520"/>
              <a:gd name="connsiteX10" fmla="*/ 13207 w 2082902"/>
              <a:gd name="connsiteY10" fmla="*/ 401698 h 1857520"/>
              <a:gd name="connsiteX11" fmla="*/ 36974 w 2082902"/>
              <a:gd name="connsiteY11" fmla="*/ 371663 h 1857520"/>
              <a:gd name="connsiteX12" fmla="*/ 85170 w 2082902"/>
              <a:gd name="connsiteY12" fmla="*/ 349741 h 1857520"/>
              <a:gd name="connsiteX13" fmla="*/ 158429 w 2082902"/>
              <a:gd name="connsiteY13" fmla="*/ 318976 h 1857520"/>
              <a:gd name="connsiteX14" fmla="*/ 215136 w 2082902"/>
              <a:gd name="connsiteY14" fmla="*/ 304800 h 1857520"/>
              <a:gd name="connsiteX15" fmla="*/ 243489 w 2082902"/>
              <a:gd name="connsiteY15" fmla="*/ 297711 h 1857520"/>
              <a:gd name="connsiteX16" fmla="*/ 293108 w 2082902"/>
              <a:gd name="connsiteY16" fmla="*/ 283535 h 1857520"/>
              <a:gd name="connsiteX17" fmla="*/ 314373 w 2082902"/>
              <a:gd name="connsiteY17" fmla="*/ 269358 h 1857520"/>
              <a:gd name="connsiteX18" fmla="*/ 356903 w 2082902"/>
              <a:gd name="connsiteY18" fmla="*/ 248093 h 1857520"/>
              <a:gd name="connsiteX19" fmla="*/ 434875 w 2082902"/>
              <a:gd name="connsiteY19" fmla="*/ 198474 h 1857520"/>
              <a:gd name="connsiteX20" fmla="*/ 477405 w 2082902"/>
              <a:gd name="connsiteY20" fmla="*/ 177209 h 1857520"/>
              <a:gd name="connsiteX21" fmla="*/ 498671 w 2082902"/>
              <a:gd name="connsiteY21" fmla="*/ 163032 h 1857520"/>
              <a:gd name="connsiteX22" fmla="*/ 548289 w 2082902"/>
              <a:gd name="connsiteY22" fmla="*/ 148856 h 1857520"/>
              <a:gd name="connsiteX23" fmla="*/ 633350 w 2082902"/>
              <a:gd name="connsiteY23" fmla="*/ 113414 h 1857520"/>
              <a:gd name="connsiteX24" fmla="*/ 704233 w 2082902"/>
              <a:gd name="connsiteY24" fmla="*/ 85060 h 1857520"/>
              <a:gd name="connsiteX25" fmla="*/ 753852 w 2082902"/>
              <a:gd name="connsiteY25" fmla="*/ 63795 h 1857520"/>
              <a:gd name="connsiteX26" fmla="*/ 782205 w 2082902"/>
              <a:gd name="connsiteY26" fmla="*/ 49618 h 1857520"/>
              <a:gd name="connsiteX27" fmla="*/ 831824 w 2082902"/>
              <a:gd name="connsiteY27" fmla="*/ 35442 h 1857520"/>
              <a:gd name="connsiteX28" fmla="*/ 867266 w 2082902"/>
              <a:gd name="connsiteY28" fmla="*/ 21265 h 1857520"/>
              <a:gd name="connsiteX29" fmla="*/ 952326 w 2082902"/>
              <a:gd name="connsiteY29" fmla="*/ 0 h 1857520"/>
              <a:gd name="connsiteX30" fmla="*/ 1179154 w 2082902"/>
              <a:gd name="connsiteY30" fmla="*/ 7088 h 1857520"/>
              <a:gd name="connsiteX31" fmla="*/ 1228773 w 2082902"/>
              <a:gd name="connsiteY31" fmla="*/ 21265 h 1857520"/>
              <a:gd name="connsiteX32" fmla="*/ 1257126 w 2082902"/>
              <a:gd name="connsiteY32" fmla="*/ 28353 h 1857520"/>
              <a:gd name="connsiteX33" fmla="*/ 1278392 w 2082902"/>
              <a:gd name="connsiteY33" fmla="*/ 42530 h 1857520"/>
              <a:gd name="connsiteX34" fmla="*/ 1320922 w 2082902"/>
              <a:gd name="connsiteY34" fmla="*/ 56707 h 1857520"/>
              <a:gd name="connsiteX35" fmla="*/ 1384717 w 2082902"/>
              <a:gd name="connsiteY35" fmla="*/ 77972 h 1857520"/>
              <a:gd name="connsiteX36" fmla="*/ 1427247 w 2082902"/>
              <a:gd name="connsiteY36" fmla="*/ 92149 h 1857520"/>
              <a:gd name="connsiteX37" fmla="*/ 1483954 w 2082902"/>
              <a:gd name="connsiteY37" fmla="*/ 113414 h 1857520"/>
              <a:gd name="connsiteX38" fmla="*/ 1512308 w 2082902"/>
              <a:gd name="connsiteY38" fmla="*/ 127590 h 1857520"/>
              <a:gd name="connsiteX39" fmla="*/ 1540661 w 2082902"/>
              <a:gd name="connsiteY39" fmla="*/ 134679 h 1857520"/>
              <a:gd name="connsiteX40" fmla="*/ 1561926 w 2082902"/>
              <a:gd name="connsiteY40" fmla="*/ 141767 h 1857520"/>
              <a:gd name="connsiteX41" fmla="*/ 1590280 w 2082902"/>
              <a:gd name="connsiteY41" fmla="*/ 148856 h 1857520"/>
              <a:gd name="connsiteX42" fmla="*/ 1654075 w 2082902"/>
              <a:gd name="connsiteY42" fmla="*/ 170121 h 1857520"/>
              <a:gd name="connsiteX43" fmla="*/ 1703694 w 2082902"/>
              <a:gd name="connsiteY43" fmla="*/ 184297 h 1857520"/>
              <a:gd name="connsiteX44" fmla="*/ 1753312 w 2082902"/>
              <a:gd name="connsiteY44" fmla="*/ 205563 h 1857520"/>
              <a:gd name="connsiteX45" fmla="*/ 1831156 w 2082902"/>
              <a:gd name="connsiteY45" fmla="*/ 233971 h 1857520"/>
              <a:gd name="connsiteX46" fmla="*/ 1899611 w 2082902"/>
              <a:gd name="connsiteY46" fmla="*/ 248147 h 1857520"/>
              <a:gd name="connsiteX47" fmla="*/ 1958711 w 2082902"/>
              <a:gd name="connsiteY47" fmla="*/ 271807 h 1857520"/>
              <a:gd name="connsiteX48" fmla="*/ 1998884 w 2082902"/>
              <a:gd name="connsiteY48" fmla="*/ 276555 h 1857520"/>
              <a:gd name="connsiteX49" fmla="*/ 2048558 w 2082902"/>
              <a:gd name="connsiteY49" fmla="*/ 307229 h 1857520"/>
              <a:gd name="connsiteX50" fmla="*/ 2067520 w 2082902"/>
              <a:gd name="connsiteY50" fmla="*/ 340260 h 1857520"/>
              <a:gd name="connsiteX51" fmla="*/ 2072289 w 2082902"/>
              <a:gd name="connsiteY51" fmla="*/ 460744 h 1857520"/>
              <a:gd name="connsiteX52" fmla="*/ 2079378 w 2082902"/>
              <a:gd name="connsiteY52" fmla="*/ 822251 h 1857520"/>
              <a:gd name="connsiteX53" fmla="*/ 2077814 w 2082902"/>
              <a:gd name="connsiteY53" fmla="*/ 1781580 h 1857520"/>
              <a:gd name="connsiteX54" fmla="*/ 2043936 w 2082902"/>
              <a:gd name="connsiteY54" fmla="*/ 1772093 h 1857520"/>
              <a:gd name="connsiteX55" fmla="*/ 2001405 w 2082902"/>
              <a:gd name="connsiteY55" fmla="*/ 1779181 h 1857520"/>
              <a:gd name="connsiteX56" fmla="*/ 1930522 w 2082902"/>
              <a:gd name="connsiteY56" fmla="*/ 1786269 h 1857520"/>
              <a:gd name="connsiteX57" fmla="*/ 1866726 w 2082902"/>
              <a:gd name="connsiteY57" fmla="*/ 1793358 h 1857520"/>
              <a:gd name="connsiteX58" fmla="*/ 1767489 w 2082902"/>
              <a:gd name="connsiteY58" fmla="*/ 1807535 h 1857520"/>
              <a:gd name="connsiteX59" fmla="*/ 1710782 w 2082902"/>
              <a:gd name="connsiteY59" fmla="*/ 1814623 h 1857520"/>
              <a:gd name="connsiteX60" fmla="*/ 1661164 w 2082902"/>
              <a:gd name="connsiteY60" fmla="*/ 1828800 h 1857520"/>
              <a:gd name="connsiteX61" fmla="*/ 1576103 w 2082902"/>
              <a:gd name="connsiteY61" fmla="*/ 1842976 h 1857520"/>
              <a:gd name="connsiteX62" fmla="*/ 1548948 w 2082902"/>
              <a:gd name="connsiteY62" fmla="*/ 1847302 h 1857520"/>
              <a:gd name="connsiteX63" fmla="*/ 1491043 w 2082902"/>
              <a:gd name="connsiteY63" fmla="*/ 1848865 h 1857520"/>
              <a:gd name="connsiteX64" fmla="*/ 1461126 w 2082902"/>
              <a:gd name="connsiteY64" fmla="*/ 1850429 h 1857520"/>
              <a:gd name="connsiteX65" fmla="*/ 1390242 w 2082902"/>
              <a:gd name="connsiteY65" fmla="*/ 1854755 h 1857520"/>
              <a:gd name="connsiteX66" fmla="*/ 1046874 w 2082902"/>
              <a:gd name="connsiteY66" fmla="*/ 1850429 h 1857520"/>
              <a:gd name="connsiteX67" fmla="*/ 902708 w 2082902"/>
              <a:gd name="connsiteY67" fmla="*/ 1857153 h 1857520"/>
              <a:gd name="connsiteX68" fmla="*/ 278931 w 2082902"/>
              <a:gd name="connsiteY68" fmla="*/ 1835888 h 1857520"/>
              <a:gd name="connsiteX69" fmla="*/ 243489 w 2082902"/>
              <a:gd name="connsiteY69" fmla="*/ 1828800 h 1857520"/>
              <a:gd name="connsiteX70" fmla="*/ 215136 w 2082902"/>
              <a:gd name="connsiteY70" fmla="*/ 1821711 h 1857520"/>
              <a:gd name="connsiteX71" fmla="*/ 122987 w 2082902"/>
              <a:gd name="connsiteY71" fmla="*/ 1814623 h 1857520"/>
              <a:gd name="connsiteX72" fmla="*/ 63518 w 2082902"/>
              <a:gd name="connsiteY72" fmla="*/ 1805971 h 1857520"/>
              <a:gd name="connsiteX73" fmla="*/ 17389 w 2082902"/>
              <a:gd name="connsiteY73" fmla="*/ 1791794 h 1857520"/>
              <a:gd name="connsiteX74" fmla="*/ 9573 w 2082902"/>
              <a:gd name="connsiteY74" fmla="*/ 1750828 h 1857520"/>
              <a:gd name="connsiteX0" fmla="*/ 9573 w 2082902"/>
              <a:gd name="connsiteY0" fmla="*/ 1750828 h 1857520"/>
              <a:gd name="connsiteX1" fmla="*/ 9573 w 2082902"/>
              <a:gd name="connsiteY1" fmla="*/ 1750828 h 1857520"/>
              <a:gd name="connsiteX2" fmla="*/ 5553 w 2082902"/>
              <a:gd name="connsiteY2" fmla="*/ 1578167 h 1857520"/>
              <a:gd name="connsiteX3" fmla="*/ 9573 w 2082902"/>
              <a:gd name="connsiteY3" fmla="*/ 1226288 h 1857520"/>
              <a:gd name="connsiteX4" fmla="*/ 2485 w 2082902"/>
              <a:gd name="connsiteY4" fmla="*/ 956930 h 1857520"/>
              <a:gd name="connsiteX5" fmla="*/ 2485 w 2082902"/>
              <a:gd name="connsiteY5" fmla="*/ 694660 h 1857520"/>
              <a:gd name="connsiteX6" fmla="*/ 3852 w 2082902"/>
              <a:gd name="connsiteY6" fmla="*/ 590873 h 1857520"/>
              <a:gd name="connsiteX7" fmla="*/ 8420 w 2082902"/>
              <a:gd name="connsiteY7" fmla="*/ 552893 h 1857520"/>
              <a:gd name="connsiteX8" fmla="*/ 8274 w 2082902"/>
              <a:gd name="connsiteY8" fmla="*/ 503640 h 1857520"/>
              <a:gd name="connsiteX9" fmla="*/ 12678 w 2082902"/>
              <a:gd name="connsiteY9" fmla="*/ 460781 h 1857520"/>
              <a:gd name="connsiteX10" fmla="*/ 13207 w 2082902"/>
              <a:gd name="connsiteY10" fmla="*/ 401698 h 1857520"/>
              <a:gd name="connsiteX11" fmla="*/ 36974 w 2082902"/>
              <a:gd name="connsiteY11" fmla="*/ 371663 h 1857520"/>
              <a:gd name="connsiteX12" fmla="*/ 85170 w 2082902"/>
              <a:gd name="connsiteY12" fmla="*/ 349741 h 1857520"/>
              <a:gd name="connsiteX13" fmla="*/ 158429 w 2082902"/>
              <a:gd name="connsiteY13" fmla="*/ 318976 h 1857520"/>
              <a:gd name="connsiteX14" fmla="*/ 215136 w 2082902"/>
              <a:gd name="connsiteY14" fmla="*/ 304800 h 1857520"/>
              <a:gd name="connsiteX15" fmla="*/ 243489 w 2082902"/>
              <a:gd name="connsiteY15" fmla="*/ 297711 h 1857520"/>
              <a:gd name="connsiteX16" fmla="*/ 293108 w 2082902"/>
              <a:gd name="connsiteY16" fmla="*/ 283535 h 1857520"/>
              <a:gd name="connsiteX17" fmla="*/ 314373 w 2082902"/>
              <a:gd name="connsiteY17" fmla="*/ 269358 h 1857520"/>
              <a:gd name="connsiteX18" fmla="*/ 356903 w 2082902"/>
              <a:gd name="connsiteY18" fmla="*/ 248093 h 1857520"/>
              <a:gd name="connsiteX19" fmla="*/ 434875 w 2082902"/>
              <a:gd name="connsiteY19" fmla="*/ 198474 h 1857520"/>
              <a:gd name="connsiteX20" fmla="*/ 477405 w 2082902"/>
              <a:gd name="connsiteY20" fmla="*/ 177209 h 1857520"/>
              <a:gd name="connsiteX21" fmla="*/ 498671 w 2082902"/>
              <a:gd name="connsiteY21" fmla="*/ 163032 h 1857520"/>
              <a:gd name="connsiteX22" fmla="*/ 548289 w 2082902"/>
              <a:gd name="connsiteY22" fmla="*/ 148856 h 1857520"/>
              <a:gd name="connsiteX23" fmla="*/ 633350 w 2082902"/>
              <a:gd name="connsiteY23" fmla="*/ 113414 h 1857520"/>
              <a:gd name="connsiteX24" fmla="*/ 704233 w 2082902"/>
              <a:gd name="connsiteY24" fmla="*/ 85060 h 1857520"/>
              <a:gd name="connsiteX25" fmla="*/ 753852 w 2082902"/>
              <a:gd name="connsiteY25" fmla="*/ 63795 h 1857520"/>
              <a:gd name="connsiteX26" fmla="*/ 782205 w 2082902"/>
              <a:gd name="connsiteY26" fmla="*/ 49618 h 1857520"/>
              <a:gd name="connsiteX27" fmla="*/ 831824 w 2082902"/>
              <a:gd name="connsiteY27" fmla="*/ 35442 h 1857520"/>
              <a:gd name="connsiteX28" fmla="*/ 867266 w 2082902"/>
              <a:gd name="connsiteY28" fmla="*/ 21265 h 1857520"/>
              <a:gd name="connsiteX29" fmla="*/ 952326 w 2082902"/>
              <a:gd name="connsiteY29" fmla="*/ 0 h 1857520"/>
              <a:gd name="connsiteX30" fmla="*/ 1179154 w 2082902"/>
              <a:gd name="connsiteY30" fmla="*/ 7088 h 1857520"/>
              <a:gd name="connsiteX31" fmla="*/ 1228773 w 2082902"/>
              <a:gd name="connsiteY31" fmla="*/ 21265 h 1857520"/>
              <a:gd name="connsiteX32" fmla="*/ 1257126 w 2082902"/>
              <a:gd name="connsiteY32" fmla="*/ 28353 h 1857520"/>
              <a:gd name="connsiteX33" fmla="*/ 1278392 w 2082902"/>
              <a:gd name="connsiteY33" fmla="*/ 42530 h 1857520"/>
              <a:gd name="connsiteX34" fmla="*/ 1320922 w 2082902"/>
              <a:gd name="connsiteY34" fmla="*/ 56707 h 1857520"/>
              <a:gd name="connsiteX35" fmla="*/ 1384717 w 2082902"/>
              <a:gd name="connsiteY35" fmla="*/ 77972 h 1857520"/>
              <a:gd name="connsiteX36" fmla="*/ 1427247 w 2082902"/>
              <a:gd name="connsiteY36" fmla="*/ 92149 h 1857520"/>
              <a:gd name="connsiteX37" fmla="*/ 1483954 w 2082902"/>
              <a:gd name="connsiteY37" fmla="*/ 113414 h 1857520"/>
              <a:gd name="connsiteX38" fmla="*/ 1512308 w 2082902"/>
              <a:gd name="connsiteY38" fmla="*/ 127590 h 1857520"/>
              <a:gd name="connsiteX39" fmla="*/ 1540661 w 2082902"/>
              <a:gd name="connsiteY39" fmla="*/ 134679 h 1857520"/>
              <a:gd name="connsiteX40" fmla="*/ 1561926 w 2082902"/>
              <a:gd name="connsiteY40" fmla="*/ 141767 h 1857520"/>
              <a:gd name="connsiteX41" fmla="*/ 1590280 w 2082902"/>
              <a:gd name="connsiteY41" fmla="*/ 148856 h 1857520"/>
              <a:gd name="connsiteX42" fmla="*/ 1654075 w 2082902"/>
              <a:gd name="connsiteY42" fmla="*/ 170121 h 1857520"/>
              <a:gd name="connsiteX43" fmla="*/ 1703694 w 2082902"/>
              <a:gd name="connsiteY43" fmla="*/ 184297 h 1857520"/>
              <a:gd name="connsiteX44" fmla="*/ 1753312 w 2082902"/>
              <a:gd name="connsiteY44" fmla="*/ 205563 h 1857520"/>
              <a:gd name="connsiteX45" fmla="*/ 1831156 w 2082902"/>
              <a:gd name="connsiteY45" fmla="*/ 233971 h 1857520"/>
              <a:gd name="connsiteX46" fmla="*/ 1899611 w 2082902"/>
              <a:gd name="connsiteY46" fmla="*/ 248147 h 1857520"/>
              <a:gd name="connsiteX47" fmla="*/ 1958711 w 2082902"/>
              <a:gd name="connsiteY47" fmla="*/ 271807 h 1857520"/>
              <a:gd name="connsiteX48" fmla="*/ 1998884 w 2082902"/>
              <a:gd name="connsiteY48" fmla="*/ 276555 h 1857520"/>
              <a:gd name="connsiteX49" fmla="*/ 2048558 w 2082902"/>
              <a:gd name="connsiteY49" fmla="*/ 307229 h 1857520"/>
              <a:gd name="connsiteX50" fmla="*/ 2067520 w 2082902"/>
              <a:gd name="connsiteY50" fmla="*/ 340260 h 1857520"/>
              <a:gd name="connsiteX51" fmla="*/ 2072289 w 2082902"/>
              <a:gd name="connsiteY51" fmla="*/ 460744 h 1857520"/>
              <a:gd name="connsiteX52" fmla="*/ 2079378 w 2082902"/>
              <a:gd name="connsiteY52" fmla="*/ 822251 h 1857520"/>
              <a:gd name="connsiteX53" fmla="*/ 2077814 w 2082902"/>
              <a:gd name="connsiteY53" fmla="*/ 1781580 h 1857520"/>
              <a:gd name="connsiteX54" fmla="*/ 2043936 w 2082902"/>
              <a:gd name="connsiteY54" fmla="*/ 1785906 h 1857520"/>
              <a:gd name="connsiteX55" fmla="*/ 2001405 w 2082902"/>
              <a:gd name="connsiteY55" fmla="*/ 1779181 h 1857520"/>
              <a:gd name="connsiteX56" fmla="*/ 1930522 w 2082902"/>
              <a:gd name="connsiteY56" fmla="*/ 1786269 h 1857520"/>
              <a:gd name="connsiteX57" fmla="*/ 1866726 w 2082902"/>
              <a:gd name="connsiteY57" fmla="*/ 1793358 h 1857520"/>
              <a:gd name="connsiteX58" fmla="*/ 1767489 w 2082902"/>
              <a:gd name="connsiteY58" fmla="*/ 1807535 h 1857520"/>
              <a:gd name="connsiteX59" fmla="*/ 1710782 w 2082902"/>
              <a:gd name="connsiteY59" fmla="*/ 1814623 h 1857520"/>
              <a:gd name="connsiteX60" fmla="*/ 1661164 w 2082902"/>
              <a:gd name="connsiteY60" fmla="*/ 1828800 h 1857520"/>
              <a:gd name="connsiteX61" fmla="*/ 1576103 w 2082902"/>
              <a:gd name="connsiteY61" fmla="*/ 1842976 h 1857520"/>
              <a:gd name="connsiteX62" fmla="*/ 1548948 w 2082902"/>
              <a:gd name="connsiteY62" fmla="*/ 1847302 h 1857520"/>
              <a:gd name="connsiteX63" fmla="*/ 1491043 w 2082902"/>
              <a:gd name="connsiteY63" fmla="*/ 1848865 h 1857520"/>
              <a:gd name="connsiteX64" fmla="*/ 1461126 w 2082902"/>
              <a:gd name="connsiteY64" fmla="*/ 1850429 h 1857520"/>
              <a:gd name="connsiteX65" fmla="*/ 1390242 w 2082902"/>
              <a:gd name="connsiteY65" fmla="*/ 1854755 h 1857520"/>
              <a:gd name="connsiteX66" fmla="*/ 1046874 w 2082902"/>
              <a:gd name="connsiteY66" fmla="*/ 1850429 h 1857520"/>
              <a:gd name="connsiteX67" fmla="*/ 902708 w 2082902"/>
              <a:gd name="connsiteY67" fmla="*/ 1857153 h 1857520"/>
              <a:gd name="connsiteX68" fmla="*/ 278931 w 2082902"/>
              <a:gd name="connsiteY68" fmla="*/ 1835888 h 1857520"/>
              <a:gd name="connsiteX69" fmla="*/ 243489 w 2082902"/>
              <a:gd name="connsiteY69" fmla="*/ 1828800 h 1857520"/>
              <a:gd name="connsiteX70" fmla="*/ 215136 w 2082902"/>
              <a:gd name="connsiteY70" fmla="*/ 1821711 h 1857520"/>
              <a:gd name="connsiteX71" fmla="*/ 122987 w 2082902"/>
              <a:gd name="connsiteY71" fmla="*/ 1814623 h 1857520"/>
              <a:gd name="connsiteX72" fmla="*/ 63518 w 2082902"/>
              <a:gd name="connsiteY72" fmla="*/ 1805971 h 1857520"/>
              <a:gd name="connsiteX73" fmla="*/ 17389 w 2082902"/>
              <a:gd name="connsiteY73" fmla="*/ 1791794 h 1857520"/>
              <a:gd name="connsiteX74" fmla="*/ 9573 w 2082902"/>
              <a:gd name="connsiteY74" fmla="*/ 1750828 h 1857520"/>
              <a:gd name="connsiteX0" fmla="*/ 9573 w 2082902"/>
              <a:gd name="connsiteY0" fmla="*/ 1750828 h 1857520"/>
              <a:gd name="connsiteX1" fmla="*/ 9573 w 2082902"/>
              <a:gd name="connsiteY1" fmla="*/ 1750828 h 1857520"/>
              <a:gd name="connsiteX2" fmla="*/ 5553 w 2082902"/>
              <a:gd name="connsiteY2" fmla="*/ 1578167 h 1857520"/>
              <a:gd name="connsiteX3" fmla="*/ 9573 w 2082902"/>
              <a:gd name="connsiteY3" fmla="*/ 1226288 h 1857520"/>
              <a:gd name="connsiteX4" fmla="*/ 2485 w 2082902"/>
              <a:gd name="connsiteY4" fmla="*/ 956930 h 1857520"/>
              <a:gd name="connsiteX5" fmla="*/ 2485 w 2082902"/>
              <a:gd name="connsiteY5" fmla="*/ 694660 h 1857520"/>
              <a:gd name="connsiteX6" fmla="*/ 3852 w 2082902"/>
              <a:gd name="connsiteY6" fmla="*/ 590873 h 1857520"/>
              <a:gd name="connsiteX7" fmla="*/ 8420 w 2082902"/>
              <a:gd name="connsiteY7" fmla="*/ 552893 h 1857520"/>
              <a:gd name="connsiteX8" fmla="*/ 8274 w 2082902"/>
              <a:gd name="connsiteY8" fmla="*/ 503640 h 1857520"/>
              <a:gd name="connsiteX9" fmla="*/ 12678 w 2082902"/>
              <a:gd name="connsiteY9" fmla="*/ 460781 h 1857520"/>
              <a:gd name="connsiteX10" fmla="*/ 13207 w 2082902"/>
              <a:gd name="connsiteY10" fmla="*/ 401698 h 1857520"/>
              <a:gd name="connsiteX11" fmla="*/ 36974 w 2082902"/>
              <a:gd name="connsiteY11" fmla="*/ 371663 h 1857520"/>
              <a:gd name="connsiteX12" fmla="*/ 85170 w 2082902"/>
              <a:gd name="connsiteY12" fmla="*/ 349741 h 1857520"/>
              <a:gd name="connsiteX13" fmla="*/ 158429 w 2082902"/>
              <a:gd name="connsiteY13" fmla="*/ 318976 h 1857520"/>
              <a:gd name="connsiteX14" fmla="*/ 215136 w 2082902"/>
              <a:gd name="connsiteY14" fmla="*/ 304800 h 1857520"/>
              <a:gd name="connsiteX15" fmla="*/ 243489 w 2082902"/>
              <a:gd name="connsiteY15" fmla="*/ 297711 h 1857520"/>
              <a:gd name="connsiteX16" fmla="*/ 293108 w 2082902"/>
              <a:gd name="connsiteY16" fmla="*/ 283535 h 1857520"/>
              <a:gd name="connsiteX17" fmla="*/ 314373 w 2082902"/>
              <a:gd name="connsiteY17" fmla="*/ 269358 h 1857520"/>
              <a:gd name="connsiteX18" fmla="*/ 356903 w 2082902"/>
              <a:gd name="connsiteY18" fmla="*/ 248093 h 1857520"/>
              <a:gd name="connsiteX19" fmla="*/ 434875 w 2082902"/>
              <a:gd name="connsiteY19" fmla="*/ 198474 h 1857520"/>
              <a:gd name="connsiteX20" fmla="*/ 477405 w 2082902"/>
              <a:gd name="connsiteY20" fmla="*/ 177209 h 1857520"/>
              <a:gd name="connsiteX21" fmla="*/ 498671 w 2082902"/>
              <a:gd name="connsiteY21" fmla="*/ 163032 h 1857520"/>
              <a:gd name="connsiteX22" fmla="*/ 548289 w 2082902"/>
              <a:gd name="connsiteY22" fmla="*/ 148856 h 1857520"/>
              <a:gd name="connsiteX23" fmla="*/ 633350 w 2082902"/>
              <a:gd name="connsiteY23" fmla="*/ 113414 h 1857520"/>
              <a:gd name="connsiteX24" fmla="*/ 704233 w 2082902"/>
              <a:gd name="connsiteY24" fmla="*/ 85060 h 1857520"/>
              <a:gd name="connsiteX25" fmla="*/ 753852 w 2082902"/>
              <a:gd name="connsiteY25" fmla="*/ 63795 h 1857520"/>
              <a:gd name="connsiteX26" fmla="*/ 782205 w 2082902"/>
              <a:gd name="connsiteY26" fmla="*/ 49618 h 1857520"/>
              <a:gd name="connsiteX27" fmla="*/ 831824 w 2082902"/>
              <a:gd name="connsiteY27" fmla="*/ 35442 h 1857520"/>
              <a:gd name="connsiteX28" fmla="*/ 867266 w 2082902"/>
              <a:gd name="connsiteY28" fmla="*/ 21265 h 1857520"/>
              <a:gd name="connsiteX29" fmla="*/ 952326 w 2082902"/>
              <a:gd name="connsiteY29" fmla="*/ 0 h 1857520"/>
              <a:gd name="connsiteX30" fmla="*/ 1179154 w 2082902"/>
              <a:gd name="connsiteY30" fmla="*/ 7088 h 1857520"/>
              <a:gd name="connsiteX31" fmla="*/ 1228773 w 2082902"/>
              <a:gd name="connsiteY31" fmla="*/ 21265 h 1857520"/>
              <a:gd name="connsiteX32" fmla="*/ 1257126 w 2082902"/>
              <a:gd name="connsiteY32" fmla="*/ 28353 h 1857520"/>
              <a:gd name="connsiteX33" fmla="*/ 1278392 w 2082902"/>
              <a:gd name="connsiteY33" fmla="*/ 42530 h 1857520"/>
              <a:gd name="connsiteX34" fmla="*/ 1320922 w 2082902"/>
              <a:gd name="connsiteY34" fmla="*/ 56707 h 1857520"/>
              <a:gd name="connsiteX35" fmla="*/ 1384717 w 2082902"/>
              <a:gd name="connsiteY35" fmla="*/ 77972 h 1857520"/>
              <a:gd name="connsiteX36" fmla="*/ 1427247 w 2082902"/>
              <a:gd name="connsiteY36" fmla="*/ 92149 h 1857520"/>
              <a:gd name="connsiteX37" fmla="*/ 1483954 w 2082902"/>
              <a:gd name="connsiteY37" fmla="*/ 113414 h 1857520"/>
              <a:gd name="connsiteX38" fmla="*/ 1512308 w 2082902"/>
              <a:gd name="connsiteY38" fmla="*/ 127590 h 1857520"/>
              <a:gd name="connsiteX39" fmla="*/ 1540661 w 2082902"/>
              <a:gd name="connsiteY39" fmla="*/ 134679 h 1857520"/>
              <a:gd name="connsiteX40" fmla="*/ 1561926 w 2082902"/>
              <a:gd name="connsiteY40" fmla="*/ 141767 h 1857520"/>
              <a:gd name="connsiteX41" fmla="*/ 1590280 w 2082902"/>
              <a:gd name="connsiteY41" fmla="*/ 148856 h 1857520"/>
              <a:gd name="connsiteX42" fmla="*/ 1654075 w 2082902"/>
              <a:gd name="connsiteY42" fmla="*/ 170121 h 1857520"/>
              <a:gd name="connsiteX43" fmla="*/ 1703694 w 2082902"/>
              <a:gd name="connsiteY43" fmla="*/ 184297 h 1857520"/>
              <a:gd name="connsiteX44" fmla="*/ 1753312 w 2082902"/>
              <a:gd name="connsiteY44" fmla="*/ 205563 h 1857520"/>
              <a:gd name="connsiteX45" fmla="*/ 1831156 w 2082902"/>
              <a:gd name="connsiteY45" fmla="*/ 233971 h 1857520"/>
              <a:gd name="connsiteX46" fmla="*/ 1899611 w 2082902"/>
              <a:gd name="connsiteY46" fmla="*/ 248147 h 1857520"/>
              <a:gd name="connsiteX47" fmla="*/ 1958711 w 2082902"/>
              <a:gd name="connsiteY47" fmla="*/ 271807 h 1857520"/>
              <a:gd name="connsiteX48" fmla="*/ 1998884 w 2082902"/>
              <a:gd name="connsiteY48" fmla="*/ 276555 h 1857520"/>
              <a:gd name="connsiteX49" fmla="*/ 2048558 w 2082902"/>
              <a:gd name="connsiteY49" fmla="*/ 307229 h 1857520"/>
              <a:gd name="connsiteX50" fmla="*/ 2067520 w 2082902"/>
              <a:gd name="connsiteY50" fmla="*/ 340260 h 1857520"/>
              <a:gd name="connsiteX51" fmla="*/ 2072289 w 2082902"/>
              <a:gd name="connsiteY51" fmla="*/ 460744 h 1857520"/>
              <a:gd name="connsiteX52" fmla="*/ 2079378 w 2082902"/>
              <a:gd name="connsiteY52" fmla="*/ 822251 h 1857520"/>
              <a:gd name="connsiteX53" fmla="*/ 2077814 w 2082902"/>
              <a:gd name="connsiteY53" fmla="*/ 1781580 h 1857520"/>
              <a:gd name="connsiteX54" fmla="*/ 2043936 w 2082902"/>
              <a:gd name="connsiteY54" fmla="*/ 1785906 h 1857520"/>
              <a:gd name="connsiteX55" fmla="*/ 2001405 w 2082902"/>
              <a:gd name="connsiteY55" fmla="*/ 1787469 h 1857520"/>
              <a:gd name="connsiteX56" fmla="*/ 1930522 w 2082902"/>
              <a:gd name="connsiteY56" fmla="*/ 1786269 h 1857520"/>
              <a:gd name="connsiteX57" fmla="*/ 1866726 w 2082902"/>
              <a:gd name="connsiteY57" fmla="*/ 1793358 h 1857520"/>
              <a:gd name="connsiteX58" fmla="*/ 1767489 w 2082902"/>
              <a:gd name="connsiteY58" fmla="*/ 1807535 h 1857520"/>
              <a:gd name="connsiteX59" fmla="*/ 1710782 w 2082902"/>
              <a:gd name="connsiteY59" fmla="*/ 1814623 h 1857520"/>
              <a:gd name="connsiteX60" fmla="*/ 1661164 w 2082902"/>
              <a:gd name="connsiteY60" fmla="*/ 1828800 h 1857520"/>
              <a:gd name="connsiteX61" fmla="*/ 1576103 w 2082902"/>
              <a:gd name="connsiteY61" fmla="*/ 1842976 h 1857520"/>
              <a:gd name="connsiteX62" fmla="*/ 1548948 w 2082902"/>
              <a:gd name="connsiteY62" fmla="*/ 1847302 h 1857520"/>
              <a:gd name="connsiteX63" fmla="*/ 1491043 w 2082902"/>
              <a:gd name="connsiteY63" fmla="*/ 1848865 h 1857520"/>
              <a:gd name="connsiteX64" fmla="*/ 1461126 w 2082902"/>
              <a:gd name="connsiteY64" fmla="*/ 1850429 h 1857520"/>
              <a:gd name="connsiteX65" fmla="*/ 1390242 w 2082902"/>
              <a:gd name="connsiteY65" fmla="*/ 1854755 h 1857520"/>
              <a:gd name="connsiteX66" fmla="*/ 1046874 w 2082902"/>
              <a:gd name="connsiteY66" fmla="*/ 1850429 h 1857520"/>
              <a:gd name="connsiteX67" fmla="*/ 902708 w 2082902"/>
              <a:gd name="connsiteY67" fmla="*/ 1857153 h 1857520"/>
              <a:gd name="connsiteX68" fmla="*/ 278931 w 2082902"/>
              <a:gd name="connsiteY68" fmla="*/ 1835888 h 1857520"/>
              <a:gd name="connsiteX69" fmla="*/ 243489 w 2082902"/>
              <a:gd name="connsiteY69" fmla="*/ 1828800 h 1857520"/>
              <a:gd name="connsiteX70" fmla="*/ 215136 w 2082902"/>
              <a:gd name="connsiteY70" fmla="*/ 1821711 h 1857520"/>
              <a:gd name="connsiteX71" fmla="*/ 122987 w 2082902"/>
              <a:gd name="connsiteY71" fmla="*/ 1814623 h 1857520"/>
              <a:gd name="connsiteX72" fmla="*/ 63518 w 2082902"/>
              <a:gd name="connsiteY72" fmla="*/ 1805971 h 1857520"/>
              <a:gd name="connsiteX73" fmla="*/ 17389 w 2082902"/>
              <a:gd name="connsiteY73" fmla="*/ 1791794 h 1857520"/>
              <a:gd name="connsiteX74" fmla="*/ 9573 w 2082902"/>
              <a:gd name="connsiteY74" fmla="*/ 1750828 h 1857520"/>
              <a:gd name="connsiteX0" fmla="*/ 9573 w 2082902"/>
              <a:gd name="connsiteY0" fmla="*/ 1750828 h 1857520"/>
              <a:gd name="connsiteX1" fmla="*/ 9573 w 2082902"/>
              <a:gd name="connsiteY1" fmla="*/ 1750828 h 1857520"/>
              <a:gd name="connsiteX2" fmla="*/ 5553 w 2082902"/>
              <a:gd name="connsiteY2" fmla="*/ 1578167 h 1857520"/>
              <a:gd name="connsiteX3" fmla="*/ 9573 w 2082902"/>
              <a:gd name="connsiteY3" fmla="*/ 1226288 h 1857520"/>
              <a:gd name="connsiteX4" fmla="*/ 2485 w 2082902"/>
              <a:gd name="connsiteY4" fmla="*/ 956930 h 1857520"/>
              <a:gd name="connsiteX5" fmla="*/ 2485 w 2082902"/>
              <a:gd name="connsiteY5" fmla="*/ 694660 h 1857520"/>
              <a:gd name="connsiteX6" fmla="*/ 3852 w 2082902"/>
              <a:gd name="connsiteY6" fmla="*/ 590873 h 1857520"/>
              <a:gd name="connsiteX7" fmla="*/ 8420 w 2082902"/>
              <a:gd name="connsiteY7" fmla="*/ 552893 h 1857520"/>
              <a:gd name="connsiteX8" fmla="*/ 8274 w 2082902"/>
              <a:gd name="connsiteY8" fmla="*/ 503640 h 1857520"/>
              <a:gd name="connsiteX9" fmla="*/ 12678 w 2082902"/>
              <a:gd name="connsiteY9" fmla="*/ 460781 h 1857520"/>
              <a:gd name="connsiteX10" fmla="*/ 13207 w 2082902"/>
              <a:gd name="connsiteY10" fmla="*/ 401698 h 1857520"/>
              <a:gd name="connsiteX11" fmla="*/ 36974 w 2082902"/>
              <a:gd name="connsiteY11" fmla="*/ 371663 h 1857520"/>
              <a:gd name="connsiteX12" fmla="*/ 85170 w 2082902"/>
              <a:gd name="connsiteY12" fmla="*/ 349741 h 1857520"/>
              <a:gd name="connsiteX13" fmla="*/ 158429 w 2082902"/>
              <a:gd name="connsiteY13" fmla="*/ 318976 h 1857520"/>
              <a:gd name="connsiteX14" fmla="*/ 215136 w 2082902"/>
              <a:gd name="connsiteY14" fmla="*/ 304800 h 1857520"/>
              <a:gd name="connsiteX15" fmla="*/ 243489 w 2082902"/>
              <a:gd name="connsiteY15" fmla="*/ 297711 h 1857520"/>
              <a:gd name="connsiteX16" fmla="*/ 293108 w 2082902"/>
              <a:gd name="connsiteY16" fmla="*/ 283535 h 1857520"/>
              <a:gd name="connsiteX17" fmla="*/ 314373 w 2082902"/>
              <a:gd name="connsiteY17" fmla="*/ 269358 h 1857520"/>
              <a:gd name="connsiteX18" fmla="*/ 356903 w 2082902"/>
              <a:gd name="connsiteY18" fmla="*/ 248093 h 1857520"/>
              <a:gd name="connsiteX19" fmla="*/ 434875 w 2082902"/>
              <a:gd name="connsiteY19" fmla="*/ 198474 h 1857520"/>
              <a:gd name="connsiteX20" fmla="*/ 477405 w 2082902"/>
              <a:gd name="connsiteY20" fmla="*/ 177209 h 1857520"/>
              <a:gd name="connsiteX21" fmla="*/ 498671 w 2082902"/>
              <a:gd name="connsiteY21" fmla="*/ 163032 h 1857520"/>
              <a:gd name="connsiteX22" fmla="*/ 548289 w 2082902"/>
              <a:gd name="connsiteY22" fmla="*/ 148856 h 1857520"/>
              <a:gd name="connsiteX23" fmla="*/ 633350 w 2082902"/>
              <a:gd name="connsiteY23" fmla="*/ 113414 h 1857520"/>
              <a:gd name="connsiteX24" fmla="*/ 704233 w 2082902"/>
              <a:gd name="connsiteY24" fmla="*/ 85060 h 1857520"/>
              <a:gd name="connsiteX25" fmla="*/ 753852 w 2082902"/>
              <a:gd name="connsiteY25" fmla="*/ 63795 h 1857520"/>
              <a:gd name="connsiteX26" fmla="*/ 782205 w 2082902"/>
              <a:gd name="connsiteY26" fmla="*/ 49618 h 1857520"/>
              <a:gd name="connsiteX27" fmla="*/ 831824 w 2082902"/>
              <a:gd name="connsiteY27" fmla="*/ 35442 h 1857520"/>
              <a:gd name="connsiteX28" fmla="*/ 867266 w 2082902"/>
              <a:gd name="connsiteY28" fmla="*/ 21265 h 1857520"/>
              <a:gd name="connsiteX29" fmla="*/ 952326 w 2082902"/>
              <a:gd name="connsiteY29" fmla="*/ 0 h 1857520"/>
              <a:gd name="connsiteX30" fmla="*/ 1179154 w 2082902"/>
              <a:gd name="connsiteY30" fmla="*/ 7088 h 1857520"/>
              <a:gd name="connsiteX31" fmla="*/ 1228773 w 2082902"/>
              <a:gd name="connsiteY31" fmla="*/ 21265 h 1857520"/>
              <a:gd name="connsiteX32" fmla="*/ 1257126 w 2082902"/>
              <a:gd name="connsiteY32" fmla="*/ 28353 h 1857520"/>
              <a:gd name="connsiteX33" fmla="*/ 1278392 w 2082902"/>
              <a:gd name="connsiteY33" fmla="*/ 42530 h 1857520"/>
              <a:gd name="connsiteX34" fmla="*/ 1320922 w 2082902"/>
              <a:gd name="connsiteY34" fmla="*/ 56707 h 1857520"/>
              <a:gd name="connsiteX35" fmla="*/ 1384717 w 2082902"/>
              <a:gd name="connsiteY35" fmla="*/ 77972 h 1857520"/>
              <a:gd name="connsiteX36" fmla="*/ 1427247 w 2082902"/>
              <a:gd name="connsiteY36" fmla="*/ 92149 h 1857520"/>
              <a:gd name="connsiteX37" fmla="*/ 1483954 w 2082902"/>
              <a:gd name="connsiteY37" fmla="*/ 113414 h 1857520"/>
              <a:gd name="connsiteX38" fmla="*/ 1512308 w 2082902"/>
              <a:gd name="connsiteY38" fmla="*/ 127590 h 1857520"/>
              <a:gd name="connsiteX39" fmla="*/ 1540661 w 2082902"/>
              <a:gd name="connsiteY39" fmla="*/ 134679 h 1857520"/>
              <a:gd name="connsiteX40" fmla="*/ 1561926 w 2082902"/>
              <a:gd name="connsiteY40" fmla="*/ 141767 h 1857520"/>
              <a:gd name="connsiteX41" fmla="*/ 1590280 w 2082902"/>
              <a:gd name="connsiteY41" fmla="*/ 148856 h 1857520"/>
              <a:gd name="connsiteX42" fmla="*/ 1654075 w 2082902"/>
              <a:gd name="connsiteY42" fmla="*/ 170121 h 1857520"/>
              <a:gd name="connsiteX43" fmla="*/ 1703694 w 2082902"/>
              <a:gd name="connsiteY43" fmla="*/ 184297 h 1857520"/>
              <a:gd name="connsiteX44" fmla="*/ 1753312 w 2082902"/>
              <a:gd name="connsiteY44" fmla="*/ 205563 h 1857520"/>
              <a:gd name="connsiteX45" fmla="*/ 1831156 w 2082902"/>
              <a:gd name="connsiteY45" fmla="*/ 233971 h 1857520"/>
              <a:gd name="connsiteX46" fmla="*/ 1899611 w 2082902"/>
              <a:gd name="connsiteY46" fmla="*/ 248147 h 1857520"/>
              <a:gd name="connsiteX47" fmla="*/ 1958711 w 2082902"/>
              <a:gd name="connsiteY47" fmla="*/ 271807 h 1857520"/>
              <a:gd name="connsiteX48" fmla="*/ 1998884 w 2082902"/>
              <a:gd name="connsiteY48" fmla="*/ 276555 h 1857520"/>
              <a:gd name="connsiteX49" fmla="*/ 2048558 w 2082902"/>
              <a:gd name="connsiteY49" fmla="*/ 307229 h 1857520"/>
              <a:gd name="connsiteX50" fmla="*/ 2067520 w 2082902"/>
              <a:gd name="connsiteY50" fmla="*/ 340260 h 1857520"/>
              <a:gd name="connsiteX51" fmla="*/ 2072289 w 2082902"/>
              <a:gd name="connsiteY51" fmla="*/ 460744 h 1857520"/>
              <a:gd name="connsiteX52" fmla="*/ 2079378 w 2082902"/>
              <a:gd name="connsiteY52" fmla="*/ 822251 h 1857520"/>
              <a:gd name="connsiteX53" fmla="*/ 2077814 w 2082902"/>
              <a:gd name="connsiteY53" fmla="*/ 1781580 h 1857520"/>
              <a:gd name="connsiteX54" fmla="*/ 2043936 w 2082902"/>
              <a:gd name="connsiteY54" fmla="*/ 1785906 h 1857520"/>
              <a:gd name="connsiteX55" fmla="*/ 2001405 w 2082902"/>
              <a:gd name="connsiteY55" fmla="*/ 1787469 h 1857520"/>
              <a:gd name="connsiteX56" fmla="*/ 1927759 w 2082902"/>
              <a:gd name="connsiteY56" fmla="*/ 1791794 h 1857520"/>
              <a:gd name="connsiteX57" fmla="*/ 1866726 w 2082902"/>
              <a:gd name="connsiteY57" fmla="*/ 1793358 h 1857520"/>
              <a:gd name="connsiteX58" fmla="*/ 1767489 w 2082902"/>
              <a:gd name="connsiteY58" fmla="*/ 1807535 h 1857520"/>
              <a:gd name="connsiteX59" fmla="*/ 1710782 w 2082902"/>
              <a:gd name="connsiteY59" fmla="*/ 1814623 h 1857520"/>
              <a:gd name="connsiteX60" fmla="*/ 1661164 w 2082902"/>
              <a:gd name="connsiteY60" fmla="*/ 1828800 h 1857520"/>
              <a:gd name="connsiteX61" fmla="*/ 1576103 w 2082902"/>
              <a:gd name="connsiteY61" fmla="*/ 1842976 h 1857520"/>
              <a:gd name="connsiteX62" fmla="*/ 1548948 w 2082902"/>
              <a:gd name="connsiteY62" fmla="*/ 1847302 h 1857520"/>
              <a:gd name="connsiteX63" fmla="*/ 1491043 w 2082902"/>
              <a:gd name="connsiteY63" fmla="*/ 1848865 h 1857520"/>
              <a:gd name="connsiteX64" fmla="*/ 1461126 w 2082902"/>
              <a:gd name="connsiteY64" fmla="*/ 1850429 h 1857520"/>
              <a:gd name="connsiteX65" fmla="*/ 1390242 w 2082902"/>
              <a:gd name="connsiteY65" fmla="*/ 1854755 h 1857520"/>
              <a:gd name="connsiteX66" fmla="*/ 1046874 w 2082902"/>
              <a:gd name="connsiteY66" fmla="*/ 1850429 h 1857520"/>
              <a:gd name="connsiteX67" fmla="*/ 902708 w 2082902"/>
              <a:gd name="connsiteY67" fmla="*/ 1857153 h 1857520"/>
              <a:gd name="connsiteX68" fmla="*/ 278931 w 2082902"/>
              <a:gd name="connsiteY68" fmla="*/ 1835888 h 1857520"/>
              <a:gd name="connsiteX69" fmla="*/ 243489 w 2082902"/>
              <a:gd name="connsiteY69" fmla="*/ 1828800 h 1857520"/>
              <a:gd name="connsiteX70" fmla="*/ 215136 w 2082902"/>
              <a:gd name="connsiteY70" fmla="*/ 1821711 h 1857520"/>
              <a:gd name="connsiteX71" fmla="*/ 122987 w 2082902"/>
              <a:gd name="connsiteY71" fmla="*/ 1814623 h 1857520"/>
              <a:gd name="connsiteX72" fmla="*/ 63518 w 2082902"/>
              <a:gd name="connsiteY72" fmla="*/ 1805971 h 1857520"/>
              <a:gd name="connsiteX73" fmla="*/ 17389 w 2082902"/>
              <a:gd name="connsiteY73" fmla="*/ 1791794 h 1857520"/>
              <a:gd name="connsiteX74" fmla="*/ 9573 w 2082902"/>
              <a:gd name="connsiteY74" fmla="*/ 1750828 h 1857520"/>
              <a:gd name="connsiteX0" fmla="*/ 9573 w 2082902"/>
              <a:gd name="connsiteY0" fmla="*/ 1750828 h 1857520"/>
              <a:gd name="connsiteX1" fmla="*/ 9573 w 2082902"/>
              <a:gd name="connsiteY1" fmla="*/ 1750828 h 1857520"/>
              <a:gd name="connsiteX2" fmla="*/ 5553 w 2082902"/>
              <a:gd name="connsiteY2" fmla="*/ 1578167 h 1857520"/>
              <a:gd name="connsiteX3" fmla="*/ 9573 w 2082902"/>
              <a:gd name="connsiteY3" fmla="*/ 1226288 h 1857520"/>
              <a:gd name="connsiteX4" fmla="*/ 2485 w 2082902"/>
              <a:gd name="connsiteY4" fmla="*/ 956930 h 1857520"/>
              <a:gd name="connsiteX5" fmla="*/ 2485 w 2082902"/>
              <a:gd name="connsiteY5" fmla="*/ 694660 h 1857520"/>
              <a:gd name="connsiteX6" fmla="*/ 3852 w 2082902"/>
              <a:gd name="connsiteY6" fmla="*/ 590873 h 1857520"/>
              <a:gd name="connsiteX7" fmla="*/ 8420 w 2082902"/>
              <a:gd name="connsiteY7" fmla="*/ 552893 h 1857520"/>
              <a:gd name="connsiteX8" fmla="*/ 8274 w 2082902"/>
              <a:gd name="connsiteY8" fmla="*/ 503640 h 1857520"/>
              <a:gd name="connsiteX9" fmla="*/ 12678 w 2082902"/>
              <a:gd name="connsiteY9" fmla="*/ 460781 h 1857520"/>
              <a:gd name="connsiteX10" fmla="*/ 13207 w 2082902"/>
              <a:gd name="connsiteY10" fmla="*/ 401698 h 1857520"/>
              <a:gd name="connsiteX11" fmla="*/ 36974 w 2082902"/>
              <a:gd name="connsiteY11" fmla="*/ 371663 h 1857520"/>
              <a:gd name="connsiteX12" fmla="*/ 85170 w 2082902"/>
              <a:gd name="connsiteY12" fmla="*/ 349741 h 1857520"/>
              <a:gd name="connsiteX13" fmla="*/ 158429 w 2082902"/>
              <a:gd name="connsiteY13" fmla="*/ 318976 h 1857520"/>
              <a:gd name="connsiteX14" fmla="*/ 215136 w 2082902"/>
              <a:gd name="connsiteY14" fmla="*/ 304800 h 1857520"/>
              <a:gd name="connsiteX15" fmla="*/ 243489 w 2082902"/>
              <a:gd name="connsiteY15" fmla="*/ 297711 h 1857520"/>
              <a:gd name="connsiteX16" fmla="*/ 293108 w 2082902"/>
              <a:gd name="connsiteY16" fmla="*/ 283535 h 1857520"/>
              <a:gd name="connsiteX17" fmla="*/ 314373 w 2082902"/>
              <a:gd name="connsiteY17" fmla="*/ 269358 h 1857520"/>
              <a:gd name="connsiteX18" fmla="*/ 356903 w 2082902"/>
              <a:gd name="connsiteY18" fmla="*/ 248093 h 1857520"/>
              <a:gd name="connsiteX19" fmla="*/ 434875 w 2082902"/>
              <a:gd name="connsiteY19" fmla="*/ 198474 h 1857520"/>
              <a:gd name="connsiteX20" fmla="*/ 477405 w 2082902"/>
              <a:gd name="connsiteY20" fmla="*/ 177209 h 1857520"/>
              <a:gd name="connsiteX21" fmla="*/ 498671 w 2082902"/>
              <a:gd name="connsiteY21" fmla="*/ 163032 h 1857520"/>
              <a:gd name="connsiteX22" fmla="*/ 548289 w 2082902"/>
              <a:gd name="connsiteY22" fmla="*/ 148856 h 1857520"/>
              <a:gd name="connsiteX23" fmla="*/ 633350 w 2082902"/>
              <a:gd name="connsiteY23" fmla="*/ 113414 h 1857520"/>
              <a:gd name="connsiteX24" fmla="*/ 704233 w 2082902"/>
              <a:gd name="connsiteY24" fmla="*/ 85060 h 1857520"/>
              <a:gd name="connsiteX25" fmla="*/ 753852 w 2082902"/>
              <a:gd name="connsiteY25" fmla="*/ 63795 h 1857520"/>
              <a:gd name="connsiteX26" fmla="*/ 782205 w 2082902"/>
              <a:gd name="connsiteY26" fmla="*/ 49618 h 1857520"/>
              <a:gd name="connsiteX27" fmla="*/ 831824 w 2082902"/>
              <a:gd name="connsiteY27" fmla="*/ 35442 h 1857520"/>
              <a:gd name="connsiteX28" fmla="*/ 867266 w 2082902"/>
              <a:gd name="connsiteY28" fmla="*/ 21265 h 1857520"/>
              <a:gd name="connsiteX29" fmla="*/ 952326 w 2082902"/>
              <a:gd name="connsiteY29" fmla="*/ 0 h 1857520"/>
              <a:gd name="connsiteX30" fmla="*/ 1179154 w 2082902"/>
              <a:gd name="connsiteY30" fmla="*/ 7088 h 1857520"/>
              <a:gd name="connsiteX31" fmla="*/ 1228773 w 2082902"/>
              <a:gd name="connsiteY31" fmla="*/ 21265 h 1857520"/>
              <a:gd name="connsiteX32" fmla="*/ 1257126 w 2082902"/>
              <a:gd name="connsiteY32" fmla="*/ 28353 h 1857520"/>
              <a:gd name="connsiteX33" fmla="*/ 1278392 w 2082902"/>
              <a:gd name="connsiteY33" fmla="*/ 42530 h 1857520"/>
              <a:gd name="connsiteX34" fmla="*/ 1320922 w 2082902"/>
              <a:gd name="connsiteY34" fmla="*/ 56707 h 1857520"/>
              <a:gd name="connsiteX35" fmla="*/ 1384717 w 2082902"/>
              <a:gd name="connsiteY35" fmla="*/ 77972 h 1857520"/>
              <a:gd name="connsiteX36" fmla="*/ 1427247 w 2082902"/>
              <a:gd name="connsiteY36" fmla="*/ 92149 h 1857520"/>
              <a:gd name="connsiteX37" fmla="*/ 1483954 w 2082902"/>
              <a:gd name="connsiteY37" fmla="*/ 113414 h 1857520"/>
              <a:gd name="connsiteX38" fmla="*/ 1512308 w 2082902"/>
              <a:gd name="connsiteY38" fmla="*/ 127590 h 1857520"/>
              <a:gd name="connsiteX39" fmla="*/ 1540661 w 2082902"/>
              <a:gd name="connsiteY39" fmla="*/ 134679 h 1857520"/>
              <a:gd name="connsiteX40" fmla="*/ 1561926 w 2082902"/>
              <a:gd name="connsiteY40" fmla="*/ 141767 h 1857520"/>
              <a:gd name="connsiteX41" fmla="*/ 1590280 w 2082902"/>
              <a:gd name="connsiteY41" fmla="*/ 148856 h 1857520"/>
              <a:gd name="connsiteX42" fmla="*/ 1654075 w 2082902"/>
              <a:gd name="connsiteY42" fmla="*/ 170121 h 1857520"/>
              <a:gd name="connsiteX43" fmla="*/ 1703694 w 2082902"/>
              <a:gd name="connsiteY43" fmla="*/ 184297 h 1857520"/>
              <a:gd name="connsiteX44" fmla="*/ 1753312 w 2082902"/>
              <a:gd name="connsiteY44" fmla="*/ 205563 h 1857520"/>
              <a:gd name="connsiteX45" fmla="*/ 1831156 w 2082902"/>
              <a:gd name="connsiteY45" fmla="*/ 233971 h 1857520"/>
              <a:gd name="connsiteX46" fmla="*/ 1899611 w 2082902"/>
              <a:gd name="connsiteY46" fmla="*/ 248147 h 1857520"/>
              <a:gd name="connsiteX47" fmla="*/ 1958711 w 2082902"/>
              <a:gd name="connsiteY47" fmla="*/ 271807 h 1857520"/>
              <a:gd name="connsiteX48" fmla="*/ 1998884 w 2082902"/>
              <a:gd name="connsiteY48" fmla="*/ 276555 h 1857520"/>
              <a:gd name="connsiteX49" fmla="*/ 2048558 w 2082902"/>
              <a:gd name="connsiteY49" fmla="*/ 307229 h 1857520"/>
              <a:gd name="connsiteX50" fmla="*/ 2067520 w 2082902"/>
              <a:gd name="connsiteY50" fmla="*/ 340260 h 1857520"/>
              <a:gd name="connsiteX51" fmla="*/ 2072289 w 2082902"/>
              <a:gd name="connsiteY51" fmla="*/ 460744 h 1857520"/>
              <a:gd name="connsiteX52" fmla="*/ 2079378 w 2082902"/>
              <a:gd name="connsiteY52" fmla="*/ 822251 h 1857520"/>
              <a:gd name="connsiteX53" fmla="*/ 2077814 w 2082902"/>
              <a:gd name="connsiteY53" fmla="*/ 1781580 h 1857520"/>
              <a:gd name="connsiteX54" fmla="*/ 2043936 w 2082902"/>
              <a:gd name="connsiteY54" fmla="*/ 1785906 h 1857520"/>
              <a:gd name="connsiteX55" fmla="*/ 2001405 w 2082902"/>
              <a:gd name="connsiteY55" fmla="*/ 1787469 h 1857520"/>
              <a:gd name="connsiteX56" fmla="*/ 1927759 w 2082902"/>
              <a:gd name="connsiteY56" fmla="*/ 1791794 h 1857520"/>
              <a:gd name="connsiteX57" fmla="*/ 1866726 w 2082902"/>
              <a:gd name="connsiteY57" fmla="*/ 1798883 h 1857520"/>
              <a:gd name="connsiteX58" fmla="*/ 1767489 w 2082902"/>
              <a:gd name="connsiteY58" fmla="*/ 1807535 h 1857520"/>
              <a:gd name="connsiteX59" fmla="*/ 1710782 w 2082902"/>
              <a:gd name="connsiteY59" fmla="*/ 1814623 h 1857520"/>
              <a:gd name="connsiteX60" fmla="*/ 1661164 w 2082902"/>
              <a:gd name="connsiteY60" fmla="*/ 1828800 h 1857520"/>
              <a:gd name="connsiteX61" fmla="*/ 1576103 w 2082902"/>
              <a:gd name="connsiteY61" fmla="*/ 1842976 h 1857520"/>
              <a:gd name="connsiteX62" fmla="*/ 1548948 w 2082902"/>
              <a:gd name="connsiteY62" fmla="*/ 1847302 h 1857520"/>
              <a:gd name="connsiteX63" fmla="*/ 1491043 w 2082902"/>
              <a:gd name="connsiteY63" fmla="*/ 1848865 h 1857520"/>
              <a:gd name="connsiteX64" fmla="*/ 1461126 w 2082902"/>
              <a:gd name="connsiteY64" fmla="*/ 1850429 h 1857520"/>
              <a:gd name="connsiteX65" fmla="*/ 1390242 w 2082902"/>
              <a:gd name="connsiteY65" fmla="*/ 1854755 h 1857520"/>
              <a:gd name="connsiteX66" fmla="*/ 1046874 w 2082902"/>
              <a:gd name="connsiteY66" fmla="*/ 1850429 h 1857520"/>
              <a:gd name="connsiteX67" fmla="*/ 902708 w 2082902"/>
              <a:gd name="connsiteY67" fmla="*/ 1857153 h 1857520"/>
              <a:gd name="connsiteX68" fmla="*/ 278931 w 2082902"/>
              <a:gd name="connsiteY68" fmla="*/ 1835888 h 1857520"/>
              <a:gd name="connsiteX69" fmla="*/ 243489 w 2082902"/>
              <a:gd name="connsiteY69" fmla="*/ 1828800 h 1857520"/>
              <a:gd name="connsiteX70" fmla="*/ 215136 w 2082902"/>
              <a:gd name="connsiteY70" fmla="*/ 1821711 h 1857520"/>
              <a:gd name="connsiteX71" fmla="*/ 122987 w 2082902"/>
              <a:gd name="connsiteY71" fmla="*/ 1814623 h 1857520"/>
              <a:gd name="connsiteX72" fmla="*/ 63518 w 2082902"/>
              <a:gd name="connsiteY72" fmla="*/ 1805971 h 1857520"/>
              <a:gd name="connsiteX73" fmla="*/ 17389 w 2082902"/>
              <a:gd name="connsiteY73" fmla="*/ 1791794 h 1857520"/>
              <a:gd name="connsiteX74" fmla="*/ 9573 w 2082902"/>
              <a:gd name="connsiteY74" fmla="*/ 1750828 h 1857520"/>
              <a:gd name="connsiteX0" fmla="*/ 9573 w 2082902"/>
              <a:gd name="connsiteY0" fmla="*/ 1750828 h 1857520"/>
              <a:gd name="connsiteX1" fmla="*/ 9573 w 2082902"/>
              <a:gd name="connsiteY1" fmla="*/ 1750828 h 1857520"/>
              <a:gd name="connsiteX2" fmla="*/ 5553 w 2082902"/>
              <a:gd name="connsiteY2" fmla="*/ 1578167 h 1857520"/>
              <a:gd name="connsiteX3" fmla="*/ 9573 w 2082902"/>
              <a:gd name="connsiteY3" fmla="*/ 1226288 h 1857520"/>
              <a:gd name="connsiteX4" fmla="*/ 2485 w 2082902"/>
              <a:gd name="connsiteY4" fmla="*/ 956930 h 1857520"/>
              <a:gd name="connsiteX5" fmla="*/ 2485 w 2082902"/>
              <a:gd name="connsiteY5" fmla="*/ 694660 h 1857520"/>
              <a:gd name="connsiteX6" fmla="*/ 3852 w 2082902"/>
              <a:gd name="connsiteY6" fmla="*/ 590873 h 1857520"/>
              <a:gd name="connsiteX7" fmla="*/ 8420 w 2082902"/>
              <a:gd name="connsiteY7" fmla="*/ 552893 h 1857520"/>
              <a:gd name="connsiteX8" fmla="*/ 8274 w 2082902"/>
              <a:gd name="connsiteY8" fmla="*/ 503640 h 1857520"/>
              <a:gd name="connsiteX9" fmla="*/ 12678 w 2082902"/>
              <a:gd name="connsiteY9" fmla="*/ 460781 h 1857520"/>
              <a:gd name="connsiteX10" fmla="*/ 13207 w 2082902"/>
              <a:gd name="connsiteY10" fmla="*/ 401698 h 1857520"/>
              <a:gd name="connsiteX11" fmla="*/ 36974 w 2082902"/>
              <a:gd name="connsiteY11" fmla="*/ 371663 h 1857520"/>
              <a:gd name="connsiteX12" fmla="*/ 85170 w 2082902"/>
              <a:gd name="connsiteY12" fmla="*/ 349741 h 1857520"/>
              <a:gd name="connsiteX13" fmla="*/ 158429 w 2082902"/>
              <a:gd name="connsiteY13" fmla="*/ 318976 h 1857520"/>
              <a:gd name="connsiteX14" fmla="*/ 215136 w 2082902"/>
              <a:gd name="connsiteY14" fmla="*/ 304800 h 1857520"/>
              <a:gd name="connsiteX15" fmla="*/ 243489 w 2082902"/>
              <a:gd name="connsiteY15" fmla="*/ 297711 h 1857520"/>
              <a:gd name="connsiteX16" fmla="*/ 293108 w 2082902"/>
              <a:gd name="connsiteY16" fmla="*/ 283535 h 1857520"/>
              <a:gd name="connsiteX17" fmla="*/ 314373 w 2082902"/>
              <a:gd name="connsiteY17" fmla="*/ 269358 h 1857520"/>
              <a:gd name="connsiteX18" fmla="*/ 356903 w 2082902"/>
              <a:gd name="connsiteY18" fmla="*/ 248093 h 1857520"/>
              <a:gd name="connsiteX19" fmla="*/ 434875 w 2082902"/>
              <a:gd name="connsiteY19" fmla="*/ 198474 h 1857520"/>
              <a:gd name="connsiteX20" fmla="*/ 477405 w 2082902"/>
              <a:gd name="connsiteY20" fmla="*/ 177209 h 1857520"/>
              <a:gd name="connsiteX21" fmla="*/ 498671 w 2082902"/>
              <a:gd name="connsiteY21" fmla="*/ 163032 h 1857520"/>
              <a:gd name="connsiteX22" fmla="*/ 548289 w 2082902"/>
              <a:gd name="connsiteY22" fmla="*/ 148856 h 1857520"/>
              <a:gd name="connsiteX23" fmla="*/ 633350 w 2082902"/>
              <a:gd name="connsiteY23" fmla="*/ 113414 h 1857520"/>
              <a:gd name="connsiteX24" fmla="*/ 704233 w 2082902"/>
              <a:gd name="connsiteY24" fmla="*/ 85060 h 1857520"/>
              <a:gd name="connsiteX25" fmla="*/ 753852 w 2082902"/>
              <a:gd name="connsiteY25" fmla="*/ 63795 h 1857520"/>
              <a:gd name="connsiteX26" fmla="*/ 782205 w 2082902"/>
              <a:gd name="connsiteY26" fmla="*/ 49618 h 1857520"/>
              <a:gd name="connsiteX27" fmla="*/ 831824 w 2082902"/>
              <a:gd name="connsiteY27" fmla="*/ 35442 h 1857520"/>
              <a:gd name="connsiteX28" fmla="*/ 867266 w 2082902"/>
              <a:gd name="connsiteY28" fmla="*/ 21265 h 1857520"/>
              <a:gd name="connsiteX29" fmla="*/ 952326 w 2082902"/>
              <a:gd name="connsiteY29" fmla="*/ 0 h 1857520"/>
              <a:gd name="connsiteX30" fmla="*/ 1179154 w 2082902"/>
              <a:gd name="connsiteY30" fmla="*/ 7088 h 1857520"/>
              <a:gd name="connsiteX31" fmla="*/ 1228773 w 2082902"/>
              <a:gd name="connsiteY31" fmla="*/ 21265 h 1857520"/>
              <a:gd name="connsiteX32" fmla="*/ 1257126 w 2082902"/>
              <a:gd name="connsiteY32" fmla="*/ 28353 h 1857520"/>
              <a:gd name="connsiteX33" fmla="*/ 1278392 w 2082902"/>
              <a:gd name="connsiteY33" fmla="*/ 42530 h 1857520"/>
              <a:gd name="connsiteX34" fmla="*/ 1320922 w 2082902"/>
              <a:gd name="connsiteY34" fmla="*/ 56707 h 1857520"/>
              <a:gd name="connsiteX35" fmla="*/ 1384717 w 2082902"/>
              <a:gd name="connsiteY35" fmla="*/ 77972 h 1857520"/>
              <a:gd name="connsiteX36" fmla="*/ 1427247 w 2082902"/>
              <a:gd name="connsiteY36" fmla="*/ 92149 h 1857520"/>
              <a:gd name="connsiteX37" fmla="*/ 1483954 w 2082902"/>
              <a:gd name="connsiteY37" fmla="*/ 113414 h 1857520"/>
              <a:gd name="connsiteX38" fmla="*/ 1512308 w 2082902"/>
              <a:gd name="connsiteY38" fmla="*/ 127590 h 1857520"/>
              <a:gd name="connsiteX39" fmla="*/ 1540661 w 2082902"/>
              <a:gd name="connsiteY39" fmla="*/ 134679 h 1857520"/>
              <a:gd name="connsiteX40" fmla="*/ 1561926 w 2082902"/>
              <a:gd name="connsiteY40" fmla="*/ 141767 h 1857520"/>
              <a:gd name="connsiteX41" fmla="*/ 1590280 w 2082902"/>
              <a:gd name="connsiteY41" fmla="*/ 148856 h 1857520"/>
              <a:gd name="connsiteX42" fmla="*/ 1654075 w 2082902"/>
              <a:gd name="connsiteY42" fmla="*/ 170121 h 1857520"/>
              <a:gd name="connsiteX43" fmla="*/ 1703694 w 2082902"/>
              <a:gd name="connsiteY43" fmla="*/ 184297 h 1857520"/>
              <a:gd name="connsiteX44" fmla="*/ 1753312 w 2082902"/>
              <a:gd name="connsiteY44" fmla="*/ 205563 h 1857520"/>
              <a:gd name="connsiteX45" fmla="*/ 1831156 w 2082902"/>
              <a:gd name="connsiteY45" fmla="*/ 233971 h 1857520"/>
              <a:gd name="connsiteX46" fmla="*/ 1899611 w 2082902"/>
              <a:gd name="connsiteY46" fmla="*/ 248147 h 1857520"/>
              <a:gd name="connsiteX47" fmla="*/ 1958711 w 2082902"/>
              <a:gd name="connsiteY47" fmla="*/ 271807 h 1857520"/>
              <a:gd name="connsiteX48" fmla="*/ 1998884 w 2082902"/>
              <a:gd name="connsiteY48" fmla="*/ 276555 h 1857520"/>
              <a:gd name="connsiteX49" fmla="*/ 2048558 w 2082902"/>
              <a:gd name="connsiteY49" fmla="*/ 307229 h 1857520"/>
              <a:gd name="connsiteX50" fmla="*/ 2067520 w 2082902"/>
              <a:gd name="connsiteY50" fmla="*/ 340260 h 1857520"/>
              <a:gd name="connsiteX51" fmla="*/ 2072289 w 2082902"/>
              <a:gd name="connsiteY51" fmla="*/ 460744 h 1857520"/>
              <a:gd name="connsiteX52" fmla="*/ 2079378 w 2082902"/>
              <a:gd name="connsiteY52" fmla="*/ 822251 h 1857520"/>
              <a:gd name="connsiteX53" fmla="*/ 2077814 w 2082902"/>
              <a:gd name="connsiteY53" fmla="*/ 1781580 h 1857520"/>
              <a:gd name="connsiteX54" fmla="*/ 2043936 w 2082902"/>
              <a:gd name="connsiteY54" fmla="*/ 1785906 h 1857520"/>
              <a:gd name="connsiteX55" fmla="*/ 2001405 w 2082902"/>
              <a:gd name="connsiteY55" fmla="*/ 1787469 h 1857520"/>
              <a:gd name="connsiteX56" fmla="*/ 1927759 w 2082902"/>
              <a:gd name="connsiteY56" fmla="*/ 1791794 h 1857520"/>
              <a:gd name="connsiteX57" fmla="*/ 1866726 w 2082902"/>
              <a:gd name="connsiteY57" fmla="*/ 1798883 h 1857520"/>
              <a:gd name="connsiteX58" fmla="*/ 1767489 w 2082902"/>
              <a:gd name="connsiteY58" fmla="*/ 1807535 h 1857520"/>
              <a:gd name="connsiteX59" fmla="*/ 1710782 w 2082902"/>
              <a:gd name="connsiteY59" fmla="*/ 1814623 h 1857520"/>
              <a:gd name="connsiteX60" fmla="*/ 1661164 w 2082902"/>
              <a:gd name="connsiteY60" fmla="*/ 1828800 h 1857520"/>
              <a:gd name="connsiteX61" fmla="*/ 1576103 w 2082902"/>
              <a:gd name="connsiteY61" fmla="*/ 1842976 h 1857520"/>
              <a:gd name="connsiteX62" fmla="*/ 1548948 w 2082902"/>
              <a:gd name="connsiteY62" fmla="*/ 1847302 h 1857520"/>
              <a:gd name="connsiteX63" fmla="*/ 1491043 w 2082902"/>
              <a:gd name="connsiteY63" fmla="*/ 1848865 h 1857520"/>
              <a:gd name="connsiteX64" fmla="*/ 1461126 w 2082902"/>
              <a:gd name="connsiteY64" fmla="*/ 1850429 h 1857520"/>
              <a:gd name="connsiteX65" fmla="*/ 1390242 w 2082902"/>
              <a:gd name="connsiteY65" fmla="*/ 1854755 h 1857520"/>
              <a:gd name="connsiteX66" fmla="*/ 1046874 w 2082902"/>
              <a:gd name="connsiteY66" fmla="*/ 1850429 h 1857520"/>
              <a:gd name="connsiteX67" fmla="*/ 902708 w 2082902"/>
              <a:gd name="connsiteY67" fmla="*/ 1857153 h 1857520"/>
              <a:gd name="connsiteX68" fmla="*/ 278931 w 2082902"/>
              <a:gd name="connsiteY68" fmla="*/ 1835888 h 1857520"/>
              <a:gd name="connsiteX69" fmla="*/ 243489 w 2082902"/>
              <a:gd name="connsiteY69" fmla="*/ 1828800 h 1857520"/>
              <a:gd name="connsiteX70" fmla="*/ 215136 w 2082902"/>
              <a:gd name="connsiteY70" fmla="*/ 1821711 h 1857520"/>
              <a:gd name="connsiteX71" fmla="*/ 122987 w 2082902"/>
              <a:gd name="connsiteY71" fmla="*/ 1814623 h 1857520"/>
              <a:gd name="connsiteX72" fmla="*/ 63518 w 2082902"/>
              <a:gd name="connsiteY72" fmla="*/ 1805971 h 1857520"/>
              <a:gd name="connsiteX73" fmla="*/ 17389 w 2082902"/>
              <a:gd name="connsiteY73" fmla="*/ 1791794 h 1857520"/>
              <a:gd name="connsiteX74" fmla="*/ 9573 w 2082902"/>
              <a:gd name="connsiteY74" fmla="*/ 1750828 h 18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082902" h="1857520">
                <a:moveTo>
                  <a:pt x="9573" y="1750828"/>
                </a:moveTo>
                <a:lnTo>
                  <a:pt x="9573" y="1750828"/>
                </a:lnTo>
                <a:cubicBezTo>
                  <a:pt x="14299" y="1691758"/>
                  <a:pt x="4549" y="1637417"/>
                  <a:pt x="5553" y="1578167"/>
                </a:cubicBezTo>
                <a:cubicBezTo>
                  <a:pt x="7641" y="1454983"/>
                  <a:pt x="17489" y="1345041"/>
                  <a:pt x="9573" y="1226288"/>
                </a:cubicBezTo>
                <a:cubicBezTo>
                  <a:pt x="7210" y="1136502"/>
                  <a:pt x="5872" y="1046683"/>
                  <a:pt x="2485" y="956930"/>
                </a:cubicBezTo>
                <a:cubicBezTo>
                  <a:pt x="-2990" y="811852"/>
                  <a:pt x="2257" y="755669"/>
                  <a:pt x="2485" y="694660"/>
                </a:cubicBezTo>
                <a:cubicBezTo>
                  <a:pt x="2713" y="633651"/>
                  <a:pt x="2863" y="614501"/>
                  <a:pt x="3852" y="590873"/>
                </a:cubicBezTo>
                <a:cubicBezTo>
                  <a:pt x="4841" y="567245"/>
                  <a:pt x="7683" y="567432"/>
                  <a:pt x="8420" y="552893"/>
                </a:cubicBezTo>
                <a:cubicBezTo>
                  <a:pt x="9157" y="538354"/>
                  <a:pt x="7564" y="518992"/>
                  <a:pt x="8274" y="503640"/>
                </a:cubicBezTo>
                <a:cubicBezTo>
                  <a:pt x="8984" y="488288"/>
                  <a:pt x="11856" y="477771"/>
                  <a:pt x="12678" y="460781"/>
                </a:cubicBezTo>
                <a:cubicBezTo>
                  <a:pt x="13500" y="443791"/>
                  <a:pt x="9158" y="416551"/>
                  <a:pt x="13207" y="401698"/>
                </a:cubicBezTo>
                <a:cubicBezTo>
                  <a:pt x="17256" y="386845"/>
                  <a:pt x="24980" y="380322"/>
                  <a:pt x="36974" y="371663"/>
                </a:cubicBezTo>
                <a:cubicBezTo>
                  <a:pt x="48968" y="363004"/>
                  <a:pt x="64928" y="358522"/>
                  <a:pt x="85170" y="349741"/>
                </a:cubicBezTo>
                <a:cubicBezTo>
                  <a:pt x="105413" y="340960"/>
                  <a:pt x="136424" y="324477"/>
                  <a:pt x="158429" y="318976"/>
                </a:cubicBezTo>
                <a:lnTo>
                  <a:pt x="215136" y="304800"/>
                </a:lnTo>
                <a:cubicBezTo>
                  <a:pt x="224587" y="302437"/>
                  <a:pt x="234247" y="300792"/>
                  <a:pt x="243489" y="297711"/>
                </a:cubicBezTo>
                <a:cubicBezTo>
                  <a:pt x="273996" y="287542"/>
                  <a:pt x="257505" y="292435"/>
                  <a:pt x="293108" y="283535"/>
                </a:cubicBezTo>
                <a:cubicBezTo>
                  <a:pt x="300196" y="278809"/>
                  <a:pt x="306753" y="273168"/>
                  <a:pt x="314373" y="269358"/>
                </a:cubicBezTo>
                <a:cubicBezTo>
                  <a:pt x="361190" y="245948"/>
                  <a:pt x="309502" y="281950"/>
                  <a:pt x="356903" y="248093"/>
                </a:cubicBezTo>
                <a:cubicBezTo>
                  <a:pt x="423413" y="200587"/>
                  <a:pt x="338049" y="256571"/>
                  <a:pt x="434875" y="198474"/>
                </a:cubicBezTo>
                <a:cubicBezTo>
                  <a:pt x="469226" y="177863"/>
                  <a:pt x="442033" y="188999"/>
                  <a:pt x="477405" y="177209"/>
                </a:cubicBezTo>
                <a:cubicBezTo>
                  <a:pt x="484494" y="172483"/>
                  <a:pt x="490840" y="166388"/>
                  <a:pt x="498671" y="163032"/>
                </a:cubicBezTo>
                <a:cubicBezTo>
                  <a:pt x="593372" y="122447"/>
                  <a:pt x="472455" y="183326"/>
                  <a:pt x="548289" y="148856"/>
                </a:cubicBezTo>
                <a:cubicBezTo>
                  <a:pt x="628248" y="112511"/>
                  <a:pt x="577791" y="127303"/>
                  <a:pt x="633350" y="113414"/>
                </a:cubicBezTo>
                <a:cubicBezTo>
                  <a:pt x="681197" y="81515"/>
                  <a:pt x="621650" y="118094"/>
                  <a:pt x="704233" y="85060"/>
                </a:cubicBezTo>
                <a:cubicBezTo>
                  <a:pt x="785812" y="52428"/>
                  <a:pt x="657536" y="87873"/>
                  <a:pt x="753852" y="63795"/>
                </a:cubicBezTo>
                <a:cubicBezTo>
                  <a:pt x="763303" y="59069"/>
                  <a:pt x="772493" y="53780"/>
                  <a:pt x="782205" y="49618"/>
                </a:cubicBezTo>
                <a:cubicBezTo>
                  <a:pt x="806092" y="39381"/>
                  <a:pt x="804854" y="44432"/>
                  <a:pt x="831824" y="35442"/>
                </a:cubicBezTo>
                <a:cubicBezTo>
                  <a:pt x="843895" y="31418"/>
                  <a:pt x="855195" y="25289"/>
                  <a:pt x="867266" y="21265"/>
                </a:cubicBezTo>
                <a:cubicBezTo>
                  <a:pt x="906612" y="8150"/>
                  <a:pt x="915326" y="7400"/>
                  <a:pt x="952326" y="0"/>
                </a:cubicBezTo>
                <a:cubicBezTo>
                  <a:pt x="1027935" y="2363"/>
                  <a:pt x="1103624" y="2892"/>
                  <a:pt x="1179154" y="7088"/>
                </a:cubicBezTo>
                <a:cubicBezTo>
                  <a:pt x="1192916" y="7852"/>
                  <a:pt x="1215017" y="17335"/>
                  <a:pt x="1228773" y="21265"/>
                </a:cubicBezTo>
                <a:cubicBezTo>
                  <a:pt x="1238140" y="23941"/>
                  <a:pt x="1247675" y="25990"/>
                  <a:pt x="1257126" y="28353"/>
                </a:cubicBezTo>
                <a:cubicBezTo>
                  <a:pt x="1264215" y="33079"/>
                  <a:pt x="1270607" y="39070"/>
                  <a:pt x="1278392" y="42530"/>
                </a:cubicBezTo>
                <a:cubicBezTo>
                  <a:pt x="1292048" y="48599"/>
                  <a:pt x="1306745" y="51981"/>
                  <a:pt x="1320922" y="56707"/>
                </a:cubicBezTo>
                <a:lnTo>
                  <a:pt x="1384717" y="77972"/>
                </a:lnTo>
                <a:lnTo>
                  <a:pt x="1427247" y="92149"/>
                </a:lnTo>
                <a:cubicBezTo>
                  <a:pt x="1506189" y="131617"/>
                  <a:pt x="1406744" y="84461"/>
                  <a:pt x="1483954" y="113414"/>
                </a:cubicBezTo>
                <a:cubicBezTo>
                  <a:pt x="1493848" y="117124"/>
                  <a:pt x="1502414" y="123880"/>
                  <a:pt x="1512308" y="127590"/>
                </a:cubicBezTo>
                <a:cubicBezTo>
                  <a:pt x="1521430" y="131011"/>
                  <a:pt x="1531294" y="132003"/>
                  <a:pt x="1540661" y="134679"/>
                </a:cubicBezTo>
                <a:cubicBezTo>
                  <a:pt x="1547845" y="136732"/>
                  <a:pt x="1554742" y="139714"/>
                  <a:pt x="1561926" y="141767"/>
                </a:cubicBezTo>
                <a:cubicBezTo>
                  <a:pt x="1571293" y="144443"/>
                  <a:pt x="1580969" y="145991"/>
                  <a:pt x="1590280" y="148856"/>
                </a:cubicBezTo>
                <a:cubicBezTo>
                  <a:pt x="1611704" y="155448"/>
                  <a:pt x="1632329" y="164685"/>
                  <a:pt x="1654075" y="170121"/>
                </a:cubicBezTo>
                <a:cubicBezTo>
                  <a:pt x="1668461" y="173717"/>
                  <a:pt x="1689459" y="178196"/>
                  <a:pt x="1703694" y="184297"/>
                </a:cubicBezTo>
                <a:cubicBezTo>
                  <a:pt x="1765020" y="210580"/>
                  <a:pt x="1703432" y="188935"/>
                  <a:pt x="1753312" y="205563"/>
                </a:cubicBezTo>
                <a:cubicBezTo>
                  <a:pt x="1755482" y="209904"/>
                  <a:pt x="1806773" y="226874"/>
                  <a:pt x="1831156" y="233971"/>
                </a:cubicBezTo>
                <a:cubicBezTo>
                  <a:pt x="1855539" y="241068"/>
                  <a:pt x="1878352" y="241841"/>
                  <a:pt x="1899611" y="248147"/>
                </a:cubicBezTo>
                <a:cubicBezTo>
                  <a:pt x="1920870" y="254453"/>
                  <a:pt x="1942165" y="267072"/>
                  <a:pt x="1958711" y="271807"/>
                </a:cubicBezTo>
                <a:cubicBezTo>
                  <a:pt x="1975257" y="276542"/>
                  <a:pt x="1983910" y="270651"/>
                  <a:pt x="1998884" y="276555"/>
                </a:cubicBezTo>
                <a:cubicBezTo>
                  <a:pt x="2013858" y="282459"/>
                  <a:pt x="2037119" y="296612"/>
                  <a:pt x="2048558" y="307229"/>
                </a:cubicBezTo>
                <a:cubicBezTo>
                  <a:pt x="2059997" y="317846"/>
                  <a:pt x="2063565" y="314674"/>
                  <a:pt x="2067520" y="340260"/>
                </a:cubicBezTo>
                <a:cubicBezTo>
                  <a:pt x="2071475" y="365846"/>
                  <a:pt x="2070313" y="380412"/>
                  <a:pt x="2072289" y="460744"/>
                </a:cubicBezTo>
                <a:cubicBezTo>
                  <a:pt x="2074265" y="541076"/>
                  <a:pt x="2077015" y="701749"/>
                  <a:pt x="2079378" y="822251"/>
                </a:cubicBezTo>
                <a:cubicBezTo>
                  <a:pt x="2077015" y="1136502"/>
                  <a:pt x="2089532" y="1467539"/>
                  <a:pt x="2077814" y="1781580"/>
                </a:cubicBezTo>
                <a:cubicBezTo>
                  <a:pt x="2077451" y="1791315"/>
                  <a:pt x="2056671" y="1784925"/>
                  <a:pt x="2043936" y="1785906"/>
                </a:cubicBezTo>
                <a:cubicBezTo>
                  <a:pt x="2031201" y="1786888"/>
                  <a:pt x="2020768" y="1786488"/>
                  <a:pt x="2001405" y="1787469"/>
                </a:cubicBezTo>
                <a:cubicBezTo>
                  <a:pt x="1982042" y="1788450"/>
                  <a:pt x="1951374" y="1789308"/>
                  <a:pt x="1927759" y="1791794"/>
                </a:cubicBezTo>
                <a:lnTo>
                  <a:pt x="1866726" y="1798883"/>
                </a:lnTo>
                <a:cubicBezTo>
                  <a:pt x="1739636" y="1813835"/>
                  <a:pt x="1793480" y="1804912"/>
                  <a:pt x="1767489" y="1807535"/>
                </a:cubicBezTo>
                <a:cubicBezTo>
                  <a:pt x="1741498" y="1810158"/>
                  <a:pt x="1729684" y="1812260"/>
                  <a:pt x="1710782" y="1814623"/>
                </a:cubicBezTo>
                <a:cubicBezTo>
                  <a:pt x="1694243" y="1819349"/>
                  <a:pt x="1677852" y="1824628"/>
                  <a:pt x="1661164" y="1828800"/>
                </a:cubicBezTo>
                <a:cubicBezTo>
                  <a:pt x="1627755" y="1837152"/>
                  <a:pt x="1594806" y="1839892"/>
                  <a:pt x="1576103" y="1842976"/>
                </a:cubicBezTo>
                <a:cubicBezTo>
                  <a:pt x="1567051" y="1844418"/>
                  <a:pt x="1563125" y="1846321"/>
                  <a:pt x="1548948" y="1847302"/>
                </a:cubicBezTo>
                <a:cubicBezTo>
                  <a:pt x="1534771" y="1848284"/>
                  <a:pt x="1505680" y="1848344"/>
                  <a:pt x="1491043" y="1848865"/>
                </a:cubicBezTo>
                <a:cubicBezTo>
                  <a:pt x="1476406" y="1849386"/>
                  <a:pt x="1477926" y="1849447"/>
                  <a:pt x="1461126" y="1850429"/>
                </a:cubicBezTo>
                <a:cubicBezTo>
                  <a:pt x="1444326" y="1851411"/>
                  <a:pt x="1413870" y="1852392"/>
                  <a:pt x="1390242" y="1854755"/>
                </a:cubicBezTo>
                <a:lnTo>
                  <a:pt x="1046874" y="1850429"/>
                </a:lnTo>
                <a:cubicBezTo>
                  <a:pt x="1004296" y="1849177"/>
                  <a:pt x="1030698" y="1859576"/>
                  <a:pt x="902708" y="1857153"/>
                </a:cubicBezTo>
                <a:cubicBezTo>
                  <a:pt x="774718" y="1854730"/>
                  <a:pt x="607408" y="1854136"/>
                  <a:pt x="278931" y="1835888"/>
                </a:cubicBezTo>
                <a:cubicBezTo>
                  <a:pt x="267117" y="1833525"/>
                  <a:pt x="255250" y="1831414"/>
                  <a:pt x="243489" y="1828800"/>
                </a:cubicBezTo>
                <a:cubicBezTo>
                  <a:pt x="233979" y="1826687"/>
                  <a:pt x="224811" y="1822849"/>
                  <a:pt x="215136" y="1821711"/>
                </a:cubicBezTo>
                <a:cubicBezTo>
                  <a:pt x="184540" y="1818111"/>
                  <a:pt x="153703" y="1816986"/>
                  <a:pt x="122987" y="1814623"/>
                </a:cubicBezTo>
                <a:cubicBezTo>
                  <a:pt x="109501" y="1811926"/>
                  <a:pt x="78052" y="1813238"/>
                  <a:pt x="63518" y="1805971"/>
                </a:cubicBezTo>
                <a:cubicBezTo>
                  <a:pt x="55898" y="1802161"/>
                  <a:pt x="25654" y="1793860"/>
                  <a:pt x="17389" y="1791794"/>
                </a:cubicBezTo>
                <a:cubicBezTo>
                  <a:pt x="5928" y="1788929"/>
                  <a:pt x="15480" y="1756735"/>
                  <a:pt x="9573" y="1750828"/>
                </a:cubicBezTo>
                <a:close/>
              </a:path>
            </a:pathLst>
          </a:cu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5CF7195-B747-4704-B681-E6A47E3C5088}"/>
              </a:ext>
            </a:extLst>
          </p:cNvPr>
          <p:cNvSpPr/>
          <p:nvPr/>
        </p:nvSpPr>
        <p:spPr>
          <a:xfrm>
            <a:off x="5097033" y="1277410"/>
            <a:ext cx="110302" cy="2635552"/>
          </a:xfrm>
          <a:prstGeom prst="rect">
            <a:avLst/>
          </a:prstGeom>
          <a:pattFill prst="pct60">
            <a:fgClr>
              <a:schemeClr val="tx2">
                <a:lumMod val="20000"/>
                <a:lumOff val="80000"/>
              </a:schemeClr>
            </a:fgClr>
            <a:bgClr>
              <a:schemeClr val="bg1"/>
            </a:bgClr>
          </a:patt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BB0FD25-3220-4E5C-A6A9-C82F52997D4B}"/>
              </a:ext>
            </a:extLst>
          </p:cNvPr>
          <p:cNvSpPr/>
          <p:nvPr/>
        </p:nvSpPr>
        <p:spPr>
          <a:xfrm>
            <a:off x="7482303" y="854605"/>
            <a:ext cx="107676" cy="296752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1D6F018-24DF-4B91-A1B0-24F788910A88}"/>
              </a:ext>
            </a:extLst>
          </p:cNvPr>
          <p:cNvSpPr/>
          <p:nvPr/>
        </p:nvSpPr>
        <p:spPr>
          <a:xfrm rot="16521476">
            <a:off x="6523757" y="-1065048"/>
            <a:ext cx="116214" cy="361350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C7516C8-6990-49B2-9FBB-A2DB8D8DD31F}"/>
              </a:ext>
            </a:extLst>
          </p:cNvPr>
          <p:cNvSpPr/>
          <p:nvPr/>
        </p:nvSpPr>
        <p:spPr>
          <a:xfrm>
            <a:off x="5097025" y="662497"/>
            <a:ext cx="110302" cy="61491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AED9B64C-DB59-417B-902F-76E040CB80D1}"/>
              </a:ext>
            </a:extLst>
          </p:cNvPr>
          <p:cNvSpPr txBox="1"/>
          <p:nvPr/>
        </p:nvSpPr>
        <p:spPr>
          <a:xfrm>
            <a:off x="5533095" y="2543866"/>
            <a:ext cx="1792239" cy="64633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Is there a desludging hole or should the defecation hole be used?</a:t>
            </a:r>
            <a:endParaRPr lang="en-US" sz="1200" dirty="0"/>
          </a:p>
        </p:txBody>
      </p:sp>
      <p:cxnSp>
        <p:nvCxnSpPr>
          <p:cNvPr id="98" name="Straight Arrow Connector 97">
            <a:extLst>
              <a:ext uri="{FF2B5EF4-FFF2-40B4-BE49-F238E27FC236}">
                <a16:creationId xmlns:a16="http://schemas.microsoft.com/office/drawing/2014/main" id="{09C3EBC9-E26C-4EBA-9555-092108E97036}"/>
              </a:ext>
            </a:extLst>
          </p:cNvPr>
          <p:cNvCxnSpPr/>
          <p:nvPr/>
        </p:nvCxnSpPr>
        <p:spPr>
          <a:xfrm>
            <a:off x="6478745" y="3217340"/>
            <a:ext cx="0" cy="50158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A51FF909-5AC6-4861-B416-24B5931A959A}"/>
              </a:ext>
            </a:extLst>
          </p:cNvPr>
          <p:cNvSpPr txBox="1"/>
          <p:nvPr/>
        </p:nvSpPr>
        <p:spPr>
          <a:xfrm>
            <a:off x="8858155" y="2467880"/>
            <a:ext cx="1882184" cy="842403"/>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How bulky is the pumping system, and how near / far from the pit can it be located?</a:t>
            </a:r>
            <a:endParaRPr lang="en-US" sz="1200" dirty="0"/>
          </a:p>
        </p:txBody>
      </p:sp>
      <p:sp>
        <p:nvSpPr>
          <p:cNvPr id="102" name="TextBox 101">
            <a:extLst>
              <a:ext uri="{FF2B5EF4-FFF2-40B4-BE49-F238E27FC236}">
                <a16:creationId xmlns:a16="http://schemas.microsoft.com/office/drawing/2014/main" id="{EBC12E00-190C-4DE8-866D-7A7BFC2D4DB2}"/>
              </a:ext>
            </a:extLst>
          </p:cNvPr>
          <p:cNvSpPr txBox="1"/>
          <p:nvPr/>
        </p:nvSpPr>
        <p:spPr>
          <a:xfrm>
            <a:off x="1966244" y="854606"/>
            <a:ext cx="2238290" cy="1015663"/>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What are the investment cost and operation &amp; maintenance cost of the desludging system? Is it affordable in the short / medium / long term?</a:t>
            </a:r>
            <a:endParaRPr lang="en-US" sz="1200" dirty="0"/>
          </a:p>
        </p:txBody>
      </p:sp>
      <p:sp>
        <p:nvSpPr>
          <p:cNvPr id="104" name="TextBox 103">
            <a:extLst>
              <a:ext uri="{FF2B5EF4-FFF2-40B4-BE49-F238E27FC236}">
                <a16:creationId xmlns:a16="http://schemas.microsoft.com/office/drawing/2014/main" id="{CD3EA929-1A7A-4303-826A-AB8FA04C943D}"/>
              </a:ext>
            </a:extLst>
          </p:cNvPr>
          <p:cNvSpPr txBox="1"/>
          <p:nvPr/>
        </p:nvSpPr>
        <p:spPr>
          <a:xfrm>
            <a:off x="1948196" y="2036034"/>
            <a:ext cx="2256346" cy="64633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When choosing a desludging system, pay attention to accessibility and manoeuvrability. </a:t>
            </a:r>
            <a:endParaRPr lang="en-US" sz="1200" dirty="0"/>
          </a:p>
        </p:txBody>
      </p:sp>
      <p:sp>
        <p:nvSpPr>
          <p:cNvPr id="105" name="TextBox 104">
            <a:extLst>
              <a:ext uri="{FF2B5EF4-FFF2-40B4-BE49-F238E27FC236}">
                <a16:creationId xmlns:a16="http://schemas.microsoft.com/office/drawing/2014/main" id="{A36F3F6D-B8F2-44DA-8B57-8AD7AF895B03}"/>
              </a:ext>
            </a:extLst>
          </p:cNvPr>
          <p:cNvSpPr txBox="1"/>
          <p:nvPr/>
        </p:nvSpPr>
        <p:spPr>
          <a:xfrm>
            <a:off x="8123151" y="5125309"/>
            <a:ext cx="1971193" cy="64633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How thick is the sludge. Will water be needed to dilute before pumping out?</a:t>
            </a:r>
            <a:endParaRPr lang="en-US" sz="1200" dirty="0"/>
          </a:p>
        </p:txBody>
      </p:sp>
      <p:sp>
        <p:nvSpPr>
          <p:cNvPr id="106" name="TextBox 105">
            <a:extLst>
              <a:ext uri="{FF2B5EF4-FFF2-40B4-BE49-F238E27FC236}">
                <a16:creationId xmlns:a16="http://schemas.microsoft.com/office/drawing/2014/main" id="{BFBCE7C7-7ADC-443B-BA66-026054B262F3}"/>
              </a:ext>
            </a:extLst>
          </p:cNvPr>
          <p:cNvSpPr txBox="1"/>
          <p:nvPr/>
        </p:nvSpPr>
        <p:spPr>
          <a:xfrm>
            <a:off x="1964510" y="2881927"/>
            <a:ext cx="2256346" cy="64633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Can the system be locally manufactured or need to be imported? </a:t>
            </a:r>
            <a:endParaRPr lang="en-US" sz="1200" dirty="0"/>
          </a:p>
        </p:txBody>
      </p:sp>
      <p:sp>
        <p:nvSpPr>
          <p:cNvPr id="107" name="TextBox 106">
            <a:extLst>
              <a:ext uri="{FF2B5EF4-FFF2-40B4-BE49-F238E27FC236}">
                <a16:creationId xmlns:a16="http://schemas.microsoft.com/office/drawing/2014/main" id="{2E0BE0B6-777C-4D70-932A-D37905A56FC4}"/>
              </a:ext>
            </a:extLst>
          </p:cNvPr>
          <p:cNvSpPr txBox="1"/>
          <p:nvPr/>
        </p:nvSpPr>
        <p:spPr>
          <a:xfrm>
            <a:off x="1961637" y="3772487"/>
            <a:ext cx="1534139" cy="276999"/>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How easy is it to use?</a:t>
            </a:r>
            <a:endParaRPr lang="en-US" sz="1200" dirty="0"/>
          </a:p>
        </p:txBody>
      </p:sp>
      <p:sp>
        <p:nvSpPr>
          <p:cNvPr id="108" name="TextBox 107">
            <a:extLst>
              <a:ext uri="{FF2B5EF4-FFF2-40B4-BE49-F238E27FC236}">
                <a16:creationId xmlns:a16="http://schemas.microsoft.com/office/drawing/2014/main" id="{6BC625FC-F4BE-4EF3-AFE4-6093AD8A2E5A}"/>
              </a:ext>
            </a:extLst>
          </p:cNvPr>
          <p:cNvSpPr txBox="1"/>
          <p:nvPr/>
        </p:nvSpPr>
        <p:spPr>
          <a:xfrm>
            <a:off x="1967092" y="4352604"/>
            <a:ext cx="1776397" cy="1200329"/>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Is the desludging system combined with a tank for safe transport or should you purchase separately a safe transportable container?</a:t>
            </a:r>
            <a:endParaRPr lang="en-US" sz="1200" dirty="0"/>
          </a:p>
        </p:txBody>
      </p:sp>
      <p:sp>
        <p:nvSpPr>
          <p:cNvPr id="57" name="Rectangle 56">
            <a:extLst>
              <a:ext uri="{FF2B5EF4-FFF2-40B4-BE49-F238E27FC236}">
                <a16:creationId xmlns:a16="http://schemas.microsoft.com/office/drawing/2014/main" id="{7CD83A04-B1B4-4294-98DA-2E54AFCA2F28}"/>
              </a:ext>
            </a:extLst>
          </p:cNvPr>
          <p:cNvSpPr/>
          <p:nvPr/>
        </p:nvSpPr>
        <p:spPr>
          <a:xfrm rot="5400000">
            <a:off x="7853793" y="3298950"/>
            <a:ext cx="110302" cy="614913"/>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DD9F3C-4800-4F7C-81DC-2CFE36FFDBED}"/>
              </a:ext>
            </a:extLst>
          </p:cNvPr>
          <p:cNvSpPr/>
          <p:nvPr/>
        </p:nvSpPr>
        <p:spPr>
          <a:xfrm>
            <a:off x="7600071" y="3658425"/>
            <a:ext cx="534882" cy="862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4CAB2852-AB3B-472F-9AF6-906B266F9AB9}"/>
              </a:ext>
            </a:extLst>
          </p:cNvPr>
          <p:cNvCxnSpPr/>
          <p:nvPr/>
        </p:nvCxnSpPr>
        <p:spPr>
          <a:xfrm>
            <a:off x="7093847" y="3201474"/>
            <a:ext cx="776628" cy="7269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7459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4A121EE9-89DE-42BF-AE57-A41958AEA521}"/>
              </a:ext>
            </a:extLst>
          </p:cNvPr>
          <p:cNvSpPr/>
          <p:nvPr/>
        </p:nvSpPr>
        <p:spPr>
          <a:xfrm>
            <a:off x="76200" y="3800063"/>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Manual</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1BC718C2-966C-4A9A-B827-09B878739DEF}"/>
              </a:ext>
            </a:extLst>
          </p:cNvPr>
          <p:cNvSpPr/>
          <p:nvPr/>
        </p:nvSpPr>
        <p:spPr>
          <a:xfrm>
            <a:off x="76200" y="3927497"/>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Mechanical</a:t>
            </a:r>
            <a:endParaRPr lang="en-US" sz="900" dirty="0"/>
          </a:p>
        </p:txBody>
      </p:sp>
      <p:sp>
        <p:nvSpPr>
          <p:cNvPr id="21" name="Rectangle 20">
            <a:hlinkClick r:id="rId17" action="ppaction://hlinksldjump"/>
            <a:extLst>
              <a:ext uri="{FF2B5EF4-FFF2-40B4-BE49-F238E27FC236}">
                <a16:creationId xmlns:a16="http://schemas.microsoft.com/office/drawing/2014/main" id="{B14C4CC9-130E-4BDF-95B6-B3AB737EE2E7}"/>
              </a:ext>
            </a:extLst>
          </p:cNvPr>
          <p:cNvSpPr/>
          <p:nvPr/>
        </p:nvSpPr>
        <p:spPr>
          <a:xfrm>
            <a:off x="76200" y="4063614"/>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Safe handling</a:t>
            </a:r>
            <a:endParaRPr lang="en-US" sz="900" dirty="0"/>
          </a:p>
        </p:txBody>
      </p:sp>
      <p:sp>
        <p:nvSpPr>
          <p:cNvPr id="22" name="Rectangle 21">
            <a:hlinkClick r:id="rId18" action="ppaction://hlinksldjump"/>
            <a:extLst>
              <a:ext uri="{FF2B5EF4-FFF2-40B4-BE49-F238E27FC236}">
                <a16:creationId xmlns:a16="http://schemas.microsoft.com/office/drawing/2014/main" id="{0C8BDEA8-6794-4293-BB22-B41811A254A2}"/>
              </a:ext>
            </a:extLst>
          </p:cNvPr>
          <p:cNvSpPr/>
          <p:nvPr/>
        </p:nvSpPr>
        <p:spPr>
          <a:xfrm>
            <a:off x="0"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TextBox 22">
            <a:extLst>
              <a:ext uri="{FF2B5EF4-FFF2-40B4-BE49-F238E27FC236}">
                <a16:creationId xmlns:a16="http://schemas.microsoft.com/office/drawing/2014/main" id="{DA0518BF-8A9C-4F91-A34F-116A559E0D92}"/>
              </a:ext>
            </a:extLst>
          </p:cNvPr>
          <p:cNvSpPr txBox="1"/>
          <p:nvPr/>
        </p:nvSpPr>
        <p:spPr>
          <a:xfrm>
            <a:off x="1775695" y="6488632"/>
            <a:ext cx="6232909" cy="276999"/>
          </a:xfrm>
          <a:prstGeom prst="rect">
            <a:avLst/>
          </a:prstGeom>
          <a:noFill/>
        </p:spPr>
        <p:txBody>
          <a:bodyPr wrap="square" rtlCol="0">
            <a:spAutoFit/>
          </a:bodyPr>
          <a:lstStyle/>
          <a:p>
            <a:r>
              <a:rPr lang="en-GB" sz="1200" dirty="0"/>
              <a:t>Reference: </a:t>
            </a:r>
            <a:r>
              <a:rPr lang="en-GB" sz="1200" dirty="0" err="1">
                <a:hlinkClick r:id="rId19"/>
              </a:rPr>
              <a:t>Feacal</a:t>
            </a:r>
            <a:r>
              <a:rPr lang="en-GB" sz="1200" dirty="0">
                <a:hlinkClick r:id="rId19"/>
              </a:rPr>
              <a:t> sludge management – Systems approach for Implementation and Operation</a:t>
            </a:r>
            <a:endParaRPr lang="en-US" sz="1200" dirty="0"/>
          </a:p>
        </p:txBody>
      </p:sp>
      <p:sp>
        <p:nvSpPr>
          <p:cNvPr id="24" name="TextBox 23">
            <a:extLst>
              <a:ext uri="{FF2B5EF4-FFF2-40B4-BE49-F238E27FC236}">
                <a16:creationId xmlns:a16="http://schemas.microsoft.com/office/drawing/2014/main" id="{2F917016-FD4D-4992-9F22-6B94012242DD}"/>
              </a:ext>
            </a:extLst>
          </p:cNvPr>
          <p:cNvSpPr txBox="1"/>
          <p:nvPr/>
        </p:nvSpPr>
        <p:spPr>
          <a:xfrm>
            <a:off x="3574669" y="512172"/>
            <a:ext cx="2236391" cy="276999"/>
          </a:xfrm>
          <a:prstGeom prst="rect">
            <a:avLst/>
          </a:prstGeom>
          <a:noFill/>
        </p:spPr>
        <p:txBody>
          <a:bodyPr wrap="square" rtlCol="0">
            <a:spAutoFit/>
          </a:bodyPr>
          <a:lstStyle/>
          <a:p>
            <a:r>
              <a:rPr lang="en-GB" sz="1200" dirty="0">
                <a:hlinkClick r:id="rId20"/>
              </a:rPr>
              <a:t>Oxfam Supply Centre – Code LDP</a:t>
            </a:r>
            <a:endParaRPr lang="en-US" sz="1200" dirty="0"/>
          </a:p>
        </p:txBody>
      </p:sp>
      <p:pic>
        <p:nvPicPr>
          <p:cNvPr id="26" name="Picture 25" descr="A picture containing ground, outdoor, person&#10;&#10;Description automatically generated">
            <a:extLst>
              <a:ext uri="{FF2B5EF4-FFF2-40B4-BE49-F238E27FC236}">
                <a16:creationId xmlns:a16="http://schemas.microsoft.com/office/drawing/2014/main" id="{AB8F1A18-A36F-4979-A371-05595B7D71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17209" y="864540"/>
            <a:ext cx="1965108" cy="2620144"/>
          </a:xfrm>
          <a:prstGeom prst="rect">
            <a:avLst/>
          </a:prstGeom>
        </p:spPr>
      </p:pic>
      <p:sp>
        <p:nvSpPr>
          <p:cNvPr id="29" name="TextBox 28">
            <a:extLst>
              <a:ext uri="{FF2B5EF4-FFF2-40B4-BE49-F238E27FC236}">
                <a16:creationId xmlns:a16="http://schemas.microsoft.com/office/drawing/2014/main" id="{002D88F7-C46B-426D-864B-625529669B40}"/>
              </a:ext>
            </a:extLst>
          </p:cNvPr>
          <p:cNvSpPr txBox="1"/>
          <p:nvPr/>
        </p:nvSpPr>
        <p:spPr>
          <a:xfrm>
            <a:off x="6631275" y="397041"/>
            <a:ext cx="2109791"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Sludge Gulper IV</a:t>
            </a:r>
            <a:endParaRPr lang="en-US" sz="1200"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F3289E5-ECFF-4C4E-A0E3-671D1D54C68A}"/>
              </a:ext>
            </a:extLst>
          </p:cNvPr>
          <p:cNvSpPr txBox="1"/>
          <p:nvPr/>
        </p:nvSpPr>
        <p:spPr>
          <a:xfrm>
            <a:off x="1390016" y="446621"/>
            <a:ext cx="1819342"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a:solidFill>
                  <a:schemeClr val="bg1"/>
                </a:solidFill>
                <a:latin typeface="Arial" panose="020B0604020202020204" pitchFamily="34" charset="0"/>
                <a:cs typeface="Arial" panose="020B0604020202020204" pitchFamily="34" charset="0"/>
              </a:rPr>
              <a:t>Diaphragm handpump</a:t>
            </a:r>
            <a:endParaRPr lang="en-US" sz="1200" dirty="0">
              <a:solidFill>
                <a:schemeClr val="bg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ECBF318F-FFC9-4CB5-B544-A450E44F0EAB}"/>
              </a:ext>
            </a:extLst>
          </p:cNvPr>
          <p:cNvPicPr>
            <a:picLocks noChangeAspect="1"/>
          </p:cNvPicPr>
          <p:nvPr/>
        </p:nvPicPr>
        <p:blipFill>
          <a:blip r:embed="rId22"/>
          <a:stretch>
            <a:fillRect/>
          </a:stretch>
        </p:blipFill>
        <p:spPr>
          <a:xfrm>
            <a:off x="3452717" y="3659453"/>
            <a:ext cx="1965108" cy="2568969"/>
          </a:xfrm>
          <a:prstGeom prst="rect">
            <a:avLst/>
          </a:prstGeom>
        </p:spPr>
      </p:pic>
      <p:sp>
        <p:nvSpPr>
          <p:cNvPr id="35" name="Rectangle 34">
            <a:extLst>
              <a:ext uri="{FF2B5EF4-FFF2-40B4-BE49-F238E27FC236}">
                <a16:creationId xmlns:a16="http://schemas.microsoft.com/office/drawing/2014/main" id="{D9AC7BCF-9E80-41D0-A113-5DFE87E7BB2A}"/>
              </a:ext>
            </a:extLst>
          </p:cNvPr>
          <p:cNvSpPr/>
          <p:nvPr/>
        </p:nvSpPr>
        <p:spPr>
          <a:xfrm>
            <a:off x="10268793"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6654CF08-21BA-4BF5-A7F5-08BAC3A02F46}"/>
              </a:ext>
            </a:extLst>
          </p:cNvPr>
          <p:cNvSpPr/>
          <p:nvPr/>
        </p:nvSpPr>
        <p:spPr>
          <a:xfrm>
            <a:off x="10924248" y="-1"/>
            <a:ext cx="291313" cy="291313"/>
          </a:xfrm>
          <a:prstGeom prst="actionButtonForwardNex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6560903-E358-4CDA-913C-F8A5FC868CD7}"/>
              </a:ext>
            </a:extLst>
          </p:cNvPr>
          <p:cNvSpPr txBox="1"/>
          <p:nvPr/>
        </p:nvSpPr>
        <p:spPr>
          <a:xfrm>
            <a:off x="1402893" y="3558896"/>
            <a:ext cx="777707"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Nibbler</a:t>
            </a:r>
            <a:endParaRPr lang="en-US" sz="1200"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FA476483-D46B-416E-8092-3E8A0385E5B0}"/>
              </a:ext>
            </a:extLst>
          </p:cNvPr>
          <p:cNvSpPr txBox="1"/>
          <p:nvPr/>
        </p:nvSpPr>
        <p:spPr>
          <a:xfrm>
            <a:off x="6084403" y="717929"/>
            <a:ext cx="3124876" cy="341632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Low cost, can be build locally</a:t>
            </a:r>
          </a:p>
          <a:p>
            <a:endParaRPr lang="en-GB"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Gulper 4 is a manual desludging pump for emptying toilet pits and septic tanks. It is an upgraded version of the previous Gulper pump, offering an increased pumping head of approximately 3 m and a delivery head of approximately 3 m. The pump uses flexible piping that allows for a closed system to pump directly to the back of a truck and reduces spillage. The pump has been fabricated with UK-based company </a:t>
            </a:r>
            <a:r>
              <a:rPr lang="en-US" sz="1200" dirty="0" err="1">
                <a:latin typeface="Arial" panose="020B0604020202020204" pitchFamily="34" charset="0"/>
                <a:cs typeface="Arial" panose="020B0604020202020204" pitchFamily="34" charset="0"/>
              </a:rPr>
              <a:t>BuildWorks</a:t>
            </a:r>
            <a:r>
              <a:rPr lang="en-US" sz="1200" dirty="0">
                <a:latin typeface="Arial" panose="020B0604020202020204" pitchFamily="34" charset="0"/>
                <a:cs typeface="Arial" panose="020B0604020202020204" pitchFamily="34" charset="0"/>
              </a:rPr>
              <a:t> and is currently being replicated in with local fabricators in Uganda, Malawi, Rwanda and Honduras. The engineering drawings for this pump are open-source and available from Water For People</a:t>
            </a:r>
            <a:r>
              <a:rPr lang="en-GB"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7CF903F-1750-48F1-8C92-8E9689D4F4F6}"/>
              </a:ext>
            </a:extLst>
          </p:cNvPr>
          <p:cNvSpPr txBox="1"/>
          <p:nvPr/>
        </p:nvSpPr>
        <p:spPr>
          <a:xfrm>
            <a:off x="6242421" y="4326423"/>
            <a:ext cx="777707"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Others</a:t>
            </a:r>
            <a:endParaRPr lang="en-US" sz="1200"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115D5766-319C-476E-8CDD-58C4DD68BBA7}"/>
              </a:ext>
            </a:extLst>
          </p:cNvPr>
          <p:cNvSpPr/>
          <p:nvPr/>
        </p:nvSpPr>
        <p:spPr>
          <a:xfrm>
            <a:off x="1257842" y="813920"/>
            <a:ext cx="2424702" cy="2308324"/>
          </a:xfrm>
          <a:prstGeom prst="rect">
            <a:avLst/>
          </a:prstGeom>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Consist </a:t>
            </a:r>
            <a:r>
              <a:rPr lang="en-GB" sz="1200" dirty="0">
                <a:solidFill>
                  <a:srgbClr val="000000"/>
                </a:solidFill>
                <a:latin typeface="Arial" panose="020B0604020202020204" pitchFamily="34" charset="0"/>
                <a:cs typeface="Arial" panose="020B0604020202020204" pitchFamily="34" charset="0"/>
              </a:rPr>
              <a:t>of a rigid, disc shaped body clamped to a flexible rubber membrane called a diaphragm. An airtight seal between the diaphragm and the disc forms a cavity. To operate the pump, the diaphragm is alternately pushed and pulled causing it to deform into concave and convex shapes in the same way a rubber plunger is used to unblock a toilet.</a:t>
            </a:r>
            <a:endParaRPr lang="en-US" sz="1200"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48DD540C-1962-4D2A-AE3E-B65CA69650B4}"/>
              </a:ext>
            </a:extLst>
          </p:cNvPr>
          <p:cNvSpPr/>
          <p:nvPr/>
        </p:nvSpPr>
        <p:spPr>
          <a:xfrm>
            <a:off x="1257841" y="4016495"/>
            <a:ext cx="2032311" cy="830997"/>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Collect medium viscosity sludge using a continuous roller chain loop enclosed in a PVC pipe.</a:t>
            </a:r>
            <a:endParaRPr lang="en-US" sz="1200"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C4DBCA21-B999-4E31-BB32-1E9A092CED4E}"/>
              </a:ext>
            </a:extLst>
          </p:cNvPr>
          <p:cNvSpPr/>
          <p:nvPr/>
        </p:nvSpPr>
        <p:spPr>
          <a:xfrm>
            <a:off x="1249551" y="4962349"/>
            <a:ext cx="2048890" cy="830997"/>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Due to limited success during trials, development of </a:t>
            </a:r>
            <a:r>
              <a:rPr lang="en-US" sz="1200" dirty="0">
                <a:latin typeface="Arial" panose="020B0604020202020204" pitchFamily="34" charset="0"/>
                <a:cs typeface="Arial" panose="020B0604020202020204" pitchFamily="34" charset="0"/>
              </a:rPr>
              <a:t>the nibbler was </a:t>
            </a:r>
            <a:r>
              <a:rPr lang="en-US" sz="1200" b="1" dirty="0">
                <a:latin typeface="Arial" panose="020B0604020202020204" pitchFamily="34" charset="0"/>
                <a:cs typeface="Arial" panose="020B0604020202020204" pitchFamily="34" charset="0"/>
              </a:rPr>
              <a:t>suspended</a:t>
            </a:r>
            <a:r>
              <a:rPr lang="en-US" sz="1200" dirty="0">
                <a:latin typeface="Arial" panose="020B0604020202020204" pitchFamily="34" charset="0"/>
                <a:cs typeface="Arial" panose="020B0604020202020204" pitchFamily="34" charset="0"/>
              </a:rPr>
              <a:t>.</a:t>
            </a:r>
          </a:p>
        </p:txBody>
      </p:sp>
      <p:sp>
        <p:nvSpPr>
          <p:cNvPr id="43" name="Rectangle 42">
            <a:extLst>
              <a:ext uri="{FF2B5EF4-FFF2-40B4-BE49-F238E27FC236}">
                <a16:creationId xmlns:a16="http://schemas.microsoft.com/office/drawing/2014/main" id="{9266D7BD-7605-4CC1-98B5-8F1B7B4099AE}"/>
              </a:ext>
            </a:extLst>
          </p:cNvPr>
          <p:cNvSpPr/>
          <p:nvPr/>
        </p:nvSpPr>
        <p:spPr>
          <a:xfrm>
            <a:off x="6084403" y="4790357"/>
            <a:ext cx="5879977" cy="64633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3"/>
              </a:rPr>
              <a:t>Human-powered vacuum system </a:t>
            </a:r>
            <a:r>
              <a:rPr lang="en-GB" sz="1200" dirty="0">
                <a:latin typeface="Arial" panose="020B0604020202020204" pitchFamily="34" charset="0"/>
                <a:cs typeface="Arial" panose="020B0604020202020204" pitchFamily="34" charset="0"/>
              </a:rPr>
              <a:t>for the collection and short-distance transport of sludge called the Manual Pit Emptying Technology (MAPET). Due to issues with spare parts and high capital cost this technology was </a:t>
            </a:r>
            <a:r>
              <a:rPr lang="en-GB" sz="1200" b="1" dirty="0">
                <a:latin typeface="Arial" panose="020B0604020202020204" pitchFamily="34" charset="0"/>
                <a:cs typeface="Arial" panose="020B0604020202020204" pitchFamily="34" charset="0"/>
              </a:rPr>
              <a:t>discontinued</a:t>
            </a:r>
            <a:r>
              <a:rPr lang="en-GB"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1C01B06-5F1F-40B8-95CD-4470BDB03625}"/>
              </a:ext>
            </a:extLst>
          </p:cNvPr>
          <p:cNvSpPr/>
          <p:nvPr/>
        </p:nvSpPr>
        <p:spPr>
          <a:xfrm>
            <a:off x="3682544" y="12494"/>
            <a:ext cx="2000869"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Manual desludging</a:t>
            </a:r>
            <a:endParaRPr lang="en-US" dirty="0"/>
          </a:p>
        </p:txBody>
      </p:sp>
      <p:pic>
        <p:nvPicPr>
          <p:cNvPr id="25" name="Picture 24" descr="A picture containing grass, outdoor, raft&#10;&#10;Description automatically generated">
            <a:extLst>
              <a:ext uri="{FF2B5EF4-FFF2-40B4-BE49-F238E27FC236}">
                <a16:creationId xmlns:a16="http://schemas.microsoft.com/office/drawing/2014/main" id="{B4F20D08-942B-4741-B102-E25B6F8D26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92577" y="601889"/>
            <a:ext cx="2545249" cy="3393666"/>
          </a:xfrm>
          <a:prstGeom prst="rect">
            <a:avLst/>
          </a:prstGeom>
        </p:spPr>
      </p:pic>
      <p:sp>
        <p:nvSpPr>
          <p:cNvPr id="18" name="TextBox 17">
            <a:extLst>
              <a:ext uri="{FF2B5EF4-FFF2-40B4-BE49-F238E27FC236}">
                <a16:creationId xmlns:a16="http://schemas.microsoft.com/office/drawing/2014/main" id="{A48DA152-B358-410F-9B0A-E599F1C9FEAD}"/>
              </a:ext>
            </a:extLst>
          </p:cNvPr>
          <p:cNvSpPr txBox="1"/>
          <p:nvPr/>
        </p:nvSpPr>
        <p:spPr>
          <a:xfrm>
            <a:off x="3407828" y="6168657"/>
            <a:ext cx="2275585" cy="230832"/>
          </a:xfrm>
          <a:prstGeom prst="rect">
            <a:avLst/>
          </a:prstGeom>
          <a:noFill/>
        </p:spPr>
        <p:txBody>
          <a:bodyPr wrap="square" rtlCol="0">
            <a:spAutoFit/>
          </a:bodyPr>
          <a:lstStyle/>
          <a:p>
            <a:r>
              <a:rPr lang="fr-FR" sz="900" dirty="0" err="1"/>
              <a:t>Continuous</a:t>
            </a:r>
            <a:r>
              <a:rPr lang="fr-FR" sz="900" dirty="0"/>
              <a:t> </a:t>
            </a:r>
            <a:r>
              <a:rPr lang="fr-FR" sz="900" dirty="0" err="1"/>
              <a:t>chain</a:t>
            </a:r>
            <a:r>
              <a:rPr lang="fr-FR" sz="900" dirty="0"/>
              <a:t> </a:t>
            </a:r>
            <a:r>
              <a:rPr lang="fr-FR" sz="900" dirty="0" err="1"/>
              <a:t>device</a:t>
            </a:r>
            <a:r>
              <a:rPr lang="fr-FR" sz="900" dirty="0"/>
              <a:t> [</a:t>
            </a:r>
            <a:r>
              <a:rPr lang="fr-FR" sz="900" dirty="0" err="1"/>
              <a:t>Sugden</a:t>
            </a:r>
            <a:r>
              <a:rPr lang="fr-FR" sz="900" dirty="0"/>
              <a:t>, 2008]</a:t>
            </a:r>
            <a:endParaRPr lang="en-US" sz="900" dirty="0"/>
          </a:p>
        </p:txBody>
      </p:sp>
      <p:sp>
        <p:nvSpPr>
          <p:cNvPr id="19" name="TextBox 18">
            <a:extLst>
              <a:ext uri="{FF2B5EF4-FFF2-40B4-BE49-F238E27FC236}">
                <a16:creationId xmlns:a16="http://schemas.microsoft.com/office/drawing/2014/main" id="{B4C22393-4E0B-4322-BBB2-778D861D476E}"/>
              </a:ext>
            </a:extLst>
          </p:cNvPr>
          <p:cNvSpPr txBox="1"/>
          <p:nvPr/>
        </p:nvSpPr>
        <p:spPr>
          <a:xfrm>
            <a:off x="6096000" y="5542505"/>
            <a:ext cx="5986509" cy="92333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hlinkClick r:id="rId25"/>
              </a:rPr>
              <a:t>Beaumont manual pump</a:t>
            </a:r>
            <a:r>
              <a:rPr lang="en-GB" sz="1200" dirty="0">
                <a:latin typeface="Arial" panose="020B0604020202020204" pitchFamily="34" charset="0"/>
                <a:cs typeface="Arial" panose="020B0604020202020204" pitchFamily="34" charset="0"/>
              </a:rPr>
              <a:t>: a basic piston pump designed to intervene in small space, easy to repair, the SP10 - Human Powered Sludge Pump is still </a:t>
            </a:r>
            <a:r>
              <a:rPr lang="en-GB" sz="1200" b="1" dirty="0">
                <a:latin typeface="Arial" panose="020B0604020202020204" pitchFamily="34" charset="0"/>
                <a:cs typeface="Arial" panose="020B0604020202020204" pitchFamily="34" charset="0"/>
              </a:rPr>
              <a:t>under development </a:t>
            </a:r>
            <a:r>
              <a:rPr lang="en-GB" sz="1200" dirty="0">
                <a:latin typeface="Arial" panose="020B0604020202020204" pitchFamily="34" charset="0"/>
                <a:cs typeface="Arial" panose="020B0604020202020204" pitchFamily="34" charset="0"/>
              </a:rPr>
              <a:t>with the 4th iteration.</a:t>
            </a:r>
          </a:p>
          <a:p>
            <a:endParaRPr lang="en-US" dirty="0"/>
          </a:p>
        </p:txBody>
      </p:sp>
    </p:spTree>
    <p:extLst>
      <p:ext uri="{BB962C8B-B14F-4D97-AF65-F5344CB8AC3E}">
        <p14:creationId xmlns:p14="http://schemas.microsoft.com/office/powerpoint/2010/main" val="9438662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4A121EE9-89DE-42BF-AE57-A41958AEA521}"/>
              </a:ext>
            </a:extLst>
          </p:cNvPr>
          <p:cNvSpPr/>
          <p:nvPr/>
        </p:nvSpPr>
        <p:spPr>
          <a:xfrm>
            <a:off x="76200" y="3800063"/>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Manual</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1BC718C2-966C-4A9A-B827-09B878739DEF}"/>
              </a:ext>
            </a:extLst>
          </p:cNvPr>
          <p:cNvSpPr/>
          <p:nvPr/>
        </p:nvSpPr>
        <p:spPr>
          <a:xfrm>
            <a:off x="76200" y="3927497"/>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Mechanical</a:t>
            </a:r>
            <a:endParaRPr lang="en-US" sz="900" dirty="0"/>
          </a:p>
        </p:txBody>
      </p:sp>
      <p:sp>
        <p:nvSpPr>
          <p:cNvPr id="21" name="Rectangle 20">
            <a:hlinkClick r:id="rId17" action="ppaction://hlinksldjump"/>
            <a:extLst>
              <a:ext uri="{FF2B5EF4-FFF2-40B4-BE49-F238E27FC236}">
                <a16:creationId xmlns:a16="http://schemas.microsoft.com/office/drawing/2014/main" id="{B14C4CC9-130E-4BDF-95B6-B3AB737EE2E7}"/>
              </a:ext>
            </a:extLst>
          </p:cNvPr>
          <p:cNvSpPr/>
          <p:nvPr/>
        </p:nvSpPr>
        <p:spPr>
          <a:xfrm>
            <a:off x="76200" y="4063614"/>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Safe handling</a:t>
            </a:r>
            <a:endParaRPr lang="en-US" sz="900" dirty="0"/>
          </a:p>
        </p:txBody>
      </p:sp>
      <p:sp>
        <p:nvSpPr>
          <p:cNvPr id="22" name="Rectangle 21">
            <a:hlinkClick r:id="rId18" action="ppaction://hlinksldjump"/>
            <a:extLst>
              <a:ext uri="{FF2B5EF4-FFF2-40B4-BE49-F238E27FC236}">
                <a16:creationId xmlns:a16="http://schemas.microsoft.com/office/drawing/2014/main" id="{0C8BDEA8-6794-4293-BB22-B41811A254A2}"/>
              </a:ext>
            </a:extLst>
          </p:cNvPr>
          <p:cNvSpPr/>
          <p:nvPr/>
        </p:nvSpPr>
        <p:spPr>
          <a:xfrm>
            <a:off x="0"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TextBox 22">
            <a:extLst>
              <a:ext uri="{FF2B5EF4-FFF2-40B4-BE49-F238E27FC236}">
                <a16:creationId xmlns:a16="http://schemas.microsoft.com/office/drawing/2014/main" id="{DA0518BF-8A9C-4F91-A34F-116A559E0D92}"/>
              </a:ext>
            </a:extLst>
          </p:cNvPr>
          <p:cNvSpPr txBox="1"/>
          <p:nvPr/>
        </p:nvSpPr>
        <p:spPr>
          <a:xfrm>
            <a:off x="1227948" y="6341711"/>
            <a:ext cx="6232909" cy="276999"/>
          </a:xfrm>
          <a:prstGeom prst="rect">
            <a:avLst/>
          </a:prstGeom>
          <a:noFill/>
        </p:spPr>
        <p:txBody>
          <a:bodyPr wrap="square" rtlCol="0">
            <a:spAutoFit/>
          </a:bodyPr>
          <a:lstStyle/>
          <a:p>
            <a:r>
              <a:rPr lang="en-GB" sz="1200" dirty="0"/>
              <a:t>Reference: </a:t>
            </a:r>
            <a:r>
              <a:rPr lang="en-GB" sz="1200" dirty="0" err="1">
                <a:hlinkClick r:id="rId19"/>
              </a:rPr>
              <a:t>Feacal</a:t>
            </a:r>
            <a:r>
              <a:rPr lang="en-GB" sz="1200" dirty="0">
                <a:hlinkClick r:id="rId19"/>
              </a:rPr>
              <a:t> sludge management – Systems approach for Implementation and Operation</a:t>
            </a:r>
            <a:endParaRPr lang="en-US" sz="1200" dirty="0"/>
          </a:p>
        </p:txBody>
      </p:sp>
      <p:pic>
        <p:nvPicPr>
          <p:cNvPr id="33" name="Picture 32">
            <a:extLst>
              <a:ext uri="{FF2B5EF4-FFF2-40B4-BE49-F238E27FC236}">
                <a16:creationId xmlns:a16="http://schemas.microsoft.com/office/drawing/2014/main" id="{433ADED2-D037-438E-828A-28DDBBDA9723}"/>
              </a:ext>
            </a:extLst>
          </p:cNvPr>
          <p:cNvPicPr>
            <a:picLocks noChangeAspect="1"/>
          </p:cNvPicPr>
          <p:nvPr/>
        </p:nvPicPr>
        <p:blipFill>
          <a:blip r:embed="rId20"/>
          <a:stretch>
            <a:fillRect/>
          </a:stretch>
        </p:blipFill>
        <p:spPr>
          <a:xfrm>
            <a:off x="1535068" y="211973"/>
            <a:ext cx="6734992" cy="6074699"/>
          </a:xfrm>
          <a:prstGeom prst="rect">
            <a:avLst/>
          </a:prstGeom>
        </p:spPr>
      </p:pic>
      <p:sp>
        <p:nvSpPr>
          <p:cNvPr id="31" name="Rectangle 30">
            <a:extLst>
              <a:ext uri="{FF2B5EF4-FFF2-40B4-BE49-F238E27FC236}">
                <a16:creationId xmlns:a16="http://schemas.microsoft.com/office/drawing/2014/main" id="{D38B6333-DE27-4612-9B38-F5CADBB3CD0E}"/>
              </a:ext>
            </a:extLst>
          </p:cNvPr>
          <p:cNvSpPr/>
          <p:nvPr/>
        </p:nvSpPr>
        <p:spPr>
          <a:xfrm>
            <a:off x="10268793"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2" name="Action Button: Go Back or Previous 31">
            <a:hlinkClick r:id="" action="ppaction://hlinkshowjump?jump=previousslide" highlightClick="1"/>
            <a:extLst>
              <a:ext uri="{FF2B5EF4-FFF2-40B4-BE49-F238E27FC236}">
                <a16:creationId xmlns:a16="http://schemas.microsoft.com/office/drawing/2014/main" id="{65789766-0183-4D0F-AF18-8FAF1EEB5C75}"/>
              </a:ext>
            </a:extLst>
          </p:cNvPr>
          <p:cNvSpPr/>
          <p:nvPr/>
        </p:nvSpPr>
        <p:spPr>
          <a:xfrm>
            <a:off x="9904651" y="3568"/>
            <a:ext cx="372234" cy="291313"/>
          </a:xfrm>
          <a:prstGeom prst="actionButtonBackPreviou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A726B73-7C1B-4B9D-8B87-9278C3A8E87C}"/>
              </a:ext>
            </a:extLst>
          </p:cNvPr>
          <p:cNvSpPr txBox="1"/>
          <p:nvPr/>
        </p:nvSpPr>
        <p:spPr>
          <a:xfrm>
            <a:off x="8488545" y="675491"/>
            <a:ext cx="2589451" cy="1600438"/>
          </a:xfrm>
          <a:prstGeom prst="rect">
            <a:avLst/>
          </a:prstGeom>
          <a:noFill/>
        </p:spPr>
        <p:txBody>
          <a:bodyPr wrap="square" rtlCol="0">
            <a:spAutoFit/>
          </a:bodyPr>
          <a:lstStyle/>
          <a:p>
            <a:r>
              <a:rPr lang="en-GB" sz="1400" dirty="0"/>
              <a:t>The gulper IV version has a 3m pumping head, capital cost from 200 USD (local production) - 1,400 USD (UK manufacturer)</a:t>
            </a:r>
          </a:p>
          <a:p>
            <a:r>
              <a:rPr lang="en-GB" sz="1400" dirty="0"/>
              <a:t>The PVC riser pipe has been replaced by a flexible pipe not prone to cracking</a:t>
            </a:r>
            <a:endParaRPr lang="en-US" sz="1400" dirty="0"/>
          </a:p>
        </p:txBody>
      </p:sp>
    </p:spTree>
    <p:extLst>
      <p:ext uri="{BB962C8B-B14F-4D97-AF65-F5344CB8AC3E}">
        <p14:creationId xmlns:p14="http://schemas.microsoft.com/office/powerpoint/2010/main" val="2649216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BBDC6B9B-016F-43CC-B778-C5A8D130F32A}"/>
              </a:ext>
            </a:extLst>
          </p:cNvPr>
          <p:cNvSpPr/>
          <p:nvPr/>
        </p:nvSpPr>
        <p:spPr>
          <a:xfrm>
            <a:off x="76200" y="3927497"/>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Mechanical</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645567EF-3EF7-4897-A4B3-AD3D17064BBA}"/>
              </a:ext>
            </a:extLst>
          </p:cNvPr>
          <p:cNvSpPr/>
          <p:nvPr/>
        </p:nvSpPr>
        <p:spPr>
          <a:xfrm>
            <a:off x="76200" y="3800063"/>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Manual</a:t>
            </a:r>
            <a:endParaRPr lang="en-US" sz="900" dirty="0"/>
          </a:p>
        </p:txBody>
      </p:sp>
      <p:sp>
        <p:nvSpPr>
          <p:cNvPr id="21" name="Rectangle 20">
            <a:hlinkClick r:id="rId17" action="ppaction://hlinksldjump"/>
            <a:extLst>
              <a:ext uri="{FF2B5EF4-FFF2-40B4-BE49-F238E27FC236}">
                <a16:creationId xmlns:a16="http://schemas.microsoft.com/office/drawing/2014/main" id="{6063CDB7-9CFC-4411-97FA-A091E258CA5C}"/>
              </a:ext>
            </a:extLst>
          </p:cNvPr>
          <p:cNvSpPr/>
          <p:nvPr/>
        </p:nvSpPr>
        <p:spPr>
          <a:xfrm>
            <a:off x="76200" y="4063614"/>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Safe handling</a:t>
            </a:r>
            <a:endParaRPr lang="en-US" sz="900" dirty="0"/>
          </a:p>
        </p:txBody>
      </p:sp>
      <p:sp>
        <p:nvSpPr>
          <p:cNvPr id="22" name="Rectangle 21">
            <a:hlinkClick r:id="rId18" action="ppaction://hlinksldjump"/>
            <a:extLst>
              <a:ext uri="{FF2B5EF4-FFF2-40B4-BE49-F238E27FC236}">
                <a16:creationId xmlns:a16="http://schemas.microsoft.com/office/drawing/2014/main" id="{D0E13D9B-869C-4F13-8B23-65A43D309632}"/>
              </a:ext>
            </a:extLst>
          </p:cNvPr>
          <p:cNvSpPr/>
          <p:nvPr/>
        </p:nvSpPr>
        <p:spPr>
          <a:xfrm>
            <a:off x="-3"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TextBox 22">
            <a:extLst>
              <a:ext uri="{FF2B5EF4-FFF2-40B4-BE49-F238E27FC236}">
                <a16:creationId xmlns:a16="http://schemas.microsoft.com/office/drawing/2014/main" id="{F23F85A9-4CDF-4F95-A63D-0CFAF6CF28B6}"/>
              </a:ext>
            </a:extLst>
          </p:cNvPr>
          <p:cNvSpPr txBox="1"/>
          <p:nvPr/>
        </p:nvSpPr>
        <p:spPr>
          <a:xfrm>
            <a:off x="1383275" y="100473"/>
            <a:ext cx="2117142"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Diaphragm Sludge pump</a:t>
            </a:r>
            <a:endParaRPr lang="en-US" sz="12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47FF56A-0F1E-4DA4-B436-3C2B06D7ED5B}"/>
              </a:ext>
            </a:extLst>
          </p:cNvPr>
          <p:cNvSpPr txBox="1"/>
          <p:nvPr/>
        </p:nvSpPr>
        <p:spPr>
          <a:xfrm>
            <a:off x="1270451" y="405037"/>
            <a:ext cx="2686446" cy="276999"/>
          </a:xfrm>
          <a:prstGeom prst="rect">
            <a:avLst/>
          </a:prstGeom>
          <a:noFill/>
        </p:spPr>
        <p:txBody>
          <a:bodyPr wrap="square" rtlCol="0">
            <a:spAutoFit/>
          </a:bodyPr>
          <a:lstStyle/>
          <a:p>
            <a:r>
              <a:rPr lang="en-GB" sz="1200" dirty="0">
                <a:hlinkClick r:id="rId19"/>
              </a:rPr>
              <a:t>Oxfam Supply Centre – Code LDD3</a:t>
            </a:r>
            <a:endParaRPr lang="en-US" sz="1200" dirty="0"/>
          </a:p>
        </p:txBody>
      </p:sp>
      <p:pic>
        <p:nvPicPr>
          <p:cNvPr id="25" name="Picture 24">
            <a:extLst>
              <a:ext uri="{FF2B5EF4-FFF2-40B4-BE49-F238E27FC236}">
                <a16:creationId xmlns:a16="http://schemas.microsoft.com/office/drawing/2014/main" id="{DA2F4DD9-DEB7-4A85-B9AF-806A73858CF8}"/>
              </a:ext>
            </a:extLst>
          </p:cNvPr>
          <p:cNvPicPr>
            <a:picLocks noChangeAspect="1"/>
          </p:cNvPicPr>
          <p:nvPr/>
        </p:nvPicPr>
        <p:blipFill>
          <a:blip r:embed="rId20"/>
          <a:stretch>
            <a:fillRect/>
          </a:stretch>
        </p:blipFill>
        <p:spPr>
          <a:xfrm>
            <a:off x="1375183" y="739329"/>
            <a:ext cx="2149832" cy="1456662"/>
          </a:xfrm>
          <a:prstGeom prst="rect">
            <a:avLst/>
          </a:prstGeom>
        </p:spPr>
      </p:pic>
      <p:sp>
        <p:nvSpPr>
          <p:cNvPr id="26" name="Rectangle 25">
            <a:extLst>
              <a:ext uri="{FF2B5EF4-FFF2-40B4-BE49-F238E27FC236}">
                <a16:creationId xmlns:a16="http://schemas.microsoft.com/office/drawing/2014/main" id="{00F42273-1A33-4D11-8F8E-D17D300D4647}"/>
              </a:ext>
            </a:extLst>
          </p:cNvPr>
          <p:cNvSpPr/>
          <p:nvPr/>
        </p:nvSpPr>
        <p:spPr>
          <a:xfrm>
            <a:off x="1107440" y="2215886"/>
            <a:ext cx="3013097" cy="1200329"/>
          </a:xfrm>
          <a:prstGeom prst="rect">
            <a:avLst/>
          </a:prstGeom>
        </p:spPr>
        <p:txBody>
          <a:bodyPr wrap="square">
            <a:spAutoFit/>
          </a:bodyPr>
          <a:lstStyle/>
          <a:p>
            <a:r>
              <a:rPr lang="en-GB" sz="1200" dirty="0">
                <a:solidFill>
                  <a:srgbClr val="333333"/>
                </a:solidFill>
                <a:latin typeface="Arial" panose="020B0604020202020204" pitchFamily="34" charset="0"/>
                <a:cs typeface="Arial" panose="020B0604020202020204" pitchFamily="34" charset="0"/>
              </a:rPr>
              <a:t>The performance of a desludging pump will always be limited by two factors that are common in latrines:</a:t>
            </a:r>
            <a:br>
              <a:rPr lang="en-GB" sz="1200" dirty="0">
                <a:latin typeface="Arial" panose="020B0604020202020204" pitchFamily="34" charset="0"/>
                <a:cs typeface="Arial" panose="020B0604020202020204" pitchFamily="34" charset="0"/>
              </a:rPr>
            </a:br>
            <a:r>
              <a:rPr lang="en-GB" sz="1200" dirty="0">
                <a:solidFill>
                  <a:srgbClr val="333333"/>
                </a:solidFill>
                <a:latin typeface="Arial" panose="020B0604020202020204" pitchFamily="34" charset="0"/>
                <a:cs typeface="Arial" panose="020B0604020202020204" pitchFamily="34" charset="0"/>
              </a:rPr>
              <a:t>1) The fluid being too </a:t>
            </a:r>
            <a:r>
              <a:rPr lang="en-GB" sz="1200" i="1" dirty="0">
                <a:solidFill>
                  <a:srgbClr val="333333"/>
                </a:solidFill>
                <a:latin typeface="Arial" panose="020B0604020202020204" pitchFamily="34" charset="0"/>
                <a:cs typeface="Arial" panose="020B0604020202020204" pitchFamily="34" charset="0"/>
              </a:rPr>
              <a:t>thick or heavy to flow</a:t>
            </a:r>
            <a:br>
              <a:rPr lang="en-GB" sz="1200" i="1" dirty="0">
                <a:latin typeface="Arial" panose="020B0604020202020204" pitchFamily="34" charset="0"/>
                <a:cs typeface="Arial" panose="020B0604020202020204" pitchFamily="34" charset="0"/>
              </a:rPr>
            </a:br>
            <a:r>
              <a:rPr lang="en-GB" sz="1200" i="1" dirty="0">
                <a:solidFill>
                  <a:srgbClr val="333333"/>
                </a:solidFill>
                <a:latin typeface="Arial" panose="020B0604020202020204" pitchFamily="34" charset="0"/>
                <a:cs typeface="Arial" panose="020B0604020202020204" pitchFamily="34" charset="0"/>
              </a:rPr>
              <a:t>2) Debris in the sludge blocking the inlet</a:t>
            </a:r>
            <a:endParaRPr lang="en-US" sz="1200" i="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77D96B6-353E-497B-BF31-6D637E810FBE}"/>
              </a:ext>
            </a:extLst>
          </p:cNvPr>
          <p:cNvSpPr txBox="1"/>
          <p:nvPr/>
        </p:nvSpPr>
        <p:spPr>
          <a:xfrm>
            <a:off x="4283099" y="1073237"/>
            <a:ext cx="2686446" cy="276999"/>
          </a:xfrm>
          <a:prstGeom prst="rect">
            <a:avLst/>
          </a:prstGeom>
          <a:noFill/>
        </p:spPr>
        <p:txBody>
          <a:bodyPr wrap="square" rtlCol="0">
            <a:spAutoFit/>
          </a:bodyPr>
          <a:lstStyle/>
          <a:p>
            <a:r>
              <a:rPr lang="en-GB" sz="1200" dirty="0">
                <a:hlinkClick r:id="rId21"/>
              </a:rPr>
              <a:t>Oxfam Supply Centre – Code WSDP</a:t>
            </a:r>
            <a:endParaRPr lang="en-US" sz="1200" dirty="0"/>
          </a:p>
        </p:txBody>
      </p:sp>
      <p:pic>
        <p:nvPicPr>
          <p:cNvPr id="29" name="Picture 28" descr="A picture containing indoor, thread&#10;&#10;Description automatically generated">
            <a:extLst>
              <a:ext uri="{FF2B5EF4-FFF2-40B4-BE49-F238E27FC236}">
                <a16:creationId xmlns:a16="http://schemas.microsoft.com/office/drawing/2014/main" id="{0DFFF308-18F3-4835-8942-5EF3ED8D61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83099" y="1423988"/>
            <a:ext cx="2406252" cy="1643295"/>
          </a:xfrm>
          <a:prstGeom prst="rect">
            <a:avLst/>
          </a:prstGeom>
        </p:spPr>
      </p:pic>
      <p:sp>
        <p:nvSpPr>
          <p:cNvPr id="31" name="TextBox 30">
            <a:extLst>
              <a:ext uri="{FF2B5EF4-FFF2-40B4-BE49-F238E27FC236}">
                <a16:creationId xmlns:a16="http://schemas.microsoft.com/office/drawing/2014/main" id="{3065B314-2EA6-47B5-B5E3-CDFD06E55511}"/>
              </a:ext>
            </a:extLst>
          </p:cNvPr>
          <p:cNvSpPr txBox="1"/>
          <p:nvPr/>
        </p:nvSpPr>
        <p:spPr>
          <a:xfrm>
            <a:off x="4301773" y="718820"/>
            <a:ext cx="1044110"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Trash pump</a:t>
            </a:r>
            <a:endParaRPr lang="en-US" sz="1200"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BE76068-E24C-4D50-9FD6-A38DB20771D6}"/>
              </a:ext>
            </a:extLst>
          </p:cNvPr>
          <p:cNvSpPr/>
          <p:nvPr/>
        </p:nvSpPr>
        <p:spPr>
          <a:xfrm>
            <a:off x="4200837" y="3060139"/>
            <a:ext cx="2503748" cy="64633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Suitable for pumping sludge with high liquid content with solids up to 30mm in diameter</a:t>
            </a:r>
            <a:endParaRPr lang="en-US" sz="12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928A99D-E6B9-4501-813E-DA7BA4B2E3D4}"/>
              </a:ext>
            </a:extLst>
          </p:cNvPr>
          <p:cNvSpPr txBox="1"/>
          <p:nvPr/>
        </p:nvSpPr>
        <p:spPr>
          <a:xfrm>
            <a:off x="7549815" y="205142"/>
            <a:ext cx="2283540"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err="1">
                <a:solidFill>
                  <a:schemeClr val="bg1"/>
                </a:solidFill>
                <a:latin typeface="Arial" panose="020B0604020202020204" pitchFamily="34" charset="0"/>
                <a:cs typeface="Arial" panose="020B0604020202020204" pitchFamily="34" charset="0"/>
              </a:rPr>
              <a:t>Motorised</a:t>
            </a:r>
            <a:r>
              <a:rPr lang="en-US" sz="1200" dirty="0">
                <a:solidFill>
                  <a:schemeClr val="bg1"/>
                </a:solidFill>
                <a:latin typeface="Arial" panose="020B0604020202020204" pitchFamily="34" charset="0"/>
                <a:cs typeface="Arial" panose="020B0604020202020204" pitchFamily="34" charset="0"/>
              </a:rPr>
              <a:t> pit screw auger</a:t>
            </a:r>
          </a:p>
        </p:txBody>
      </p:sp>
      <p:sp>
        <p:nvSpPr>
          <p:cNvPr id="35" name="Rectangle 34">
            <a:extLst>
              <a:ext uri="{FF2B5EF4-FFF2-40B4-BE49-F238E27FC236}">
                <a16:creationId xmlns:a16="http://schemas.microsoft.com/office/drawing/2014/main" id="{9978833E-191C-43C4-AEE3-489E4B17988B}"/>
              </a:ext>
            </a:extLst>
          </p:cNvPr>
          <p:cNvSpPr/>
          <p:nvPr/>
        </p:nvSpPr>
        <p:spPr>
          <a:xfrm>
            <a:off x="10268793"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DF5C828C-0E51-4654-8CE2-21ED8722D893}"/>
              </a:ext>
            </a:extLst>
          </p:cNvPr>
          <p:cNvSpPr/>
          <p:nvPr/>
        </p:nvSpPr>
        <p:spPr>
          <a:xfrm>
            <a:off x="10924248" y="-1"/>
            <a:ext cx="291313" cy="291313"/>
          </a:xfrm>
          <a:prstGeom prst="actionButtonForwardNex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Diagram&#10;&#10;Description automatically generated">
            <a:extLst>
              <a:ext uri="{FF2B5EF4-FFF2-40B4-BE49-F238E27FC236}">
                <a16:creationId xmlns:a16="http://schemas.microsoft.com/office/drawing/2014/main" id="{92963D31-8BF9-4641-8CD2-C78516D9A56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48634" y="619206"/>
            <a:ext cx="1731653" cy="3355750"/>
          </a:xfrm>
          <a:prstGeom prst="rect">
            <a:avLst/>
          </a:prstGeom>
        </p:spPr>
      </p:pic>
      <p:sp>
        <p:nvSpPr>
          <p:cNvPr id="39" name="Rectangle 38">
            <a:extLst>
              <a:ext uri="{FF2B5EF4-FFF2-40B4-BE49-F238E27FC236}">
                <a16:creationId xmlns:a16="http://schemas.microsoft.com/office/drawing/2014/main" id="{ED88C740-4F11-466E-98F9-A3B4708E85ED}"/>
              </a:ext>
            </a:extLst>
          </p:cNvPr>
          <p:cNvSpPr/>
          <p:nvPr/>
        </p:nvSpPr>
        <p:spPr>
          <a:xfrm>
            <a:off x="9360587" y="619206"/>
            <a:ext cx="2727416" cy="2677656"/>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Some of the challenges faced by the motorised PSAs include (Still and </a:t>
            </a:r>
            <a:r>
              <a:rPr lang="en-GB" sz="1200" dirty="0" err="1">
                <a:latin typeface="Arial" panose="020B0604020202020204" pitchFamily="34" charset="0"/>
                <a:cs typeface="Arial" panose="020B0604020202020204" pitchFamily="34" charset="0"/>
              </a:rPr>
              <a:t>O’Riordan</a:t>
            </a:r>
            <a:r>
              <a:rPr lang="en-GB" sz="1200" dirty="0">
                <a:latin typeface="Arial" panose="020B0604020202020204" pitchFamily="34" charset="0"/>
                <a:cs typeface="Arial" panose="020B0604020202020204" pitchFamily="34" charset="0"/>
              </a:rPr>
              <a:t>, 2012; Still and </a:t>
            </a:r>
            <a:r>
              <a:rPr lang="en-US" sz="1200" dirty="0" err="1">
                <a:latin typeface="Arial" panose="020B0604020202020204" pitchFamily="34" charset="0"/>
                <a:cs typeface="Arial" panose="020B0604020202020204" pitchFamily="34" charset="0"/>
              </a:rPr>
              <a:t>Foxon</a:t>
            </a:r>
            <a:r>
              <a:rPr lang="en-US" sz="1200" dirty="0">
                <a:latin typeface="Arial" panose="020B0604020202020204" pitchFamily="34" charset="0"/>
                <a:cs typeface="Arial" panose="020B0604020202020204" pitchFamily="34" charset="0"/>
              </a:rPr>
              <a:t>, 2012):</a:t>
            </a:r>
          </a:p>
          <a:p>
            <a:r>
              <a:rPr lang="en-GB" sz="1200" dirty="0">
                <a:latin typeface="Arial" panose="020B0604020202020204" pitchFamily="34" charset="0"/>
                <a:cs typeface="Arial" panose="020B0604020202020204" pitchFamily="34" charset="0"/>
              </a:rPr>
              <a:t>• complicated emptying process due to the fixed length and rigidity of the auger and riser pipe;</a:t>
            </a:r>
          </a:p>
          <a:p>
            <a:r>
              <a:rPr lang="en-GB" sz="1200" dirty="0">
                <a:latin typeface="Arial" panose="020B0604020202020204" pitchFamily="34" charset="0"/>
                <a:cs typeface="Arial" panose="020B0604020202020204" pitchFamily="34" charset="0"/>
              </a:rPr>
              <a:t>• unsuitability for use with dry sludge and large amounts of non-biodegradable waste;</a:t>
            </a:r>
          </a:p>
          <a:p>
            <a:r>
              <a:rPr lang="en-GB" sz="1200" dirty="0">
                <a:latin typeface="Arial" panose="020B0604020202020204" pitchFamily="34" charset="0"/>
                <a:cs typeface="Arial" panose="020B0604020202020204" pitchFamily="34" charset="0"/>
              </a:rPr>
              <a:t>• difficulties with cleaning after use; and</a:t>
            </a:r>
          </a:p>
          <a:p>
            <a:r>
              <a:rPr lang="en-GB" sz="1200" dirty="0">
                <a:latin typeface="Arial" panose="020B0604020202020204" pitchFamily="34" charset="0"/>
                <a:cs typeface="Arial" panose="020B0604020202020204" pitchFamily="34" charset="0"/>
              </a:rPr>
              <a:t>• difficulties manoeuvring due to weight and size.</a:t>
            </a:r>
            <a:endParaRPr lang="en-US" sz="12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65E9FD2-822F-4514-9A9C-78732A4F9D72}"/>
              </a:ext>
            </a:extLst>
          </p:cNvPr>
          <p:cNvSpPr txBox="1"/>
          <p:nvPr/>
        </p:nvSpPr>
        <p:spPr>
          <a:xfrm>
            <a:off x="1270451" y="3626065"/>
            <a:ext cx="2117142"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Conventional vacuum truck</a:t>
            </a:r>
            <a:endParaRPr lang="en-US" sz="12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26C6CA7-5040-4821-91BC-7FCEAEABE475}"/>
              </a:ext>
            </a:extLst>
          </p:cNvPr>
          <p:cNvSpPr txBox="1"/>
          <p:nvPr/>
        </p:nvSpPr>
        <p:spPr>
          <a:xfrm>
            <a:off x="10515126" y="3429000"/>
            <a:ext cx="913708"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Gobbler</a:t>
            </a:r>
            <a:endParaRPr lang="en-US" sz="1200" dirty="0">
              <a:solidFill>
                <a:schemeClr val="bg1"/>
              </a:solidFill>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057691EF-93AC-4845-8B09-97B7256B76EB}"/>
              </a:ext>
            </a:extLst>
          </p:cNvPr>
          <p:cNvPicPr>
            <a:picLocks noChangeAspect="1"/>
          </p:cNvPicPr>
          <p:nvPr/>
        </p:nvPicPr>
        <p:blipFill>
          <a:blip r:embed="rId24"/>
          <a:stretch>
            <a:fillRect/>
          </a:stretch>
        </p:blipFill>
        <p:spPr>
          <a:xfrm>
            <a:off x="1241921" y="3995555"/>
            <a:ext cx="5949387" cy="2332299"/>
          </a:xfrm>
          <a:prstGeom prst="rect">
            <a:avLst/>
          </a:prstGeom>
        </p:spPr>
      </p:pic>
      <p:sp>
        <p:nvSpPr>
          <p:cNvPr id="44" name="TextBox 43">
            <a:extLst>
              <a:ext uri="{FF2B5EF4-FFF2-40B4-BE49-F238E27FC236}">
                <a16:creationId xmlns:a16="http://schemas.microsoft.com/office/drawing/2014/main" id="{84C41AC5-841E-486A-8E61-B91D6697D39C}"/>
              </a:ext>
            </a:extLst>
          </p:cNvPr>
          <p:cNvSpPr txBox="1"/>
          <p:nvPr/>
        </p:nvSpPr>
        <p:spPr>
          <a:xfrm>
            <a:off x="7406870" y="4112021"/>
            <a:ext cx="913708"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err="1">
                <a:solidFill>
                  <a:schemeClr val="bg1"/>
                </a:solidFill>
                <a:latin typeface="Arial" panose="020B0604020202020204" pitchFamily="34" charset="0"/>
                <a:cs typeface="Arial" panose="020B0604020202020204" pitchFamily="34" charset="0"/>
              </a:rPr>
              <a:t>Vacutug</a:t>
            </a:r>
            <a:endParaRPr lang="en-US" sz="1200" dirty="0">
              <a:solidFill>
                <a:schemeClr val="bg1"/>
              </a:solidFill>
              <a:latin typeface="Arial" panose="020B0604020202020204" pitchFamily="34" charset="0"/>
              <a:cs typeface="Arial" panose="020B0604020202020204" pitchFamily="34" charset="0"/>
            </a:endParaRPr>
          </a:p>
        </p:txBody>
      </p:sp>
      <p:pic>
        <p:nvPicPr>
          <p:cNvPr id="46" name="Picture 45" descr="A picture containing outdoor, blue&#10;&#10;Description automatically generated">
            <a:extLst>
              <a:ext uri="{FF2B5EF4-FFF2-40B4-BE49-F238E27FC236}">
                <a16:creationId xmlns:a16="http://schemas.microsoft.com/office/drawing/2014/main" id="{2A673383-416B-464E-8F9E-56AFA153682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419605" y="4526085"/>
            <a:ext cx="2580001" cy="1816751"/>
          </a:xfrm>
          <a:prstGeom prst="rect">
            <a:avLst/>
          </a:prstGeom>
        </p:spPr>
      </p:pic>
      <p:sp>
        <p:nvSpPr>
          <p:cNvPr id="47" name="Rectangle 46">
            <a:extLst>
              <a:ext uri="{FF2B5EF4-FFF2-40B4-BE49-F238E27FC236}">
                <a16:creationId xmlns:a16="http://schemas.microsoft.com/office/drawing/2014/main" id="{0F3E0FED-5E87-4926-A0E8-C0E03A5B2392}"/>
              </a:ext>
            </a:extLst>
          </p:cNvPr>
          <p:cNvSpPr/>
          <p:nvPr/>
        </p:nvSpPr>
        <p:spPr>
          <a:xfrm>
            <a:off x="10215168" y="3875662"/>
            <a:ext cx="1900632" cy="2308324"/>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Using the same operating principles as the Nibbler, the Gobbler is powered using an electric motor. The motor turns a double chain drive that rotates a heavier gauge chain that of the Nibbler. However due to significant challenge it was </a:t>
            </a:r>
            <a:r>
              <a:rPr lang="en-GB" sz="1200" b="1" dirty="0">
                <a:latin typeface="Arial" panose="020B0604020202020204" pitchFamily="34" charset="0"/>
                <a:cs typeface="Arial" panose="020B0604020202020204" pitchFamily="34" charset="0"/>
              </a:rPr>
              <a:t>not further developed</a:t>
            </a:r>
            <a:endParaRPr lang="en-US" sz="1200" b="1"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734B0C4-4588-45A2-865C-D38CB0981673}"/>
              </a:ext>
            </a:extLst>
          </p:cNvPr>
          <p:cNvSpPr txBox="1"/>
          <p:nvPr/>
        </p:nvSpPr>
        <p:spPr>
          <a:xfrm>
            <a:off x="1177388" y="6324808"/>
            <a:ext cx="6232909" cy="276999"/>
          </a:xfrm>
          <a:prstGeom prst="rect">
            <a:avLst/>
          </a:prstGeom>
          <a:noFill/>
        </p:spPr>
        <p:txBody>
          <a:bodyPr wrap="square" rtlCol="0">
            <a:spAutoFit/>
          </a:bodyPr>
          <a:lstStyle/>
          <a:p>
            <a:r>
              <a:rPr lang="en-GB" sz="1200" dirty="0"/>
              <a:t>Reference: </a:t>
            </a:r>
            <a:r>
              <a:rPr lang="en-GB" sz="1200" dirty="0" err="1">
                <a:hlinkClick r:id="rId26"/>
              </a:rPr>
              <a:t>Feacal</a:t>
            </a:r>
            <a:r>
              <a:rPr lang="en-GB" sz="1200" dirty="0">
                <a:hlinkClick r:id="rId26"/>
              </a:rPr>
              <a:t> sludge management – Systems approach for Implementation and Operation</a:t>
            </a:r>
            <a:endParaRPr lang="en-US" sz="1200" dirty="0"/>
          </a:p>
        </p:txBody>
      </p:sp>
      <p:sp>
        <p:nvSpPr>
          <p:cNvPr id="43" name="Rectangle 42">
            <a:extLst>
              <a:ext uri="{FF2B5EF4-FFF2-40B4-BE49-F238E27FC236}">
                <a16:creationId xmlns:a16="http://schemas.microsoft.com/office/drawing/2014/main" id="{793803FC-E25D-4FB9-B6BC-8FC204C24FF8}"/>
              </a:ext>
            </a:extLst>
          </p:cNvPr>
          <p:cNvSpPr/>
          <p:nvPr/>
        </p:nvSpPr>
        <p:spPr>
          <a:xfrm>
            <a:off x="4039295" y="86762"/>
            <a:ext cx="236340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Mechanical desludging</a:t>
            </a:r>
            <a:endParaRPr lang="en-US" dirty="0"/>
          </a:p>
        </p:txBody>
      </p:sp>
      <p:sp>
        <p:nvSpPr>
          <p:cNvPr id="17" name="TextBox 16">
            <a:extLst>
              <a:ext uri="{FF2B5EF4-FFF2-40B4-BE49-F238E27FC236}">
                <a16:creationId xmlns:a16="http://schemas.microsoft.com/office/drawing/2014/main" id="{53C139AE-7A65-4A52-900B-3424BC1769C0}"/>
              </a:ext>
            </a:extLst>
          </p:cNvPr>
          <p:cNvSpPr txBox="1"/>
          <p:nvPr/>
        </p:nvSpPr>
        <p:spPr>
          <a:xfrm>
            <a:off x="8055169" y="6462509"/>
            <a:ext cx="1225118" cy="230832"/>
          </a:xfrm>
          <a:prstGeom prst="rect">
            <a:avLst/>
          </a:prstGeom>
          <a:noFill/>
        </p:spPr>
        <p:txBody>
          <a:bodyPr wrap="square" rtlCol="0">
            <a:spAutoFit/>
          </a:bodyPr>
          <a:lstStyle/>
          <a:p>
            <a:r>
              <a:rPr lang="en-GB" sz="900" dirty="0"/>
              <a:t>Photo: </a:t>
            </a:r>
            <a:r>
              <a:rPr lang="en-GB" sz="900" dirty="0">
                <a:hlinkClick r:id="rId27"/>
              </a:rPr>
              <a:t>UN-Habitat</a:t>
            </a:r>
            <a:endParaRPr lang="en-US" sz="900" dirty="0"/>
          </a:p>
        </p:txBody>
      </p:sp>
    </p:spTree>
    <p:extLst>
      <p:ext uri="{BB962C8B-B14F-4D97-AF65-F5344CB8AC3E}">
        <p14:creationId xmlns:p14="http://schemas.microsoft.com/office/powerpoint/2010/main" val="31721021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BBDC6B9B-016F-43CC-B778-C5A8D130F32A}"/>
              </a:ext>
            </a:extLst>
          </p:cNvPr>
          <p:cNvSpPr/>
          <p:nvPr/>
        </p:nvSpPr>
        <p:spPr>
          <a:xfrm>
            <a:off x="76200" y="3927497"/>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Mechanical</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645567EF-3EF7-4897-A4B3-AD3D17064BBA}"/>
              </a:ext>
            </a:extLst>
          </p:cNvPr>
          <p:cNvSpPr/>
          <p:nvPr/>
        </p:nvSpPr>
        <p:spPr>
          <a:xfrm>
            <a:off x="76200" y="3800063"/>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Manual</a:t>
            </a:r>
            <a:endParaRPr lang="en-US" sz="900" dirty="0"/>
          </a:p>
        </p:txBody>
      </p:sp>
      <p:sp>
        <p:nvSpPr>
          <p:cNvPr id="21" name="Rectangle 20">
            <a:hlinkClick r:id="rId17" action="ppaction://hlinksldjump"/>
            <a:extLst>
              <a:ext uri="{FF2B5EF4-FFF2-40B4-BE49-F238E27FC236}">
                <a16:creationId xmlns:a16="http://schemas.microsoft.com/office/drawing/2014/main" id="{6063CDB7-9CFC-4411-97FA-A091E258CA5C}"/>
              </a:ext>
            </a:extLst>
          </p:cNvPr>
          <p:cNvSpPr/>
          <p:nvPr/>
        </p:nvSpPr>
        <p:spPr>
          <a:xfrm>
            <a:off x="76200" y="4063614"/>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Safe handling</a:t>
            </a:r>
            <a:endParaRPr lang="en-US" sz="900" dirty="0"/>
          </a:p>
        </p:txBody>
      </p:sp>
      <p:sp>
        <p:nvSpPr>
          <p:cNvPr id="22" name="Rectangle 21">
            <a:hlinkClick r:id="rId18" action="ppaction://hlinksldjump"/>
            <a:extLst>
              <a:ext uri="{FF2B5EF4-FFF2-40B4-BE49-F238E27FC236}">
                <a16:creationId xmlns:a16="http://schemas.microsoft.com/office/drawing/2014/main" id="{D0E13D9B-869C-4F13-8B23-65A43D309632}"/>
              </a:ext>
            </a:extLst>
          </p:cNvPr>
          <p:cNvSpPr/>
          <p:nvPr/>
        </p:nvSpPr>
        <p:spPr>
          <a:xfrm>
            <a:off x="-3"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Rectangle 34">
            <a:extLst>
              <a:ext uri="{FF2B5EF4-FFF2-40B4-BE49-F238E27FC236}">
                <a16:creationId xmlns:a16="http://schemas.microsoft.com/office/drawing/2014/main" id="{387B2BB1-A695-4818-9CE6-3F0C7E371490}"/>
              </a:ext>
            </a:extLst>
          </p:cNvPr>
          <p:cNvSpPr/>
          <p:nvPr/>
        </p:nvSpPr>
        <p:spPr>
          <a:xfrm>
            <a:off x="10268793"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6" name="Action Button: Go Back or Previous 35">
            <a:hlinkClick r:id="" action="ppaction://hlinkshowjump?jump=previousslide" highlightClick="1"/>
            <a:extLst>
              <a:ext uri="{FF2B5EF4-FFF2-40B4-BE49-F238E27FC236}">
                <a16:creationId xmlns:a16="http://schemas.microsoft.com/office/drawing/2014/main" id="{59026860-FF46-47D4-A7C5-9196064DCDD4}"/>
              </a:ext>
            </a:extLst>
          </p:cNvPr>
          <p:cNvSpPr/>
          <p:nvPr/>
        </p:nvSpPr>
        <p:spPr>
          <a:xfrm>
            <a:off x="9904651" y="3568"/>
            <a:ext cx="372234" cy="291313"/>
          </a:xfrm>
          <a:prstGeom prst="actionButtonBackPreviou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D89461E-D7B5-44D0-AAC3-67DF68ECC42A}"/>
              </a:ext>
            </a:extLst>
          </p:cNvPr>
          <p:cNvSpPr txBox="1"/>
          <p:nvPr/>
        </p:nvSpPr>
        <p:spPr>
          <a:xfrm>
            <a:off x="7938591" y="5847379"/>
            <a:ext cx="3294480" cy="461665"/>
          </a:xfrm>
          <a:prstGeom prst="rect">
            <a:avLst/>
          </a:prstGeom>
          <a:noFill/>
        </p:spPr>
        <p:txBody>
          <a:bodyPr wrap="square" rtlCol="0">
            <a:spAutoFit/>
          </a:bodyPr>
          <a:lstStyle/>
          <a:p>
            <a:r>
              <a:rPr lang="en-GB" sz="1200" dirty="0"/>
              <a:t>Reference: </a:t>
            </a:r>
            <a:r>
              <a:rPr lang="en-GB" sz="1200" dirty="0" err="1">
                <a:hlinkClick r:id="rId19"/>
              </a:rPr>
              <a:t>Feacal</a:t>
            </a:r>
            <a:r>
              <a:rPr lang="en-GB" sz="1200" dirty="0">
                <a:hlinkClick r:id="rId19"/>
              </a:rPr>
              <a:t> sludge management – Systems approach for Implementation and Operation</a:t>
            </a:r>
            <a:endParaRPr lang="en-US" sz="1200" dirty="0"/>
          </a:p>
        </p:txBody>
      </p:sp>
      <p:pic>
        <p:nvPicPr>
          <p:cNvPr id="28" name="Picture 27">
            <a:extLst>
              <a:ext uri="{FF2B5EF4-FFF2-40B4-BE49-F238E27FC236}">
                <a16:creationId xmlns:a16="http://schemas.microsoft.com/office/drawing/2014/main" id="{3068E4AD-FAC9-4207-978E-03D1983294C1}"/>
              </a:ext>
            </a:extLst>
          </p:cNvPr>
          <p:cNvPicPr>
            <a:picLocks noChangeAspect="1"/>
          </p:cNvPicPr>
          <p:nvPr/>
        </p:nvPicPr>
        <p:blipFill>
          <a:blip r:embed="rId20"/>
          <a:stretch>
            <a:fillRect/>
          </a:stretch>
        </p:blipFill>
        <p:spPr>
          <a:xfrm>
            <a:off x="1915115" y="64550"/>
            <a:ext cx="5293169" cy="6728899"/>
          </a:xfrm>
          <a:prstGeom prst="rect">
            <a:avLst/>
          </a:prstGeom>
        </p:spPr>
      </p:pic>
      <p:pic>
        <p:nvPicPr>
          <p:cNvPr id="30" name="Picture 29">
            <a:extLst>
              <a:ext uri="{FF2B5EF4-FFF2-40B4-BE49-F238E27FC236}">
                <a16:creationId xmlns:a16="http://schemas.microsoft.com/office/drawing/2014/main" id="{D38464DE-9B5F-4104-8D8D-AC6A8715B27E}"/>
              </a:ext>
            </a:extLst>
          </p:cNvPr>
          <p:cNvPicPr>
            <a:picLocks noChangeAspect="1"/>
          </p:cNvPicPr>
          <p:nvPr/>
        </p:nvPicPr>
        <p:blipFill>
          <a:blip r:embed="rId21"/>
          <a:stretch>
            <a:fillRect/>
          </a:stretch>
        </p:blipFill>
        <p:spPr>
          <a:xfrm>
            <a:off x="7452820" y="5088648"/>
            <a:ext cx="4432416" cy="626007"/>
          </a:xfrm>
          <a:prstGeom prst="rect">
            <a:avLst/>
          </a:prstGeom>
        </p:spPr>
      </p:pic>
      <p:sp>
        <p:nvSpPr>
          <p:cNvPr id="27" name="TextBox 26">
            <a:extLst>
              <a:ext uri="{FF2B5EF4-FFF2-40B4-BE49-F238E27FC236}">
                <a16:creationId xmlns:a16="http://schemas.microsoft.com/office/drawing/2014/main" id="{46CEB622-40A0-4CEE-A376-22C27B247BB7}"/>
              </a:ext>
            </a:extLst>
          </p:cNvPr>
          <p:cNvSpPr txBox="1"/>
          <p:nvPr/>
        </p:nvSpPr>
        <p:spPr>
          <a:xfrm>
            <a:off x="8178519" y="1324348"/>
            <a:ext cx="2867433"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During the consultation process ensure you understand users’ capacity of payment compared to the cost of desludging one pit with the technical choices available.</a:t>
            </a:r>
          </a:p>
          <a:p>
            <a:endParaRPr lang="en-GB" sz="1400" dirty="0">
              <a:solidFill>
                <a:srgbClr val="FF0000"/>
              </a:solidFill>
            </a:endParaRPr>
          </a:p>
          <a:p>
            <a:r>
              <a:rPr lang="en-GB" sz="1400" dirty="0">
                <a:solidFill>
                  <a:srgbClr val="FF0000"/>
                </a:solidFill>
              </a:rPr>
              <a:t>What volume of sludge can households or group of  households afford to </a:t>
            </a:r>
            <a:r>
              <a:rPr lang="en-GB" sz="1400" dirty="0" err="1">
                <a:solidFill>
                  <a:srgbClr val="FF0000"/>
                </a:solidFill>
              </a:rPr>
              <a:t>desludge</a:t>
            </a:r>
            <a:r>
              <a:rPr lang="en-GB" sz="1400" dirty="0">
                <a:solidFill>
                  <a:srgbClr val="FF0000"/>
                </a:solidFill>
              </a:rPr>
              <a:t>? Match latrine pit size to what households can afford.</a:t>
            </a:r>
          </a:p>
        </p:txBody>
      </p:sp>
    </p:spTree>
    <p:extLst>
      <p:ext uri="{BB962C8B-B14F-4D97-AF65-F5344CB8AC3E}">
        <p14:creationId xmlns:p14="http://schemas.microsoft.com/office/powerpoint/2010/main" val="5148780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60257F88-63DC-4419-928D-23E6E1F73B34}"/>
              </a:ext>
            </a:extLst>
          </p:cNvPr>
          <p:cNvSpPr/>
          <p:nvPr/>
        </p:nvSpPr>
        <p:spPr>
          <a:xfrm>
            <a:off x="76200" y="4063614"/>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Safe handling</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BDB5B4E-5024-40E3-9D0E-0734A3C06584}"/>
              </a:ext>
            </a:extLst>
          </p:cNvPr>
          <p:cNvSpPr/>
          <p:nvPr/>
        </p:nvSpPr>
        <p:spPr>
          <a:xfrm>
            <a:off x="76200" y="3800063"/>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Manual</a:t>
            </a:r>
            <a:endParaRPr lang="en-US" sz="900" dirty="0"/>
          </a:p>
        </p:txBody>
      </p:sp>
      <p:sp>
        <p:nvSpPr>
          <p:cNvPr id="21" name="Rectangle 20">
            <a:hlinkClick r:id="rId17" action="ppaction://hlinksldjump"/>
            <a:extLst>
              <a:ext uri="{FF2B5EF4-FFF2-40B4-BE49-F238E27FC236}">
                <a16:creationId xmlns:a16="http://schemas.microsoft.com/office/drawing/2014/main" id="{278C8C30-4417-41D3-951A-5D92293E3A23}"/>
              </a:ext>
            </a:extLst>
          </p:cNvPr>
          <p:cNvSpPr/>
          <p:nvPr/>
        </p:nvSpPr>
        <p:spPr>
          <a:xfrm>
            <a:off x="76200" y="3927497"/>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Mechanical</a:t>
            </a:r>
            <a:endParaRPr lang="en-US" sz="900" dirty="0"/>
          </a:p>
        </p:txBody>
      </p:sp>
      <p:sp>
        <p:nvSpPr>
          <p:cNvPr id="22" name="Rectangle 21">
            <a:hlinkClick r:id="rId18" action="ppaction://hlinksldjump"/>
            <a:extLst>
              <a:ext uri="{FF2B5EF4-FFF2-40B4-BE49-F238E27FC236}">
                <a16:creationId xmlns:a16="http://schemas.microsoft.com/office/drawing/2014/main" id="{C97445A1-E649-4764-92B5-C9BE1C76A197}"/>
              </a:ext>
            </a:extLst>
          </p:cNvPr>
          <p:cNvSpPr/>
          <p:nvPr/>
        </p:nvSpPr>
        <p:spPr>
          <a:xfrm>
            <a:off x="0"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TextBox 22">
            <a:extLst>
              <a:ext uri="{FF2B5EF4-FFF2-40B4-BE49-F238E27FC236}">
                <a16:creationId xmlns:a16="http://schemas.microsoft.com/office/drawing/2014/main" id="{4C74CE71-8457-4FD9-B249-7B873F41A209}"/>
              </a:ext>
            </a:extLst>
          </p:cNvPr>
          <p:cNvSpPr txBox="1"/>
          <p:nvPr/>
        </p:nvSpPr>
        <p:spPr>
          <a:xfrm>
            <a:off x="1177388" y="6324808"/>
            <a:ext cx="6232909" cy="276999"/>
          </a:xfrm>
          <a:prstGeom prst="rect">
            <a:avLst/>
          </a:prstGeom>
          <a:noFill/>
        </p:spPr>
        <p:txBody>
          <a:bodyPr wrap="square" rtlCol="0">
            <a:spAutoFit/>
          </a:bodyPr>
          <a:lstStyle/>
          <a:p>
            <a:r>
              <a:rPr lang="en-GB" sz="1200" dirty="0"/>
              <a:t>Reference: </a:t>
            </a:r>
            <a:r>
              <a:rPr lang="en-GB" sz="1200" dirty="0" err="1">
                <a:hlinkClick r:id="rId19"/>
              </a:rPr>
              <a:t>Feacal</a:t>
            </a:r>
            <a:r>
              <a:rPr lang="en-GB" sz="1200" dirty="0">
                <a:hlinkClick r:id="rId19"/>
              </a:rPr>
              <a:t> sludge management – Systems approach for Implementation and Operation</a:t>
            </a:r>
            <a:endParaRPr lang="en-US" sz="1200" dirty="0"/>
          </a:p>
        </p:txBody>
      </p:sp>
      <p:sp>
        <p:nvSpPr>
          <p:cNvPr id="24" name="Rectangle 23">
            <a:extLst>
              <a:ext uri="{FF2B5EF4-FFF2-40B4-BE49-F238E27FC236}">
                <a16:creationId xmlns:a16="http://schemas.microsoft.com/office/drawing/2014/main" id="{BFF9EB83-3155-4CCE-A673-4C6DA7C10FFB}"/>
              </a:ext>
            </a:extLst>
          </p:cNvPr>
          <p:cNvSpPr/>
          <p:nvPr/>
        </p:nvSpPr>
        <p:spPr>
          <a:xfrm>
            <a:off x="9977481"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25" name="Action Button: Go Forward or Next 24">
            <a:hlinkClick r:id="" action="ppaction://hlinkshowjump?jump=nextslide" highlightClick="1"/>
            <a:extLst>
              <a:ext uri="{FF2B5EF4-FFF2-40B4-BE49-F238E27FC236}">
                <a16:creationId xmlns:a16="http://schemas.microsoft.com/office/drawing/2014/main" id="{780C3675-79B1-42E5-A5B8-2CAD1E4CAA67}"/>
              </a:ext>
            </a:extLst>
          </p:cNvPr>
          <p:cNvSpPr/>
          <p:nvPr/>
        </p:nvSpPr>
        <p:spPr>
          <a:xfrm>
            <a:off x="10632936" y="-1"/>
            <a:ext cx="291313" cy="291313"/>
          </a:xfrm>
          <a:prstGeom prst="actionButtonForwardNex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14EDFB-515A-4EF9-A063-C293C88C7950}"/>
              </a:ext>
            </a:extLst>
          </p:cNvPr>
          <p:cNvSpPr txBox="1"/>
          <p:nvPr/>
        </p:nvSpPr>
        <p:spPr>
          <a:xfrm>
            <a:off x="1268245" y="591238"/>
            <a:ext cx="4992792" cy="4801314"/>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A desludging service will include the following tasks:</a:t>
            </a:r>
          </a:p>
          <a:p>
            <a:endParaRPr lang="en-GB" sz="14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Interact with customers prior to removing Faecal Sludge (FS) to arrange logistics and inform them of procedures;</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Locate onsite sanitation systems that are to have sludge removed;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Determine the accessibility of the system once it is located;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Open the system to facilitate the process;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Collect the FS;</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Evaluate the condition of the system post-collection;</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Close and secure the system once the FS removal has been completed;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Clean up after the process is completed; and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Perform the final inspection and report any issues with the system to the customers after the service </a:t>
            </a:r>
            <a:r>
              <a:rPr lang="en-US" sz="1400" dirty="0">
                <a:latin typeface="Calibri" panose="020F0502020204030204" pitchFamily="34" charset="0"/>
                <a:cs typeface="Calibri" panose="020F0502020204030204" pitchFamily="34" charset="0"/>
              </a:rPr>
              <a:t>is completed.</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In a sustainable process where the service is paid by customers to cover costs the following task should be included:</a:t>
            </a:r>
          </a:p>
          <a:p>
            <a:endParaRPr lang="en-US" sz="14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Share the standardised fee or negotiate one, depending on the business model;</a:t>
            </a:r>
          </a:p>
          <a:p>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4F1C1CB-D757-4FE2-B0F5-6571D2E88ACA}"/>
              </a:ext>
            </a:extLst>
          </p:cNvPr>
          <p:cNvSpPr txBox="1"/>
          <p:nvPr/>
        </p:nvSpPr>
        <p:spPr>
          <a:xfrm>
            <a:off x="6786259" y="1340470"/>
            <a:ext cx="1967947"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In a camp setting it is recommended to label each latrine with a unique code with a clue to the location (e.g., section, block, street, latrine number)</a:t>
            </a:r>
            <a:endParaRPr lang="en-US" sz="1200" dirty="0">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6805353-E5E9-497D-9A92-00B4B104BF6E}"/>
              </a:ext>
            </a:extLst>
          </p:cNvPr>
          <p:cNvSpPr txBox="1"/>
          <p:nvPr/>
        </p:nvSpPr>
        <p:spPr>
          <a:xfrm>
            <a:off x="9183168" y="1204858"/>
            <a:ext cx="2084398"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In an urban setting locating a septic tank may not be obvious and looking for clues such as manhole cover, sewer cleanout, depression in a yard, or using a probe may be required</a:t>
            </a:r>
            <a:endParaRPr lang="en-US" sz="1200" dirty="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01171DC-095B-4DD7-A8BD-EA33F78C7984}"/>
              </a:ext>
            </a:extLst>
          </p:cNvPr>
          <p:cNvSpPr txBox="1"/>
          <p:nvPr/>
        </p:nvSpPr>
        <p:spPr>
          <a:xfrm>
            <a:off x="2984210" y="5006153"/>
            <a:ext cx="327682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Access will be dependent on the desludging system used (e.g., vacuum truck and the maximum pipe length) and the access road dimension or neighbour agreement if private land need to be crossed or used for setting up equipment.</a:t>
            </a:r>
            <a:endParaRPr lang="en-US" sz="1200" dirty="0">
              <a:solidFill>
                <a:srgbClr val="FF000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37CE618-6443-4579-9A70-4BE9626C549E}"/>
              </a:ext>
            </a:extLst>
          </p:cNvPr>
          <p:cNvSpPr/>
          <p:nvPr/>
        </p:nvSpPr>
        <p:spPr>
          <a:xfrm>
            <a:off x="6786259" y="3067687"/>
            <a:ext cx="4662791" cy="2893100"/>
          </a:xfrm>
          <a:prstGeom prst="rect">
            <a:avLst/>
          </a:prstGeom>
        </p:spPr>
        <p:txBody>
          <a:bodyPr wrap="square">
            <a:spAutoFit/>
          </a:bodyPr>
          <a:lstStyle/>
          <a:p>
            <a:r>
              <a:rPr lang="en-GB" sz="1400" dirty="0">
                <a:latin typeface="Calibri" panose="020F0502020204030204" pitchFamily="34" charset="0"/>
                <a:cs typeface="Calibri" panose="020F0502020204030204" pitchFamily="34" charset="0"/>
              </a:rPr>
              <a:t>The following questions can be used as a checklist to assist the service provider in determining if the system is accessible for emptying: </a:t>
            </a:r>
          </a:p>
          <a:p>
            <a:endParaRPr lang="en-GB" sz="14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Can the system be opened to accommodate the sludge removal equipment (e.g., hose)?</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Are there existing manholes over each compartment that can be opened?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Will the installation of new access ports be required? If so, is that a service that the residents have </a:t>
            </a:r>
            <a:r>
              <a:rPr lang="en-US" sz="1400" dirty="0">
                <a:latin typeface="Calibri" panose="020F0502020204030204" pitchFamily="34" charset="0"/>
                <a:cs typeface="Calibri" panose="020F0502020204030204" pitchFamily="34" charset="0"/>
              </a:rPr>
              <a:t>agreed to?</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Will slabs, floors, or septic tank covers have to be rebuilt following emptying?</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Will the pit collapse if emptied?</a:t>
            </a:r>
            <a:endParaRPr lang="en-US" sz="14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7E4C9456-99B2-45ED-9971-60DF2F4E5C23}"/>
              </a:ext>
            </a:extLst>
          </p:cNvPr>
          <p:cNvSpPr txBox="1"/>
          <p:nvPr/>
        </p:nvSpPr>
        <p:spPr>
          <a:xfrm>
            <a:off x="1383275" y="100473"/>
            <a:ext cx="1618870"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Ensuring the service</a:t>
            </a:r>
            <a:endParaRPr lang="en-US" sz="1200" dirty="0">
              <a:solidFill>
                <a:schemeClr val="bg1"/>
              </a:solidFill>
              <a:latin typeface="Arial" panose="020B0604020202020204" pitchFamily="34" charset="0"/>
              <a:cs typeface="Arial" panose="020B0604020202020204" pitchFamily="34" charset="0"/>
            </a:endParaRPr>
          </a:p>
        </p:txBody>
      </p:sp>
      <p:sp>
        <p:nvSpPr>
          <p:cNvPr id="31" name="Action Button: Go to End 30">
            <a:hlinkClick r:id="rId20" action="ppaction://hlinksldjump" highlightClick="1"/>
            <a:extLst>
              <a:ext uri="{FF2B5EF4-FFF2-40B4-BE49-F238E27FC236}">
                <a16:creationId xmlns:a16="http://schemas.microsoft.com/office/drawing/2014/main" id="{14D8FE13-92B5-40C6-AF4E-3799329C53DA}"/>
              </a:ext>
            </a:extLst>
          </p:cNvPr>
          <p:cNvSpPr/>
          <p:nvPr/>
        </p:nvSpPr>
        <p:spPr>
          <a:xfrm>
            <a:off x="10924248" y="0"/>
            <a:ext cx="343318" cy="291312"/>
          </a:xfrm>
          <a:prstGeom prst="actionButtonEn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2F33609-52F2-4B01-BB5E-2AE6A1267662}"/>
              </a:ext>
            </a:extLst>
          </p:cNvPr>
          <p:cNvSpPr/>
          <p:nvPr/>
        </p:nvSpPr>
        <p:spPr>
          <a:xfrm>
            <a:off x="5377975" y="52021"/>
            <a:ext cx="2392258"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Safe handling of sludge</a:t>
            </a:r>
            <a:endParaRPr lang="en-US" dirty="0"/>
          </a:p>
        </p:txBody>
      </p:sp>
    </p:spTree>
    <p:extLst>
      <p:ext uri="{BB962C8B-B14F-4D97-AF65-F5344CB8AC3E}">
        <p14:creationId xmlns:p14="http://schemas.microsoft.com/office/powerpoint/2010/main" val="251326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61BDBA9-6A33-4E41-8517-016AB628FF49}"/>
              </a:ext>
            </a:extLst>
          </p:cNvPr>
          <p:cNvPicPr>
            <a:picLocks noChangeAspect="1"/>
          </p:cNvPicPr>
          <p:nvPr/>
        </p:nvPicPr>
        <p:blipFill>
          <a:blip r:embed="rId2"/>
          <a:stretch>
            <a:fillRect/>
          </a:stretch>
        </p:blipFill>
        <p:spPr>
          <a:xfrm>
            <a:off x="7755158" y="1840373"/>
            <a:ext cx="4386091" cy="1904487"/>
          </a:xfrm>
          <a:prstGeom prst="rect">
            <a:avLst/>
          </a:prstGeom>
        </p:spPr>
      </p:pic>
      <p:pic>
        <p:nvPicPr>
          <p:cNvPr id="56" name="Picture 55">
            <a:extLst>
              <a:ext uri="{FF2B5EF4-FFF2-40B4-BE49-F238E27FC236}">
                <a16:creationId xmlns:a16="http://schemas.microsoft.com/office/drawing/2014/main" id="{9187E14A-223C-43FF-857F-5FB7A50DF312}"/>
              </a:ext>
            </a:extLst>
          </p:cNvPr>
          <p:cNvPicPr>
            <a:picLocks noChangeAspect="1"/>
          </p:cNvPicPr>
          <p:nvPr/>
        </p:nvPicPr>
        <p:blipFill>
          <a:blip r:embed="rId3"/>
          <a:stretch>
            <a:fillRect/>
          </a:stretch>
        </p:blipFill>
        <p:spPr>
          <a:xfrm>
            <a:off x="4527367" y="2408436"/>
            <a:ext cx="3384499" cy="2953222"/>
          </a:xfrm>
          <a:prstGeom prst="rect">
            <a:avLst/>
          </a:prstGeom>
        </p:spPr>
      </p:pic>
      <p:pic>
        <p:nvPicPr>
          <p:cNvPr id="47" name="Picture 46">
            <a:extLst>
              <a:ext uri="{FF2B5EF4-FFF2-40B4-BE49-F238E27FC236}">
                <a16:creationId xmlns:a16="http://schemas.microsoft.com/office/drawing/2014/main" id="{11D6AAAA-7460-433E-9B68-4D08921D5D17}"/>
              </a:ext>
            </a:extLst>
          </p:cNvPr>
          <p:cNvPicPr>
            <a:picLocks noChangeAspect="1"/>
          </p:cNvPicPr>
          <p:nvPr/>
        </p:nvPicPr>
        <p:blipFill>
          <a:blip r:embed="rId4"/>
          <a:stretch>
            <a:fillRect/>
          </a:stretch>
        </p:blipFill>
        <p:spPr>
          <a:xfrm>
            <a:off x="1037564" y="1753058"/>
            <a:ext cx="3726401" cy="3103883"/>
          </a:xfrm>
          <a:prstGeom prst="rect">
            <a:avLst/>
          </a:prstGeom>
        </p:spPr>
      </p:pic>
      <p:pic>
        <p:nvPicPr>
          <p:cNvPr id="40" name="Picture 39">
            <a:extLst>
              <a:ext uri="{FF2B5EF4-FFF2-40B4-BE49-F238E27FC236}">
                <a16:creationId xmlns:a16="http://schemas.microsoft.com/office/drawing/2014/main" id="{64CDC301-B9B3-4263-B0D5-F2D5BA8122AE}"/>
              </a:ext>
            </a:extLst>
          </p:cNvPr>
          <p:cNvPicPr>
            <a:picLocks noChangeAspect="1"/>
          </p:cNvPicPr>
          <p:nvPr/>
        </p:nvPicPr>
        <p:blipFill>
          <a:blip r:embed="rId5"/>
          <a:stretch>
            <a:fillRect/>
          </a:stretch>
        </p:blipFill>
        <p:spPr>
          <a:xfrm>
            <a:off x="1190997" y="518300"/>
            <a:ext cx="5469580" cy="1346487"/>
          </a:xfrm>
          <a:prstGeom prst="rect">
            <a:avLst/>
          </a:prstGeom>
        </p:spPr>
      </p:pic>
      <p:sp>
        <p:nvSpPr>
          <p:cNvPr id="2" name="Rectangle 1">
            <a:hlinkClick r:id="rId6" action="ppaction://hlinksldjump"/>
            <a:extLst>
              <a:ext uri="{FF2B5EF4-FFF2-40B4-BE49-F238E27FC236}">
                <a16:creationId xmlns:a16="http://schemas.microsoft.com/office/drawing/2014/main" id="{111AA987-F6F4-41E3-83F0-C8D6E53F6F3D}"/>
              </a:ext>
            </a:extLst>
          </p:cNvPr>
          <p:cNvSpPr/>
          <p:nvPr/>
        </p:nvSpPr>
        <p:spPr>
          <a:xfrm>
            <a:off x="0" y="2665382"/>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7" action="ppaction://hlinksldjump"/>
            <a:extLst>
              <a:ext uri="{FF2B5EF4-FFF2-40B4-BE49-F238E27FC236}">
                <a16:creationId xmlns:a16="http://schemas.microsoft.com/office/drawing/2014/main" id="{2FEBF769-03D3-4EF8-B014-6DC42952C2B4}"/>
              </a:ext>
            </a:extLst>
          </p:cNvPr>
          <p:cNvSpPr/>
          <p:nvPr/>
        </p:nvSpPr>
        <p:spPr>
          <a:xfrm>
            <a:off x="-2" y="3003192"/>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8" action="ppaction://hlinksldjump"/>
            <a:extLst>
              <a:ext uri="{FF2B5EF4-FFF2-40B4-BE49-F238E27FC236}">
                <a16:creationId xmlns:a16="http://schemas.microsoft.com/office/drawing/2014/main" id="{5F518374-A340-4B37-BB04-3189B7865E93}"/>
              </a:ext>
            </a:extLst>
          </p:cNvPr>
          <p:cNvSpPr/>
          <p:nvPr/>
        </p:nvSpPr>
        <p:spPr>
          <a:xfrm>
            <a:off x="-2" y="380274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9" action="ppaction://hlinksldjump"/>
            <a:extLst>
              <a:ext uri="{FF2B5EF4-FFF2-40B4-BE49-F238E27FC236}">
                <a16:creationId xmlns:a16="http://schemas.microsoft.com/office/drawing/2014/main" id="{1AF74811-07F9-426E-9237-DDFAA532DE0A}"/>
              </a:ext>
            </a:extLst>
          </p:cNvPr>
          <p:cNvSpPr/>
          <p:nvPr/>
        </p:nvSpPr>
        <p:spPr>
          <a:xfrm>
            <a:off x="0" y="451302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10" action="ppaction://hlinksldjump"/>
            <a:extLst>
              <a:ext uri="{FF2B5EF4-FFF2-40B4-BE49-F238E27FC236}">
                <a16:creationId xmlns:a16="http://schemas.microsoft.com/office/drawing/2014/main" id="{71BC6D7F-CB40-4D82-A9A7-808374B09F47}"/>
              </a:ext>
            </a:extLst>
          </p:cNvPr>
          <p:cNvSpPr/>
          <p:nvPr/>
        </p:nvSpPr>
        <p:spPr>
          <a:xfrm>
            <a:off x="-2" y="513284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11" action="ppaction://hlinksldjump"/>
            <a:extLst>
              <a:ext uri="{FF2B5EF4-FFF2-40B4-BE49-F238E27FC236}">
                <a16:creationId xmlns:a16="http://schemas.microsoft.com/office/drawing/2014/main" id="{54E5CE7E-2F6D-4EE1-8E1E-2A56E149E792}"/>
              </a:ext>
            </a:extLst>
          </p:cNvPr>
          <p:cNvSpPr/>
          <p:nvPr/>
        </p:nvSpPr>
        <p:spPr>
          <a:xfrm>
            <a:off x="-2" y="568301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12" action="ppaction://hlinksldjump"/>
            <a:extLst>
              <a:ext uri="{FF2B5EF4-FFF2-40B4-BE49-F238E27FC236}">
                <a16:creationId xmlns:a16="http://schemas.microsoft.com/office/drawing/2014/main" id="{2D4F2771-AD5F-4720-8DB9-AB5B381F4DAF}"/>
              </a:ext>
            </a:extLst>
          </p:cNvPr>
          <p:cNvSpPr/>
          <p:nvPr/>
        </p:nvSpPr>
        <p:spPr>
          <a:xfrm>
            <a:off x="-2" y="341060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3" action="ppaction://hlinksldjump"/>
            <a:extLst>
              <a:ext uri="{FF2B5EF4-FFF2-40B4-BE49-F238E27FC236}">
                <a16:creationId xmlns:a16="http://schemas.microsoft.com/office/drawing/2014/main" id="{8565F97C-D511-42DA-91AE-2B08CBAC3D5A}"/>
              </a:ext>
            </a:extLst>
          </p:cNvPr>
          <p:cNvSpPr/>
          <p:nvPr/>
        </p:nvSpPr>
        <p:spPr>
          <a:xfrm>
            <a:off x="0" y="41105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4" action="ppaction://hlinksldjump"/>
            <a:extLst>
              <a:ext uri="{FF2B5EF4-FFF2-40B4-BE49-F238E27FC236}">
                <a16:creationId xmlns:a16="http://schemas.microsoft.com/office/drawing/2014/main" id="{F7846590-5588-477F-920F-9D177F5FCD27}"/>
              </a:ext>
            </a:extLst>
          </p:cNvPr>
          <p:cNvSpPr/>
          <p:nvPr/>
        </p:nvSpPr>
        <p:spPr>
          <a:xfrm>
            <a:off x="-2" y="482297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5" action="ppaction://hlinksldjump"/>
            <a:extLst>
              <a:ext uri="{FF2B5EF4-FFF2-40B4-BE49-F238E27FC236}">
                <a16:creationId xmlns:a16="http://schemas.microsoft.com/office/drawing/2014/main" id="{350BE8C9-A8BA-4A10-BE74-42204BDED046}"/>
              </a:ext>
            </a:extLst>
          </p:cNvPr>
          <p:cNvSpPr/>
          <p:nvPr/>
        </p:nvSpPr>
        <p:spPr>
          <a:xfrm>
            <a:off x="-2" y="534874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6" action="ppaction://hlinksldjump"/>
            <a:extLst>
              <a:ext uri="{FF2B5EF4-FFF2-40B4-BE49-F238E27FC236}">
                <a16:creationId xmlns:a16="http://schemas.microsoft.com/office/drawing/2014/main" id="{A35572E0-2037-4FA5-BF24-ADC1F1B6B8C4}"/>
              </a:ext>
            </a:extLst>
          </p:cNvPr>
          <p:cNvSpPr/>
          <p:nvPr/>
        </p:nvSpPr>
        <p:spPr>
          <a:xfrm>
            <a:off x="-2" y="2017331"/>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7" action="ppaction://hlinksldjump"/>
            <a:extLst>
              <a:ext uri="{FF2B5EF4-FFF2-40B4-BE49-F238E27FC236}">
                <a16:creationId xmlns:a16="http://schemas.microsoft.com/office/drawing/2014/main" id="{9D64F782-AA8B-4479-BEC6-FF534262B8A1}"/>
              </a:ext>
            </a:extLst>
          </p:cNvPr>
          <p:cNvSpPr/>
          <p:nvPr/>
        </p:nvSpPr>
        <p:spPr>
          <a:xfrm>
            <a:off x="-1" y="1714752"/>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D8951E4B-2B0A-467E-B4EB-0FFF9DC6D78E}"/>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8" action="ppaction://hlinksldjump"/>
            <a:extLst>
              <a:ext uri="{FF2B5EF4-FFF2-40B4-BE49-F238E27FC236}">
                <a16:creationId xmlns:a16="http://schemas.microsoft.com/office/drawing/2014/main" id="{C40FA3FA-EF4D-4F55-98BF-2477836FAECB}"/>
              </a:ext>
            </a:extLst>
          </p:cNvPr>
          <p:cNvSpPr/>
          <p:nvPr/>
        </p:nvSpPr>
        <p:spPr>
          <a:xfrm>
            <a:off x="-3" y="2391778"/>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9" action="ppaction://hlinksldjump"/>
            <a:extLst>
              <a:ext uri="{FF2B5EF4-FFF2-40B4-BE49-F238E27FC236}">
                <a16:creationId xmlns:a16="http://schemas.microsoft.com/office/drawing/2014/main" id="{8CD268AD-154A-4F1F-B968-BE5BAC1E3DB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extLst>
              <a:ext uri="{FF2B5EF4-FFF2-40B4-BE49-F238E27FC236}">
                <a16:creationId xmlns:a16="http://schemas.microsoft.com/office/drawing/2014/main" id="{D51D2214-43A6-4C50-8368-8815ADB9E99C}"/>
              </a:ext>
            </a:extLst>
          </p:cNvPr>
          <p:cNvSpPr/>
          <p:nvPr/>
        </p:nvSpPr>
        <p:spPr>
          <a:xfrm>
            <a:off x="3590135" y="26413"/>
            <a:ext cx="4016677"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Sub Surface Direct drop toilet (Excavate)</a:t>
            </a:r>
            <a:endParaRPr lang="en-US" dirty="0"/>
          </a:p>
        </p:txBody>
      </p:sp>
      <p:sp>
        <p:nvSpPr>
          <p:cNvPr id="33" name="Rectangle 32">
            <a:hlinkClick r:id="rId20" action="ppaction://hlinksldjump"/>
            <a:extLst>
              <a:ext uri="{FF2B5EF4-FFF2-40B4-BE49-F238E27FC236}">
                <a16:creationId xmlns:a16="http://schemas.microsoft.com/office/drawing/2014/main" id="{5893D1E6-E882-4F75-B2D8-ACDBAD273C03}"/>
              </a:ext>
            </a:extLst>
          </p:cNvPr>
          <p:cNvSpPr/>
          <p:nvPr/>
        </p:nvSpPr>
        <p:spPr>
          <a:xfrm>
            <a:off x="0" y="609957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43" name="TextBox 42">
            <a:extLst>
              <a:ext uri="{FF2B5EF4-FFF2-40B4-BE49-F238E27FC236}">
                <a16:creationId xmlns:a16="http://schemas.microsoft.com/office/drawing/2014/main" id="{2D22F84E-38E2-48B3-A073-E4A67AD2B457}"/>
              </a:ext>
            </a:extLst>
          </p:cNvPr>
          <p:cNvSpPr txBox="1"/>
          <p:nvPr/>
        </p:nvSpPr>
        <p:spPr>
          <a:xfrm>
            <a:off x="1556334" y="201226"/>
            <a:ext cx="1335553" cy="276999"/>
          </a:xfrm>
          <a:prstGeom prst="rect">
            <a:avLst/>
          </a:prstGeom>
          <a:solidFill>
            <a:srgbClr val="F1995D"/>
          </a:solidFill>
        </p:spPr>
        <p:txBody>
          <a:bodyPr wrap="square" rtlCol="0">
            <a:spAutoFit/>
          </a:bodyPr>
          <a:lstStyle/>
          <a:p>
            <a:r>
              <a:rPr lang="en-GB" sz="1200" b="1" dirty="0"/>
              <a:t>Single pit latrine</a:t>
            </a:r>
            <a:endParaRPr lang="en-US" sz="1200" b="1" dirty="0"/>
          </a:p>
        </p:txBody>
      </p:sp>
      <p:sp>
        <p:nvSpPr>
          <p:cNvPr id="44" name="TextBox 43">
            <a:extLst>
              <a:ext uri="{FF2B5EF4-FFF2-40B4-BE49-F238E27FC236}">
                <a16:creationId xmlns:a16="http://schemas.microsoft.com/office/drawing/2014/main" id="{CF7B1269-B00E-43FC-BAE2-DEC970973F80}"/>
              </a:ext>
            </a:extLst>
          </p:cNvPr>
          <p:cNvSpPr txBox="1"/>
          <p:nvPr/>
        </p:nvSpPr>
        <p:spPr>
          <a:xfrm>
            <a:off x="2350502" y="4919147"/>
            <a:ext cx="1897587" cy="461665"/>
          </a:xfrm>
          <a:prstGeom prst="rect">
            <a:avLst/>
          </a:prstGeom>
          <a:solidFill>
            <a:srgbClr val="F1995D"/>
          </a:solidFill>
        </p:spPr>
        <p:txBody>
          <a:bodyPr wrap="square" rtlCol="0">
            <a:spAutoFit/>
          </a:bodyPr>
          <a:lstStyle/>
          <a:p>
            <a:r>
              <a:rPr lang="en-GB" sz="1200" b="1" dirty="0"/>
              <a:t>Single ventilated improved pit (VIP)</a:t>
            </a:r>
            <a:endParaRPr lang="en-US" sz="1200" b="1" dirty="0"/>
          </a:p>
        </p:txBody>
      </p:sp>
      <p:sp>
        <p:nvSpPr>
          <p:cNvPr id="45" name="TextBox 44">
            <a:extLst>
              <a:ext uri="{FF2B5EF4-FFF2-40B4-BE49-F238E27FC236}">
                <a16:creationId xmlns:a16="http://schemas.microsoft.com/office/drawing/2014/main" id="{A6C9AA8A-83B1-4A6F-AA60-DF9655716107}"/>
              </a:ext>
            </a:extLst>
          </p:cNvPr>
          <p:cNvSpPr txBox="1"/>
          <p:nvPr/>
        </p:nvSpPr>
        <p:spPr>
          <a:xfrm>
            <a:off x="7526910" y="195916"/>
            <a:ext cx="1599983" cy="276464"/>
          </a:xfrm>
          <a:prstGeom prst="rect">
            <a:avLst/>
          </a:prstGeom>
          <a:solidFill>
            <a:srgbClr val="F1995D"/>
          </a:solidFill>
        </p:spPr>
        <p:txBody>
          <a:bodyPr wrap="square" rtlCol="0">
            <a:spAutoFit/>
          </a:bodyPr>
          <a:lstStyle/>
          <a:p>
            <a:r>
              <a:rPr lang="en-GB" sz="1200" b="1" dirty="0"/>
              <a:t>Twin Pits Dry System</a:t>
            </a:r>
            <a:endParaRPr lang="en-US" sz="1200" b="1" dirty="0"/>
          </a:p>
        </p:txBody>
      </p:sp>
      <p:sp>
        <p:nvSpPr>
          <p:cNvPr id="35" name="TextBox 34">
            <a:extLst>
              <a:ext uri="{FF2B5EF4-FFF2-40B4-BE49-F238E27FC236}">
                <a16:creationId xmlns:a16="http://schemas.microsoft.com/office/drawing/2014/main" id="{8EC67E88-FB66-4A2D-8AA5-39D8F51AC1C6}"/>
              </a:ext>
            </a:extLst>
          </p:cNvPr>
          <p:cNvSpPr txBox="1"/>
          <p:nvPr/>
        </p:nvSpPr>
        <p:spPr>
          <a:xfrm>
            <a:off x="7929258" y="6145400"/>
            <a:ext cx="3140646" cy="461665"/>
          </a:xfrm>
          <a:prstGeom prst="rect">
            <a:avLst/>
          </a:prstGeom>
          <a:noFill/>
        </p:spPr>
        <p:txBody>
          <a:bodyPr wrap="square" rtlCol="0">
            <a:spAutoFit/>
          </a:bodyPr>
          <a:lstStyle/>
          <a:p>
            <a:r>
              <a:rPr lang="en-GB" sz="1200" dirty="0"/>
              <a:t>Reference: </a:t>
            </a:r>
            <a:r>
              <a:rPr lang="en-GB" sz="1200" dirty="0">
                <a:hlinkClick r:id="rId21"/>
              </a:rPr>
              <a:t>Compendium of Sanitation Technologies in Emergencies</a:t>
            </a:r>
            <a:endParaRPr lang="en-US" sz="1200" dirty="0"/>
          </a:p>
        </p:txBody>
      </p:sp>
      <p:sp>
        <p:nvSpPr>
          <p:cNvPr id="36" name="Rectangle 35">
            <a:hlinkClick r:id="rId22" action="ppaction://hlinksldjump"/>
            <a:extLst>
              <a:ext uri="{FF2B5EF4-FFF2-40B4-BE49-F238E27FC236}">
                <a16:creationId xmlns:a16="http://schemas.microsoft.com/office/drawing/2014/main" id="{A3CA8C63-1088-48FC-8BA7-846E37593BCE}"/>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41" name="Rectangle 40">
            <a:hlinkClick r:id="rId23" action="ppaction://hlinksldjump"/>
            <a:extLst>
              <a:ext uri="{FF2B5EF4-FFF2-40B4-BE49-F238E27FC236}">
                <a16:creationId xmlns:a16="http://schemas.microsoft.com/office/drawing/2014/main" id="{06539BD8-587D-4405-9049-4B84FAE397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6" name="Rectangle 45">
            <a:hlinkClick r:id="rId24" action="ppaction://hlinksldjump"/>
            <a:extLst>
              <a:ext uri="{FF2B5EF4-FFF2-40B4-BE49-F238E27FC236}">
                <a16:creationId xmlns:a16="http://schemas.microsoft.com/office/drawing/2014/main" id="{4F47D76C-CAB3-4003-A095-C8CB67D739B1}"/>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8" name="Rectangle 47">
            <a:hlinkClick r:id="rId25" action="ppaction://hlinksldjump"/>
            <a:extLst>
              <a:ext uri="{FF2B5EF4-FFF2-40B4-BE49-F238E27FC236}">
                <a16:creationId xmlns:a16="http://schemas.microsoft.com/office/drawing/2014/main" id="{6C26185F-AB69-479F-B60B-9623BC26BC07}"/>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9" name="Rectangle 48">
            <a:extLst>
              <a:ext uri="{FF2B5EF4-FFF2-40B4-BE49-F238E27FC236}">
                <a16:creationId xmlns:a16="http://schemas.microsoft.com/office/drawing/2014/main" id="{C16879D3-C062-4A65-A88E-99C8FDE12D11}"/>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50" name="Rectangle 49">
            <a:extLst>
              <a:ext uri="{FF2B5EF4-FFF2-40B4-BE49-F238E27FC236}">
                <a16:creationId xmlns:a16="http://schemas.microsoft.com/office/drawing/2014/main" id="{AD72D8EE-3ED5-4835-91CA-D261CB93864F}"/>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2/7</a:t>
            </a:r>
            <a:endParaRPr lang="en-US" sz="900" dirty="0"/>
          </a:p>
        </p:txBody>
      </p:sp>
      <p:sp>
        <p:nvSpPr>
          <p:cNvPr id="51" name="Action Button: Go Forward or Next 50">
            <a:hlinkClick r:id="" action="ppaction://hlinkshowjump?jump=nextslide" highlightClick="1"/>
            <a:extLst>
              <a:ext uri="{FF2B5EF4-FFF2-40B4-BE49-F238E27FC236}">
                <a16:creationId xmlns:a16="http://schemas.microsoft.com/office/drawing/2014/main" id="{D2A76A5B-CB83-4427-9B23-FA82AE21121D}"/>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Go to End 51">
            <a:hlinkClick r:id="rId26" action="ppaction://hlinksldjump" highlightClick="1"/>
            <a:extLst>
              <a:ext uri="{FF2B5EF4-FFF2-40B4-BE49-F238E27FC236}">
                <a16:creationId xmlns:a16="http://schemas.microsoft.com/office/drawing/2014/main" id="{2B256099-0791-44B5-A712-3B14DD5A14A8}"/>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ction Button: Go Back or Previous 52">
            <a:hlinkClick r:id="" action="ppaction://hlinkshowjump?jump=previousslide" highlightClick="1"/>
            <a:extLst>
              <a:ext uri="{FF2B5EF4-FFF2-40B4-BE49-F238E27FC236}">
                <a16:creationId xmlns:a16="http://schemas.microsoft.com/office/drawing/2014/main" id="{45EE1646-89E7-4B35-A5A6-F611DC5E8344}"/>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ction Button: Go to Beginning 53">
            <a:hlinkClick r:id="rId27" action="ppaction://hlinksldjump" highlightClick="1"/>
            <a:extLst>
              <a:ext uri="{FF2B5EF4-FFF2-40B4-BE49-F238E27FC236}">
                <a16:creationId xmlns:a16="http://schemas.microsoft.com/office/drawing/2014/main" id="{85957F14-6006-4072-9761-DB688786BCBA}"/>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28" action="ppaction://hlinksldjump"/>
            <a:extLst>
              <a:ext uri="{FF2B5EF4-FFF2-40B4-BE49-F238E27FC236}">
                <a16:creationId xmlns:a16="http://schemas.microsoft.com/office/drawing/2014/main" id="{A0CF89EB-E182-4BE8-8AEF-597B87B4DEFE}"/>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pic>
        <p:nvPicPr>
          <p:cNvPr id="55" name="Picture 54">
            <a:extLst>
              <a:ext uri="{FF2B5EF4-FFF2-40B4-BE49-F238E27FC236}">
                <a16:creationId xmlns:a16="http://schemas.microsoft.com/office/drawing/2014/main" id="{0E9AB44A-A9A7-4EAB-8963-E3D33AE8934D}"/>
              </a:ext>
            </a:extLst>
          </p:cNvPr>
          <p:cNvPicPr>
            <a:picLocks noChangeAspect="1"/>
          </p:cNvPicPr>
          <p:nvPr/>
        </p:nvPicPr>
        <p:blipFill>
          <a:blip r:embed="rId29"/>
          <a:stretch>
            <a:fillRect/>
          </a:stretch>
        </p:blipFill>
        <p:spPr>
          <a:xfrm>
            <a:off x="2423740" y="5544842"/>
            <a:ext cx="5326043" cy="1315223"/>
          </a:xfrm>
          <a:prstGeom prst="rect">
            <a:avLst/>
          </a:prstGeom>
        </p:spPr>
      </p:pic>
      <p:pic>
        <p:nvPicPr>
          <p:cNvPr id="57" name="Picture 56">
            <a:extLst>
              <a:ext uri="{FF2B5EF4-FFF2-40B4-BE49-F238E27FC236}">
                <a16:creationId xmlns:a16="http://schemas.microsoft.com/office/drawing/2014/main" id="{A5092F96-B55D-47C9-BD88-31B36A8976E2}"/>
              </a:ext>
            </a:extLst>
          </p:cNvPr>
          <p:cNvPicPr>
            <a:picLocks noChangeAspect="1"/>
          </p:cNvPicPr>
          <p:nvPr/>
        </p:nvPicPr>
        <p:blipFill>
          <a:blip r:embed="rId30"/>
          <a:stretch>
            <a:fillRect/>
          </a:stretch>
        </p:blipFill>
        <p:spPr>
          <a:xfrm>
            <a:off x="6633561" y="509663"/>
            <a:ext cx="5507688" cy="1368525"/>
          </a:xfrm>
          <a:prstGeom prst="rect">
            <a:avLst/>
          </a:prstGeom>
        </p:spPr>
      </p:pic>
      <p:pic>
        <p:nvPicPr>
          <p:cNvPr id="59" name="Picture 58">
            <a:extLst>
              <a:ext uri="{FF2B5EF4-FFF2-40B4-BE49-F238E27FC236}">
                <a16:creationId xmlns:a16="http://schemas.microsoft.com/office/drawing/2014/main" id="{8646E904-16C4-4E2F-AB19-6A07425AABA4}"/>
              </a:ext>
            </a:extLst>
          </p:cNvPr>
          <p:cNvPicPr>
            <a:picLocks noChangeAspect="1"/>
          </p:cNvPicPr>
          <p:nvPr/>
        </p:nvPicPr>
        <p:blipFill>
          <a:blip r:embed="rId31"/>
          <a:stretch>
            <a:fillRect/>
          </a:stretch>
        </p:blipFill>
        <p:spPr>
          <a:xfrm>
            <a:off x="8175499" y="3861676"/>
            <a:ext cx="3865944" cy="1979271"/>
          </a:xfrm>
          <a:prstGeom prst="rect">
            <a:avLst/>
          </a:prstGeom>
        </p:spPr>
      </p:pic>
      <p:sp>
        <p:nvSpPr>
          <p:cNvPr id="17" name="TextBox 16">
            <a:extLst>
              <a:ext uri="{FF2B5EF4-FFF2-40B4-BE49-F238E27FC236}">
                <a16:creationId xmlns:a16="http://schemas.microsoft.com/office/drawing/2014/main" id="{9870B394-E1F4-4F27-AD22-1824BBC3F4FE}"/>
              </a:ext>
            </a:extLst>
          </p:cNvPr>
          <p:cNvSpPr txBox="1"/>
          <p:nvPr/>
        </p:nvSpPr>
        <p:spPr>
          <a:xfrm>
            <a:off x="8930936" y="2213021"/>
            <a:ext cx="1065320" cy="246221"/>
          </a:xfrm>
          <a:prstGeom prst="rect">
            <a:avLst/>
          </a:prstGeom>
          <a:noFill/>
        </p:spPr>
        <p:txBody>
          <a:bodyPr wrap="square" rtlCol="0">
            <a:spAutoFit/>
          </a:bodyPr>
          <a:lstStyle/>
          <a:p>
            <a:r>
              <a:rPr lang="en-GB" sz="1000" dirty="0">
                <a:solidFill>
                  <a:srgbClr val="00B0F0"/>
                </a:solidFill>
              </a:rPr>
              <a:t>Fossa </a:t>
            </a:r>
            <a:r>
              <a:rPr lang="en-GB" sz="1000" dirty="0" err="1">
                <a:solidFill>
                  <a:srgbClr val="00B0F0"/>
                </a:solidFill>
              </a:rPr>
              <a:t>alterna</a:t>
            </a:r>
            <a:endParaRPr lang="en-US" sz="1000" dirty="0">
              <a:solidFill>
                <a:srgbClr val="00B0F0"/>
              </a:solidFill>
            </a:endParaRPr>
          </a:p>
        </p:txBody>
      </p:sp>
      <p:sp>
        <p:nvSpPr>
          <p:cNvPr id="60" name="TextBox 59">
            <a:extLst>
              <a:ext uri="{FF2B5EF4-FFF2-40B4-BE49-F238E27FC236}">
                <a16:creationId xmlns:a16="http://schemas.microsoft.com/office/drawing/2014/main" id="{5EF91754-D46E-43F9-90B2-B970AE8A1063}"/>
              </a:ext>
            </a:extLst>
          </p:cNvPr>
          <p:cNvSpPr txBox="1"/>
          <p:nvPr/>
        </p:nvSpPr>
        <p:spPr>
          <a:xfrm>
            <a:off x="9263161" y="4342058"/>
            <a:ext cx="869363" cy="248328"/>
          </a:xfrm>
          <a:prstGeom prst="rect">
            <a:avLst/>
          </a:prstGeom>
          <a:noFill/>
        </p:spPr>
        <p:txBody>
          <a:bodyPr wrap="square" rtlCol="0">
            <a:spAutoFit/>
          </a:bodyPr>
          <a:lstStyle/>
          <a:p>
            <a:r>
              <a:rPr lang="en-GB" sz="1000" dirty="0">
                <a:solidFill>
                  <a:srgbClr val="00B0F0"/>
                </a:solidFill>
              </a:rPr>
              <a:t>Double VIP</a:t>
            </a:r>
            <a:endParaRPr lang="en-US" sz="1000" dirty="0">
              <a:solidFill>
                <a:srgbClr val="00B0F0"/>
              </a:solidFill>
            </a:endParaRPr>
          </a:p>
        </p:txBody>
      </p:sp>
    </p:spTree>
    <p:extLst>
      <p:ext uri="{BB962C8B-B14F-4D97-AF65-F5344CB8AC3E}">
        <p14:creationId xmlns:p14="http://schemas.microsoft.com/office/powerpoint/2010/main" val="2002041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60257F88-63DC-4419-928D-23E6E1F73B34}"/>
              </a:ext>
            </a:extLst>
          </p:cNvPr>
          <p:cNvSpPr/>
          <p:nvPr/>
        </p:nvSpPr>
        <p:spPr>
          <a:xfrm>
            <a:off x="76200" y="4063614"/>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Safe handling</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BDB5B4E-5024-40E3-9D0E-0734A3C06584}"/>
              </a:ext>
            </a:extLst>
          </p:cNvPr>
          <p:cNvSpPr/>
          <p:nvPr/>
        </p:nvSpPr>
        <p:spPr>
          <a:xfrm>
            <a:off x="76200" y="3800063"/>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Manual</a:t>
            </a:r>
            <a:endParaRPr lang="en-US" sz="900" dirty="0"/>
          </a:p>
        </p:txBody>
      </p:sp>
      <p:sp>
        <p:nvSpPr>
          <p:cNvPr id="21" name="Rectangle 20">
            <a:hlinkClick r:id="rId17" action="ppaction://hlinksldjump"/>
            <a:extLst>
              <a:ext uri="{FF2B5EF4-FFF2-40B4-BE49-F238E27FC236}">
                <a16:creationId xmlns:a16="http://schemas.microsoft.com/office/drawing/2014/main" id="{278C8C30-4417-41D3-951A-5D92293E3A23}"/>
              </a:ext>
            </a:extLst>
          </p:cNvPr>
          <p:cNvSpPr/>
          <p:nvPr/>
        </p:nvSpPr>
        <p:spPr>
          <a:xfrm>
            <a:off x="76200" y="3927497"/>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Mechanical</a:t>
            </a:r>
            <a:endParaRPr lang="en-US" sz="900" dirty="0"/>
          </a:p>
        </p:txBody>
      </p:sp>
      <p:sp>
        <p:nvSpPr>
          <p:cNvPr id="22" name="Rectangle 21">
            <a:hlinkClick r:id="rId18" action="ppaction://hlinksldjump"/>
            <a:extLst>
              <a:ext uri="{FF2B5EF4-FFF2-40B4-BE49-F238E27FC236}">
                <a16:creationId xmlns:a16="http://schemas.microsoft.com/office/drawing/2014/main" id="{C97445A1-E649-4764-92B5-C9BE1C76A197}"/>
              </a:ext>
            </a:extLst>
          </p:cNvPr>
          <p:cNvSpPr/>
          <p:nvPr/>
        </p:nvSpPr>
        <p:spPr>
          <a:xfrm>
            <a:off x="0"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TextBox 22">
            <a:extLst>
              <a:ext uri="{FF2B5EF4-FFF2-40B4-BE49-F238E27FC236}">
                <a16:creationId xmlns:a16="http://schemas.microsoft.com/office/drawing/2014/main" id="{4C74CE71-8457-4FD9-B249-7B873F41A209}"/>
              </a:ext>
            </a:extLst>
          </p:cNvPr>
          <p:cNvSpPr txBox="1"/>
          <p:nvPr/>
        </p:nvSpPr>
        <p:spPr>
          <a:xfrm>
            <a:off x="1177388" y="6324808"/>
            <a:ext cx="6232909" cy="276999"/>
          </a:xfrm>
          <a:prstGeom prst="rect">
            <a:avLst/>
          </a:prstGeom>
          <a:noFill/>
        </p:spPr>
        <p:txBody>
          <a:bodyPr wrap="square" rtlCol="0">
            <a:spAutoFit/>
          </a:bodyPr>
          <a:lstStyle/>
          <a:p>
            <a:r>
              <a:rPr lang="en-GB" sz="1200" dirty="0"/>
              <a:t>Reference: </a:t>
            </a:r>
            <a:r>
              <a:rPr lang="en-GB" sz="1200" dirty="0" err="1">
                <a:hlinkClick r:id="rId19"/>
              </a:rPr>
              <a:t>Feacal</a:t>
            </a:r>
            <a:r>
              <a:rPr lang="en-GB" sz="1200" dirty="0">
                <a:hlinkClick r:id="rId19"/>
              </a:rPr>
              <a:t> sludge management – Systems approach for Implementation and Operation</a:t>
            </a:r>
            <a:endParaRPr lang="en-US" sz="1200" dirty="0"/>
          </a:p>
        </p:txBody>
      </p:sp>
      <p:sp>
        <p:nvSpPr>
          <p:cNvPr id="24" name="Rectangle 23">
            <a:extLst>
              <a:ext uri="{FF2B5EF4-FFF2-40B4-BE49-F238E27FC236}">
                <a16:creationId xmlns:a16="http://schemas.microsoft.com/office/drawing/2014/main" id="{860F6E81-CA6B-49F2-9788-A0D1F8177E5C}"/>
              </a:ext>
            </a:extLst>
          </p:cNvPr>
          <p:cNvSpPr/>
          <p:nvPr/>
        </p:nvSpPr>
        <p:spPr>
          <a:xfrm>
            <a:off x="10268793"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5" name="Action Button: Go Back or Previous 24">
            <a:hlinkClick r:id="" action="ppaction://hlinkshowjump?jump=previousslide" highlightClick="1"/>
            <a:extLst>
              <a:ext uri="{FF2B5EF4-FFF2-40B4-BE49-F238E27FC236}">
                <a16:creationId xmlns:a16="http://schemas.microsoft.com/office/drawing/2014/main" id="{4095A3A5-4E99-4704-B685-4F43533EC68A}"/>
              </a:ext>
            </a:extLst>
          </p:cNvPr>
          <p:cNvSpPr/>
          <p:nvPr/>
        </p:nvSpPr>
        <p:spPr>
          <a:xfrm>
            <a:off x="9904651" y="3568"/>
            <a:ext cx="372234" cy="291313"/>
          </a:xfrm>
          <a:prstGeom prst="actionButtonBackPreviou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27368AD-BE08-4926-9DB6-E60522C320DD}"/>
              </a:ext>
            </a:extLst>
          </p:cNvPr>
          <p:cNvSpPr txBox="1"/>
          <p:nvPr/>
        </p:nvSpPr>
        <p:spPr>
          <a:xfrm>
            <a:off x="1383275" y="100473"/>
            <a:ext cx="1618870"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Tools of the trade</a:t>
            </a:r>
            <a:endParaRPr lang="en-US" sz="1200"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F9ACDB7-A763-4BA3-B35B-7151CC8E6A9D}"/>
              </a:ext>
            </a:extLst>
          </p:cNvPr>
          <p:cNvSpPr/>
          <p:nvPr/>
        </p:nvSpPr>
        <p:spPr>
          <a:xfrm>
            <a:off x="1276377" y="469550"/>
            <a:ext cx="5113953" cy="3323987"/>
          </a:xfrm>
          <a:prstGeom prst="rect">
            <a:avLst/>
          </a:prstGeom>
        </p:spPr>
        <p:txBody>
          <a:bodyPr wrap="square">
            <a:spAutoFit/>
          </a:bodyPr>
          <a:lstStyle/>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Shovels, pry bars and probes to locate tanks and manholes;</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Screwdrivers and other hand tools to open manholes and access port lids;</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Long handle shovels and buckets which may be necessary to remove solids that cannot otherwise be </a:t>
            </a:r>
            <a:r>
              <a:rPr lang="en-US" sz="1400" dirty="0">
                <a:latin typeface="Calibri" panose="020F0502020204030204" pitchFamily="34" charset="0"/>
                <a:cs typeface="Calibri" panose="020F0502020204030204" pitchFamily="34" charset="0"/>
              </a:rPr>
              <a:t>removed;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Hooks to remove non-biodegradable solids;</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Hoses for FS pumping as well as for adding water to tanks if available; and</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Safety equipment including:</a:t>
            </a:r>
          </a:p>
          <a:p>
            <a:pPr marL="628650" lvl="1"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Wheel chocks to prevent the vehicle from moving when parked;</a:t>
            </a:r>
          </a:p>
          <a:p>
            <a:pPr marL="628650" lvl="1"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Personal protective equipment such as hardhat, face protection, eye protection, boots and gloves;</a:t>
            </a:r>
          </a:p>
          <a:p>
            <a:pPr marL="628650" lvl="1"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Disinfectants, barriers, sorbents and bags for cleaning up and collecting spilled material.</a:t>
            </a:r>
            <a:endParaRPr lang="en-US" sz="14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79A52D-C7BB-4B2D-88BB-9A099A747208}"/>
              </a:ext>
            </a:extLst>
          </p:cNvPr>
          <p:cNvSpPr txBox="1"/>
          <p:nvPr/>
        </p:nvSpPr>
        <p:spPr>
          <a:xfrm>
            <a:off x="1383275" y="3936180"/>
            <a:ext cx="2088208"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Transport considerations</a:t>
            </a:r>
            <a:endParaRPr lang="en-US" sz="1200"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06459D9-7DF9-47B6-BDE0-FA548E5FF9CF}"/>
              </a:ext>
            </a:extLst>
          </p:cNvPr>
          <p:cNvSpPr/>
          <p:nvPr/>
        </p:nvSpPr>
        <p:spPr>
          <a:xfrm>
            <a:off x="1229577" y="4337789"/>
            <a:ext cx="9998274" cy="1815882"/>
          </a:xfrm>
          <a:prstGeom prst="rect">
            <a:avLst/>
          </a:prstGeom>
        </p:spPr>
        <p:txBody>
          <a:bodyPr wrap="square">
            <a:spAutoFit/>
          </a:bodyPr>
          <a:lstStyle/>
          <a:p>
            <a:r>
              <a:rPr lang="en-GB" sz="1400" dirty="0">
                <a:latin typeface="Calibri" panose="020F0502020204030204" pitchFamily="34" charset="0"/>
                <a:cs typeface="Calibri" panose="020F0502020204030204" pitchFamily="34" charset="0"/>
              </a:rPr>
              <a:t>The aspects that need to be considered for the transportation of FS include:</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The type of vehicle to be used including its road worthiness, maintenance, licenses and permits, and where it is kept when it is not in service;</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The type of sludge removal equipment, including hoses, pumps, augers, and other tools of the trade;</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The spill management equipment to be used including shovels, disinfectants, sorbents, and </a:t>
            </a:r>
            <a:r>
              <a:rPr lang="en-US" sz="1400" dirty="0">
                <a:latin typeface="Calibri" panose="020F0502020204030204" pitchFamily="34" charset="0"/>
                <a:cs typeface="Calibri" panose="020F0502020204030204" pitchFamily="34" charset="0"/>
              </a:rPr>
              <a:t>collection bags;</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The skills of the operator including the training and certifications that might be required to perform </a:t>
            </a:r>
            <a:r>
              <a:rPr lang="en-US" sz="1400" dirty="0">
                <a:latin typeface="Calibri" panose="020F0502020204030204" pitchFamily="34" charset="0"/>
                <a:cs typeface="Calibri" panose="020F0502020204030204" pitchFamily="34" charset="0"/>
              </a:rPr>
              <a:t>the work;</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Procedures that need to be followed including rules of the road and activities at the treatment plant; </a:t>
            </a:r>
            <a:r>
              <a:rPr lang="en-US" sz="1400" dirty="0">
                <a:latin typeface="Calibri" panose="020F0502020204030204" pitchFamily="34" charset="0"/>
                <a:cs typeface="Calibri" panose="020F0502020204030204" pitchFamily="34" charset="0"/>
              </a:rPr>
              <a:t>and</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Other aspects such as the use of transfer stations, worker health and safety, and emerging </a:t>
            </a:r>
            <a:r>
              <a:rPr lang="en-US" sz="1400" dirty="0">
                <a:latin typeface="Calibri" panose="020F0502020204030204" pitchFamily="34" charset="0"/>
                <a:cs typeface="Calibri" panose="020F0502020204030204" pitchFamily="34" charset="0"/>
              </a:rPr>
              <a:t>technologies.</a:t>
            </a:r>
          </a:p>
        </p:txBody>
      </p:sp>
      <p:sp>
        <p:nvSpPr>
          <p:cNvPr id="29" name="Action Button: Go to Beginning 28">
            <a:hlinkClick r:id="rId20" action="ppaction://hlinksldjump" highlightClick="1"/>
            <a:extLst>
              <a:ext uri="{FF2B5EF4-FFF2-40B4-BE49-F238E27FC236}">
                <a16:creationId xmlns:a16="http://schemas.microsoft.com/office/drawing/2014/main" id="{391A5DD2-1FF9-4CDA-8F6D-AB8055F68BD1}"/>
              </a:ext>
            </a:extLst>
          </p:cNvPr>
          <p:cNvSpPr/>
          <p:nvPr/>
        </p:nvSpPr>
        <p:spPr>
          <a:xfrm>
            <a:off x="9491035" y="0"/>
            <a:ext cx="413616" cy="291313"/>
          </a:xfrm>
          <a:prstGeom prst="actionButtonBeginning">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21" action="ppaction://hlinksldjump" highlightClick="1"/>
            <a:extLst>
              <a:ext uri="{FF2B5EF4-FFF2-40B4-BE49-F238E27FC236}">
                <a16:creationId xmlns:a16="http://schemas.microsoft.com/office/drawing/2014/main" id="{EB4711E5-7284-4830-9ABD-6879B4D51C64}"/>
              </a:ext>
            </a:extLst>
          </p:cNvPr>
          <p:cNvSpPr/>
          <p:nvPr/>
        </p:nvSpPr>
        <p:spPr>
          <a:xfrm>
            <a:off x="11215561" y="0"/>
            <a:ext cx="343318" cy="291312"/>
          </a:xfrm>
          <a:prstGeom prst="actionButtonEn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B7D2516B-23E3-4EDC-9F44-BF8E35F1883C}"/>
              </a:ext>
            </a:extLst>
          </p:cNvPr>
          <p:cNvSpPr/>
          <p:nvPr/>
        </p:nvSpPr>
        <p:spPr>
          <a:xfrm>
            <a:off x="10924248" y="0"/>
            <a:ext cx="291313" cy="291313"/>
          </a:xfrm>
          <a:prstGeom prst="actionButtonForwardNex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D5B3D97-43D3-456C-8A7F-F6004211BBCF}"/>
              </a:ext>
            </a:extLst>
          </p:cNvPr>
          <p:cNvGrpSpPr/>
          <p:nvPr/>
        </p:nvGrpSpPr>
        <p:grpSpPr>
          <a:xfrm>
            <a:off x="6147400" y="996194"/>
            <a:ext cx="5080451" cy="1643307"/>
            <a:chOff x="2466495" y="1097280"/>
            <a:chExt cx="5068161" cy="1691640"/>
          </a:xfrm>
        </p:grpSpPr>
        <p:grpSp>
          <p:nvGrpSpPr>
            <p:cNvPr id="34" name="Group 33">
              <a:extLst>
                <a:ext uri="{FF2B5EF4-FFF2-40B4-BE49-F238E27FC236}">
                  <a16:creationId xmlns:a16="http://schemas.microsoft.com/office/drawing/2014/main" id="{5B45A8ED-9027-4703-AD6D-0764F6EA6499}"/>
                </a:ext>
              </a:extLst>
            </p:cNvPr>
            <p:cNvGrpSpPr/>
            <p:nvPr/>
          </p:nvGrpSpPr>
          <p:grpSpPr>
            <a:xfrm>
              <a:off x="2466495" y="1097280"/>
              <a:ext cx="5068161" cy="1691640"/>
              <a:chOff x="107343" y="1900240"/>
              <a:chExt cx="3025471" cy="842960"/>
            </a:xfrm>
          </p:grpSpPr>
          <p:grpSp>
            <p:nvGrpSpPr>
              <p:cNvPr id="40" name="Group 39">
                <a:extLst>
                  <a:ext uri="{FF2B5EF4-FFF2-40B4-BE49-F238E27FC236}">
                    <a16:creationId xmlns:a16="http://schemas.microsoft.com/office/drawing/2014/main" id="{8D177D98-FDA6-490B-BB50-CD9B143CF625}"/>
                  </a:ext>
                </a:extLst>
              </p:cNvPr>
              <p:cNvGrpSpPr/>
              <p:nvPr/>
            </p:nvGrpSpPr>
            <p:grpSpPr>
              <a:xfrm>
                <a:off x="532506" y="1900240"/>
                <a:ext cx="2600308" cy="842960"/>
                <a:chOff x="532506" y="1900240"/>
                <a:chExt cx="2238484" cy="668980"/>
              </a:xfrm>
            </p:grpSpPr>
            <p:sp>
              <p:nvSpPr>
                <p:cNvPr id="44" name="Rectangle: Rounded Corners 3">
                  <a:extLst>
                    <a:ext uri="{FF2B5EF4-FFF2-40B4-BE49-F238E27FC236}">
                      <a16:creationId xmlns:a16="http://schemas.microsoft.com/office/drawing/2014/main" id="{1B4B8416-23C4-42D5-A1B0-CAF42B87C739}"/>
                    </a:ext>
                  </a:extLst>
                </p:cNvPr>
                <p:cNvSpPr/>
                <p:nvPr/>
              </p:nvSpPr>
              <p:spPr>
                <a:xfrm>
                  <a:off x="1570383" y="1940214"/>
                  <a:ext cx="862729" cy="371497"/>
                </a:xfrm>
                <a:custGeom>
                  <a:avLst/>
                  <a:gdLst>
                    <a:gd name="connsiteX0" fmla="*/ 0 w 625899"/>
                    <a:gd name="connsiteY0" fmla="*/ 59450 h 356695"/>
                    <a:gd name="connsiteX1" fmla="*/ 59450 w 625899"/>
                    <a:gd name="connsiteY1" fmla="*/ 0 h 356695"/>
                    <a:gd name="connsiteX2" fmla="*/ 566449 w 625899"/>
                    <a:gd name="connsiteY2" fmla="*/ 0 h 356695"/>
                    <a:gd name="connsiteX3" fmla="*/ 625899 w 625899"/>
                    <a:gd name="connsiteY3" fmla="*/ 59450 h 356695"/>
                    <a:gd name="connsiteX4" fmla="*/ 625899 w 625899"/>
                    <a:gd name="connsiteY4" fmla="*/ 297245 h 356695"/>
                    <a:gd name="connsiteX5" fmla="*/ 566449 w 625899"/>
                    <a:gd name="connsiteY5" fmla="*/ 356695 h 356695"/>
                    <a:gd name="connsiteX6" fmla="*/ 59450 w 625899"/>
                    <a:gd name="connsiteY6" fmla="*/ 356695 h 356695"/>
                    <a:gd name="connsiteX7" fmla="*/ 0 w 625899"/>
                    <a:gd name="connsiteY7" fmla="*/ 297245 h 356695"/>
                    <a:gd name="connsiteX8" fmla="*/ 0 w 625899"/>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28256 w 628256"/>
                    <a:gd name="connsiteY4" fmla="*/ 297245 h 356695"/>
                    <a:gd name="connsiteX5" fmla="*/ 568806 w 628256"/>
                    <a:gd name="connsiteY5" fmla="*/ 356695 h 356695"/>
                    <a:gd name="connsiteX6" fmla="*/ 61807 w 628256"/>
                    <a:gd name="connsiteY6" fmla="*/ 356695 h 356695"/>
                    <a:gd name="connsiteX7" fmla="*/ 0 w 628256"/>
                    <a:gd name="connsiteY7" fmla="*/ 240684 h 356695"/>
                    <a:gd name="connsiteX8" fmla="*/ 2357 w 628256"/>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14116 w 628256"/>
                    <a:gd name="connsiteY4" fmla="*/ 254824 h 356695"/>
                    <a:gd name="connsiteX5" fmla="*/ 568806 w 628256"/>
                    <a:gd name="connsiteY5" fmla="*/ 356695 h 356695"/>
                    <a:gd name="connsiteX6" fmla="*/ 61807 w 628256"/>
                    <a:gd name="connsiteY6" fmla="*/ 356695 h 356695"/>
                    <a:gd name="connsiteX7" fmla="*/ 0 w 628256"/>
                    <a:gd name="connsiteY7" fmla="*/ 240684 h 356695"/>
                    <a:gd name="connsiteX8" fmla="*/ 2357 w 628256"/>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14116 w 628256"/>
                    <a:gd name="connsiteY4" fmla="*/ 254824 h 356695"/>
                    <a:gd name="connsiteX5" fmla="*/ 545239 w 628256"/>
                    <a:gd name="connsiteY5" fmla="*/ 344911 h 356695"/>
                    <a:gd name="connsiteX6" fmla="*/ 61807 w 628256"/>
                    <a:gd name="connsiteY6" fmla="*/ 356695 h 356695"/>
                    <a:gd name="connsiteX7" fmla="*/ 0 w 628256"/>
                    <a:gd name="connsiteY7" fmla="*/ 240684 h 356695"/>
                    <a:gd name="connsiteX8" fmla="*/ 2357 w 628256"/>
                    <a:gd name="connsiteY8" fmla="*/ 59450 h 356695"/>
                    <a:gd name="connsiteX0" fmla="*/ 2357 w 637683"/>
                    <a:gd name="connsiteY0" fmla="*/ 59450 h 356695"/>
                    <a:gd name="connsiteX1" fmla="*/ 61807 w 637683"/>
                    <a:gd name="connsiteY1" fmla="*/ 0 h 356695"/>
                    <a:gd name="connsiteX2" fmla="*/ 568806 w 637683"/>
                    <a:gd name="connsiteY2" fmla="*/ 0 h 356695"/>
                    <a:gd name="connsiteX3" fmla="*/ 628256 w 637683"/>
                    <a:gd name="connsiteY3" fmla="*/ 59450 h 356695"/>
                    <a:gd name="connsiteX4" fmla="*/ 637683 w 637683"/>
                    <a:gd name="connsiteY4" fmla="*/ 228900 h 356695"/>
                    <a:gd name="connsiteX5" fmla="*/ 545239 w 637683"/>
                    <a:gd name="connsiteY5" fmla="*/ 344911 h 356695"/>
                    <a:gd name="connsiteX6" fmla="*/ 61807 w 637683"/>
                    <a:gd name="connsiteY6" fmla="*/ 356695 h 356695"/>
                    <a:gd name="connsiteX7" fmla="*/ 0 w 637683"/>
                    <a:gd name="connsiteY7" fmla="*/ 240684 h 356695"/>
                    <a:gd name="connsiteX8" fmla="*/ 2357 w 637683"/>
                    <a:gd name="connsiteY8" fmla="*/ 59450 h 356695"/>
                    <a:gd name="connsiteX0" fmla="*/ 2357 w 644753"/>
                    <a:gd name="connsiteY0" fmla="*/ 59450 h 356695"/>
                    <a:gd name="connsiteX1" fmla="*/ 61807 w 644753"/>
                    <a:gd name="connsiteY1" fmla="*/ 0 h 356695"/>
                    <a:gd name="connsiteX2" fmla="*/ 568806 w 644753"/>
                    <a:gd name="connsiteY2" fmla="*/ 0 h 356695"/>
                    <a:gd name="connsiteX3" fmla="*/ 644753 w 644753"/>
                    <a:gd name="connsiteY3" fmla="*/ 99513 h 356695"/>
                    <a:gd name="connsiteX4" fmla="*/ 637683 w 644753"/>
                    <a:gd name="connsiteY4" fmla="*/ 228900 h 356695"/>
                    <a:gd name="connsiteX5" fmla="*/ 545239 w 644753"/>
                    <a:gd name="connsiteY5" fmla="*/ 344911 h 356695"/>
                    <a:gd name="connsiteX6" fmla="*/ 61807 w 644753"/>
                    <a:gd name="connsiteY6" fmla="*/ 356695 h 356695"/>
                    <a:gd name="connsiteX7" fmla="*/ 0 w 644753"/>
                    <a:gd name="connsiteY7" fmla="*/ 240684 h 356695"/>
                    <a:gd name="connsiteX8" fmla="*/ 2357 w 644753"/>
                    <a:gd name="connsiteY8" fmla="*/ 59450 h 356695"/>
                    <a:gd name="connsiteX0" fmla="*/ 0 w 651823"/>
                    <a:gd name="connsiteY0" fmla="*/ 125437 h 356695"/>
                    <a:gd name="connsiteX1" fmla="*/ 68877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7070 w 651823"/>
                    <a:gd name="connsiteY7" fmla="*/ 240684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7070 w 651823"/>
                    <a:gd name="connsiteY7" fmla="*/ 240684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2357 w 651823"/>
                    <a:gd name="connsiteY7" fmla="*/ 228901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85374 w 651823"/>
                    <a:gd name="connsiteY6" fmla="*/ 356695 h 356695"/>
                    <a:gd name="connsiteX7" fmla="*/ 2357 w 651823"/>
                    <a:gd name="connsiteY7" fmla="*/ 228901 h 356695"/>
                    <a:gd name="connsiteX8" fmla="*/ 0 w 651823"/>
                    <a:gd name="connsiteY8" fmla="*/ 125437 h 35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823" h="356695">
                      <a:moveTo>
                        <a:pt x="0" y="125437"/>
                      </a:moveTo>
                      <a:cubicBezTo>
                        <a:pt x="0" y="92604"/>
                        <a:pt x="61967" y="0"/>
                        <a:pt x="94800" y="0"/>
                      </a:cubicBezTo>
                      <a:lnTo>
                        <a:pt x="575876" y="0"/>
                      </a:lnTo>
                      <a:cubicBezTo>
                        <a:pt x="608709" y="0"/>
                        <a:pt x="651823" y="66680"/>
                        <a:pt x="651823" y="99513"/>
                      </a:cubicBezTo>
                      <a:lnTo>
                        <a:pt x="644753" y="228900"/>
                      </a:lnTo>
                      <a:cubicBezTo>
                        <a:pt x="644753" y="261733"/>
                        <a:pt x="585142" y="344911"/>
                        <a:pt x="552309" y="344911"/>
                      </a:cubicBezTo>
                      <a:lnTo>
                        <a:pt x="85374" y="356695"/>
                      </a:lnTo>
                      <a:cubicBezTo>
                        <a:pt x="52541" y="356695"/>
                        <a:pt x="2357" y="261734"/>
                        <a:pt x="2357" y="228901"/>
                      </a:cubicBezTo>
                      <a:cubicBezTo>
                        <a:pt x="2357" y="149636"/>
                        <a:pt x="0" y="204702"/>
                        <a:pt x="0" y="12543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Single Corner Snipped 4">
                  <a:extLst>
                    <a:ext uri="{FF2B5EF4-FFF2-40B4-BE49-F238E27FC236}">
                      <a16:creationId xmlns:a16="http://schemas.microsoft.com/office/drawing/2014/main" id="{4638AEC3-E471-4E2F-B707-9E6118B6EB4A}"/>
                    </a:ext>
                  </a:extLst>
                </p:cNvPr>
                <p:cNvSpPr/>
                <p:nvPr/>
              </p:nvSpPr>
              <p:spPr>
                <a:xfrm>
                  <a:off x="2440029" y="1923100"/>
                  <a:ext cx="327620" cy="386298"/>
                </a:xfrm>
                <a:custGeom>
                  <a:avLst/>
                  <a:gdLst>
                    <a:gd name="connsiteX0" fmla="*/ 0 w 356959"/>
                    <a:gd name="connsiteY0" fmla="*/ 0 h 288501"/>
                    <a:gd name="connsiteX1" fmla="*/ 308875 w 356959"/>
                    <a:gd name="connsiteY1" fmla="*/ 0 h 288501"/>
                    <a:gd name="connsiteX2" fmla="*/ 356959 w 356959"/>
                    <a:gd name="connsiteY2" fmla="*/ 48084 h 288501"/>
                    <a:gd name="connsiteX3" fmla="*/ 356959 w 356959"/>
                    <a:gd name="connsiteY3" fmla="*/ 288501 h 288501"/>
                    <a:gd name="connsiteX4" fmla="*/ 0 w 356959"/>
                    <a:gd name="connsiteY4" fmla="*/ 288501 h 288501"/>
                    <a:gd name="connsiteX5" fmla="*/ 0 w 356959"/>
                    <a:gd name="connsiteY5" fmla="*/ 0 h 288501"/>
                    <a:gd name="connsiteX0" fmla="*/ 0 w 356959"/>
                    <a:gd name="connsiteY0" fmla="*/ 0 h 288501"/>
                    <a:gd name="connsiteX1" fmla="*/ 279536 w 356959"/>
                    <a:gd name="connsiteY1" fmla="*/ 4890 h 288501"/>
                    <a:gd name="connsiteX2" fmla="*/ 356959 w 356959"/>
                    <a:gd name="connsiteY2" fmla="*/ 48084 h 288501"/>
                    <a:gd name="connsiteX3" fmla="*/ 356959 w 356959"/>
                    <a:gd name="connsiteY3" fmla="*/ 288501 h 288501"/>
                    <a:gd name="connsiteX4" fmla="*/ 0 w 356959"/>
                    <a:gd name="connsiteY4" fmla="*/ 288501 h 288501"/>
                    <a:gd name="connsiteX5" fmla="*/ 0 w 356959"/>
                    <a:gd name="connsiteY5" fmla="*/ 0 h 288501"/>
                    <a:gd name="connsiteX0" fmla="*/ 0 w 356959"/>
                    <a:gd name="connsiteY0" fmla="*/ 0 h 288501"/>
                    <a:gd name="connsiteX1" fmla="*/ 279536 w 356959"/>
                    <a:gd name="connsiteY1" fmla="*/ 4890 h 288501"/>
                    <a:gd name="connsiteX2" fmla="*/ 327620 w 356959"/>
                    <a:gd name="connsiteY2" fmla="*/ 140991 h 288501"/>
                    <a:gd name="connsiteX3" fmla="*/ 356959 w 356959"/>
                    <a:gd name="connsiteY3" fmla="*/ 288501 h 288501"/>
                    <a:gd name="connsiteX4" fmla="*/ 0 w 356959"/>
                    <a:gd name="connsiteY4" fmla="*/ 288501 h 288501"/>
                    <a:gd name="connsiteX5" fmla="*/ 0 w 356959"/>
                    <a:gd name="connsiteY5" fmla="*/ 0 h 288501"/>
                    <a:gd name="connsiteX0" fmla="*/ 0 w 327620"/>
                    <a:gd name="connsiteY0" fmla="*/ 0 h 386298"/>
                    <a:gd name="connsiteX1" fmla="*/ 279536 w 327620"/>
                    <a:gd name="connsiteY1" fmla="*/ 4890 h 386298"/>
                    <a:gd name="connsiteX2" fmla="*/ 327620 w 327620"/>
                    <a:gd name="connsiteY2" fmla="*/ 140991 h 386298"/>
                    <a:gd name="connsiteX3" fmla="*/ 312950 w 327620"/>
                    <a:gd name="connsiteY3" fmla="*/ 386298 h 386298"/>
                    <a:gd name="connsiteX4" fmla="*/ 0 w 327620"/>
                    <a:gd name="connsiteY4" fmla="*/ 288501 h 386298"/>
                    <a:gd name="connsiteX5" fmla="*/ 0 w 327620"/>
                    <a:gd name="connsiteY5" fmla="*/ 0 h 386298"/>
                    <a:gd name="connsiteX0" fmla="*/ 0 w 327620"/>
                    <a:gd name="connsiteY0" fmla="*/ 0 h 386298"/>
                    <a:gd name="connsiteX1" fmla="*/ 279536 w 327620"/>
                    <a:gd name="connsiteY1" fmla="*/ 4890 h 386298"/>
                    <a:gd name="connsiteX2" fmla="*/ 327620 w 327620"/>
                    <a:gd name="connsiteY2" fmla="*/ 140991 h 386298"/>
                    <a:gd name="connsiteX3" fmla="*/ 312950 w 327620"/>
                    <a:gd name="connsiteY3" fmla="*/ 386298 h 386298"/>
                    <a:gd name="connsiteX4" fmla="*/ 14669 w 327620"/>
                    <a:gd name="connsiteY4" fmla="*/ 371628 h 386298"/>
                    <a:gd name="connsiteX5" fmla="*/ 0 w 327620"/>
                    <a:gd name="connsiteY5" fmla="*/ 0 h 386298"/>
                    <a:gd name="connsiteX0" fmla="*/ 14670 w 342290"/>
                    <a:gd name="connsiteY0" fmla="*/ 0 h 386298"/>
                    <a:gd name="connsiteX1" fmla="*/ 294206 w 342290"/>
                    <a:gd name="connsiteY1" fmla="*/ 4890 h 386298"/>
                    <a:gd name="connsiteX2" fmla="*/ 342290 w 342290"/>
                    <a:gd name="connsiteY2" fmla="*/ 140991 h 386298"/>
                    <a:gd name="connsiteX3" fmla="*/ 327620 w 342290"/>
                    <a:gd name="connsiteY3" fmla="*/ 386298 h 386298"/>
                    <a:gd name="connsiteX4" fmla="*/ 0 w 342290"/>
                    <a:gd name="connsiteY4" fmla="*/ 376518 h 386298"/>
                    <a:gd name="connsiteX5" fmla="*/ 14670 w 342290"/>
                    <a:gd name="connsiteY5" fmla="*/ 0 h 386298"/>
                    <a:gd name="connsiteX0" fmla="*/ 14670 w 342290"/>
                    <a:gd name="connsiteY0" fmla="*/ 0 h 386298"/>
                    <a:gd name="connsiteX1" fmla="*/ 274647 w 342290"/>
                    <a:gd name="connsiteY1" fmla="*/ 1 h 386298"/>
                    <a:gd name="connsiteX2" fmla="*/ 342290 w 342290"/>
                    <a:gd name="connsiteY2" fmla="*/ 140991 h 386298"/>
                    <a:gd name="connsiteX3" fmla="*/ 327620 w 342290"/>
                    <a:gd name="connsiteY3" fmla="*/ 386298 h 386298"/>
                    <a:gd name="connsiteX4" fmla="*/ 0 w 342290"/>
                    <a:gd name="connsiteY4" fmla="*/ 376518 h 386298"/>
                    <a:gd name="connsiteX5" fmla="*/ 14670 w 342290"/>
                    <a:gd name="connsiteY5" fmla="*/ 0 h 386298"/>
                    <a:gd name="connsiteX0" fmla="*/ 14670 w 327620"/>
                    <a:gd name="connsiteY0" fmla="*/ 0 h 386298"/>
                    <a:gd name="connsiteX1" fmla="*/ 274647 w 327620"/>
                    <a:gd name="connsiteY1" fmla="*/ 1 h 386298"/>
                    <a:gd name="connsiteX2" fmla="*/ 317841 w 327620"/>
                    <a:gd name="connsiteY2" fmla="*/ 155660 h 386298"/>
                    <a:gd name="connsiteX3" fmla="*/ 327620 w 327620"/>
                    <a:gd name="connsiteY3" fmla="*/ 386298 h 386298"/>
                    <a:gd name="connsiteX4" fmla="*/ 0 w 327620"/>
                    <a:gd name="connsiteY4" fmla="*/ 376518 h 386298"/>
                    <a:gd name="connsiteX5" fmla="*/ 14670 w 327620"/>
                    <a:gd name="connsiteY5" fmla="*/ 0 h 38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20" h="386298">
                      <a:moveTo>
                        <a:pt x="14670" y="0"/>
                      </a:moveTo>
                      <a:lnTo>
                        <a:pt x="274647" y="1"/>
                      </a:lnTo>
                      <a:lnTo>
                        <a:pt x="317841" y="155660"/>
                      </a:lnTo>
                      <a:lnTo>
                        <a:pt x="327620" y="386298"/>
                      </a:lnTo>
                      <a:lnTo>
                        <a:pt x="0" y="376518"/>
                      </a:lnTo>
                      <a:lnTo>
                        <a:pt x="14670" y="0"/>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Top Corners One Rounded and One Snipped 5">
                  <a:extLst>
                    <a:ext uri="{FF2B5EF4-FFF2-40B4-BE49-F238E27FC236}">
                      <a16:creationId xmlns:a16="http://schemas.microsoft.com/office/drawing/2014/main" id="{85802E08-CB2C-4993-96DA-0FC8184E5DFB}"/>
                    </a:ext>
                  </a:extLst>
                </p:cNvPr>
                <p:cNvSpPr/>
                <p:nvPr/>
              </p:nvSpPr>
              <p:spPr>
                <a:xfrm>
                  <a:off x="2499522" y="1940214"/>
                  <a:ext cx="208633" cy="176035"/>
                </a:xfrm>
                <a:custGeom>
                  <a:avLst/>
                  <a:gdLst>
                    <a:gd name="connsiteX0" fmla="*/ 29340 w 208633"/>
                    <a:gd name="connsiteY0" fmla="*/ 0 h 176035"/>
                    <a:gd name="connsiteX1" fmla="*/ 179293 w 208633"/>
                    <a:gd name="connsiteY1" fmla="*/ 0 h 176035"/>
                    <a:gd name="connsiteX2" fmla="*/ 208633 w 208633"/>
                    <a:gd name="connsiteY2" fmla="*/ 29340 h 176035"/>
                    <a:gd name="connsiteX3" fmla="*/ 208633 w 208633"/>
                    <a:gd name="connsiteY3" fmla="*/ 176035 h 176035"/>
                    <a:gd name="connsiteX4" fmla="*/ 0 w 208633"/>
                    <a:gd name="connsiteY4" fmla="*/ 176035 h 176035"/>
                    <a:gd name="connsiteX5" fmla="*/ 0 w 208633"/>
                    <a:gd name="connsiteY5" fmla="*/ 29340 h 176035"/>
                    <a:gd name="connsiteX6" fmla="*/ 29340 w 208633"/>
                    <a:gd name="connsiteY6" fmla="*/ 0 h 176035"/>
                    <a:gd name="connsiteX0" fmla="*/ 29340 w 208633"/>
                    <a:gd name="connsiteY0" fmla="*/ 0 h 176035"/>
                    <a:gd name="connsiteX1" fmla="*/ 179293 w 208633"/>
                    <a:gd name="connsiteY1" fmla="*/ 0 h 176035"/>
                    <a:gd name="connsiteX2" fmla="*/ 184184 w 208633"/>
                    <a:gd name="connsiteY2" fmla="*/ 44009 h 176035"/>
                    <a:gd name="connsiteX3" fmla="*/ 208633 w 208633"/>
                    <a:gd name="connsiteY3" fmla="*/ 176035 h 176035"/>
                    <a:gd name="connsiteX4" fmla="*/ 0 w 208633"/>
                    <a:gd name="connsiteY4" fmla="*/ 176035 h 176035"/>
                    <a:gd name="connsiteX5" fmla="*/ 0 w 208633"/>
                    <a:gd name="connsiteY5" fmla="*/ 29340 h 176035"/>
                    <a:gd name="connsiteX6" fmla="*/ 29340 w 208633"/>
                    <a:gd name="connsiteY6" fmla="*/ 0 h 17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33" h="176035">
                      <a:moveTo>
                        <a:pt x="29340" y="0"/>
                      </a:moveTo>
                      <a:lnTo>
                        <a:pt x="179293" y="0"/>
                      </a:lnTo>
                      <a:lnTo>
                        <a:pt x="184184" y="44009"/>
                      </a:lnTo>
                      <a:lnTo>
                        <a:pt x="208633" y="176035"/>
                      </a:lnTo>
                      <a:lnTo>
                        <a:pt x="0" y="176035"/>
                      </a:lnTo>
                      <a:lnTo>
                        <a:pt x="0" y="29340"/>
                      </a:lnTo>
                      <a:cubicBezTo>
                        <a:pt x="0" y="13136"/>
                        <a:pt x="13136" y="0"/>
                        <a:pt x="29340" y="0"/>
                      </a:cubicBezTo>
                      <a:close/>
                    </a:path>
                  </a:pathLst>
                </a:cu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4E81789-A328-407B-A258-2E1D8B3FEA22}"/>
                    </a:ext>
                  </a:extLst>
                </p:cNvPr>
                <p:cNvSpPr/>
                <p:nvPr/>
              </p:nvSpPr>
              <p:spPr>
                <a:xfrm>
                  <a:off x="1618090" y="2309398"/>
                  <a:ext cx="1149559"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Diagonal Corners Snipped 47">
                  <a:extLst>
                    <a:ext uri="{FF2B5EF4-FFF2-40B4-BE49-F238E27FC236}">
                      <a16:creationId xmlns:a16="http://schemas.microsoft.com/office/drawing/2014/main" id="{7E8A359A-6821-4AD0-87F6-CFB0D70F77C5}"/>
                    </a:ext>
                  </a:extLst>
                </p:cNvPr>
                <p:cNvSpPr/>
                <p:nvPr/>
              </p:nvSpPr>
              <p:spPr>
                <a:xfrm rot="21322830">
                  <a:off x="2663045" y="2330656"/>
                  <a:ext cx="107945" cy="124042"/>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4A42112F-3635-4C57-8BB0-C8A754BFE84A}"/>
                    </a:ext>
                  </a:extLst>
                </p:cNvPr>
                <p:cNvGrpSpPr/>
                <p:nvPr/>
              </p:nvGrpSpPr>
              <p:grpSpPr>
                <a:xfrm>
                  <a:off x="2440029" y="2371073"/>
                  <a:ext cx="208632" cy="191234"/>
                  <a:chOff x="5242723" y="3217648"/>
                  <a:chExt cx="222219" cy="196123"/>
                </a:xfrm>
              </p:grpSpPr>
              <p:sp>
                <p:nvSpPr>
                  <p:cNvPr id="58" name="Oval 57">
                    <a:extLst>
                      <a:ext uri="{FF2B5EF4-FFF2-40B4-BE49-F238E27FC236}">
                        <a16:creationId xmlns:a16="http://schemas.microsoft.com/office/drawing/2014/main" id="{7A190157-A83E-46DB-85F6-9BA3CE12EA2C}"/>
                      </a:ext>
                    </a:extLst>
                  </p:cNvPr>
                  <p:cNvSpPr/>
                  <p:nvPr/>
                </p:nvSpPr>
                <p:spPr>
                  <a:xfrm>
                    <a:off x="5242723" y="3217648"/>
                    <a:ext cx="222219" cy="1961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A429CC8-9CF7-4344-8564-95FB0B69CA01}"/>
                      </a:ext>
                    </a:extLst>
                  </p:cNvPr>
                  <p:cNvSpPr/>
                  <p:nvPr/>
                </p:nvSpPr>
                <p:spPr>
                  <a:xfrm>
                    <a:off x="5286263" y="3246693"/>
                    <a:ext cx="141319" cy="13803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41856E8-E8DF-4F7B-A40A-80D2E985F56A}"/>
                    </a:ext>
                  </a:extLst>
                </p:cNvPr>
                <p:cNvGrpSpPr/>
                <p:nvPr/>
              </p:nvGrpSpPr>
              <p:grpSpPr>
                <a:xfrm>
                  <a:off x="1705117" y="2377986"/>
                  <a:ext cx="208632" cy="191234"/>
                  <a:chOff x="5242723" y="3217648"/>
                  <a:chExt cx="222219" cy="196123"/>
                </a:xfrm>
              </p:grpSpPr>
              <p:sp>
                <p:nvSpPr>
                  <p:cNvPr id="56" name="Oval 55">
                    <a:extLst>
                      <a:ext uri="{FF2B5EF4-FFF2-40B4-BE49-F238E27FC236}">
                        <a16:creationId xmlns:a16="http://schemas.microsoft.com/office/drawing/2014/main" id="{372DB6F4-F436-4190-BC77-C26A4EE504EA}"/>
                      </a:ext>
                    </a:extLst>
                  </p:cNvPr>
                  <p:cNvSpPr/>
                  <p:nvPr/>
                </p:nvSpPr>
                <p:spPr>
                  <a:xfrm>
                    <a:off x="5242723" y="3217648"/>
                    <a:ext cx="222219" cy="1961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0430E14-4A08-43BA-8369-AA68A86AB5FE}"/>
                      </a:ext>
                    </a:extLst>
                  </p:cNvPr>
                  <p:cNvSpPr/>
                  <p:nvPr/>
                </p:nvSpPr>
                <p:spPr>
                  <a:xfrm>
                    <a:off x="5286263" y="3246693"/>
                    <a:ext cx="141319" cy="13803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Diagonal Corners Snipped 50">
                  <a:extLst>
                    <a:ext uri="{FF2B5EF4-FFF2-40B4-BE49-F238E27FC236}">
                      <a16:creationId xmlns:a16="http://schemas.microsoft.com/office/drawing/2014/main" id="{CEA1D65E-BEC3-48B9-8749-3A007B521EA1}"/>
                    </a:ext>
                  </a:extLst>
                </p:cNvPr>
                <p:cNvSpPr/>
                <p:nvPr/>
              </p:nvSpPr>
              <p:spPr>
                <a:xfrm>
                  <a:off x="1947775" y="2338502"/>
                  <a:ext cx="457178" cy="132334"/>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Diagonal Corners Snipped 51">
                  <a:extLst>
                    <a:ext uri="{FF2B5EF4-FFF2-40B4-BE49-F238E27FC236}">
                      <a16:creationId xmlns:a16="http://schemas.microsoft.com/office/drawing/2014/main" id="{AADDAF1A-2138-4E21-9902-9C27512652D0}"/>
                    </a:ext>
                  </a:extLst>
                </p:cNvPr>
                <p:cNvSpPr/>
                <p:nvPr/>
              </p:nvSpPr>
              <p:spPr>
                <a:xfrm rot="607793">
                  <a:off x="1596094" y="2317924"/>
                  <a:ext cx="107945" cy="124042"/>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D278F78-06F6-4078-B620-F151671EF68C}"/>
                    </a:ext>
                  </a:extLst>
                </p:cNvPr>
                <p:cNvSpPr/>
                <p:nvPr/>
              </p:nvSpPr>
              <p:spPr>
                <a:xfrm rot="3320656">
                  <a:off x="1563133" y="2259591"/>
                  <a:ext cx="45719" cy="555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E899C92-9464-462B-B31A-D9E8DB4C762E}"/>
                    </a:ext>
                  </a:extLst>
                </p:cNvPr>
                <p:cNvSpPr/>
                <p:nvPr/>
              </p:nvSpPr>
              <p:spPr>
                <a:xfrm rot="5400000">
                  <a:off x="2170009" y="1858033"/>
                  <a:ext cx="45719" cy="1301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7015610B-A801-47D6-A661-CF449D6341C7}"/>
                    </a:ext>
                  </a:extLst>
                </p:cNvPr>
                <p:cNvSpPr/>
                <p:nvPr/>
              </p:nvSpPr>
              <p:spPr>
                <a:xfrm>
                  <a:off x="532506" y="2299297"/>
                  <a:ext cx="1033669" cy="119280"/>
                </a:xfrm>
                <a:custGeom>
                  <a:avLst/>
                  <a:gdLst>
                    <a:gd name="connsiteX0" fmla="*/ 1033669 w 1033669"/>
                    <a:gd name="connsiteY0" fmla="*/ 0 h 119280"/>
                    <a:gd name="connsiteX1" fmla="*/ 1013791 w 1033669"/>
                    <a:gd name="connsiteY1" fmla="*/ 3976 h 119280"/>
                    <a:gd name="connsiteX2" fmla="*/ 989937 w 1033669"/>
                    <a:gd name="connsiteY2" fmla="*/ 11927 h 119280"/>
                    <a:gd name="connsiteX3" fmla="*/ 974035 w 1033669"/>
                    <a:gd name="connsiteY3" fmla="*/ 15903 h 119280"/>
                    <a:gd name="connsiteX4" fmla="*/ 958132 w 1033669"/>
                    <a:gd name="connsiteY4" fmla="*/ 23854 h 119280"/>
                    <a:gd name="connsiteX5" fmla="*/ 934278 w 1033669"/>
                    <a:gd name="connsiteY5" fmla="*/ 31805 h 119280"/>
                    <a:gd name="connsiteX6" fmla="*/ 914400 w 1033669"/>
                    <a:gd name="connsiteY6" fmla="*/ 43732 h 119280"/>
                    <a:gd name="connsiteX7" fmla="*/ 890546 w 1033669"/>
                    <a:gd name="connsiteY7" fmla="*/ 51684 h 119280"/>
                    <a:gd name="connsiteX8" fmla="*/ 878619 w 1033669"/>
                    <a:gd name="connsiteY8" fmla="*/ 55659 h 119280"/>
                    <a:gd name="connsiteX9" fmla="*/ 838862 w 1033669"/>
                    <a:gd name="connsiteY9" fmla="*/ 63611 h 119280"/>
                    <a:gd name="connsiteX10" fmla="*/ 791155 w 1033669"/>
                    <a:gd name="connsiteY10" fmla="*/ 67586 h 119280"/>
                    <a:gd name="connsiteX11" fmla="*/ 703690 w 1033669"/>
                    <a:gd name="connsiteY11" fmla="*/ 63611 h 119280"/>
                    <a:gd name="connsiteX12" fmla="*/ 691763 w 1033669"/>
                    <a:gd name="connsiteY12" fmla="*/ 55659 h 119280"/>
                    <a:gd name="connsiteX13" fmla="*/ 667909 w 1033669"/>
                    <a:gd name="connsiteY13" fmla="*/ 47708 h 119280"/>
                    <a:gd name="connsiteX14" fmla="*/ 648031 w 1033669"/>
                    <a:gd name="connsiteY14" fmla="*/ 35781 h 119280"/>
                    <a:gd name="connsiteX15" fmla="*/ 624177 w 1033669"/>
                    <a:gd name="connsiteY15" fmla="*/ 27830 h 119280"/>
                    <a:gd name="connsiteX16" fmla="*/ 596348 w 1033669"/>
                    <a:gd name="connsiteY16" fmla="*/ 15903 h 119280"/>
                    <a:gd name="connsiteX17" fmla="*/ 532737 w 1033669"/>
                    <a:gd name="connsiteY17" fmla="*/ 7952 h 119280"/>
                    <a:gd name="connsiteX18" fmla="*/ 401541 w 1033669"/>
                    <a:gd name="connsiteY18" fmla="*/ 11927 h 119280"/>
                    <a:gd name="connsiteX19" fmla="*/ 357808 w 1033669"/>
                    <a:gd name="connsiteY19" fmla="*/ 27830 h 119280"/>
                    <a:gd name="connsiteX20" fmla="*/ 310101 w 1033669"/>
                    <a:gd name="connsiteY20" fmla="*/ 35781 h 119280"/>
                    <a:gd name="connsiteX21" fmla="*/ 258417 w 1033669"/>
                    <a:gd name="connsiteY21" fmla="*/ 51684 h 119280"/>
                    <a:gd name="connsiteX22" fmla="*/ 206734 w 1033669"/>
                    <a:gd name="connsiteY22" fmla="*/ 67586 h 119280"/>
                    <a:gd name="connsiteX23" fmla="*/ 174928 w 1033669"/>
                    <a:gd name="connsiteY23" fmla="*/ 79513 h 119280"/>
                    <a:gd name="connsiteX24" fmla="*/ 147099 w 1033669"/>
                    <a:gd name="connsiteY24" fmla="*/ 83489 h 119280"/>
                    <a:gd name="connsiteX25" fmla="*/ 123245 w 1033669"/>
                    <a:gd name="connsiteY25" fmla="*/ 87465 h 119280"/>
                    <a:gd name="connsiteX26" fmla="*/ 87464 w 1033669"/>
                    <a:gd name="connsiteY26" fmla="*/ 99392 h 119280"/>
                    <a:gd name="connsiteX27" fmla="*/ 39756 w 1033669"/>
                    <a:gd name="connsiteY27" fmla="*/ 111318 h 119280"/>
                    <a:gd name="connsiteX28" fmla="*/ 15902 w 1033669"/>
                    <a:gd name="connsiteY28" fmla="*/ 115294 h 119280"/>
                    <a:gd name="connsiteX29" fmla="*/ 0 w 1033669"/>
                    <a:gd name="connsiteY29" fmla="*/ 119270 h 11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3669" h="119280">
                      <a:moveTo>
                        <a:pt x="1033669" y="0"/>
                      </a:moveTo>
                      <a:cubicBezTo>
                        <a:pt x="1027043" y="1325"/>
                        <a:pt x="1020310" y="2198"/>
                        <a:pt x="1013791" y="3976"/>
                      </a:cubicBezTo>
                      <a:cubicBezTo>
                        <a:pt x="1005705" y="6181"/>
                        <a:pt x="998068" y="9894"/>
                        <a:pt x="989937" y="11927"/>
                      </a:cubicBezTo>
                      <a:cubicBezTo>
                        <a:pt x="984636" y="13252"/>
                        <a:pt x="979151" y="13984"/>
                        <a:pt x="974035" y="15903"/>
                      </a:cubicBezTo>
                      <a:cubicBezTo>
                        <a:pt x="968486" y="17984"/>
                        <a:pt x="963635" y="21653"/>
                        <a:pt x="958132" y="23854"/>
                      </a:cubicBezTo>
                      <a:cubicBezTo>
                        <a:pt x="950350" y="26967"/>
                        <a:pt x="941465" y="27493"/>
                        <a:pt x="934278" y="31805"/>
                      </a:cubicBezTo>
                      <a:cubicBezTo>
                        <a:pt x="927652" y="35781"/>
                        <a:pt x="921435" y="40534"/>
                        <a:pt x="914400" y="43732"/>
                      </a:cubicBezTo>
                      <a:cubicBezTo>
                        <a:pt x="906770" y="47200"/>
                        <a:pt x="898497" y="49034"/>
                        <a:pt x="890546" y="51684"/>
                      </a:cubicBezTo>
                      <a:cubicBezTo>
                        <a:pt x="886570" y="53009"/>
                        <a:pt x="882685" y="54643"/>
                        <a:pt x="878619" y="55659"/>
                      </a:cubicBezTo>
                      <a:cubicBezTo>
                        <a:pt x="862826" y="59607"/>
                        <a:pt x="856406" y="61662"/>
                        <a:pt x="838862" y="63611"/>
                      </a:cubicBezTo>
                      <a:cubicBezTo>
                        <a:pt x="823002" y="65373"/>
                        <a:pt x="807057" y="66261"/>
                        <a:pt x="791155" y="67586"/>
                      </a:cubicBezTo>
                      <a:cubicBezTo>
                        <a:pt x="762000" y="66261"/>
                        <a:pt x="732667" y="67088"/>
                        <a:pt x="703690" y="63611"/>
                      </a:cubicBezTo>
                      <a:cubicBezTo>
                        <a:pt x="698946" y="63042"/>
                        <a:pt x="696129" y="57600"/>
                        <a:pt x="691763" y="55659"/>
                      </a:cubicBezTo>
                      <a:cubicBezTo>
                        <a:pt x="684104" y="52255"/>
                        <a:pt x="675539" y="51176"/>
                        <a:pt x="667909" y="47708"/>
                      </a:cubicBezTo>
                      <a:cubicBezTo>
                        <a:pt x="660874" y="44510"/>
                        <a:pt x="655066" y="38979"/>
                        <a:pt x="648031" y="35781"/>
                      </a:cubicBezTo>
                      <a:cubicBezTo>
                        <a:pt x="640401" y="32313"/>
                        <a:pt x="632000" y="30839"/>
                        <a:pt x="624177" y="27830"/>
                      </a:cubicBezTo>
                      <a:cubicBezTo>
                        <a:pt x="614757" y="24207"/>
                        <a:pt x="605994" y="18871"/>
                        <a:pt x="596348" y="15903"/>
                      </a:cubicBezTo>
                      <a:cubicBezTo>
                        <a:pt x="584470" y="12248"/>
                        <a:pt x="539023" y="8580"/>
                        <a:pt x="532737" y="7952"/>
                      </a:cubicBezTo>
                      <a:cubicBezTo>
                        <a:pt x="489005" y="9277"/>
                        <a:pt x="445164" y="8572"/>
                        <a:pt x="401541" y="11927"/>
                      </a:cubicBezTo>
                      <a:cubicBezTo>
                        <a:pt x="391550" y="12695"/>
                        <a:pt x="367899" y="24803"/>
                        <a:pt x="357808" y="27830"/>
                      </a:cubicBezTo>
                      <a:cubicBezTo>
                        <a:pt x="347246" y="30999"/>
                        <a:pt x="318959" y="34515"/>
                        <a:pt x="310101" y="35781"/>
                      </a:cubicBezTo>
                      <a:cubicBezTo>
                        <a:pt x="254698" y="63482"/>
                        <a:pt x="319468" y="34240"/>
                        <a:pt x="258417" y="51684"/>
                      </a:cubicBezTo>
                      <a:cubicBezTo>
                        <a:pt x="180905" y="73831"/>
                        <a:pt x="274308" y="56326"/>
                        <a:pt x="206734" y="67586"/>
                      </a:cubicBezTo>
                      <a:cubicBezTo>
                        <a:pt x="196132" y="71562"/>
                        <a:pt x="185869" y="76595"/>
                        <a:pt x="174928" y="79513"/>
                      </a:cubicBezTo>
                      <a:cubicBezTo>
                        <a:pt x="165874" y="81927"/>
                        <a:pt x="156361" y="82064"/>
                        <a:pt x="147099" y="83489"/>
                      </a:cubicBezTo>
                      <a:cubicBezTo>
                        <a:pt x="139132" y="84715"/>
                        <a:pt x="131196" y="86140"/>
                        <a:pt x="123245" y="87465"/>
                      </a:cubicBezTo>
                      <a:cubicBezTo>
                        <a:pt x="98296" y="99939"/>
                        <a:pt x="116576" y="92542"/>
                        <a:pt x="87464" y="99392"/>
                      </a:cubicBezTo>
                      <a:cubicBezTo>
                        <a:pt x="71508" y="103146"/>
                        <a:pt x="55925" y="108623"/>
                        <a:pt x="39756" y="111318"/>
                      </a:cubicBezTo>
                      <a:cubicBezTo>
                        <a:pt x="31805" y="112643"/>
                        <a:pt x="23771" y="113545"/>
                        <a:pt x="15902" y="115294"/>
                      </a:cubicBezTo>
                      <a:cubicBezTo>
                        <a:pt x="-3874" y="119689"/>
                        <a:pt x="10250" y="119270"/>
                        <a:pt x="0" y="11927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40">
                <a:extLst>
                  <a:ext uri="{FF2B5EF4-FFF2-40B4-BE49-F238E27FC236}">
                    <a16:creationId xmlns:a16="http://schemas.microsoft.com/office/drawing/2014/main" id="{0FE780E5-2DA9-4760-8D9D-812699DF32C0}"/>
                  </a:ext>
                </a:extLst>
              </p:cNvPr>
              <p:cNvSpPr/>
              <p:nvPr/>
            </p:nvSpPr>
            <p:spPr>
              <a:xfrm>
                <a:off x="107343" y="2581122"/>
                <a:ext cx="632128" cy="148667"/>
              </a:xfrm>
              <a:custGeom>
                <a:avLst/>
                <a:gdLst>
                  <a:gd name="connsiteX0" fmla="*/ 417443 w 632128"/>
                  <a:gd name="connsiteY0" fmla="*/ 0 h 148667"/>
                  <a:gd name="connsiteX1" fmla="*/ 417443 w 632128"/>
                  <a:gd name="connsiteY1" fmla="*/ 0 h 148667"/>
                  <a:gd name="connsiteX2" fmla="*/ 385638 w 632128"/>
                  <a:gd name="connsiteY2" fmla="*/ 19879 h 148667"/>
                  <a:gd name="connsiteX3" fmla="*/ 369735 w 632128"/>
                  <a:gd name="connsiteY3" fmla="*/ 23854 h 148667"/>
                  <a:gd name="connsiteX4" fmla="*/ 326003 w 632128"/>
                  <a:gd name="connsiteY4" fmla="*/ 35781 h 148667"/>
                  <a:gd name="connsiteX5" fmla="*/ 298174 w 632128"/>
                  <a:gd name="connsiteY5" fmla="*/ 39757 h 148667"/>
                  <a:gd name="connsiteX6" fmla="*/ 234563 w 632128"/>
                  <a:gd name="connsiteY6" fmla="*/ 47708 h 148667"/>
                  <a:gd name="connsiteX7" fmla="*/ 198782 w 632128"/>
                  <a:gd name="connsiteY7" fmla="*/ 51684 h 148667"/>
                  <a:gd name="connsiteX8" fmla="*/ 115294 w 632128"/>
                  <a:gd name="connsiteY8" fmla="*/ 55660 h 148667"/>
                  <a:gd name="connsiteX9" fmla="*/ 91440 w 632128"/>
                  <a:gd name="connsiteY9" fmla="*/ 63611 h 148667"/>
                  <a:gd name="connsiteX10" fmla="*/ 75537 w 632128"/>
                  <a:gd name="connsiteY10" fmla="*/ 67587 h 148667"/>
                  <a:gd name="connsiteX11" fmla="*/ 43732 w 632128"/>
                  <a:gd name="connsiteY11" fmla="*/ 91440 h 148667"/>
                  <a:gd name="connsiteX12" fmla="*/ 7951 w 632128"/>
                  <a:gd name="connsiteY12" fmla="*/ 119270 h 148667"/>
                  <a:gd name="connsiteX13" fmla="*/ 0 w 632128"/>
                  <a:gd name="connsiteY13" fmla="*/ 131197 h 148667"/>
                  <a:gd name="connsiteX14" fmla="*/ 147099 w 632128"/>
                  <a:gd name="connsiteY14" fmla="*/ 135173 h 148667"/>
                  <a:gd name="connsiteX15" fmla="*/ 170953 w 632128"/>
                  <a:gd name="connsiteY15" fmla="*/ 131197 h 148667"/>
                  <a:gd name="connsiteX16" fmla="*/ 202758 w 632128"/>
                  <a:gd name="connsiteY16" fmla="*/ 123246 h 148667"/>
                  <a:gd name="connsiteX17" fmla="*/ 230588 w 632128"/>
                  <a:gd name="connsiteY17" fmla="*/ 115294 h 148667"/>
                  <a:gd name="connsiteX18" fmla="*/ 242514 w 632128"/>
                  <a:gd name="connsiteY18" fmla="*/ 107343 h 148667"/>
                  <a:gd name="connsiteX19" fmla="*/ 298174 w 632128"/>
                  <a:gd name="connsiteY19" fmla="*/ 91440 h 148667"/>
                  <a:gd name="connsiteX20" fmla="*/ 314076 w 632128"/>
                  <a:gd name="connsiteY20" fmla="*/ 87465 h 148667"/>
                  <a:gd name="connsiteX21" fmla="*/ 397565 w 632128"/>
                  <a:gd name="connsiteY21" fmla="*/ 91440 h 148667"/>
                  <a:gd name="connsiteX22" fmla="*/ 433346 w 632128"/>
                  <a:gd name="connsiteY22" fmla="*/ 111319 h 148667"/>
                  <a:gd name="connsiteX23" fmla="*/ 449248 w 632128"/>
                  <a:gd name="connsiteY23" fmla="*/ 115294 h 148667"/>
                  <a:gd name="connsiteX24" fmla="*/ 461175 w 632128"/>
                  <a:gd name="connsiteY24" fmla="*/ 119270 h 148667"/>
                  <a:gd name="connsiteX25" fmla="*/ 481054 w 632128"/>
                  <a:gd name="connsiteY25" fmla="*/ 123246 h 148667"/>
                  <a:gd name="connsiteX26" fmla="*/ 592372 w 632128"/>
                  <a:gd name="connsiteY26" fmla="*/ 119270 h 148667"/>
                  <a:gd name="connsiteX27" fmla="*/ 604299 w 632128"/>
                  <a:gd name="connsiteY27" fmla="*/ 115294 h 148667"/>
                  <a:gd name="connsiteX28" fmla="*/ 620201 w 632128"/>
                  <a:gd name="connsiteY28" fmla="*/ 99392 h 148667"/>
                  <a:gd name="connsiteX29" fmla="*/ 632128 w 632128"/>
                  <a:gd name="connsiteY29" fmla="*/ 91440 h 148667"/>
                  <a:gd name="connsiteX30" fmla="*/ 544664 w 632128"/>
                  <a:gd name="connsiteY30" fmla="*/ 87465 h 148667"/>
                  <a:gd name="connsiteX31" fmla="*/ 520810 w 632128"/>
                  <a:gd name="connsiteY31" fmla="*/ 75538 h 148667"/>
                  <a:gd name="connsiteX32" fmla="*/ 500932 w 632128"/>
                  <a:gd name="connsiteY32" fmla="*/ 71562 h 148667"/>
                  <a:gd name="connsiteX33" fmla="*/ 485029 w 632128"/>
                  <a:gd name="connsiteY33" fmla="*/ 51684 h 148667"/>
                  <a:gd name="connsiteX34" fmla="*/ 473102 w 632128"/>
                  <a:gd name="connsiteY34" fmla="*/ 43733 h 148667"/>
                  <a:gd name="connsiteX35" fmla="*/ 417443 w 632128"/>
                  <a:gd name="connsiteY35" fmla="*/ 0 h 14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2128" h="148667">
                    <a:moveTo>
                      <a:pt x="417443" y="0"/>
                    </a:moveTo>
                    <a:lnTo>
                      <a:pt x="417443" y="0"/>
                    </a:lnTo>
                    <a:cubicBezTo>
                      <a:pt x="406841" y="6626"/>
                      <a:pt x="396820" y="14288"/>
                      <a:pt x="385638" y="19879"/>
                    </a:cubicBezTo>
                    <a:cubicBezTo>
                      <a:pt x="380751" y="22323"/>
                      <a:pt x="374989" y="22353"/>
                      <a:pt x="369735" y="23854"/>
                    </a:cubicBezTo>
                    <a:cubicBezTo>
                      <a:pt x="350318" y="29401"/>
                      <a:pt x="354371" y="31728"/>
                      <a:pt x="326003" y="35781"/>
                    </a:cubicBezTo>
                    <a:lnTo>
                      <a:pt x="298174" y="39757"/>
                    </a:lnTo>
                    <a:lnTo>
                      <a:pt x="234563" y="47708"/>
                    </a:lnTo>
                    <a:cubicBezTo>
                      <a:pt x="222636" y="49033"/>
                      <a:pt x="210756" y="50886"/>
                      <a:pt x="198782" y="51684"/>
                    </a:cubicBezTo>
                    <a:cubicBezTo>
                      <a:pt x="170983" y="53537"/>
                      <a:pt x="143123" y="54335"/>
                      <a:pt x="115294" y="55660"/>
                    </a:cubicBezTo>
                    <a:cubicBezTo>
                      <a:pt x="107343" y="58310"/>
                      <a:pt x="99468" y="61203"/>
                      <a:pt x="91440" y="63611"/>
                    </a:cubicBezTo>
                    <a:cubicBezTo>
                      <a:pt x="86206" y="65181"/>
                      <a:pt x="80559" y="65435"/>
                      <a:pt x="75537" y="67587"/>
                    </a:cubicBezTo>
                    <a:cubicBezTo>
                      <a:pt x="68447" y="70626"/>
                      <a:pt x="46213" y="89636"/>
                      <a:pt x="43732" y="91440"/>
                    </a:cubicBezTo>
                    <a:cubicBezTo>
                      <a:pt x="24980" y="105078"/>
                      <a:pt x="20881" y="103753"/>
                      <a:pt x="7951" y="119270"/>
                    </a:cubicBezTo>
                    <a:cubicBezTo>
                      <a:pt x="4892" y="122941"/>
                      <a:pt x="2650" y="127221"/>
                      <a:pt x="0" y="131197"/>
                    </a:cubicBezTo>
                    <a:cubicBezTo>
                      <a:pt x="49007" y="163867"/>
                      <a:pt x="11172" y="141969"/>
                      <a:pt x="147099" y="135173"/>
                    </a:cubicBezTo>
                    <a:cubicBezTo>
                      <a:pt x="155150" y="134770"/>
                      <a:pt x="163071" y="132886"/>
                      <a:pt x="170953" y="131197"/>
                    </a:cubicBezTo>
                    <a:cubicBezTo>
                      <a:pt x="181638" y="128907"/>
                      <a:pt x="192391" y="126702"/>
                      <a:pt x="202758" y="123246"/>
                    </a:cubicBezTo>
                    <a:cubicBezTo>
                      <a:pt x="219869" y="117542"/>
                      <a:pt x="210619" y="120286"/>
                      <a:pt x="230588" y="115294"/>
                    </a:cubicBezTo>
                    <a:cubicBezTo>
                      <a:pt x="234563" y="112644"/>
                      <a:pt x="238148" y="109283"/>
                      <a:pt x="242514" y="107343"/>
                    </a:cubicBezTo>
                    <a:cubicBezTo>
                      <a:pt x="257176" y="100827"/>
                      <a:pt x="283740" y="95048"/>
                      <a:pt x="298174" y="91440"/>
                    </a:cubicBezTo>
                    <a:lnTo>
                      <a:pt x="314076" y="87465"/>
                    </a:lnTo>
                    <a:cubicBezTo>
                      <a:pt x="341906" y="88790"/>
                      <a:pt x="369800" y="89126"/>
                      <a:pt x="397565" y="91440"/>
                    </a:cubicBezTo>
                    <a:cubicBezTo>
                      <a:pt x="417042" y="93063"/>
                      <a:pt x="409462" y="105349"/>
                      <a:pt x="433346" y="111319"/>
                    </a:cubicBezTo>
                    <a:cubicBezTo>
                      <a:pt x="438647" y="112644"/>
                      <a:pt x="443994" y="113793"/>
                      <a:pt x="449248" y="115294"/>
                    </a:cubicBezTo>
                    <a:cubicBezTo>
                      <a:pt x="453278" y="116445"/>
                      <a:pt x="457109" y="118254"/>
                      <a:pt x="461175" y="119270"/>
                    </a:cubicBezTo>
                    <a:cubicBezTo>
                      <a:pt x="467731" y="120909"/>
                      <a:pt x="474428" y="121921"/>
                      <a:pt x="481054" y="123246"/>
                    </a:cubicBezTo>
                    <a:cubicBezTo>
                      <a:pt x="518160" y="121921"/>
                      <a:pt x="555319" y="121661"/>
                      <a:pt x="592372" y="119270"/>
                    </a:cubicBezTo>
                    <a:cubicBezTo>
                      <a:pt x="596554" y="119000"/>
                      <a:pt x="600889" y="117730"/>
                      <a:pt x="604299" y="115294"/>
                    </a:cubicBezTo>
                    <a:cubicBezTo>
                      <a:pt x="610399" y="110937"/>
                      <a:pt x="614509" y="104271"/>
                      <a:pt x="620201" y="99392"/>
                    </a:cubicBezTo>
                    <a:cubicBezTo>
                      <a:pt x="623829" y="96282"/>
                      <a:pt x="628152" y="94091"/>
                      <a:pt x="632128" y="91440"/>
                    </a:cubicBezTo>
                    <a:cubicBezTo>
                      <a:pt x="602973" y="90115"/>
                      <a:pt x="573756" y="89792"/>
                      <a:pt x="544664" y="87465"/>
                    </a:cubicBezTo>
                    <a:cubicBezTo>
                      <a:pt x="528976" y="86210"/>
                      <a:pt x="535344" y="80988"/>
                      <a:pt x="520810" y="75538"/>
                    </a:cubicBezTo>
                    <a:cubicBezTo>
                      <a:pt x="514483" y="73165"/>
                      <a:pt x="507558" y="72887"/>
                      <a:pt x="500932" y="71562"/>
                    </a:cubicBezTo>
                    <a:cubicBezTo>
                      <a:pt x="466751" y="48776"/>
                      <a:pt x="506976" y="79117"/>
                      <a:pt x="485029" y="51684"/>
                    </a:cubicBezTo>
                    <a:cubicBezTo>
                      <a:pt x="482044" y="47953"/>
                      <a:pt x="477468" y="45674"/>
                      <a:pt x="473102" y="43733"/>
                    </a:cubicBezTo>
                    <a:cubicBezTo>
                      <a:pt x="450496" y="33686"/>
                      <a:pt x="426719" y="7289"/>
                      <a:pt x="417443" y="0"/>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6CC8E30-CC09-4598-96DB-0F2FD529DBA6}"/>
                  </a:ext>
                </a:extLst>
              </p:cNvPr>
              <p:cNvSpPr/>
              <p:nvPr/>
            </p:nvSpPr>
            <p:spPr>
              <a:xfrm>
                <a:off x="1272022" y="2612656"/>
                <a:ext cx="282458" cy="70909"/>
              </a:xfrm>
              <a:custGeom>
                <a:avLst/>
                <a:gdLst>
                  <a:gd name="connsiteX0" fmla="*/ 95602 w 282458"/>
                  <a:gd name="connsiteY0" fmla="*/ 3323 h 70909"/>
                  <a:gd name="connsiteX1" fmla="*/ 95602 w 282458"/>
                  <a:gd name="connsiteY1" fmla="*/ 3323 h 70909"/>
                  <a:gd name="connsiteX2" fmla="*/ 47895 w 282458"/>
                  <a:gd name="connsiteY2" fmla="*/ 19226 h 70909"/>
                  <a:gd name="connsiteX3" fmla="*/ 24041 w 282458"/>
                  <a:gd name="connsiteY3" fmla="*/ 27177 h 70909"/>
                  <a:gd name="connsiteX4" fmla="*/ 8138 w 282458"/>
                  <a:gd name="connsiteY4" fmla="*/ 35128 h 70909"/>
                  <a:gd name="connsiteX5" fmla="*/ 187 w 282458"/>
                  <a:gd name="connsiteY5" fmla="*/ 43080 h 70909"/>
                  <a:gd name="connsiteX6" fmla="*/ 12114 w 282458"/>
                  <a:gd name="connsiteY6" fmla="*/ 66934 h 70909"/>
                  <a:gd name="connsiteX7" fmla="*/ 28016 w 282458"/>
                  <a:gd name="connsiteY7" fmla="*/ 70909 h 70909"/>
                  <a:gd name="connsiteX8" fmla="*/ 115481 w 282458"/>
                  <a:gd name="connsiteY8" fmla="*/ 66934 h 70909"/>
                  <a:gd name="connsiteX9" fmla="*/ 175115 w 282458"/>
                  <a:gd name="connsiteY9" fmla="*/ 58982 h 70909"/>
                  <a:gd name="connsiteX10" fmla="*/ 183067 w 282458"/>
                  <a:gd name="connsiteY10" fmla="*/ 51031 h 70909"/>
                  <a:gd name="connsiteX11" fmla="*/ 171140 w 282458"/>
                  <a:gd name="connsiteY11" fmla="*/ 47055 h 70909"/>
                  <a:gd name="connsiteX12" fmla="*/ 194994 w 282458"/>
                  <a:gd name="connsiteY12" fmla="*/ 39104 h 70909"/>
                  <a:gd name="connsiteX13" fmla="*/ 206921 w 282458"/>
                  <a:gd name="connsiteY13" fmla="*/ 31153 h 70909"/>
                  <a:gd name="connsiteX14" fmla="*/ 234750 w 282458"/>
                  <a:gd name="connsiteY14" fmla="*/ 23201 h 70909"/>
                  <a:gd name="connsiteX15" fmla="*/ 258604 w 282458"/>
                  <a:gd name="connsiteY15" fmla="*/ 31153 h 70909"/>
                  <a:gd name="connsiteX16" fmla="*/ 282458 w 282458"/>
                  <a:gd name="connsiteY16" fmla="*/ 23201 h 70909"/>
                  <a:gd name="connsiteX17" fmla="*/ 278482 w 282458"/>
                  <a:gd name="connsiteY17" fmla="*/ 11274 h 70909"/>
                  <a:gd name="connsiteX18" fmla="*/ 191018 w 282458"/>
                  <a:gd name="connsiteY18" fmla="*/ 7299 h 70909"/>
                  <a:gd name="connsiteX19" fmla="*/ 167164 w 282458"/>
                  <a:gd name="connsiteY19" fmla="*/ 15250 h 70909"/>
                  <a:gd name="connsiteX20" fmla="*/ 123432 w 282458"/>
                  <a:gd name="connsiteY20" fmla="*/ 3323 h 70909"/>
                  <a:gd name="connsiteX21" fmla="*/ 95602 w 282458"/>
                  <a:gd name="connsiteY21" fmla="*/ 3323 h 7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2458" h="70909">
                    <a:moveTo>
                      <a:pt x="95602" y="3323"/>
                    </a:moveTo>
                    <a:lnTo>
                      <a:pt x="95602" y="3323"/>
                    </a:lnTo>
                    <a:lnTo>
                      <a:pt x="47895" y="19226"/>
                    </a:lnTo>
                    <a:lnTo>
                      <a:pt x="24041" y="27177"/>
                    </a:lnTo>
                    <a:lnTo>
                      <a:pt x="8138" y="35128"/>
                    </a:lnTo>
                    <a:cubicBezTo>
                      <a:pt x="5488" y="37779"/>
                      <a:pt x="803" y="39383"/>
                      <a:pt x="187" y="43080"/>
                    </a:cubicBezTo>
                    <a:cubicBezTo>
                      <a:pt x="-1119" y="50913"/>
                      <a:pt x="4545" y="63150"/>
                      <a:pt x="12114" y="66934"/>
                    </a:cubicBezTo>
                    <a:cubicBezTo>
                      <a:pt x="17001" y="69377"/>
                      <a:pt x="22715" y="69584"/>
                      <a:pt x="28016" y="70909"/>
                    </a:cubicBezTo>
                    <a:cubicBezTo>
                      <a:pt x="57171" y="69584"/>
                      <a:pt x="86361" y="68875"/>
                      <a:pt x="115481" y="66934"/>
                    </a:cubicBezTo>
                    <a:cubicBezTo>
                      <a:pt x="125114" y="66292"/>
                      <a:pt x="164310" y="60526"/>
                      <a:pt x="175115" y="58982"/>
                    </a:cubicBezTo>
                    <a:cubicBezTo>
                      <a:pt x="177766" y="56332"/>
                      <a:pt x="184252" y="54587"/>
                      <a:pt x="183067" y="51031"/>
                    </a:cubicBezTo>
                    <a:cubicBezTo>
                      <a:pt x="181742" y="47055"/>
                      <a:pt x="168177" y="50018"/>
                      <a:pt x="171140" y="47055"/>
                    </a:cubicBezTo>
                    <a:cubicBezTo>
                      <a:pt x="177067" y="41128"/>
                      <a:pt x="188020" y="43753"/>
                      <a:pt x="194994" y="39104"/>
                    </a:cubicBezTo>
                    <a:cubicBezTo>
                      <a:pt x="198970" y="36454"/>
                      <a:pt x="202647" y="33290"/>
                      <a:pt x="206921" y="31153"/>
                    </a:cubicBezTo>
                    <a:cubicBezTo>
                      <a:pt x="212625" y="28301"/>
                      <a:pt x="229654" y="24475"/>
                      <a:pt x="234750" y="23201"/>
                    </a:cubicBezTo>
                    <a:cubicBezTo>
                      <a:pt x="242701" y="25852"/>
                      <a:pt x="250653" y="33804"/>
                      <a:pt x="258604" y="31153"/>
                    </a:cubicBezTo>
                    <a:lnTo>
                      <a:pt x="282458" y="23201"/>
                    </a:lnTo>
                    <a:cubicBezTo>
                      <a:pt x="281133" y="19225"/>
                      <a:pt x="281100" y="14546"/>
                      <a:pt x="278482" y="11274"/>
                    </a:cubicBezTo>
                    <a:cubicBezTo>
                      <a:pt x="260311" y="-11438"/>
                      <a:pt x="193566" y="7165"/>
                      <a:pt x="191018" y="7299"/>
                    </a:cubicBezTo>
                    <a:cubicBezTo>
                      <a:pt x="183067" y="9949"/>
                      <a:pt x="175115" y="17900"/>
                      <a:pt x="167164" y="15250"/>
                    </a:cubicBezTo>
                    <a:cubicBezTo>
                      <a:pt x="143872" y="7486"/>
                      <a:pt x="145907" y="7069"/>
                      <a:pt x="123432" y="3323"/>
                    </a:cubicBezTo>
                    <a:cubicBezTo>
                      <a:pt x="122125" y="3105"/>
                      <a:pt x="120781" y="3323"/>
                      <a:pt x="95602" y="3323"/>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1151F9C-D4A1-43F2-9ED2-4367C495760D}"/>
                  </a:ext>
                </a:extLst>
              </p:cNvPr>
              <p:cNvSpPr/>
              <p:nvPr/>
            </p:nvSpPr>
            <p:spPr>
              <a:xfrm>
                <a:off x="1398781" y="2473416"/>
                <a:ext cx="38144" cy="2881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reeform: Shape 34">
              <a:extLst>
                <a:ext uri="{FF2B5EF4-FFF2-40B4-BE49-F238E27FC236}">
                  <a16:creationId xmlns:a16="http://schemas.microsoft.com/office/drawing/2014/main" id="{E69DB783-7BD9-4F5A-A06D-B3314C8E6793}"/>
                </a:ext>
              </a:extLst>
            </p:cNvPr>
            <p:cNvSpPr/>
            <p:nvPr/>
          </p:nvSpPr>
          <p:spPr>
            <a:xfrm>
              <a:off x="4626897" y="2351314"/>
              <a:ext cx="23915" cy="55092"/>
            </a:xfrm>
            <a:custGeom>
              <a:avLst/>
              <a:gdLst>
                <a:gd name="connsiteX0" fmla="*/ 19244 w 23915"/>
                <a:gd name="connsiteY0" fmla="*/ 0 h 55092"/>
                <a:gd name="connsiteX1" fmla="*/ 19244 w 23915"/>
                <a:gd name="connsiteY1" fmla="*/ 0 h 55092"/>
                <a:gd name="connsiteX2" fmla="*/ 1591 w 23915"/>
                <a:gd name="connsiteY2" fmla="*/ 24714 h 55092"/>
                <a:gd name="connsiteX3" fmla="*/ 5122 w 23915"/>
                <a:gd name="connsiteY3" fmla="*/ 52958 h 55092"/>
                <a:gd name="connsiteX4" fmla="*/ 22774 w 23915"/>
                <a:gd name="connsiteY4" fmla="*/ 49427 h 55092"/>
                <a:gd name="connsiteX5" fmla="*/ 19244 w 23915"/>
                <a:gd name="connsiteY5" fmla="*/ 0 h 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15" h="55092">
                  <a:moveTo>
                    <a:pt x="19244" y="0"/>
                  </a:moveTo>
                  <a:lnTo>
                    <a:pt x="19244" y="0"/>
                  </a:lnTo>
                  <a:cubicBezTo>
                    <a:pt x="13360" y="8238"/>
                    <a:pt x="4199" y="14932"/>
                    <a:pt x="1591" y="24714"/>
                  </a:cubicBezTo>
                  <a:cubicBezTo>
                    <a:pt x="-854" y="33882"/>
                    <a:pt x="-1053" y="45754"/>
                    <a:pt x="5122" y="52958"/>
                  </a:cubicBezTo>
                  <a:cubicBezTo>
                    <a:pt x="9027" y="57514"/>
                    <a:pt x="18933" y="54037"/>
                    <a:pt x="22774" y="49427"/>
                  </a:cubicBezTo>
                  <a:cubicBezTo>
                    <a:pt x="26541" y="44907"/>
                    <a:pt x="19832" y="8238"/>
                    <a:pt x="19244" y="0"/>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B068D299-552F-43FE-9304-A580926E5923}"/>
                </a:ext>
              </a:extLst>
            </p:cNvPr>
            <p:cNvSpPr/>
            <p:nvPr/>
          </p:nvSpPr>
          <p:spPr>
            <a:xfrm flipH="1">
              <a:off x="4669848" y="2426040"/>
              <a:ext cx="23915" cy="55092"/>
            </a:xfrm>
            <a:custGeom>
              <a:avLst/>
              <a:gdLst>
                <a:gd name="connsiteX0" fmla="*/ 19244 w 23915"/>
                <a:gd name="connsiteY0" fmla="*/ 0 h 55092"/>
                <a:gd name="connsiteX1" fmla="*/ 19244 w 23915"/>
                <a:gd name="connsiteY1" fmla="*/ 0 h 55092"/>
                <a:gd name="connsiteX2" fmla="*/ 1591 w 23915"/>
                <a:gd name="connsiteY2" fmla="*/ 24714 h 55092"/>
                <a:gd name="connsiteX3" fmla="*/ 5122 w 23915"/>
                <a:gd name="connsiteY3" fmla="*/ 52958 h 55092"/>
                <a:gd name="connsiteX4" fmla="*/ 22774 w 23915"/>
                <a:gd name="connsiteY4" fmla="*/ 49427 h 55092"/>
                <a:gd name="connsiteX5" fmla="*/ 19244 w 23915"/>
                <a:gd name="connsiteY5" fmla="*/ 0 h 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15" h="55092">
                  <a:moveTo>
                    <a:pt x="19244" y="0"/>
                  </a:moveTo>
                  <a:lnTo>
                    <a:pt x="19244" y="0"/>
                  </a:lnTo>
                  <a:cubicBezTo>
                    <a:pt x="13360" y="8238"/>
                    <a:pt x="4199" y="14932"/>
                    <a:pt x="1591" y="24714"/>
                  </a:cubicBezTo>
                  <a:cubicBezTo>
                    <a:pt x="-854" y="33882"/>
                    <a:pt x="-1053" y="45754"/>
                    <a:pt x="5122" y="52958"/>
                  </a:cubicBezTo>
                  <a:cubicBezTo>
                    <a:pt x="9027" y="57514"/>
                    <a:pt x="18933" y="54037"/>
                    <a:pt x="22774" y="49427"/>
                  </a:cubicBezTo>
                  <a:cubicBezTo>
                    <a:pt x="26541" y="44907"/>
                    <a:pt x="19832" y="8238"/>
                    <a:pt x="19244" y="0"/>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37ED27DD-5ADA-48FA-82C4-082243FEA3EC}"/>
                </a:ext>
              </a:extLst>
            </p:cNvPr>
            <p:cNvSpPr/>
            <p:nvPr/>
          </p:nvSpPr>
          <p:spPr>
            <a:xfrm>
              <a:off x="4628488" y="2245399"/>
              <a:ext cx="10592" cy="77671"/>
            </a:xfrm>
            <a:custGeom>
              <a:avLst/>
              <a:gdLst>
                <a:gd name="connsiteX0" fmla="*/ 10592 w 10592"/>
                <a:gd name="connsiteY0" fmla="*/ 0 h 77671"/>
                <a:gd name="connsiteX1" fmla="*/ 3531 w 10592"/>
                <a:gd name="connsiteY1" fmla="*/ 17653 h 77671"/>
                <a:gd name="connsiteX2" fmla="*/ 0 w 10592"/>
                <a:gd name="connsiteY2" fmla="*/ 28244 h 77671"/>
                <a:gd name="connsiteX3" fmla="*/ 3531 w 10592"/>
                <a:gd name="connsiteY3" fmla="*/ 60019 h 77671"/>
                <a:gd name="connsiteX4" fmla="*/ 7061 w 10592"/>
                <a:gd name="connsiteY4" fmla="*/ 77671 h 77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2" h="77671">
                  <a:moveTo>
                    <a:pt x="10592" y="0"/>
                  </a:moveTo>
                  <a:cubicBezTo>
                    <a:pt x="8238" y="5884"/>
                    <a:pt x="5756" y="11719"/>
                    <a:pt x="3531" y="17653"/>
                  </a:cubicBezTo>
                  <a:cubicBezTo>
                    <a:pt x="2224" y="21137"/>
                    <a:pt x="0" y="24523"/>
                    <a:pt x="0" y="28244"/>
                  </a:cubicBezTo>
                  <a:cubicBezTo>
                    <a:pt x="0" y="38901"/>
                    <a:pt x="1779" y="49507"/>
                    <a:pt x="3531" y="60019"/>
                  </a:cubicBezTo>
                  <a:cubicBezTo>
                    <a:pt x="7805" y="85664"/>
                    <a:pt x="7061" y="58779"/>
                    <a:pt x="7061" y="776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B91FF6DA-EF20-49E0-B99E-39C7D8448F84}"/>
                </a:ext>
              </a:extLst>
            </p:cNvPr>
            <p:cNvSpPr/>
            <p:nvPr/>
          </p:nvSpPr>
          <p:spPr>
            <a:xfrm>
              <a:off x="4673293" y="2241869"/>
              <a:ext cx="8153" cy="77671"/>
            </a:xfrm>
            <a:custGeom>
              <a:avLst/>
              <a:gdLst>
                <a:gd name="connsiteX0" fmla="*/ 8153 w 8153"/>
                <a:gd name="connsiteY0" fmla="*/ 0 h 77671"/>
                <a:gd name="connsiteX1" fmla="*/ 4622 w 8153"/>
                <a:gd name="connsiteY1" fmla="*/ 67079 h 77671"/>
                <a:gd name="connsiteX2" fmla="*/ 8153 w 8153"/>
                <a:gd name="connsiteY2" fmla="*/ 77671 h 77671"/>
              </a:gdLst>
              <a:ahLst/>
              <a:cxnLst>
                <a:cxn ang="0">
                  <a:pos x="connsiteX0" y="connsiteY0"/>
                </a:cxn>
                <a:cxn ang="0">
                  <a:pos x="connsiteX1" y="connsiteY1"/>
                </a:cxn>
                <a:cxn ang="0">
                  <a:pos x="connsiteX2" y="connsiteY2"/>
                </a:cxn>
              </a:cxnLst>
              <a:rect l="l" t="t" r="r" b="b"/>
              <a:pathLst>
                <a:path w="8153" h="77671">
                  <a:moveTo>
                    <a:pt x="8153" y="0"/>
                  </a:moveTo>
                  <a:cubicBezTo>
                    <a:pt x="-2856" y="33026"/>
                    <a:pt x="-1343" y="19356"/>
                    <a:pt x="4622" y="67079"/>
                  </a:cubicBezTo>
                  <a:cubicBezTo>
                    <a:pt x="5084" y="70772"/>
                    <a:pt x="8153" y="77671"/>
                    <a:pt x="8153" y="776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3AA6D80-36AD-4091-9D91-04C7A6EF5EC2}"/>
                </a:ext>
              </a:extLst>
            </p:cNvPr>
            <p:cNvSpPr/>
            <p:nvPr/>
          </p:nvSpPr>
          <p:spPr>
            <a:xfrm>
              <a:off x="4695568" y="2245399"/>
              <a:ext cx="24722" cy="84732"/>
            </a:xfrm>
            <a:custGeom>
              <a:avLst/>
              <a:gdLst>
                <a:gd name="connsiteX0" fmla="*/ 17652 w 24722"/>
                <a:gd name="connsiteY0" fmla="*/ 0 h 84732"/>
                <a:gd name="connsiteX1" fmla="*/ 7061 w 24722"/>
                <a:gd name="connsiteY1" fmla="*/ 17653 h 84732"/>
                <a:gd name="connsiteX2" fmla="*/ 0 w 24722"/>
                <a:gd name="connsiteY2" fmla="*/ 38836 h 84732"/>
                <a:gd name="connsiteX3" fmla="*/ 10591 w 24722"/>
                <a:gd name="connsiteY3" fmla="*/ 77671 h 84732"/>
                <a:gd name="connsiteX4" fmla="*/ 21183 w 24722"/>
                <a:gd name="connsiteY4" fmla="*/ 84732 h 84732"/>
                <a:gd name="connsiteX5" fmla="*/ 24713 w 24722"/>
                <a:gd name="connsiteY5" fmla="*/ 70610 h 8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22" h="84732">
                  <a:moveTo>
                    <a:pt x="17652" y="0"/>
                  </a:moveTo>
                  <a:cubicBezTo>
                    <a:pt x="14122" y="5884"/>
                    <a:pt x="9900" y="11406"/>
                    <a:pt x="7061" y="17653"/>
                  </a:cubicBezTo>
                  <a:cubicBezTo>
                    <a:pt x="3981" y="24429"/>
                    <a:pt x="0" y="38836"/>
                    <a:pt x="0" y="38836"/>
                  </a:cubicBezTo>
                  <a:cubicBezTo>
                    <a:pt x="1923" y="52299"/>
                    <a:pt x="1296" y="66517"/>
                    <a:pt x="10591" y="77671"/>
                  </a:cubicBezTo>
                  <a:cubicBezTo>
                    <a:pt x="13308" y="80931"/>
                    <a:pt x="17652" y="82378"/>
                    <a:pt x="21183" y="84732"/>
                  </a:cubicBezTo>
                  <a:cubicBezTo>
                    <a:pt x="25085" y="73024"/>
                    <a:pt x="24713" y="77862"/>
                    <a:pt x="24713" y="706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Freeform: Shape 59">
            <a:extLst>
              <a:ext uri="{FF2B5EF4-FFF2-40B4-BE49-F238E27FC236}">
                <a16:creationId xmlns:a16="http://schemas.microsoft.com/office/drawing/2014/main" id="{37C6D43B-B71E-43DD-B09D-02D65DD2AFA0}"/>
              </a:ext>
            </a:extLst>
          </p:cNvPr>
          <p:cNvSpPr/>
          <p:nvPr/>
        </p:nvSpPr>
        <p:spPr>
          <a:xfrm>
            <a:off x="8693031" y="2364609"/>
            <a:ext cx="364068" cy="129079"/>
          </a:xfrm>
          <a:custGeom>
            <a:avLst/>
            <a:gdLst>
              <a:gd name="connsiteX0" fmla="*/ 95602 w 282458"/>
              <a:gd name="connsiteY0" fmla="*/ 3323 h 70909"/>
              <a:gd name="connsiteX1" fmla="*/ 95602 w 282458"/>
              <a:gd name="connsiteY1" fmla="*/ 3323 h 70909"/>
              <a:gd name="connsiteX2" fmla="*/ 47895 w 282458"/>
              <a:gd name="connsiteY2" fmla="*/ 19226 h 70909"/>
              <a:gd name="connsiteX3" fmla="*/ 24041 w 282458"/>
              <a:gd name="connsiteY3" fmla="*/ 27177 h 70909"/>
              <a:gd name="connsiteX4" fmla="*/ 8138 w 282458"/>
              <a:gd name="connsiteY4" fmla="*/ 35128 h 70909"/>
              <a:gd name="connsiteX5" fmla="*/ 187 w 282458"/>
              <a:gd name="connsiteY5" fmla="*/ 43080 h 70909"/>
              <a:gd name="connsiteX6" fmla="*/ 12114 w 282458"/>
              <a:gd name="connsiteY6" fmla="*/ 66934 h 70909"/>
              <a:gd name="connsiteX7" fmla="*/ 28016 w 282458"/>
              <a:gd name="connsiteY7" fmla="*/ 70909 h 70909"/>
              <a:gd name="connsiteX8" fmla="*/ 115481 w 282458"/>
              <a:gd name="connsiteY8" fmla="*/ 66934 h 70909"/>
              <a:gd name="connsiteX9" fmla="*/ 175115 w 282458"/>
              <a:gd name="connsiteY9" fmla="*/ 58982 h 70909"/>
              <a:gd name="connsiteX10" fmla="*/ 183067 w 282458"/>
              <a:gd name="connsiteY10" fmla="*/ 51031 h 70909"/>
              <a:gd name="connsiteX11" fmla="*/ 171140 w 282458"/>
              <a:gd name="connsiteY11" fmla="*/ 47055 h 70909"/>
              <a:gd name="connsiteX12" fmla="*/ 194994 w 282458"/>
              <a:gd name="connsiteY12" fmla="*/ 39104 h 70909"/>
              <a:gd name="connsiteX13" fmla="*/ 206921 w 282458"/>
              <a:gd name="connsiteY13" fmla="*/ 31153 h 70909"/>
              <a:gd name="connsiteX14" fmla="*/ 234750 w 282458"/>
              <a:gd name="connsiteY14" fmla="*/ 23201 h 70909"/>
              <a:gd name="connsiteX15" fmla="*/ 258604 w 282458"/>
              <a:gd name="connsiteY15" fmla="*/ 31153 h 70909"/>
              <a:gd name="connsiteX16" fmla="*/ 282458 w 282458"/>
              <a:gd name="connsiteY16" fmla="*/ 23201 h 70909"/>
              <a:gd name="connsiteX17" fmla="*/ 278482 w 282458"/>
              <a:gd name="connsiteY17" fmla="*/ 11274 h 70909"/>
              <a:gd name="connsiteX18" fmla="*/ 191018 w 282458"/>
              <a:gd name="connsiteY18" fmla="*/ 7299 h 70909"/>
              <a:gd name="connsiteX19" fmla="*/ 167164 w 282458"/>
              <a:gd name="connsiteY19" fmla="*/ 15250 h 70909"/>
              <a:gd name="connsiteX20" fmla="*/ 123432 w 282458"/>
              <a:gd name="connsiteY20" fmla="*/ 3323 h 70909"/>
              <a:gd name="connsiteX21" fmla="*/ 95602 w 282458"/>
              <a:gd name="connsiteY21" fmla="*/ 3323 h 70909"/>
              <a:gd name="connsiteX0" fmla="*/ 95602 w 282458"/>
              <a:gd name="connsiteY0" fmla="*/ 97 h 67683"/>
              <a:gd name="connsiteX1" fmla="*/ 95602 w 282458"/>
              <a:gd name="connsiteY1" fmla="*/ 97 h 67683"/>
              <a:gd name="connsiteX2" fmla="*/ 47895 w 282458"/>
              <a:gd name="connsiteY2" fmla="*/ 16000 h 67683"/>
              <a:gd name="connsiteX3" fmla="*/ 24041 w 282458"/>
              <a:gd name="connsiteY3" fmla="*/ 23951 h 67683"/>
              <a:gd name="connsiteX4" fmla="*/ 8138 w 282458"/>
              <a:gd name="connsiteY4" fmla="*/ 31902 h 67683"/>
              <a:gd name="connsiteX5" fmla="*/ 187 w 282458"/>
              <a:gd name="connsiteY5" fmla="*/ 39854 h 67683"/>
              <a:gd name="connsiteX6" fmla="*/ 12114 w 282458"/>
              <a:gd name="connsiteY6" fmla="*/ 63708 h 67683"/>
              <a:gd name="connsiteX7" fmla="*/ 28016 w 282458"/>
              <a:gd name="connsiteY7" fmla="*/ 67683 h 67683"/>
              <a:gd name="connsiteX8" fmla="*/ 115481 w 282458"/>
              <a:gd name="connsiteY8" fmla="*/ 63708 h 67683"/>
              <a:gd name="connsiteX9" fmla="*/ 175115 w 282458"/>
              <a:gd name="connsiteY9" fmla="*/ 55756 h 67683"/>
              <a:gd name="connsiteX10" fmla="*/ 183067 w 282458"/>
              <a:gd name="connsiteY10" fmla="*/ 47805 h 67683"/>
              <a:gd name="connsiteX11" fmla="*/ 171140 w 282458"/>
              <a:gd name="connsiteY11" fmla="*/ 43829 h 67683"/>
              <a:gd name="connsiteX12" fmla="*/ 194994 w 282458"/>
              <a:gd name="connsiteY12" fmla="*/ 35878 h 67683"/>
              <a:gd name="connsiteX13" fmla="*/ 206921 w 282458"/>
              <a:gd name="connsiteY13" fmla="*/ 27927 h 67683"/>
              <a:gd name="connsiteX14" fmla="*/ 234750 w 282458"/>
              <a:gd name="connsiteY14" fmla="*/ 19975 h 67683"/>
              <a:gd name="connsiteX15" fmla="*/ 258604 w 282458"/>
              <a:gd name="connsiteY15" fmla="*/ 27927 h 67683"/>
              <a:gd name="connsiteX16" fmla="*/ 282458 w 282458"/>
              <a:gd name="connsiteY16" fmla="*/ 19975 h 67683"/>
              <a:gd name="connsiteX17" fmla="*/ 230176 w 282458"/>
              <a:gd name="connsiteY17" fmla="*/ 17127 h 67683"/>
              <a:gd name="connsiteX18" fmla="*/ 191018 w 282458"/>
              <a:gd name="connsiteY18" fmla="*/ 4073 h 67683"/>
              <a:gd name="connsiteX19" fmla="*/ 167164 w 282458"/>
              <a:gd name="connsiteY19" fmla="*/ 12024 h 67683"/>
              <a:gd name="connsiteX20" fmla="*/ 123432 w 282458"/>
              <a:gd name="connsiteY20" fmla="*/ 97 h 67683"/>
              <a:gd name="connsiteX21" fmla="*/ 95602 w 282458"/>
              <a:gd name="connsiteY21" fmla="*/ 97 h 67683"/>
              <a:gd name="connsiteX0" fmla="*/ 95602 w 258604"/>
              <a:gd name="connsiteY0" fmla="*/ 97 h 67683"/>
              <a:gd name="connsiteX1" fmla="*/ 95602 w 258604"/>
              <a:gd name="connsiteY1" fmla="*/ 97 h 67683"/>
              <a:gd name="connsiteX2" fmla="*/ 47895 w 258604"/>
              <a:gd name="connsiteY2" fmla="*/ 16000 h 67683"/>
              <a:gd name="connsiteX3" fmla="*/ 24041 w 258604"/>
              <a:gd name="connsiteY3" fmla="*/ 23951 h 67683"/>
              <a:gd name="connsiteX4" fmla="*/ 8138 w 258604"/>
              <a:gd name="connsiteY4" fmla="*/ 31902 h 67683"/>
              <a:gd name="connsiteX5" fmla="*/ 187 w 258604"/>
              <a:gd name="connsiteY5" fmla="*/ 39854 h 67683"/>
              <a:gd name="connsiteX6" fmla="*/ 12114 w 258604"/>
              <a:gd name="connsiteY6" fmla="*/ 63708 h 67683"/>
              <a:gd name="connsiteX7" fmla="*/ 28016 w 258604"/>
              <a:gd name="connsiteY7" fmla="*/ 67683 h 67683"/>
              <a:gd name="connsiteX8" fmla="*/ 115481 w 258604"/>
              <a:gd name="connsiteY8" fmla="*/ 63708 h 67683"/>
              <a:gd name="connsiteX9" fmla="*/ 175115 w 258604"/>
              <a:gd name="connsiteY9" fmla="*/ 55756 h 67683"/>
              <a:gd name="connsiteX10" fmla="*/ 183067 w 258604"/>
              <a:gd name="connsiteY10" fmla="*/ 47805 h 67683"/>
              <a:gd name="connsiteX11" fmla="*/ 171140 w 258604"/>
              <a:gd name="connsiteY11" fmla="*/ 43829 h 67683"/>
              <a:gd name="connsiteX12" fmla="*/ 194994 w 258604"/>
              <a:gd name="connsiteY12" fmla="*/ 35878 h 67683"/>
              <a:gd name="connsiteX13" fmla="*/ 206921 w 258604"/>
              <a:gd name="connsiteY13" fmla="*/ 27927 h 67683"/>
              <a:gd name="connsiteX14" fmla="*/ 234750 w 258604"/>
              <a:gd name="connsiteY14" fmla="*/ 19975 h 67683"/>
              <a:gd name="connsiteX15" fmla="*/ 258604 w 258604"/>
              <a:gd name="connsiteY15" fmla="*/ 27927 h 67683"/>
              <a:gd name="connsiteX16" fmla="*/ 137543 w 258604"/>
              <a:gd name="connsiteY16" fmla="*/ 29054 h 67683"/>
              <a:gd name="connsiteX17" fmla="*/ 230176 w 258604"/>
              <a:gd name="connsiteY17" fmla="*/ 17127 h 67683"/>
              <a:gd name="connsiteX18" fmla="*/ 191018 w 258604"/>
              <a:gd name="connsiteY18" fmla="*/ 4073 h 67683"/>
              <a:gd name="connsiteX19" fmla="*/ 167164 w 258604"/>
              <a:gd name="connsiteY19" fmla="*/ 12024 h 67683"/>
              <a:gd name="connsiteX20" fmla="*/ 123432 w 258604"/>
              <a:gd name="connsiteY20" fmla="*/ 97 h 67683"/>
              <a:gd name="connsiteX21" fmla="*/ 95602 w 258604"/>
              <a:gd name="connsiteY21" fmla="*/ 97 h 67683"/>
              <a:gd name="connsiteX0" fmla="*/ 95602 w 258604"/>
              <a:gd name="connsiteY0" fmla="*/ 97 h 67683"/>
              <a:gd name="connsiteX1" fmla="*/ 95602 w 258604"/>
              <a:gd name="connsiteY1" fmla="*/ 97 h 67683"/>
              <a:gd name="connsiteX2" fmla="*/ 47895 w 258604"/>
              <a:gd name="connsiteY2" fmla="*/ 16000 h 67683"/>
              <a:gd name="connsiteX3" fmla="*/ 24041 w 258604"/>
              <a:gd name="connsiteY3" fmla="*/ 23951 h 67683"/>
              <a:gd name="connsiteX4" fmla="*/ 8138 w 258604"/>
              <a:gd name="connsiteY4" fmla="*/ 31902 h 67683"/>
              <a:gd name="connsiteX5" fmla="*/ 187 w 258604"/>
              <a:gd name="connsiteY5" fmla="*/ 39854 h 67683"/>
              <a:gd name="connsiteX6" fmla="*/ 12114 w 258604"/>
              <a:gd name="connsiteY6" fmla="*/ 63708 h 67683"/>
              <a:gd name="connsiteX7" fmla="*/ 28016 w 258604"/>
              <a:gd name="connsiteY7" fmla="*/ 67683 h 67683"/>
              <a:gd name="connsiteX8" fmla="*/ 115481 w 258604"/>
              <a:gd name="connsiteY8" fmla="*/ 63708 h 67683"/>
              <a:gd name="connsiteX9" fmla="*/ 175115 w 258604"/>
              <a:gd name="connsiteY9" fmla="*/ 55756 h 67683"/>
              <a:gd name="connsiteX10" fmla="*/ 183067 w 258604"/>
              <a:gd name="connsiteY10" fmla="*/ 47805 h 67683"/>
              <a:gd name="connsiteX11" fmla="*/ 171140 w 258604"/>
              <a:gd name="connsiteY11" fmla="*/ 43829 h 67683"/>
              <a:gd name="connsiteX12" fmla="*/ 194994 w 258604"/>
              <a:gd name="connsiteY12" fmla="*/ 35878 h 67683"/>
              <a:gd name="connsiteX13" fmla="*/ 206921 w 258604"/>
              <a:gd name="connsiteY13" fmla="*/ 27927 h 67683"/>
              <a:gd name="connsiteX14" fmla="*/ 234750 w 258604"/>
              <a:gd name="connsiteY14" fmla="*/ 19975 h 67683"/>
              <a:gd name="connsiteX15" fmla="*/ 258604 w 258604"/>
              <a:gd name="connsiteY15" fmla="*/ 27927 h 67683"/>
              <a:gd name="connsiteX16" fmla="*/ 137543 w 258604"/>
              <a:gd name="connsiteY16" fmla="*/ 29054 h 67683"/>
              <a:gd name="connsiteX17" fmla="*/ 149667 w 258604"/>
              <a:gd name="connsiteY17" fmla="*/ 10318 h 67683"/>
              <a:gd name="connsiteX18" fmla="*/ 191018 w 258604"/>
              <a:gd name="connsiteY18" fmla="*/ 4073 h 67683"/>
              <a:gd name="connsiteX19" fmla="*/ 167164 w 258604"/>
              <a:gd name="connsiteY19" fmla="*/ 12024 h 67683"/>
              <a:gd name="connsiteX20" fmla="*/ 123432 w 258604"/>
              <a:gd name="connsiteY20" fmla="*/ 97 h 67683"/>
              <a:gd name="connsiteX21" fmla="*/ 95602 w 258604"/>
              <a:gd name="connsiteY21" fmla="*/ 97 h 67683"/>
              <a:gd name="connsiteX0" fmla="*/ 95602 w 235313"/>
              <a:gd name="connsiteY0" fmla="*/ 97 h 67683"/>
              <a:gd name="connsiteX1" fmla="*/ 95602 w 235313"/>
              <a:gd name="connsiteY1" fmla="*/ 97 h 67683"/>
              <a:gd name="connsiteX2" fmla="*/ 47895 w 235313"/>
              <a:gd name="connsiteY2" fmla="*/ 16000 h 67683"/>
              <a:gd name="connsiteX3" fmla="*/ 24041 w 235313"/>
              <a:gd name="connsiteY3" fmla="*/ 23951 h 67683"/>
              <a:gd name="connsiteX4" fmla="*/ 8138 w 235313"/>
              <a:gd name="connsiteY4" fmla="*/ 31902 h 67683"/>
              <a:gd name="connsiteX5" fmla="*/ 187 w 235313"/>
              <a:gd name="connsiteY5" fmla="*/ 39854 h 67683"/>
              <a:gd name="connsiteX6" fmla="*/ 12114 w 235313"/>
              <a:gd name="connsiteY6" fmla="*/ 63708 h 67683"/>
              <a:gd name="connsiteX7" fmla="*/ 28016 w 235313"/>
              <a:gd name="connsiteY7" fmla="*/ 67683 h 67683"/>
              <a:gd name="connsiteX8" fmla="*/ 115481 w 235313"/>
              <a:gd name="connsiteY8" fmla="*/ 63708 h 67683"/>
              <a:gd name="connsiteX9" fmla="*/ 175115 w 235313"/>
              <a:gd name="connsiteY9" fmla="*/ 55756 h 67683"/>
              <a:gd name="connsiteX10" fmla="*/ 183067 w 235313"/>
              <a:gd name="connsiteY10" fmla="*/ 47805 h 67683"/>
              <a:gd name="connsiteX11" fmla="*/ 171140 w 235313"/>
              <a:gd name="connsiteY11" fmla="*/ 43829 h 67683"/>
              <a:gd name="connsiteX12" fmla="*/ 194994 w 235313"/>
              <a:gd name="connsiteY12" fmla="*/ 35878 h 67683"/>
              <a:gd name="connsiteX13" fmla="*/ 206921 w 235313"/>
              <a:gd name="connsiteY13" fmla="*/ 27927 h 67683"/>
              <a:gd name="connsiteX14" fmla="*/ 234750 w 235313"/>
              <a:gd name="connsiteY14" fmla="*/ 19975 h 67683"/>
              <a:gd name="connsiteX15" fmla="*/ 171654 w 235313"/>
              <a:gd name="connsiteY15" fmla="*/ 30197 h 67683"/>
              <a:gd name="connsiteX16" fmla="*/ 137543 w 235313"/>
              <a:gd name="connsiteY16" fmla="*/ 29054 h 67683"/>
              <a:gd name="connsiteX17" fmla="*/ 149667 w 235313"/>
              <a:gd name="connsiteY17" fmla="*/ 10318 h 67683"/>
              <a:gd name="connsiteX18" fmla="*/ 191018 w 235313"/>
              <a:gd name="connsiteY18" fmla="*/ 4073 h 67683"/>
              <a:gd name="connsiteX19" fmla="*/ 167164 w 235313"/>
              <a:gd name="connsiteY19" fmla="*/ 12024 h 67683"/>
              <a:gd name="connsiteX20" fmla="*/ 123432 w 235313"/>
              <a:gd name="connsiteY20" fmla="*/ 97 h 67683"/>
              <a:gd name="connsiteX21" fmla="*/ 95602 w 235313"/>
              <a:gd name="connsiteY21" fmla="*/ 97 h 67683"/>
              <a:gd name="connsiteX0" fmla="*/ 95602 w 235313"/>
              <a:gd name="connsiteY0" fmla="*/ 27238 h 67588"/>
              <a:gd name="connsiteX1" fmla="*/ 95602 w 235313"/>
              <a:gd name="connsiteY1" fmla="*/ 2 h 67588"/>
              <a:gd name="connsiteX2" fmla="*/ 47895 w 235313"/>
              <a:gd name="connsiteY2" fmla="*/ 15905 h 67588"/>
              <a:gd name="connsiteX3" fmla="*/ 24041 w 235313"/>
              <a:gd name="connsiteY3" fmla="*/ 23856 h 67588"/>
              <a:gd name="connsiteX4" fmla="*/ 8138 w 235313"/>
              <a:gd name="connsiteY4" fmla="*/ 31807 h 67588"/>
              <a:gd name="connsiteX5" fmla="*/ 187 w 235313"/>
              <a:gd name="connsiteY5" fmla="*/ 39759 h 67588"/>
              <a:gd name="connsiteX6" fmla="*/ 12114 w 235313"/>
              <a:gd name="connsiteY6" fmla="*/ 63613 h 67588"/>
              <a:gd name="connsiteX7" fmla="*/ 28016 w 235313"/>
              <a:gd name="connsiteY7" fmla="*/ 67588 h 67588"/>
              <a:gd name="connsiteX8" fmla="*/ 115481 w 235313"/>
              <a:gd name="connsiteY8" fmla="*/ 63613 h 67588"/>
              <a:gd name="connsiteX9" fmla="*/ 175115 w 235313"/>
              <a:gd name="connsiteY9" fmla="*/ 55661 h 67588"/>
              <a:gd name="connsiteX10" fmla="*/ 183067 w 235313"/>
              <a:gd name="connsiteY10" fmla="*/ 47710 h 67588"/>
              <a:gd name="connsiteX11" fmla="*/ 171140 w 235313"/>
              <a:gd name="connsiteY11" fmla="*/ 43734 h 67588"/>
              <a:gd name="connsiteX12" fmla="*/ 194994 w 235313"/>
              <a:gd name="connsiteY12" fmla="*/ 35783 h 67588"/>
              <a:gd name="connsiteX13" fmla="*/ 206921 w 235313"/>
              <a:gd name="connsiteY13" fmla="*/ 27832 h 67588"/>
              <a:gd name="connsiteX14" fmla="*/ 234750 w 235313"/>
              <a:gd name="connsiteY14" fmla="*/ 19880 h 67588"/>
              <a:gd name="connsiteX15" fmla="*/ 171654 w 235313"/>
              <a:gd name="connsiteY15" fmla="*/ 30102 h 67588"/>
              <a:gd name="connsiteX16" fmla="*/ 137543 w 235313"/>
              <a:gd name="connsiteY16" fmla="*/ 28959 h 67588"/>
              <a:gd name="connsiteX17" fmla="*/ 149667 w 235313"/>
              <a:gd name="connsiteY17" fmla="*/ 10223 h 67588"/>
              <a:gd name="connsiteX18" fmla="*/ 191018 w 235313"/>
              <a:gd name="connsiteY18" fmla="*/ 3978 h 67588"/>
              <a:gd name="connsiteX19" fmla="*/ 167164 w 235313"/>
              <a:gd name="connsiteY19" fmla="*/ 11929 h 67588"/>
              <a:gd name="connsiteX20" fmla="*/ 123432 w 235313"/>
              <a:gd name="connsiteY20" fmla="*/ 2 h 67588"/>
              <a:gd name="connsiteX21" fmla="*/ 95602 w 235313"/>
              <a:gd name="connsiteY21" fmla="*/ 27238 h 67588"/>
              <a:gd name="connsiteX0" fmla="*/ 95602 w 235313"/>
              <a:gd name="connsiteY0" fmla="*/ 27238 h 67588"/>
              <a:gd name="connsiteX1" fmla="*/ 69839 w 235313"/>
              <a:gd name="connsiteY1" fmla="*/ 11351 h 67588"/>
              <a:gd name="connsiteX2" fmla="*/ 47895 w 235313"/>
              <a:gd name="connsiteY2" fmla="*/ 15905 h 67588"/>
              <a:gd name="connsiteX3" fmla="*/ 24041 w 235313"/>
              <a:gd name="connsiteY3" fmla="*/ 23856 h 67588"/>
              <a:gd name="connsiteX4" fmla="*/ 8138 w 235313"/>
              <a:gd name="connsiteY4" fmla="*/ 31807 h 67588"/>
              <a:gd name="connsiteX5" fmla="*/ 187 w 235313"/>
              <a:gd name="connsiteY5" fmla="*/ 39759 h 67588"/>
              <a:gd name="connsiteX6" fmla="*/ 12114 w 235313"/>
              <a:gd name="connsiteY6" fmla="*/ 63613 h 67588"/>
              <a:gd name="connsiteX7" fmla="*/ 28016 w 235313"/>
              <a:gd name="connsiteY7" fmla="*/ 67588 h 67588"/>
              <a:gd name="connsiteX8" fmla="*/ 115481 w 235313"/>
              <a:gd name="connsiteY8" fmla="*/ 63613 h 67588"/>
              <a:gd name="connsiteX9" fmla="*/ 175115 w 235313"/>
              <a:gd name="connsiteY9" fmla="*/ 55661 h 67588"/>
              <a:gd name="connsiteX10" fmla="*/ 183067 w 235313"/>
              <a:gd name="connsiteY10" fmla="*/ 47710 h 67588"/>
              <a:gd name="connsiteX11" fmla="*/ 171140 w 235313"/>
              <a:gd name="connsiteY11" fmla="*/ 43734 h 67588"/>
              <a:gd name="connsiteX12" fmla="*/ 194994 w 235313"/>
              <a:gd name="connsiteY12" fmla="*/ 35783 h 67588"/>
              <a:gd name="connsiteX13" fmla="*/ 206921 w 235313"/>
              <a:gd name="connsiteY13" fmla="*/ 27832 h 67588"/>
              <a:gd name="connsiteX14" fmla="*/ 234750 w 235313"/>
              <a:gd name="connsiteY14" fmla="*/ 19880 h 67588"/>
              <a:gd name="connsiteX15" fmla="*/ 171654 w 235313"/>
              <a:gd name="connsiteY15" fmla="*/ 30102 h 67588"/>
              <a:gd name="connsiteX16" fmla="*/ 137543 w 235313"/>
              <a:gd name="connsiteY16" fmla="*/ 28959 h 67588"/>
              <a:gd name="connsiteX17" fmla="*/ 149667 w 235313"/>
              <a:gd name="connsiteY17" fmla="*/ 10223 h 67588"/>
              <a:gd name="connsiteX18" fmla="*/ 191018 w 235313"/>
              <a:gd name="connsiteY18" fmla="*/ 3978 h 67588"/>
              <a:gd name="connsiteX19" fmla="*/ 167164 w 235313"/>
              <a:gd name="connsiteY19" fmla="*/ 11929 h 67588"/>
              <a:gd name="connsiteX20" fmla="*/ 123432 w 235313"/>
              <a:gd name="connsiteY20" fmla="*/ 2 h 67588"/>
              <a:gd name="connsiteX21" fmla="*/ 95602 w 235313"/>
              <a:gd name="connsiteY21" fmla="*/ 27238 h 67588"/>
              <a:gd name="connsiteX0" fmla="*/ 118002 w 257713"/>
              <a:gd name="connsiteY0" fmla="*/ 27238 h 67588"/>
              <a:gd name="connsiteX1" fmla="*/ 92239 w 257713"/>
              <a:gd name="connsiteY1" fmla="*/ 11351 h 67588"/>
              <a:gd name="connsiteX2" fmla="*/ 70295 w 257713"/>
              <a:gd name="connsiteY2" fmla="*/ 15905 h 67588"/>
              <a:gd name="connsiteX3" fmla="*/ 46441 w 257713"/>
              <a:gd name="connsiteY3" fmla="*/ 23856 h 67588"/>
              <a:gd name="connsiteX4" fmla="*/ 30538 w 257713"/>
              <a:gd name="connsiteY4" fmla="*/ 31807 h 67588"/>
              <a:gd name="connsiteX5" fmla="*/ 45 w 257713"/>
              <a:gd name="connsiteY5" fmla="*/ 42029 h 67588"/>
              <a:gd name="connsiteX6" fmla="*/ 34514 w 257713"/>
              <a:gd name="connsiteY6" fmla="*/ 63613 h 67588"/>
              <a:gd name="connsiteX7" fmla="*/ 50416 w 257713"/>
              <a:gd name="connsiteY7" fmla="*/ 67588 h 67588"/>
              <a:gd name="connsiteX8" fmla="*/ 137881 w 257713"/>
              <a:gd name="connsiteY8" fmla="*/ 63613 h 67588"/>
              <a:gd name="connsiteX9" fmla="*/ 197515 w 257713"/>
              <a:gd name="connsiteY9" fmla="*/ 55661 h 67588"/>
              <a:gd name="connsiteX10" fmla="*/ 205467 w 257713"/>
              <a:gd name="connsiteY10" fmla="*/ 47710 h 67588"/>
              <a:gd name="connsiteX11" fmla="*/ 193540 w 257713"/>
              <a:gd name="connsiteY11" fmla="*/ 43734 h 67588"/>
              <a:gd name="connsiteX12" fmla="*/ 217394 w 257713"/>
              <a:gd name="connsiteY12" fmla="*/ 35783 h 67588"/>
              <a:gd name="connsiteX13" fmla="*/ 229321 w 257713"/>
              <a:gd name="connsiteY13" fmla="*/ 27832 h 67588"/>
              <a:gd name="connsiteX14" fmla="*/ 257150 w 257713"/>
              <a:gd name="connsiteY14" fmla="*/ 19880 h 67588"/>
              <a:gd name="connsiteX15" fmla="*/ 194054 w 257713"/>
              <a:gd name="connsiteY15" fmla="*/ 30102 h 67588"/>
              <a:gd name="connsiteX16" fmla="*/ 159943 w 257713"/>
              <a:gd name="connsiteY16" fmla="*/ 28959 h 67588"/>
              <a:gd name="connsiteX17" fmla="*/ 172067 w 257713"/>
              <a:gd name="connsiteY17" fmla="*/ 10223 h 67588"/>
              <a:gd name="connsiteX18" fmla="*/ 213418 w 257713"/>
              <a:gd name="connsiteY18" fmla="*/ 3978 h 67588"/>
              <a:gd name="connsiteX19" fmla="*/ 189564 w 257713"/>
              <a:gd name="connsiteY19" fmla="*/ 11929 h 67588"/>
              <a:gd name="connsiteX20" fmla="*/ 145832 w 257713"/>
              <a:gd name="connsiteY20" fmla="*/ 2 h 67588"/>
              <a:gd name="connsiteX21" fmla="*/ 118002 w 257713"/>
              <a:gd name="connsiteY21" fmla="*/ 27238 h 67588"/>
              <a:gd name="connsiteX0" fmla="*/ 118007 w 257718"/>
              <a:gd name="connsiteY0" fmla="*/ 27238 h 64399"/>
              <a:gd name="connsiteX1" fmla="*/ 92244 w 257718"/>
              <a:gd name="connsiteY1" fmla="*/ 11351 h 64399"/>
              <a:gd name="connsiteX2" fmla="*/ 70300 w 257718"/>
              <a:gd name="connsiteY2" fmla="*/ 15905 h 64399"/>
              <a:gd name="connsiteX3" fmla="*/ 46446 w 257718"/>
              <a:gd name="connsiteY3" fmla="*/ 23856 h 64399"/>
              <a:gd name="connsiteX4" fmla="*/ 30543 w 257718"/>
              <a:gd name="connsiteY4" fmla="*/ 31807 h 64399"/>
              <a:gd name="connsiteX5" fmla="*/ 50 w 257718"/>
              <a:gd name="connsiteY5" fmla="*/ 42029 h 64399"/>
              <a:gd name="connsiteX6" fmla="*/ 34519 w 257718"/>
              <a:gd name="connsiteY6" fmla="*/ 63613 h 64399"/>
              <a:gd name="connsiteX7" fmla="*/ 69744 w 257718"/>
              <a:gd name="connsiteY7" fmla="*/ 60779 h 64399"/>
              <a:gd name="connsiteX8" fmla="*/ 137886 w 257718"/>
              <a:gd name="connsiteY8" fmla="*/ 63613 h 64399"/>
              <a:gd name="connsiteX9" fmla="*/ 197520 w 257718"/>
              <a:gd name="connsiteY9" fmla="*/ 55661 h 64399"/>
              <a:gd name="connsiteX10" fmla="*/ 205472 w 257718"/>
              <a:gd name="connsiteY10" fmla="*/ 47710 h 64399"/>
              <a:gd name="connsiteX11" fmla="*/ 193545 w 257718"/>
              <a:gd name="connsiteY11" fmla="*/ 43734 h 64399"/>
              <a:gd name="connsiteX12" fmla="*/ 217399 w 257718"/>
              <a:gd name="connsiteY12" fmla="*/ 35783 h 64399"/>
              <a:gd name="connsiteX13" fmla="*/ 229326 w 257718"/>
              <a:gd name="connsiteY13" fmla="*/ 27832 h 64399"/>
              <a:gd name="connsiteX14" fmla="*/ 257155 w 257718"/>
              <a:gd name="connsiteY14" fmla="*/ 19880 h 64399"/>
              <a:gd name="connsiteX15" fmla="*/ 194059 w 257718"/>
              <a:gd name="connsiteY15" fmla="*/ 30102 h 64399"/>
              <a:gd name="connsiteX16" fmla="*/ 159948 w 257718"/>
              <a:gd name="connsiteY16" fmla="*/ 28959 h 64399"/>
              <a:gd name="connsiteX17" fmla="*/ 172072 w 257718"/>
              <a:gd name="connsiteY17" fmla="*/ 10223 h 64399"/>
              <a:gd name="connsiteX18" fmla="*/ 213423 w 257718"/>
              <a:gd name="connsiteY18" fmla="*/ 3978 h 64399"/>
              <a:gd name="connsiteX19" fmla="*/ 189569 w 257718"/>
              <a:gd name="connsiteY19" fmla="*/ 11929 h 64399"/>
              <a:gd name="connsiteX20" fmla="*/ 145837 w 257718"/>
              <a:gd name="connsiteY20" fmla="*/ 2 h 64399"/>
              <a:gd name="connsiteX21" fmla="*/ 118007 w 257718"/>
              <a:gd name="connsiteY21" fmla="*/ 27238 h 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718" h="64399">
                <a:moveTo>
                  <a:pt x="118007" y="27238"/>
                </a:moveTo>
                <a:lnTo>
                  <a:pt x="92244" y="11351"/>
                </a:lnTo>
                <a:lnTo>
                  <a:pt x="70300" y="15905"/>
                </a:lnTo>
                <a:lnTo>
                  <a:pt x="46446" y="23856"/>
                </a:lnTo>
                <a:lnTo>
                  <a:pt x="30543" y="31807"/>
                </a:lnTo>
                <a:cubicBezTo>
                  <a:pt x="27893" y="34458"/>
                  <a:pt x="666" y="38332"/>
                  <a:pt x="50" y="42029"/>
                </a:cubicBezTo>
                <a:cubicBezTo>
                  <a:pt x="-1256" y="49862"/>
                  <a:pt x="22903" y="60488"/>
                  <a:pt x="34519" y="63613"/>
                </a:cubicBezTo>
                <a:cubicBezTo>
                  <a:pt x="46135" y="66738"/>
                  <a:pt x="64443" y="59454"/>
                  <a:pt x="69744" y="60779"/>
                </a:cubicBezTo>
                <a:cubicBezTo>
                  <a:pt x="98899" y="59454"/>
                  <a:pt x="116590" y="64466"/>
                  <a:pt x="137886" y="63613"/>
                </a:cubicBezTo>
                <a:cubicBezTo>
                  <a:pt x="159182" y="62760"/>
                  <a:pt x="186715" y="57205"/>
                  <a:pt x="197520" y="55661"/>
                </a:cubicBezTo>
                <a:cubicBezTo>
                  <a:pt x="200171" y="53011"/>
                  <a:pt x="206657" y="51266"/>
                  <a:pt x="205472" y="47710"/>
                </a:cubicBezTo>
                <a:cubicBezTo>
                  <a:pt x="204147" y="43734"/>
                  <a:pt x="190582" y="46697"/>
                  <a:pt x="193545" y="43734"/>
                </a:cubicBezTo>
                <a:cubicBezTo>
                  <a:pt x="199472" y="37807"/>
                  <a:pt x="210425" y="40432"/>
                  <a:pt x="217399" y="35783"/>
                </a:cubicBezTo>
                <a:cubicBezTo>
                  <a:pt x="221375" y="33133"/>
                  <a:pt x="225052" y="29969"/>
                  <a:pt x="229326" y="27832"/>
                </a:cubicBezTo>
                <a:cubicBezTo>
                  <a:pt x="235030" y="24980"/>
                  <a:pt x="252059" y="21154"/>
                  <a:pt x="257155" y="19880"/>
                </a:cubicBezTo>
                <a:cubicBezTo>
                  <a:pt x="265106" y="22531"/>
                  <a:pt x="186108" y="32753"/>
                  <a:pt x="194059" y="30102"/>
                </a:cubicBezTo>
                <a:lnTo>
                  <a:pt x="159948" y="28959"/>
                </a:lnTo>
                <a:cubicBezTo>
                  <a:pt x="158623" y="24983"/>
                  <a:pt x="163160" y="14386"/>
                  <a:pt x="172072" y="10223"/>
                </a:cubicBezTo>
                <a:cubicBezTo>
                  <a:pt x="180984" y="6060"/>
                  <a:pt x="215971" y="3844"/>
                  <a:pt x="213423" y="3978"/>
                </a:cubicBezTo>
                <a:cubicBezTo>
                  <a:pt x="205472" y="6628"/>
                  <a:pt x="197520" y="14579"/>
                  <a:pt x="189569" y="11929"/>
                </a:cubicBezTo>
                <a:cubicBezTo>
                  <a:pt x="166277" y="4165"/>
                  <a:pt x="168312" y="3748"/>
                  <a:pt x="145837" y="2"/>
                </a:cubicBezTo>
                <a:cubicBezTo>
                  <a:pt x="144530" y="-216"/>
                  <a:pt x="143186" y="27238"/>
                  <a:pt x="118007" y="27238"/>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3276D10-D245-456D-BDE2-DA67B93E3A8A}"/>
              </a:ext>
            </a:extLst>
          </p:cNvPr>
          <p:cNvSpPr/>
          <p:nvPr/>
        </p:nvSpPr>
        <p:spPr>
          <a:xfrm>
            <a:off x="8879465" y="2041294"/>
            <a:ext cx="23915" cy="55092"/>
          </a:xfrm>
          <a:custGeom>
            <a:avLst/>
            <a:gdLst>
              <a:gd name="connsiteX0" fmla="*/ 19244 w 23915"/>
              <a:gd name="connsiteY0" fmla="*/ 0 h 55092"/>
              <a:gd name="connsiteX1" fmla="*/ 19244 w 23915"/>
              <a:gd name="connsiteY1" fmla="*/ 0 h 55092"/>
              <a:gd name="connsiteX2" fmla="*/ 1591 w 23915"/>
              <a:gd name="connsiteY2" fmla="*/ 24714 h 55092"/>
              <a:gd name="connsiteX3" fmla="*/ 5122 w 23915"/>
              <a:gd name="connsiteY3" fmla="*/ 52958 h 55092"/>
              <a:gd name="connsiteX4" fmla="*/ 22774 w 23915"/>
              <a:gd name="connsiteY4" fmla="*/ 49427 h 55092"/>
              <a:gd name="connsiteX5" fmla="*/ 19244 w 23915"/>
              <a:gd name="connsiteY5" fmla="*/ 0 h 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15" h="55092">
                <a:moveTo>
                  <a:pt x="19244" y="0"/>
                </a:moveTo>
                <a:lnTo>
                  <a:pt x="19244" y="0"/>
                </a:lnTo>
                <a:cubicBezTo>
                  <a:pt x="13360" y="8238"/>
                  <a:pt x="4199" y="14932"/>
                  <a:pt x="1591" y="24714"/>
                </a:cubicBezTo>
                <a:cubicBezTo>
                  <a:pt x="-854" y="33882"/>
                  <a:pt x="-1053" y="45754"/>
                  <a:pt x="5122" y="52958"/>
                </a:cubicBezTo>
                <a:cubicBezTo>
                  <a:pt x="9027" y="57514"/>
                  <a:pt x="18933" y="54037"/>
                  <a:pt x="22774" y="49427"/>
                </a:cubicBezTo>
                <a:cubicBezTo>
                  <a:pt x="26541" y="44907"/>
                  <a:pt x="19832" y="8238"/>
                  <a:pt x="19244" y="0"/>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CEC060DC-FCA8-467A-81AC-775FAF594A51}"/>
              </a:ext>
            </a:extLst>
          </p:cNvPr>
          <p:cNvSpPr/>
          <p:nvPr/>
        </p:nvSpPr>
        <p:spPr>
          <a:xfrm flipH="1">
            <a:off x="8872235" y="2207006"/>
            <a:ext cx="23915" cy="55092"/>
          </a:xfrm>
          <a:custGeom>
            <a:avLst/>
            <a:gdLst>
              <a:gd name="connsiteX0" fmla="*/ 19244 w 23915"/>
              <a:gd name="connsiteY0" fmla="*/ 0 h 55092"/>
              <a:gd name="connsiteX1" fmla="*/ 19244 w 23915"/>
              <a:gd name="connsiteY1" fmla="*/ 0 h 55092"/>
              <a:gd name="connsiteX2" fmla="*/ 1591 w 23915"/>
              <a:gd name="connsiteY2" fmla="*/ 24714 h 55092"/>
              <a:gd name="connsiteX3" fmla="*/ 5122 w 23915"/>
              <a:gd name="connsiteY3" fmla="*/ 52958 h 55092"/>
              <a:gd name="connsiteX4" fmla="*/ 22774 w 23915"/>
              <a:gd name="connsiteY4" fmla="*/ 49427 h 55092"/>
              <a:gd name="connsiteX5" fmla="*/ 19244 w 23915"/>
              <a:gd name="connsiteY5" fmla="*/ 0 h 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15" h="55092">
                <a:moveTo>
                  <a:pt x="19244" y="0"/>
                </a:moveTo>
                <a:lnTo>
                  <a:pt x="19244" y="0"/>
                </a:lnTo>
                <a:cubicBezTo>
                  <a:pt x="13360" y="8238"/>
                  <a:pt x="4199" y="14932"/>
                  <a:pt x="1591" y="24714"/>
                </a:cubicBezTo>
                <a:cubicBezTo>
                  <a:pt x="-854" y="33882"/>
                  <a:pt x="-1053" y="45754"/>
                  <a:pt x="5122" y="52958"/>
                </a:cubicBezTo>
                <a:cubicBezTo>
                  <a:pt x="9027" y="57514"/>
                  <a:pt x="18933" y="54037"/>
                  <a:pt x="22774" y="49427"/>
                </a:cubicBezTo>
                <a:cubicBezTo>
                  <a:pt x="26541" y="44907"/>
                  <a:pt x="19832" y="8238"/>
                  <a:pt x="19244" y="0"/>
                </a:cubicBez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7117356-2616-441A-8FD4-DB83CC3A34F8}"/>
              </a:ext>
            </a:extLst>
          </p:cNvPr>
          <p:cNvSpPr txBox="1"/>
          <p:nvPr/>
        </p:nvSpPr>
        <p:spPr>
          <a:xfrm>
            <a:off x="7439019" y="2984813"/>
            <a:ext cx="3585564" cy="523220"/>
          </a:xfrm>
          <a:prstGeom prst="rect">
            <a:avLst/>
          </a:prstGeom>
          <a:noFill/>
        </p:spPr>
        <p:txBody>
          <a:bodyPr wrap="square" rtlCol="0">
            <a:spAutoFit/>
          </a:bodyPr>
          <a:lstStyle/>
          <a:p>
            <a:r>
              <a:rPr lang="en-GB" sz="1400" dirty="0">
                <a:solidFill>
                  <a:srgbClr val="00B0F0"/>
                </a:solidFill>
              </a:rPr>
              <a:t>Pipe and fittings, if not maintained frequently, won’t function properly and leak</a:t>
            </a:r>
            <a:endParaRPr lang="en-US" sz="1400" dirty="0">
              <a:solidFill>
                <a:srgbClr val="00B0F0"/>
              </a:solidFill>
            </a:endParaRPr>
          </a:p>
        </p:txBody>
      </p:sp>
    </p:spTree>
    <p:extLst>
      <p:ext uri="{BB962C8B-B14F-4D97-AF65-F5344CB8AC3E}">
        <p14:creationId xmlns:p14="http://schemas.microsoft.com/office/powerpoint/2010/main" val="1758674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4B902-A7CA-456C-8771-42359FDCE623}"/>
              </a:ext>
            </a:extLst>
          </p:cNvPr>
          <p:cNvSpPr/>
          <p:nvPr/>
        </p:nvSpPr>
        <p:spPr>
          <a:xfrm>
            <a:off x="-2" y="3486655"/>
            <a:ext cx="1107442"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Desludging</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BB5164D6-EF21-4636-A92F-2085A1ECD068}"/>
              </a:ext>
            </a:extLst>
          </p:cNvPr>
          <p:cNvSpPr/>
          <p:nvPr/>
        </p:nvSpPr>
        <p:spPr>
          <a:xfrm>
            <a:off x="2" y="162096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4A759CF4-EA0F-4405-8E4F-2E2530A298F6}"/>
              </a:ext>
            </a:extLst>
          </p:cNvPr>
          <p:cNvSpPr/>
          <p:nvPr/>
        </p:nvSpPr>
        <p:spPr>
          <a:xfrm>
            <a:off x="0" y="196116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C7C991F-55C2-4DDC-A012-E76D8D25465D}"/>
              </a:ext>
            </a:extLst>
          </p:cNvPr>
          <p:cNvSpPr/>
          <p:nvPr/>
        </p:nvSpPr>
        <p:spPr>
          <a:xfrm>
            <a:off x="0" y="237827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3A100C3-9B12-42D6-BD9C-ED7C85AB974B}"/>
              </a:ext>
            </a:extLst>
          </p:cNvPr>
          <p:cNvSpPr/>
          <p:nvPr/>
        </p:nvSpPr>
        <p:spPr>
          <a:xfrm>
            <a:off x="0" y="277547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44BA81A5-1D6B-4B50-B300-AA8996BF4025}"/>
              </a:ext>
            </a:extLst>
          </p:cNvPr>
          <p:cNvSpPr/>
          <p:nvPr/>
        </p:nvSpPr>
        <p:spPr>
          <a:xfrm>
            <a:off x="-2" y="30884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7A5713FB-F6DD-4FC0-8457-76B86CBE92CB}"/>
              </a:ext>
            </a:extLst>
          </p:cNvPr>
          <p:cNvSpPr/>
          <p:nvPr/>
        </p:nvSpPr>
        <p:spPr>
          <a:xfrm>
            <a:off x="-2" y="42043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18167E6A-5117-4807-A8E2-D1B0DE329FA7}"/>
              </a:ext>
            </a:extLst>
          </p:cNvPr>
          <p:cNvSpPr/>
          <p:nvPr/>
        </p:nvSpPr>
        <p:spPr>
          <a:xfrm>
            <a:off x="-1" y="45180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AB4E8D3E-6E6F-4F3D-AAED-6976F2E4B25C}"/>
              </a:ext>
            </a:extLst>
          </p:cNvPr>
          <p:cNvSpPr/>
          <p:nvPr/>
        </p:nvSpPr>
        <p:spPr>
          <a:xfrm>
            <a:off x="-2" y="474435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DC28A23-CECE-4F16-BE1C-1ED628C6F6A6}"/>
              </a:ext>
            </a:extLst>
          </p:cNvPr>
          <p:cNvSpPr/>
          <p:nvPr/>
        </p:nvSpPr>
        <p:spPr>
          <a:xfrm>
            <a:off x="-2" y="50886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292D2BE3-6DA3-405B-984E-127967761CED}"/>
              </a:ext>
            </a:extLst>
          </p:cNvPr>
          <p:cNvSpPr/>
          <p:nvPr/>
        </p:nvSpPr>
        <p:spPr>
          <a:xfrm>
            <a:off x="-2" y="97813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4EFD053-9D74-4663-B734-DFA54CF37D5D}"/>
              </a:ext>
            </a:extLst>
          </p:cNvPr>
          <p:cNvSpPr/>
          <p:nvPr/>
        </p:nvSpPr>
        <p:spPr>
          <a:xfrm>
            <a:off x="0" y="34170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F3E2BF61-5651-4F18-8E76-5C499A92F2D9}"/>
              </a:ext>
            </a:extLst>
          </p:cNvPr>
          <p:cNvSpPr/>
          <p:nvPr/>
        </p:nvSpPr>
        <p:spPr>
          <a:xfrm>
            <a:off x="-1" y="67555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7368319-3920-4F3C-8A0F-961FCF413C6F}"/>
              </a:ext>
            </a:extLst>
          </p:cNvPr>
          <p:cNvSpPr/>
          <p:nvPr/>
        </p:nvSpPr>
        <p:spPr>
          <a:xfrm>
            <a:off x="-3" y="135258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FBCA71B6-B8EA-4033-9DC8-A63F55F60A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60257F88-63DC-4419-928D-23E6E1F73B34}"/>
              </a:ext>
            </a:extLst>
          </p:cNvPr>
          <p:cNvSpPr/>
          <p:nvPr/>
        </p:nvSpPr>
        <p:spPr>
          <a:xfrm>
            <a:off x="76200" y="4063614"/>
            <a:ext cx="1031240" cy="1361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Safe handling</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BDB5B4E-5024-40E3-9D0E-0734A3C06584}"/>
              </a:ext>
            </a:extLst>
          </p:cNvPr>
          <p:cNvSpPr/>
          <p:nvPr/>
        </p:nvSpPr>
        <p:spPr>
          <a:xfrm>
            <a:off x="76200" y="3800063"/>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Manual</a:t>
            </a:r>
            <a:endParaRPr lang="en-US" sz="900" dirty="0"/>
          </a:p>
        </p:txBody>
      </p:sp>
      <p:sp>
        <p:nvSpPr>
          <p:cNvPr id="21" name="Rectangle 20">
            <a:hlinkClick r:id="rId17" action="ppaction://hlinksldjump"/>
            <a:extLst>
              <a:ext uri="{FF2B5EF4-FFF2-40B4-BE49-F238E27FC236}">
                <a16:creationId xmlns:a16="http://schemas.microsoft.com/office/drawing/2014/main" id="{278C8C30-4417-41D3-951A-5D92293E3A23}"/>
              </a:ext>
            </a:extLst>
          </p:cNvPr>
          <p:cNvSpPr/>
          <p:nvPr/>
        </p:nvSpPr>
        <p:spPr>
          <a:xfrm>
            <a:off x="76200" y="3927497"/>
            <a:ext cx="1031240" cy="136117"/>
          </a:xfrm>
          <a:prstGeom prst="rect">
            <a:avLst/>
          </a:prstGeom>
          <a:solidFill>
            <a:srgbClr val="E66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Mechanical</a:t>
            </a:r>
            <a:endParaRPr lang="en-US" sz="900" dirty="0"/>
          </a:p>
        </p:txBody>
      </p:sp>
      <p:sp>
        <p:nvSpPr>
          <p:cNvPr id="22" name="Rectangle 21">
            <a:hlinkClick r:id="rId18" action="ppaction://hlinksldjump"/>
            <a:extLst>
              <a:ext uri="{FF2B5EF4-FFF2-40B4-BE49-F238E27FC236}">
                <a16:creationId xmlns:a16="http://schemas.microsoft.com/office/drawing/2014/main" id="{C97445A1-E649-4764-92B5-C9BE1C76A197}"/>
              </a:ext>
            </a:extLst>
          </p:cNvPr>
          <p:cNvSpPr/>
          <p:nvPr/>
        </p:nvSpPr>
        <p:spPr>
          <a:xfrm>
            <a:off x="0" y="550520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TextBox 22">
            <a:extLst>
              <a:ext uri="{FF2B5EF4-FFF2-40B4-BE49-F238E27FC236}">
                <a16:creationId xmlns:a16="http://schemas.microsoft.com/office/drawing/2014/main" id="{4C74CE71-8457-4FD9-B249-7B873F41A209}"/>
              </a:ext>
            </a:extLst>
          </p:cNvPr>
          <p:cNvSpPr txBox="1"/>
          <p:nvPr/>
        </p:nvSpPr>
        <p:spPr>
          <a:xfrm>
            <a:off x="1177388" y="6324808"/>
            <a:ext cx="6232909" cy="276999"/>
          </a:xfrm>
          <a:prstGeom prst="rect">
            <a:avLst/>
          </a:prstGeom>
          <a:noFill/>
        </p:spPr>
        <p:txBody>
          <a:bodyPr wrap="square" rtlCol="0">
            <a:spAutoFit/>
          </a:bodyPr>
          <a:lstStyle/>
          <a:p>
            <a:r>
              <a:rPr lang="en-GB" sz="1200" dirty="0"/>
              <a:t>Reference: </a:t>
            </a:r>
            <a:r>
              <a:rPr lang="en-GB" sz="1200" dirty="0" err="1">
                <a:hlinkClick r:id="rId19"/>
              </a:rPr>
              <a:t>Feacal</a:t>
            </a:r>
            <a:r>
              <a:rPr lang="en-GB" sz="1200" dirty="0">
                <a:hlinkClick r:id="rId19"/>
              </a:rPr>
              <a:t> sludge management – Systems approach for Implementation and Operation</a:t>
            </a:r>
            <a:endParaRPr lang="en-US" sz="1200" dirty="0"/>
          </a:p>
        </p:txBody>
      </p:sp>
      <p:sp>
        <p:nvSpPr>
          <p:cNvPr id="24" name="Rectangle 23">
            <a:extLst>
              <a:ext uri="{FF2B5EF4-FFF2-40B4-BE49-F238E27FC236}">
                <a16:creationId xmlns:a16="http://schemas.microsoft.com/office/drawing/2014/main" id="{860F6E81-CA6B-49F2-9788-A0D1F8177E5C}"/>
              </a:ext>
            </a:extLst>
          </p:cNvPr>
          <p:cNvSpPr/>
          <p:nvPr/>
        </p:nvSpPr>
        <p:spPr>
          <a:xfrm>
            <a:off x="10268793" y="0"/>
            <a:ext cx="655455" cy="2913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25" name="Action Button: Go Back or Previous 24">
            <a:hlinkClick r:id="" action="ppaction://hlinkshowjump?jump=previousslide" highlightClick="1"/>
            <a:extLst>
              <a:ext uri="{FF2B5EF4-FFF2-40B4-BE49-F238E27FC236}">
                <a16:creationId xmlns:a16="http://schemas.microsoft.com/office/drawing/2014/main" id="{4095A3A5-4E99-4704-B685-4F43533EC68A}"/>
              </a:ext>
            </a:extLst>
          </p:cNvPr>
          <p:cNvSpPr/>
          <p:nvPr/>
        </p:nvSpPr>
        <p:spPr>
          <a:xfrm>
            <a:off x="9904651" y="3568"/>
            <a:ext cx="372234" cy="291313"/>
          </a:xfrm>
          <a:prstGeom prst="actionButtonBackPreviou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379A52D-C7BB-4B2D-88BB-9A099A747208}"/>
              </a:ext>
            </a:extLst>
          </p:cNvPr>
          <p:cNvSpPr txBox="1"/>
          <p:nvPr/>
        </p:nvSpPr>
        <p:spPr>
          <a:xfrm>
            <a:off x="1252369" y="154823"/>
            <a:ext cx="1618870" cy="276999"/>
          </a:xfrm>
          <a:prstGeom prst="rect">
            <a:avLst/>
          </a:prstGeom>
          <a:solidFill>
            <a:srgbClr val="EB701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Transport equipment</a:t>
            </a:r>
            <a:endParaRPr lang="en-US" sz="1200" dirty="0">
              <a:solidFill>
                <a:schemeClr val="bg1"/>
              </a:solidFill>
              <a:latin typeface="Arial" panose="020B0604020202020204" pitchFamily="34" charset="0"/>
              <a:cs typeface="Arial" panose="020B0604020202020204" pitchFamily="34" charset="0"/>
            </a:endParaRPr>
          </a:p>
        </p:txBody>
      </p:sp>
      <p:sp>
        <p:nvSpPr>
          <p:cNvPr id="29" name="Action Button: Go to Beginning 28">
            <a:hlinkClick r:id="rId20" action="ppaction://hlinksldjump" highlightClick="1"/>
            <a:extLst>
              <a:ext uri="{FF2B5EF4-FFF2-40B4-BE49-F238E27FC236}">
                <a16:creationId xmlns:a16="http://schemas.microsoft.com/office/drawing/2014/main" id="{DE2F49B2-6F59-4076-BF69-C11A7CA26068}"/>
              </a:ext>
            </a:extLst>
          </p:cNvPr>
          <p:cNvSpPr/>
          <p:nvPr/>
        </p:nvSpPr>
        <p:spPr>
          <a:xfrm>
            <a:off x="9491035" y="0"/>
            <a:ext cx="413616" cy="291313"/>
          </a:xfrm>
          <a:prstGeom prst="actionButtonBeginning">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FE430A-10A6-4DA2-B87D-7B46B86EB91A}"/>
              </a:ext>
            </a:extLst>
          </p:cNvPr>
          <p:cNvSpPr txBox="1"/>
          <p:nvPr/>
        </p:nvSpPr>
        <p:spPr>
          <a:xfrm>
            <a:off x="1252369" y="595505"/>
            <a:ext cx="2081549" cy="276999"/>
          </a:xfrm>
          <a:prstGeom prst="rect">
            <a:avLst/>
          </a:prstGeom>
          <a:solidFill>
            <a:srgbClr val="F1995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Human or animal powered</a:t>
            </a:r>
            <a:endParaRPr lang="en-US" sz="12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BC125B6-B416-423E-B7D0-83765A0810C8}"/>
              </a:ext>
            </a:extLst>
          </p:cNvPr>
          <p:cNvSpPr txBox="1"/>
          <p:nvPr/>
        </p:nvSpPr>
        <p:spPr>
          <a:xfrm>
            <a:off x="1470938" y="1552819"/>
            <a:ext cx="2541420" cy="646331"/>
          </a:xfrm>
          <a:prstGeom prst="rect">
            <a:avLst/>
          </a:prstGeom>
          <a:noFill/>
          <a:ln>
            <a:solidFill>
              <a:srgbClr val="FF0000"/>
            </a:solidFill>
          </a:ln>
        </p:spPr>
        <p:txBody>
          <a:bodyPr wrap="square" rtlCol="0">
            <a:spAutoFit/>
          </a:bodyPr>
          <a:lstStyle/>
          <a:p>
            <a:r>
              <a:rPr lang="en-GB" sz="1200" dirty="0">
                <a:solidFill>
                  <a:srgbClr val="FF0000"/>
                </a:solidFill>
                <a:latin typeface="Arial" panose="020B0604020202020204" pitchFamily="34" charset="0"/>
                <a:cs typeface="Arial" panose="020B0604020202020204" pitchFamily="34" charset="0"/>
              </a:rPr>
              <a:t>Stability (to avoid spilling) and capacity to carry the weight should considered</a:t>
            </a:r>
            <a:endParaRPr lang="en-US" sz="1200" dirty="0">
              <a:solidFill>
                <a:srgbClr val="FF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8FEDFE3-DD95-438F-A9ED-4863DCB8849A}"/>
              </a:ext>
            </a:extLst>
          </p:cNvPr>
          <p:cNvSpPr txBox="1"/>
          <p:nvPr/>
        </p:nvSpPr>
        <p:spPr>
          <a:xfrm>
            <a:off x="5898417" y="614653"/>
            <a:ext cx="944876" cy="276999"/>
          </a:xfrm>
          <a:prstGeom prst="rect">
            <a:avLst/>
          </a:prstGeom>
          <a:solidFill>
            <a:srgbClr val="F1995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Motorised </a:t>
            </a:r>
            <a:endParaRPr lang="en-US" sz="12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E940B08-F3A2-4E0F-A642-95AC02DBD467}"/>
              </a:ext>
            </a:extLst>
          </p:cNvPr>
          <p:cNvSpPr txBox="1"/>
          <p:nvPr/>
        </p:nvSpPr>
        <p:spPr>
          <a:xfrm>
            <a:off x="1663331" y="1105246"/>
            <a:ext cx="1537488"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Up to 200 litres</a:t>
            </a:r>
            <a:endParaRPr lang="en-US" sz="1400" b="1" dirty="0">
              <a:solidFill>
                <a:srgbClr val="FF0000"/>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AAB9FE88-CAF3-49A3-819C-D6CCF4393FE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66364" y="1527819"/>
            <a:ext cx="2481146" cy="1777311"/>
          </a:xfrm>
          <a:prstGeom prst="rect">
            <a:avLst/>
          </a:prstGeom>
        </p:spPr>
      </p:pic>
      <p:sp>
        <p:nvSpPr>
          <p:cNvPr id="34" name="TextBox 33">
            <a:extLst>
              <a:ext uri="{FF2B5EF4-FFF2-40B4-BE49-F238E27FC236}">
                <a16:creationId xmlns:a16="http://schemas.microsoft.com/office/drawing/2014/main" id="{94E24DCD-885B-44F1-A3E8-68CD2FEA1F42}"/>
              </a:ext>
            </a:extLst>
          </p:cNvPr>
          <p:cNvSpPr txBox="1"/>
          <p:nvPr/>
        </p:nvSpPr>
        <p:spPr>
          <a:xfrm>
            <a:off x="5760570" y="1056406"/>
            <a:ext cx="1921057"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Up to 1000 litres</a:t>
            </a:r>
            <a:endParaRPr lang="en-US" sz="1400" b="1" dirty="0">
              <a:solidFill>
                <a:srgbClr val="FF0000"/>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9B0CD431-82E5-42D2-9AB5-9B5CF4DF96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70563" y="3954117"/>
            <a:ext cx="3231579" cy="1988664"/>
          </a:xfrm>
          <a:prstGeom prst="rect">
            <a:avLst/>
          </a:prstGeom>
        </p:spPr>
      </p:pic>
      <p:pic>
        <p:nvPicPr>
          <p:cNvPr id="39" name="Picture 38" descr="A picture containing concrete mixer&#10;&#10;Description automatically generated">
            <a:extLst>
              <a:ext uri="{FF2B5EF4-FFF2-40B4-BE49-F238E27FC236}">
                <a16:creationId xmlns:a16="http://schemas.microsoft.com/office/drawing/2014/main" id="{74682913-984E-4D6F-A059-17D57779688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24236" y="1313186"/>
            <a:ext cx="3347213" cy="2026859"/>
          </a:xfrm>
          <a:prstGeom prst="rect">
            <a:avLst/>
          </a:prstGeom>
        </p:spPr>
      </p:pic>
      <p:sp>
        <p:nvSpPr>
          <p:cNvPr id="40" name="TextBox 39">
            <a:extLst>
              <a:ext uri="{FF2B5EF4-FFF2-40B4-BE49-F238E27FC236}">
                <a16:creationId xmlns:a16="http://schemas.microsoft.com/office/drawing/2014/main" id="{13AB0DD1-3054-4ABE-87C8-5157B01935FB}"/>
              </a:ext>
            </a:extLst>
          </p:cNvPr>
          <p:cNvSpPr txBox="1"/>
          <p:nvPr/>
        </p:nvSpPr>
        <p:spPr>
          <a:xfrm>
            <a:off x="8709453" y="1039653"/>
            <a:ext cx="1818285" cy="307777"/>
          </a:xfrm>
          <a:prstGeom prst="rect">
            <a:avLst/>
          </a:prstGeom>
          <a:noFill/>
        </p:spPr>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10 to 55 m3</a:t>
            </a:r>
            <a:endParaRPr lang="en-US" sz="1400" b="1" dirty="0">
              <a:solidFill>
                <a:srgbClr val="FF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1B90AEA-44C1-4C71-AD2A-EE1441EA4F82}"/>
              </a:ext>
            </a:extLst>
          </p:cNvPr>
          <p:cNvSpPr txBox="1"/>
          <p:nvPr/>
        </p:nvSpPr>
        <p:spPr>
          <a:xfrm>
            <a:off x="9213860" y="3786615"/>
            <a:ext cx="1381581" cy="276999"/>
          </a:xfrm>
          <a:prstGeom prst="rect">
            <a:avLst/>
          </a:prstGeom>
          <a:solidFill>
            <a:srgbClr val="F1995D"/>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Transfer station</a:t>
            </a:r>
            <a:endParaRPr lang="en-US" sz="1200" dirty="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D4EC6E7F-62CD-4BF5-BB47-A10EF938C6CD}"/>
              </a:ext>
            </a:extLst>
          </p:cNvPr>
          <p:cNvSpPr txBox="1"/>
          <p:nvPr/>
        </p:nvSpPr>
        <p:spPr>
          <a:xfrm>
            <a:off x="8709452" y="4434435"/>
            <a:ext cx="2943079" cy="156966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Intermediary storage between small size collection system and final treatment plant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 can be made of portable container or a fixed station offering some pre-treatment capacity such as Settling tank, drying beds, Biogas digestor, Septic tank, ABRs</a:t>
            </a:r>
            <a:endParaRPr lang="en-US" sz="1200" dirty="0">
              <a:latin typeface="Arial" panose="020B060402020202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B6240C3E-6CCB-4BA3-891E-F161F595BD49}"/>
              </a:ext>
            </a:extLst>
          </p:cNvPr>
          <p:cNvGrpSpPr/>
          <p:nvPr/>
        </p:nvGrpSpPr>
        <p:grpSpPr>
          <a:xfrm>
            <a:off x="946730" y="2508507"/>
            <a:ext cx="3263945" cy="1750886"/>
            <a:chOff x="4507252" y="2681282"/>
            <a:chExt cx="3263945" cy="1750886"/>
          </a:xfrm>
        </p:grpSpPr>
        <p:sp>
          <p:nvSpPr>
            <p:cNvPr id="80" name="Oval 79">
              <a:extLst>
                <a:ext uri="{FF2B5EF4-FFF2-40B4-BE49-F238E27FC236}">
                  <a16:creationId xmlns:a16="http://schemas.microsoft.com/office/drawing/2014/main" id="{1F8F8585-1CAC-4241-A189-6B6A5107A567}"/>
                </a:ext>
              </a:extLst>
            </p:cNvPr>
            <p:cNvSpPr/>
            <p:nvPr/>
          </p:nvSpPr>
          <p:spPr>
            <a:xfrm rot="2494587">
              <a:off x="5666657" y="3062485"/>
              <a:ext cx="936860" cy="625055"/>
            </a:xfrm>
            <a:prstGeom prst="ellipse">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59C33A2D-1540-427C-8D6A-ED41FBE8AE93}"/>
                </a:ext>
              </a:extLst>
            </p:cNvPr>
            <p:cNvSpPr/>
            <p:nvPr/>
          </p:nvSpPr>
          <p:spPr>
            <a:xfrm rot="1576437">
              <a:off x="5198373" y="3134434"/>
              <a:ext cx="1901852" cy="316508"/>
            </a:xfrm>
            <a:custGeom>
              <a:avLst/>
              <a:gdLst>
                <a:gd name="connsiteX0" fmla="*/ 0 w 1747777"/>
                <a:gd name="connsiteY0" fmla="*/ 0 h 340160"/>
                <a:gd name="connsiteX1" fmla="*/ 1747777 w 1747777"/>
                <a:gd name="connsiteY1" fmla="*/ 0 h 340160"/>
                <a:gd name="connsiteX2" fmla="*/ 1747777 w 1747777"/>
                <a:gd name="connsiteY2" fmla="*/ 340160 h 340160"/>
                <a:gd name="connsiteX3" fmla="*/ 0 w 1747777"/>
                <a:gd name="connsiteY3" fmla="*/ 340160 h 340160"/>
                <a:gd name="connsiteX4" fmla="*/ 0 w 1747777"/>
                <a:gd name="connsiteY4" fmla="*/ 0 h 340160"/>
                <a:gd name="connsiteX0" fmla="*/ 0 w 1929210"/>
                <a:gd name="connsiteY0" fmla="*/ 50842 h 340160"/>
                <a:gd name="connsiteX1" fmla="*/ 1929210 w 1929210"/>
                <a:gd name="connsiteY1" fmla="*/ 0 h 340160"/>
                <a:gd name="connsiteX2" fmla="*/ 1929210 w 1929210"/>
                <a:gd name="connsiteY2" fmla="*/ 340160 h 340160"/>
                <a:gd name="connsiteX3" fmla="*/ 181433 w 1929210"/>
                <a:gd name="connsiteY3" fmla="*/ 340160 h 340160"/>
                <a:gd name="connsiteX4" fmla="*/ 0 w 1929210"/>
                <a:gd name="connsiteY4" fmla="*/ 50842 h 340160"/>
                <a:gd name="connsiteX0" fmla="*/ 0 w 1929210"/>
                <a:gd name="connsiteY0" fmla="*/ 46771 h 336089"/>
                <a:gd name="connsiteX1" fmla="*/ 1711779 w 1929210"/>
                <a:gd name="connsiteY1" fmla="*/ 0 h 336089"/>
                <a:gd name="connsiteX2" fmla="*/ 1929210 w 1929210"/>
                <a:gd name="connsiteY2" fmla="*/ 336089 h 336089"/>
                <a:gd name="connsiteX3" fmla="*/ 181433 w 1929210"/>
                <a:gd name="connsiteY3" fmla="*/ 336089 h 336089"/>
                <a:gd name="connsiteX4" fmla="*/ 0 w 1929210"/>
                <a:gd name="connsiteY4" fmla="*/ 46771 h 336089"/>
                <a:gd name="connsiteX0" fmla="*/ 0 w 1905825"/>
                <a:gd name="connsiteY0" fmla="*/ 28773 h 336089"/>
                <a:gd name="connsiteX1" fmla="*/ 1688394 w 1905825"/>
                <a:gd name="connsiteY1" fmla="*/ 0 h 336089"/>
                <a:gd name="connsiteX2" fmla="*/ 1905825 w 1905825"/>
                <a:gd name="connsiteY2" fmla="*/ 336089 h 336089"/>
                <a:gd name="connsiteX3" fmla="*/ 158048 w 1905825"/>
                <a:gd name="connsiteY3" fmla="*/ 336089 h 336089"/>
                <a:gd name="connsiteX4" fmla="*/ 0 w 1905825"/>
                <a:gd name="connsiteY4" fmla="*/ 28773 h 336089"/>
                <a:gd name="connsiteX0" fmla="*/ 0 w 1905825"/>
                <a:gd name="connsiteY0" fmla="*/ 64835 h 372151"/>
                <a:gd name="connsiteX1" fmla="*/ 1722224 w 1905825"/>
                <a:gd name="connsiteY1" fmla="*/ 0 h 372151"/>
                <a:gd name="connsiteX2" fmla="*/ 1905825 w 1905825"/>
                <a:gd name="connsiteY2" fmla="*/ 372151 h 372151"/>
                <a:gd name="connsiteX3" fmla="*/ 158048 w 1905825"/>
                <a:gd name="connsiteY3" fmla="*/ 372151 h 372151"/>
                <a:gd name="connsiteX4" fmla="*/ 0 w 1905825"/>
                <a:gd name="connsiteY4" fmla="*/ 64835 h 372151"/>
                <a:gd name="connsiteX0" fmla="*/ 0 w 1905825"/>
                <a:gd name="connsiteY0" fmla="*/ 33633 h 340949"/>
                <a:gd name="connsiteX1" fmla="*/ 1750536 w 1905825"/>
                <a:gd name="connsiteY1" fmla="*/ 0 h 340949"/>
                <a:gd name="connsiteX2" fmla="*/ 1905825 w 1905825"/>
                <a:gd name="connsiteY2" fmla="*/ 340949 h 340949"/>
                <a:gd name="connsiteX3" fmla="*/ 158048 w 1905825"/>
                <a:gd name="connsiteY3" fmla="*/ 340949 h 340949"/>
                <a:gd name="connsiteX4" fmla="*/ 0 w 1905825"/>
                <a:gd name="connsiteY4" fmla="*/ 33633 h 340949"/>
                <a:gd name="connsiteX0" fmla="*/ 0 w 1915045"/>
                <a:gd name="connsiteY0" fmla="*/ 33633 h 340949"/>
                <a:gd name="connsiteX1" fmla="*/ 1750536 w 1915045"/>
                <a:gd name="connsiteY1" fmla="*/ 0 h 340949"/>
                <a:gd name="connsiteX2" fmla="*/ 1915045 w 1915045"/>
                <a:gd name="connsiteY2" fmla="*/ 323745 h 340949"/>
                <a:gd name="connsiteX3" fmla="*/ 158048 w 1915045"/>
                <a:gd name="connsiteY3" fmla="*/ 340949 h 340949"/>
                <a:gd name="connsiteX4" fmla="*/ 0 w 1915045"/>
                <a:gd name="connsiteY4" fmla="*/ 33633 h 340949"/>
                <a:gd name="connsiteX0" fmla="*/ 0 w 1897945"/>
                <a:gd name="connsiteY0" fmla="*/ 63147 h 340949"/>
                <a:gd name="connsiteX1" fmla="*/ 1733436 w 1897945"/>
                <a:gd name="connsiteY1" fmla="*/ 0 h 340949"/>
                <a:gd name="connsiteX2" fmla="*/ 1897945 w 1897945"/>
                <a:gd name="connsiteY2" fmla="*/ 323745 h 340949"/>
                <a:gd name="connsiteX3" fmla="*/ 140948 w 1897945"/>
                <a:gd name="connsiteY3" fmla="*/ 340949 h 340949"/>
                <a:gd name="connsiteX4" fmla="*/ 0 w 1897945"/>
                <a:gd name="connsiteY4" fmla="*/ 63147 h 340949"/>
                <a:gd name="connsiteX0" fmla="*/ 0 w 1897945"/>
                <a:gd name="connsiteY0" fmla="*/ 63147 h 340949"/>
                <a:gd name="connsiteX1" fmla="*/ 1733436 w 1897945"/>
                <a:gd name="connsiteY1" fmla="*/ 0 h 340949"/>
                <a:gd name="connsiteX2" fmla="*/ 1897945 w 1897945"/>
                <a:gd name="connsiteY2" fmla="*/ 323745 h 340949"/>
                <a:gd name="connsiteX3" fmla="*/ 140948 w 1897945"/>
                <a:gd name="connsiteY3" fmla="*/ 340949 h 340949"/>
                <a:gd name="connsiteX4" fmla="*/ 0 w 1897945"/>
                <a:gd name="connsiteY4" fmla="*/ 63147 h 340949"/>
                <a:gd name="connsiteX0" fmla="*/ 0 w 1891790"/>
                <a:gd name="connsiteY0" fmla="*/ 49987 h 340949"/>
                <a:gd name="connsiteX1" fmla="*/ 1727281 w 1891790"/>
                <a:gd name="connsiteY1" fmla="*/ 0 h 340949"/>
                <a:gd name="connsiteX2" fmla="*/ 1891790 w 1891790"/>
                <a:gd name="connsiteY2" fmla="*/ 323745 h 340949"/>
                <a:gd name="connsiteX3" fmla="*/ 134793 w 1891790"/>
                <a:gd name="connsiteY3" fmla="*/ 340949 h 340949"/>
                <a:gd name="connsiteX4" fmla="*/ 0 w 1891790"/>
                <a:gd name="connsiteY4" fmla="*/ 49987 h 340949"/>
                <a:gd name="connsiteX0" fmla="*/ 0 w 1891816"/>
                <a:gd name="connsiteY0" fmla="*/ 55061 h 340949"/>
                <a:gd name="connsiteX1" fmla="*/ 1727307 w 1891816"/>
                <a:gd name="connsiteY1" fmla="*/ 0 h 340949"/>
                <a:gd name="connsiteX2" fmla="*/ 1891816 w 1891816"/>
                <a:gd name="connsiteY2" fmla="*/ 323745 h 340949"/>
                <a:gd name="connsiteX3" fmla="*/ 134819 w 1891816"/>
                <a:gd name="connsiteY3" fmla="*/ 340949 h 340949"/>
                <a:gd name="connsiteX4" fmla="*/ 0 w 1891816"/>
                <a:gd name="connsiteY4" fmla="*/ 55061 h 340949"/>
                <a:gd name="connsiteX0" fmla="*/ 0 w 1891816"/>
                <a:gd name="connsiteY0" fmla="*/ 55061 h 338889"/>
                <a:gd name="connsiteX1" fmla="*/ 1727307 w 1891816"/>
                <a:gd name="connsiteY1" fmla="*/ 0 h 338889"/>
                <a:gd name="connsiteX2" fmla="*/ 1891816 w 1891816"/>
                <a:gd name="connsiteY2" fmla="*/ 323745 h 338889"/>
                <a:gd name="connsiteX3" fmla="*/ 128741 w 1891816"/>
                <a:gd name="connsiteY3" fmla="*/ 338889 h 338889"/>
                <a:gd name="connsiteX4" fmla="*/ 0 w 1891816"/>
                <a:gd name="connsiteY4" fmla="*/ 55061 h 338889"/>
                <a:gd name="connsiteX0" fmla="*/ 0 w 1891816"/>
                <a:gd name="connsiteY0" fmla="*/ 2214 h 286042"/>
                <a:gd name="connsiteX1" fmla="*/ 1743275 w 1891816"/>
                <a:gd name="connsiteY1" fmla="*/ 0 h 286042"/>
                <a:gd name="connsiteX2" fmla="*/ 1891816 w 1891816"/>
                <a:gd name="connsiteY2" fmla="*/ 270898 h 286042"/>
                <a:gd name="connsiteX3" fmla="*/ 128741 w 1891816"/>
                <a:gd name="connsiteY3" fmla="*/ 286042 h 286042"/>
                <a:gd name="connsiteX4" fmla="*/ 0 w 1891816"/>
                <a:gd name="connsiteY4" fmla="*/ 2214 h 286042"/>
                <a:gd name="connsiteX0" fmla="*/ 0 w 1888648"/>
                <a:gd name="connsiteY0" fmla="*/ 2214 h 295236"/>
                <a:gd name="connsiteX1" fmla="*/ 1743275 w 1888648"/>
                <a:gd name="connsiteY1" fmla="*/ 0 h 295236"/>
                <a:gd name="connsiteX2" fmla="*/ 1888648 w 1888648"/>
                <a:gd name="connsiteY2" fmla="*/ 295236 h 295236"/>
                <a:gd name="connsiteX3" fmla="*/ 128741 w 1888648"/>
                <a:gd name="connsiteY3" fmla="*/ 286042 h 295236"/>
                <a:gd name="connsiteX4" fmla="*/ 0 w 1888648"/>
                <a:gd name="connsiteY4" fmla="*/ 2214 h 295236"/>
                <a:gd name="connsiteX0" fmla="*/ 0 w 1903971"/>
                <a:gd name="connsiteY0" fmla="*/ 22431 h 295236"/>
                <a:gd name="connsiteX1" fmla="*/ 1758598 w 1903971"/>
                <a:gd name="connsiteY1" fmla="*/ 0 h 295236"/>
                <a:gd name="connsiteX2" fmla="*/ 1903971 w 1903971"/>
                <a:gd name="connsiteY2" fmla="*/ 295236 h 295236"/>
                <a:gd name="connsiteX3" fmla="*/ 144064 w 1903971"/>
                <a:gd name="connsiteY3" fmla="*/ 286042 h 295236"/>
                <a:gd name="connsiteX4" fmla="*/ 0 w 1903971"/>
                <a:gd name="connsiteY4" fmla="*/ 22431 h 295236"/>
                <a:gd name="connsiteX0" fmla="*/ 0 w 1903971"/>
                <a:gd name="connsiteY0" fmla="*/ 22431 h 307264"/>
                <a:gd name="connsiteX1" fmla="*/ 1758598 w 1903971"/>
                <a:gd name="connsiteY1" fmla="*/ 0 h 307264"/>
                <a:gd name="connsiteX2" fmla="*/ 1903971 w 1903971"/>
                <a:gd name="connsiteY2" fmla="*/ 295236 h 307264"/>
                <a:gd name="connsiteX3" fmla="*/ 126706 w 1903971"/>
                <a:gd name="connsiteY3" fmla="*/ 307264 h 307264"/>
                <a:gd name="connsiteX4" fmla="*/ 0 w 1903971"/>
                <a:gd name="connsiteY4" fmla="*/ 22431 h 307264"/>
                <a:gd name="connsiteX0" fmla="*/ 0 w 1911131"/>
                <a:gd name="connsiteY0" fmla="*/ 33556 h 307264"/>
                <a:gd name="connsiteX1" fmla="*/ 1765758 w 1911131"/>
                <a:gd name="connsiteY1" fmla="*/ 0 h 307264"/>
                <a:gd name="connsiteX2" fmla="*/ 1911131 w 1911131"/>
                <a:gd name="connsiteY2" fmla="*/ 295236 h 307264"/>
                <a:gd name="connsiteX3" fmla="*/ 133866 w 1911131"/>
                <a:gd name="connsiteY3" fmla="*/ 307264 h 307264"/>
                <a:gd name="connsiteX4" fmla="*/ 0 w 1911131"/>
                <a:gd name="connsiteY4" fmla="*/ 33556 h 307264"/>
                <a:gd name="connsiteX0" fmla="*/ 0 w 1901852"/>
                <a:gd name="connsiteY0" fmla="*/ 23664 h 307264"/>
                <a:gd name="connsiteX1" fmla="*/ 1756479 w 1901852"/>
                <a:gd name="connsiteY1" fmla="*/ 0 h 307264"/>
                <a:gd name="connsiteX2" fmla="*/ 1901852 w 1901852"/>
                <a:gd name="connsiteY2" fmla="*/ 295236 h 307264"/>
                <a:gd name="connsiteX3" fmla="*/ 124587 w 1901852"/>
                <a:gd name="connsiteY3" fmla="*/ 307264 h 307264"/>
                <a:gd name="connsiteX4" fmla="*/ 0 w 1901852"/>
                <a:gd name="connsiteY4" fmla="*/ 23664 h 307264"/>
                <a:gd name="connsiteX0" fmla="*/ 0 w 1901852"/>
                <a:gd name="connsiteY0" fmla="*/ 32908 h 316508"/>
                <a:gd name="connsiteX1" fmla="*/ 1753687 w 1901852"/>
                <a:gd name="connsiteY1" fmla="*/ 0 h 316508"/>
                <a:gd name="connsiteX2" fmla="*/ 1901852 w 1901852"/>
                <a:gd name="connsiteY2" fmla="*/ 304480 h 316508"/>
                <a:gd name="connsiteX3" fmla="*/ 124587 w 1901852"/>
                <a:gd name="connsiteY3" fmla="*/ 316508 h 316508"/>
                <a:gd name="connsiteX4" fmla="*/ 0 w 1901852"/>
                <a:gd name="connsiteY4" fmla="*/ 32908 h 3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852" h="316508">
                  <a:moveTo>
                    <a:pt x="0" y="32908"/>
                  </a:moveTo>
                  <a:lnTo>
                    <a:pt x="1753687" y="0"/>
                  </a:lnTo>
                  <a:lnTo>
                    <a:pt x="1901852" y="304480"/>
                  </a:lnTo>
                  <a:lnTo>
                    <a:pt x="124587" y="316508"/>
                  </a:lnTo>
                  <a:lnTo>
                    <a:pt x="0" y="3290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74">
              <a:extLst>
                <a:ext uri="{FF2B5EF4-FFF2-40B4-BE49-F238E27FC236}">
                  <a16:creationId xmlns:a16="http://schemas.microsoft.com/office/drawing/2014/main" id="{05DB8B88-D8FD-410C-AAA8-15D37C324C4E}"/>
                </a:ext>
              </a:extLst>
            </p:cNvPr>
            <p:cNvSpPr/>
            <p:nvPr/>
          </p:nvSpPr>
          <p:spPr>
            <a:xfrm rot="1585986">
              <a:off x="4938858" y="3305621"/>
              <a:ext cx="1696665" cy="392516"/>
            </a:xfrm>
            <a:custGeom>
              <a:avLst/>
              <a:gdLst>
                <a:gd name="connsiteX0" fmla="*/ 0 w 1741133"/>
                <a:gd name="connsiteY0" fmla="*/ 0 h 584823"/>
                <a:gd name="connsiteX1" fmla="*/ 1741133 w 1741133"/>
                <a:gd name="connsiteY1" fmla="*/ 0 h 584823"/>
                <a:gd name="connsiteX2" fmla="*/ 1741133 w 1741133"/>
                <a:gd name="connsiteY2" fmla="*/ 584823 h 584823"/>
                <a:gd name="connsiteX3" fmla="*/ 0 w 1741133"/>
                <a:gd name="connsiteY3" fmla="*/ 584823 h 584823"/>
                <a:gd name="connsiteX4" fmla="*/ 0 w 1741133"/>
                <a:gd name="connsiteY4" fmla="*/ 0 h 584823"/>
                <a:gd name="connsiteX0" fmla="*/ 177160 w 1741133"/>
                <a:gd name="connsiteY0" fmla="*/ 142399 h 584823"/>
                <a:gd name="connsiteX1" fmla="*/ 1741133 w 1741133"/>
                <a:gd name="connsiteY1" fmla="*/ 0 h 584823"/>
                <a:gd name="connsiteX2" fmla="*/ 1741133 w 1741133"/>
                <a:gd name="connsiteY2" fmla="*/ 584823 h 584823"/>
                <a:gd name="connsiteX3" fmla="*/ 0 w 1741133"/>
                <a:gd name="connsiteY3" fmla="*/ 584823 h 584823"/>
                <a:gd name="connsiteX4" fmla="*/ 177160 w 1741133"/>
                <a:gd name="connsiteY4" fmla="*/ 142399 h 584823"/>
                <a:gd name="connsiteX0" fmla="*/ 246529 w 1810502"/>
                <a:gd name="connsiteY0" fmla="*/ 142399 h 584823"/>
                <a:gd name="connsiteX1" fmla="*/ 1810502 w 1810502"/>
                <a:gd name="connsiteY1" fmla="*/ 0 h 584823"/>
                <a:gd name="connsiteX2" fmla="*/ 1810502 w 1810502"/>
                <a:gd name="connsiteY2" fmla="*/ 584823 h 584823"/>
                <a:gd name="connsiteX3" fmla="*/ 0 w 1810502"/>
                <a:gd name="connsiteY3" fmla="*/ 495209 h 584823"/>
                <a:gd name="connsiteX4" fmla="*/ 246529 w 1810502"/>
                <a:gd name="connsiteY4" fmla="*/ 142399 h 584823"/>
                <a:gd name="connsiteX0" fmla="*/ 250850 w 1810502"/>
                <a:gd name="connsiteY0" fmla="*/ 115431 h 584823"/>
                <a:gd name="connsiteX1" fmla="*/ 1810502 w 1810502"/>
                <a:gd name="connsiteY1" fmla="*/ 0 h 584823"/>
                <a:gd name="connsiteX2" fmla="*/ 1810502 w 1810502"/>
                <a:gd name="connsiteY2" fmla="*/ 584823 h 584823"/>
                <a:gd name="connsiteX3" fmla="*/ 0 w 1810502"/>
                <a:gd name="connsiteY3" fmla="*/ 495209 h 584823"/>
                <a:gd name="connsiteX4" fmla="*/ 250850 w 1810502"/>
                <a:gd name="connsiteY4" fmla="*/ 115431 h 584823"/>
                <a:gd name="connsiteX0" fmla="*/ 250850 w 1810502"/>
                <a:gd name="connsiteY0" fmla="*/ 115431 h 495209"/>
                <a:gd name="connsiteX1" fmla="*/ 1810502 w 1810502"/>
                <a:gd name="connsiteY1" fmla="*/ 0 h 495209"/>
                <a:gd name="connsiteX2" fmla="*/ 1322459 w 1810502"/>
                <a:gd name="connsiteY2" fmla="*/ 409051 h 495209"/>
                <a:gd name="connsiteX3" fmla="*/ 0 w 1810502"/>
                <a:gd name="connsiteY3" fmla="*/ 495209 h 495209"/>
                <a:gd name="connsiteX4" fmla="*/ 250850 w 1810502"/>
                <a:gd name="connsiteY4" fmla="*/ 115431 h 495209"/>
                <a:gd name="connsiteX0" fmla="*/ 250850 w 1810502"/>
                <a:gd name="connsiteY0" fmla="*/ 115431 h 498746"/>
                <a:gd name="connsiteX1" fmla="*/ 1810502 w 1810502"/>
                <a:gd name="connsiteY1" fmla="*/ 0 h 498746"/>
                <a:gd name="connsiteX2" fmla="*/ 1427326 w 1810502"/>
                <a:gd name="connsiteY2" fmla="*/ 498746 h 498746"/>
                <a:gd name="connsiteX3" fmla="*/ 0 w 1810502"/>
                <a:gd name="connsiteY3" fmla="*/ 495209 h 498746"/>
                <a:gd name="connsiteX4" fmla="*/ 250850 w 1810502"/>
                <a:gd name="connsiteY4" fmla="*/ 115431 h 498746"/>
                <a:gd name="connsiteX0" fmla="*/ 250850 w 1713789"/>
                <a:gd name="connsiteY0" fmla="*/ 46079 h 429394"/>
                <a:gd name="connsiteX1" fmla="*/ 1713789 w 1713789"/>
                <a:gd name="connsiteY1" fmla="*/ 0 h 429394"/>
                <a:gd name="connsiteX2" fmla="*/ 1427326 w 1713789"/>
                <a:gd name="connsiteY2" fmla="*/ 429394 h 429394"/>
                <a:gd name="connsiteX3" fmla="*/ 0 w 1713789"/>
                <a:gd name="connsiteY3" fmla="*/ 425857 h 429394"/>
                <a:gd name="connsiteX4" fmla="*/ 250850 w 1713789"/>
                <a:gd name="connsiteY4" fmla="*/ 46079 h 429394"/>
                <a:gd name="connsiteX0" fmla="*/ 250850 w 1686690"/>
                <a:gd name="connsiteY0" fmla="*/ 0 h 383315"/>
                <a:gd name="connsiteX1" fmla="*/ 1686690 w 1686690"/>
                <a:gd name="connsiteY1" fmla="*/ 6395 h 383315"/>
                <a:gd name="connsiteX2" fmla="*/ 1427326 w 1686690"/>
                <a:gd name="connsiteY2" fmla="*/ 383315 h 383315"/>
                <a:gd name="connsiteX3" fmla="*/ 0 w 1686690"/>
                <a:gd name="connsiteY3" fmla="*/ 379778 h 383315"/>
                <a:gd name="connsiteX4" fmla="*/ 250850 w 1686690"/>
                <a:gd name="connsiteY4" fmla="*/ 0 h 383315"/>
                <a:gd name="connsiteX0" fmla="*/ 250850 w 1696665"/>
                <a:gd name="connsiteY0" fmla="*/ 9201 h 392516"/>
                <a:gd name="connsiteX1" fmla="*/ 1696665 w 1696665"/>
                <a:gd name="connsiteY1" fmla="*/ 0 h 392516"/>
                <a:gd name="connsiteX2" fmla="*/ 1427326 w 1696665"/>
                <a:gd name="connsiteY2" fmla="*/ 392516 h 392516"/>
                <a:gd name="connsiteX3" fmla="*/ 0 w 1696665"/>
                <a:gd name="connsiteY3" fmla="*/ 388979 h 392516"/>
                <a:gd name="connsiteX4" fmla="*/ 250850 w 1696665"/>
                <a:gd name="connsiteY4" fmla="*/ 9201 h 392516"/>
                <a:gd name="connsiteX0" fmla="*/ 252215 w 1696665"/>
                <a:gd name="connsiteY0" fmla="*/ 33342 h 392516"/>
                <a:gd name="connsiteX1" fmla="*/ 1696665 w 1696665"/>
                <a:gd name="connsiteY1" fmla="*/ 0 h 392516"/>
                <a:gd name="connsiteX2" fmla="*/ 1427326 w 1696665"/>
                <a:gd name="connsiteY2" fmla="*/ 392516 h 392516"/>
                <a:gd name="connsiteX3" fmla="*/ 0 w 1696665"/>
                <a:gd name="connsiteY3" fmla="*/ 388979 h 392516"/>
                <a:gd name="connsiteX4" fmla="*/ 252215 w 1696665"/>
                <a:gd name="connsiteY4" fmla="*/ 33342 h 392516"/>
                <a:gd name="connsiteX0" fmla="*/ 252248 w 1696665"/>
                <a:gd name="connsiteY0" fmla="*/ 19143 h 392516"/>
                <a:gd name="connsiteX1" fmla="*/ 1696665 w 1696665"/>
                <a:gd name="connsiteY1" fmla="*/ 0 h 392516"/>
                <a:gd name="connsiteX2" fmla="*/ 1427326 w 1696665"/>
                <a:gd name="connsiteY2" fmla="*/ 392516 h 392516"/>
                <a:gd name="connsiteX3" fmla="*/ 0 w 1696665"/>
                <a:gd name="connsiteY3" fmla="*/ 388979 h 392516"/>
                <a:gd name="connsiteX4" fmla="*/ 252248 w 1696665"/>
                <a:gd name="connsiteY4" fmla="*/ 19143 h 392516"/>
                <a:gd name="connsiteX0" fmla="*/ 245148 w 1696665"/>
                <a:gd name="connsiteY0" fmla="*/ 19127 h 392516"/>
                <a:gd name="connsiteX1" fmla="*/ 1696665 w 1696665"/>
                <a:gd name="connsiteY1" fmla="*/ 0 h 392516"/>
                <a:gd name="connsiteX2" fmla="*/ 1427326 w 1696665"/>
                <a:gd name="connsiteY2" fmla="*/ 392516 h 392516"/>
                <a:gd name="connsiteX3" fmla="*/ 0 w 1696665"/>
                <a:gd name="connsiteY3" fmla="*/ 388979 h 392516"/>
                <a:gd name="connsiteX4" fmla="*/ 245148 w 1696665"/>
                <a:gd name="connsiteY4" fmla="*/ 19127 h 3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65" h="392516">
                  <a:moveTo>
                    <a:pt x="245148" y="19127"/>
                  </a:moveTo>
                  <a:lnTo>
                    <a:pt x="1696665" y="0"/>
                  </a:lnTo>
                  <a:lnTo>
                    <a:pt x="1427326" y="392516"/>
                  </a:lnTo>
                  <a:lnTo>
                    <a:pt x="0" y="388979"/>
                  </a:lnTo>
                  <a:lnTo>
                    <a:pt x="245148" y="19127"/>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BF64718F-51A1-4774-87CB-2F75D200D8F1}"/>
                </a:ext>
              </a:extLst>
            </p:cNvPr>
            <p:cNvGrpSpPr/>
            <p:nvPr/>
          </p:nvGrpSpPr>
          <p:grpSpPr>
            <a:xfrm rot="566308">
              <a:off x="5750457" y="2977260"/>
              <a:ext cx="787506" cy="954226"/>
              <a:chOff x="6668174" y="1620523"/>
              <a:chExt cx="787506" cy="954226"/>
            </a:xfrm>
            <a:solidFill>
              <a:schemeClr val="accent2">
                <a:lumMod val="40000"/>
                <a:lumOff val="60000"/>
              </a:schemeClr>
            </a:solidFill>
          </p:grpSpPr>
          <p:sp>
            <p:nvSpPr>
              <p:cNvPr id="110" name="Freeform: Shape 109">
                <a:extLst>
                  <a:ext uri="{FF2B5EF4-FFF2-40B4-BE49-F238E27FC236}">
                    <a16:creationId xmlns:a16="http://schemas.microsoft.com/office/drawing/2014/main" id="{7FD64CFE-791A-4882-9B3B-EAFD62C4A439}"/>
                  </a:ext>
                </a:extLst>
              </p:cNvPr>
              <p:cNvSpPr/>
              <p:nvPr/>
            </p:nvSpPr>
            <p:spPr>
              <a:xfrm>
                <a:off x="6675640" y="1676346"/>
                <a:ext cx="780040" cy="898403"/>
              </a:xfrm>
              <a:custGeom>
                <a:avLst/>
                <a:gdLst>
                  <a:gd name="connsiteX0" fmla="*/ 13027 w 780040"/>
                  <a:gd name="connsiteY0" fmla="*/ 156687 h 898403"/>
                  <a:gd name="connsiteX1" fmla="*/ 21493 w 780040"/>
                  <a:gd name="connsiteY1" fmla="*/ 211720 h 898403"/>
                  <a:gd name="connsiteX2" fmla="*/ 17260 w 780040"/>
                  <a:gd name="connsiteY2" fmla="*/ 241353 h 898403"/>
                  <a:gd name="connsiteX3" fmla="*/ 327 w 780040"/>
                  <a:gd name="connsiteY3" fmla="*/ 283687 h 898403"/>
                  <a:gd name="connsiteX4" fmla="*/ 34193 w 780040"/>
                  <a:gd name="connsiteY4" fmla="*/ 461487 h 898403"/>
                  <a:gd name="connsiteX5" fmla="*/ 114627 w 780040"/>
                  <a:gd name="connsiteY5" fmla="*/ 745120 h 898403"/>
                  <a:gd name="connsiteX6" fmla="*/ 178127 w 780040"/>
                  <a:gd name="connsiteY6" fmla="*/ 855187 h 898403"/>
                  <a:gd name="connsiteX7" fmla="*/ 228927 w 780040"/>
                  <a:gd name="connsiteY7" fmla="*/ 889053 h 898403"/>
                  <a:gd name="connsiteX8" fmla="*/ 338993 w 780040"/>
                  <a:gd name="connsiteY8" fmla="*/ 897520 h 898403"/>
                  <a:gd name="connsiteX9" fmla="*/ 474460 w 780040"/>
                  <a:gd name="connsiteY9" fmla="*/ 872120 h 898403"/>
                  <a:gd name="connsiteX10" fmla="*/ 639560 w 780040"/>
                  <a:gd name="connsiteY10" fmla="*/ 825553 h 898403"/>
                  <a:gd name="connsiteX11" fmla="*/ 736927 w 780040"/>
                  <a:gd name="connsiteY11" fmla="*/ 766287 h 898403"/>
                  <a:gd name="connsiteX12" fmla="*/ 766560 w 780040"/>
                  <a:gd name="connsiteY12" fmla="*/ 728187 h 898403"/>
                  <a:gd name="connsiteX13" fmla="*/ 779260 w 780040"/>
                  <a:gd name="connsiteY13" fmla="*/ 626587 h 898403"/>
                  <a:gd name="connsiteX14" fmla="*/ 745393 w 780040"/>
                  <a:gd name="connsiteY14" fmla="*/ 474187 h 898403"/>
                  <a:gd name="connsiteX15" fmla="*/ 660727 w 780040"/>
                  <a:gd name="connsiteY15" fmla="*/ 143987 h 898403"/>
                  <a:gd name="connsiteX16" fmla="*/ 639560 w 780040"/>
                  <a:gd name="connsiteY16" fmla="*/ 101653 h 898403"/>
                  <a:gd name="connsiteX17" fmla="*/ 592993 w 780040"/>
                  <a:gd name="connsiteY17" fmla="*/ 42387 h 898403"/>
                  <a:gd name="connsiteX18" fmla="*/ 554893 w 780040"/>
                  <a:gd name="connsiteY18" fmla="*/ 53 h 898403"/>
                  <a:gd name="connsiteX19" fmla="*/ 508327 w 780040"/>
                  <a:gd name="connsiteY19" fmla="*/ 50853 h 898403"/>
                  <a:gd name="connsiteX20" fmla="*/ 432127 w 780040"/>
                  <a:gd name="connsiteY20" fmla="*/ 88953 h 898403"/>
                  <a:gd name="connsiteX21" fmla="*/ 351693 w 780040"/>
                  <a:gd name="connsiteY21" fmla="*/ 122820 h 898403"/>
                  <a:gd name="connsiteX22" fmla="*/ 199293 w 780040"/>
                  <a:gd name="connsiteY22" fmla="*/ 165153 h 898403"/>
                  <a:gd name="connsiteX23" fmla="*/ 89227 w 780040"/>
                  <a:gd name="connsiteY23" fmla="*/ 182087 h 898403"/>
                  <a:gd name="connsiteX24" fmla="*/ 13027 w 780040"/>
                  <a:gd name="connsiteY24" fmla="*/ 156687 h 89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0040" h="898403">
                    <a:moveTo>
                      <a:pt x="13027" y="156687"/>
                    </a:moveTo>
                    <a:cubicBezTo>
                      <a:pt x="1738" y="161626"/>
                      <a:pt x="20788" y="197609"/>
                      <a:pt x="21493" y="211720"/>
                    </a:cubicBezTo>
                    <a:cubicBezTo>
                      <a:pt x="22199" y="225831"/>
                      <a:pt x="20788" y="229359"/>
                      <a:pt x="17260" y="241353"/>
                    </a:cubicBezTo>
                    <a:cubicBezTo>
                      <a:pt x="13732" y="253347"/>
                      <a:pt x="-2495" y="246998"/>
                      <a:pt x="327" y="283687"/>
                    </a:cubicBezTo>
                    <a:cubicBezTo>
                      <a:pt x="3149" y="320376"/>
                      <a:pt x="15143" y="384582"/>
                      <a:pt x="34193" y="461487"/>
                    </a:cubicBezTo>
                    <a:cubicBezTo>
                      <a:pt x="53243" y="538392"/>
                      <a:pt x="90638" y="679503"/>
                      <a:pt x="114627" y="745120"/>
                    </a:cubicBezTo>
                    <a:cubicBezTo>
                      <a:pt x="138616" y="810737"/>
                      <a:pt x="159077" y="831198"/>
                      <a:pt x="178127" y="855187"/>
                    </a:cubicBezTo>
                    <a:cubicBezTo>
                      <a:pt x="197177" y="879176"/>
                      <a:pt x="202116" y="881998"/>
                      <a:pt x="228927" y="889053"/>
                    </a:cubicBezTo>
                    <a:cubicBezTo>
                      <a:pt x="255738" y="896108"/>
                      <a:pt x="298071" y="900342"/>
                      <a:pt x="338993" y="897520"/>
                    </a:cubicBezTo>
                    <a:cubicBezTo>
                      <a:pt x="379915" y="894698"/>
                      <a:pt x="424366" y="884115"/>
                      <a:pt x="474460" y="872120"/>
                    </a:cubicBezTo>
                    <a:cubicBezTo>
                      <a:pt x="524555" y="860126"/>
                      <a:pt x="595816" y="843192"/>
                      <a:pt x="639560" y="825553"/>
                    </a:cubicBezTo>
                    <a:cubicBezTo>
                      <a:pt x="683304" y="807914"/>
                      <a:pt x="715760" y="782515"/>
                      <a:pt x="736927" y="766287"/>
                    </a:cubicBezTo>
                    <a:cubicBezTo>
                      <a:pt x="758094" y="750059"/>
                      <a:pt x="759505" y="751470"/>
                      <a:pt x="766560" y="728187"/>
                    </a:cubicBezTo>
                    <a:cubicBezTo>
                      <a:pt x="773616" y="704904"/>
                      <a:pt x="782788" y="668920"/>
                      <a:pt x="779260" y="626587"/>
                    </a:cubicBezTo>
                    <a:cubicBezTo>
                      <a:pt x="775732" y="584254"/>
                      <a:pt x="765149" y="554620"/>
                      <a:pt x="745393" y="474187"/>
                    </a:cubicBezTo>
                    <a:cubicBezTo>
                      <a:pt x="725638" y="393754"/>
                      <a:pt x="678366" y="206076"/>
                      <a:pt x="660727" y="143987"/>
                    </a:cubicBezTo>
                    <a:cubicBezTo>
                      <a:pt x="643088" y="81898"/>
                      <a:pt x="650849" y="118586"/>
                      <a:pt x="639560" y="101653"/>
                    </a:cubicBezTo>
                    <a:cubicBezTo>
                      <a:pt x="628271" y="84720"/>
                      <a:pt x="607104" y="59320"/>
                      <a:pt x="592993" y="42387"/>
                    </a:cubicBezTo>
                    <a:cubicBezTo>
                      <a:pt x="578882" y="25454"/>
                      <a:pt x="569004" y="-1358"/>
                      <a:pt x="554893" y="53"/>
                    </a:cubicBezTo>
                    <a:cubicBezTo>
                      <a:pt x="540782" y="1464"/>
                      <a:pt x="528788" y="36036"/>
                      <a:pt x="508327" y="50853"/>
                    </a:cubicBezTo>
                    <a:cubicBezTo>
                      <a:pt x="487866" y="65670"/>
                      <a:pt x="458232" y="76959"/>
                      <a:pt x="432127" y="88953"/>
                    </a:cubicBezTo>
                    <a:cubicBezTo>
                      <a:pt x="406022" y="100947"/>
                      <a:pt x="390499" y="110120"/>
                      <a:pt x="351693" y="122820"/>
                    </a:cubicBezTo>
                    <a:cubicBezTo>
                      <a:pt x="312887" y="135520"/>
                      <a:pt x="243037" y="155275"/>
                      <a:pt x="199293" y="165153"/>
                    </a:cubicBezTo>
                    <a:cubicBezTo>
                      <a:pt x="155549" y="175031"/>
                      <a:pt x="119566" y="180676"/>
                      <a:pt x="89227" y="182087"/>
                    </a:cubicBezTo>
                    <a:cubicBezTo>
                      <a:pt x="58888" y="183498"/>
                      <a:pt x="24316" y="151748"/>
                      <a:pt x="13027" y="156687"/>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84D7D7AE-3737-439A-9C9F-C7B227EFC3FA}"/>
                  </a:ext>
                </a:extLst>
              </p:cNvPr>
              <p:cNvSpPr/>
              <p:nvPr/>
            </p:nvSpPr>
            <p:spPr>
              <a:xfrm rot="20744317">
                <a:off x="6668176" y="1654390"/>
                <a:ext cx="588483" cy="19954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DC4CF20E-BC2D-4AC3-AFA1-60ADA6C2F7E6}"/>
                  </a:ext>
                </a:extLst>
              </p:cNvPr>
              <p:cNvSpPr/>
              <p:nvPr/>
            </p:nvSpPr>
            <p:spPr>
              <a:xfrm rot="20744317">
                <a:off x="6668174" y="1620523"/>
                <a:ext cx="588483" cy="19954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Top Corners Snipped 112">
                <a:extLst>
                  <a:ext uri="{FF2B5EF4-FFF2-40B4-BE49-F238E27FC236}">
                    <a16:creationId xmlns:a16="http://schemas.microsoft.com/office/drawing/2014/main" id="{4AE391D4-FD8C-4B17-8241-87CBF5F15E04}"/>
                  </a:ext>
                </a:extLst>
              </p:cNvPr>
              <p:cNvSpPr/>
              <p:nvPr/>
            </p:nvSpPr>
            <p:spPr>
              <a:xfrm rot="10334018">
                <a:off x="6965829" y="2079864"/>
                <a:ext cx="143393" cy="91367"/>
              </a:xfrm>
              <a:prstGeom prst="snip2Same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Top Corners Snipped 113">
                <a:extLst>
                  <a:ext uri="{FF2B5EF4-FFF2-40B4-BE49-F238E27FC236}">
                    <a16:creationId xmlns:a16="http://schemas.microsoft.com/office/drawing/2014/main" id="{360A9667-963B-4698-B635-7F6819A312B2}"/>
                  </a:ext>
                </a:extLst>
              </p:cNvPr>
              <p:cNvSpPr/>
              <p:nvPr/>
            </p:nvSpPr>
            <p:spPr>
              <a:xfrm rot="10320641">
                <a:off x="6988423" y="2048933"/>
                <a:ext cx="72777" cy="46567"/>
              </a:xfrm>
              <a:prstGeom prst="snip2SameRect">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69">
              <a:extLst>
                <a:ext uri="{FF2B5EF4-FFF2-40B4-BE49-F238E27FC236}">
                  <a16:creationId xmlns:a16="http://schemas.microsoft.com/office/drawing/2014/main" id="{6F9BCE3B-D69C-47BE-B7EA-9456BEDDB730}"/>
                </a:ext>
              </a:extLst>
            </p:cNvPr>
            <p:cNvSpPr/>
            <p:nvPr/>
          </p:nvSpPr>
          <p:spPr>
            <a:xfrm rot="19713203">
              <a:off x="4518102" y="2986939"/>
              <a:ext cx="963177" cy="265225"/>
            </a:xfrm>
            <a:custGeom>
              <a:avLst/>
              <a:gdLst>
                <a:gd name="connsiteX0" fmla="*/ 0 w 814698"/>
                <a:gd name="connsiteY0" fmla="*/ 0 h 307202"/>
                <a:gd name="connsiteX1" fmla="*/ 814698 w 814698"/>
                <a:gd name="connsiteY1" fmla="*/ 0 h 307202"/>
                <a:gd name="connsiteX2" fmla="*/ 814698 w 814698"/>
                <a:gd name="connsiteY2" fmla="*/ 307202 h 307202"/>
                <a:gd name="connsiteX3" fmla="*/ 0 w 814698"/>
                <a:gd name="connsiteY3" fmla="*/ 307202 h 307202"/>
                <a:gd name="connsiteX4" fmla="*/ 0 w 814698"/>
                <a:gd name="connsiteY4" fmla="*/ 0 h 307202"/>
                <a:gd name="connsiteX0" fmla="*/ 181333 w 996031"/>
                <a:gd name="connsiteY0" fmla="*/ 0 h 307202"/>
                <a:gd name="connsiteX1" fmla="*/ 996031 w 996031"/>
                <a:gd name="connsiteY1" fmla="*/ 0 h 307202"/>
                <a:gd name="connsiteX2" fmla="*/ 996031 w 996031"/>
                <a:gd name="connsiteY2" fmla="*/ 307202 h 307202"/>
                <a:gd name="connsiteX3" fmla="*/ 0 w 996031"/>
                <a:gd name="connsiteY3" fmla="*/ 270934 h 307202"/>
                <a:gd name="connsiteX4" fmla="*/ 181333 w 996031"/>
                <a:gd name="connsiteY4" fmla="*/ 0 h 307202"/>
                <a:gd name="connsiteX0" fmla="*/ 181333 w 996031"/>
                <a:gd name="connsiteY0" fmla="*/ 0 h 270934"/>
                <a:gd name="connsiteX1" fmla="*/ 996031 w 996031"/>
                <a:gd name="connsiteY1" fmla="*/ 0 h 270934"/>
                <a:gd name="connsiteX2" fmla="*/ 820737 w 996031"/>
                <a:gd name="connsiteY2" fmla="*/ 261059 h 270934"/>
                <a:gd name="connsiteX3" fmla="*/ 0 w 996031"/>
                <a:gd name="connsiteY3" fmla="*/ 270934 h 270934"/>
                <a:gd name="connsiteX4" fmla="*/ 181333 w 996031"/>
                <a:gd name="connsiteY4" fmla="*/ 0 h 270934"/>
                <a:gd name="connsiteX0" fmla="*/ 181333 w 996031"/>
                <a:gd name="connsiteY0" fmla="*/ 0 h 273137"/>
                <a:gd name="connsiteX1" fmla="*/ 996031 w 996031"/>
                <a:gd name="connsiteY1" fmla="*/ 0 h 273137"/>
                <a:gd name="connsiteX2" fmla="*/ 840487 w 996031"/>
                <a:gd name="connsiteY2" fmla="*/ 273137 h 273137"/>
                <a:gd name="connsiteX3" fmla="*/ 0 w 996031"/>
                <a:gd name="connsiteY3" fmla="*/ 270934 h 273137"/>
                <a:gd name="connsiteX4" fmla="*/ 181333 w 996031"/>
                <a:gd name="connsiteY4" fmla="*/ 0 h 273137"/>
                <a:gd name="connsiteX0" fmla="*/ 174885 w 989583"/>
                <a:gd name="connsiteY0" fmla="*/ 0 h 290834"/>
                <a:gd name="connsiteX1" fmla="*/ 989583 w 989583"/>
                <a:gd name="connsiteY1" fmla="*/ 0 h 290834"/>
                <a:gd name="connsiteX2" fmla="*/ 834039 w 989583"/>
                <a:gd name="connsiteY2" fmla="*/ 273137 h 290834"/>
                <a:gd name="connsiteX3" fmla="*/ 0 w 989583"/>
                <a:gd name="connsiteY3" fmla="*/ 290834 h 290834"/>
                <a:gd name="connsiteX4" fmla="*/ 174885 w 989583"/>
                <a:gd name="connsiteY4" fmla="*/ 0 h 290834"/>
                <a:gd name="connsiteX0" fmla="*/ 174885 w 989583"/>
                <a:gd name="connsiteY0" fmla="*/ 0 h 300669"/>
                <a:gd name="connsiteX1" fmla="*/ 989583 w 989583"/>
                <a:gd name="connsiteY1" fmla="*/ 0 h 300669"/>
                <a:gd name="connsiteX2" fmla="*/ 822522 w 989583"/>
                <a:gd name="connsiteY2" fmla="*/ 300669 h 300669"/>
                <a:gd name="connsiteX3" fmla="*/ 0 w 989583"/>
                <a:gd name="connsiteY3" fmla="*/ 290834 h 300669"/>
                <a:gd name="connsiteX4" fmla="*/ 174885 w 989583"/>
                <a:gd name="connsiteY4" fmla="*/ 0 h 300669"/>
                <a:gd name="connsiteX0" fmla="*/ 174885 w 993775"/>
                <a:gd name="connsiteY0" fmla="*/ 0 h 300669"/>
                <a:gd name="connsiteX1" fmla="*/ 993775 w 993775"/>
                <a:gd name="connsiteY1" fmla="*/ 10542 h 300669"/>
                <a:gd name="connsiteX2" fmla="*/ 822522 w 993775"/>
                <a:gd name="connsiteY2" fmla="*/ 300669 h 300669"/>
                <a:gd name="connsiteX3" fmla="*/ 0 w 993775"/>
                <a:gd name="connsiteY3" fmla="*/ 290834 h 300669"/>
                <a:gd name="connsiteX4" fmla="*/ 174885 w 993775"/>
                <a:gd name="connsiteY4" fmla="*/ 0 h 30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775" h="300669">
                  <a:moveTo>
                    <a:pt x="174885" y="0"/>
                  </a:moveTo>
                  <a:lnTo>
                    <a:pt x="993775" y="10542"/>
                  </a:lnTo>
                  <a:lnTo>
                    <a:pt x="822522" y="300669"/>
                  </a:lnTo>
                  <a:lnTo>
                    <a:pt x="0" y="290834"/>
                  </a:lnTo>
                  <a:lnTo>
                    <a:pt x="174885"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762CB2B-4C61-4B53-BC93-CEFBC761091E}"/>
                </a:ext>
              </a:extLst>
            </p:cNvPr>
            <p:cNvGrpSpPr/>
            <p:nvPr/>
          </p:nvGrpSpPr>
          <p:grpSpPr>
            <a:xfrm rot="566308">
              <a:off x="5014749" y="2681282"/>
              <a:ext cx="787506" cy="954226"/>
              <a:chOff x="6668174" y="1620523"/>
              <a:chExt cx="787506" cy="954226"/>
            </a:xfrm>
            <a:solidFill>
              <a:schemeClr val="accent2">
                <a:lumMod val="40000"/>
                <a:lumOff val="60000"/>
              </a:schemeClr>
            </a:solidFill>
          </p:grpSpPr>
          <p:sp>
            <p:nvSpPr>
              <p:cNvPr id="105" name="Freeform: Shape 104">
                <a:extLst>
                  <a:ext uri="{FF2B5EF4-FFF2-40B4-BE49-F238E27FC236}">
                    <a16:creationId xmlns:a16="http://schemas.microsoft.com/office/drawing/2014/main" id="{8F872962-2503-4B61-AD7B-5D0FCB275AEA}"/>
                  </a:ext>
                </a:extLst>
              </p:cNvPr>
              <p:cNvSpPr/>
              <p:nvPr/>
            </p:nvSpPr>
            <p:spPr>
              <a:xfrm>
                <a:off x="6675640" y="1676346"/>
                <a:ext cx="780040" cy="898403"/>
              </a:xfrm>
              <a:custGeom>
                <a:avLst/>
                <a:gdLst>
                  <a:gd name="connsiteX0" fmla="*/ 13027 w 780040"/>
                  <a:gd name="connsiteY0" fmla="*/ 156687 h 898403"/>
                  <a:gd name="connsiteX1" fmla="*/ 21493 w 780040"/>
                  <a:gd name="connsiteY1" fmla="*/ 211720 h 898403"/>
                  <a:gd name="connsiteX2" fmla="*/ 17260 w 780040"/>
                  <a:gd name="connsiteY2" fmla="*/ 241353 h 898403"/>
                  <a:gd name="connsiteX3" fmla="*/ 327 w 780040"/>
                  <a:gd name="connsiteY3" fmla="*/ 283687 h 898403"/>
                  <a:gd name="connsiteX4" fmla="*/ 34193 w 780040"/>
                  <a:gd name="connsiteY4" fmla="*/ 461487 h 898403"/>
                  <a:gd name="connsiteX5" fmla="*/ 114627 w 780040"/>
                  <a:gd name="connsiteY5" fmla="*/ 745120 h 898403"/>
                  <a:gd name="connsiteX6" fmla="*/ 178127 w 780040"/>
                  <a:gd name="connsiteY6" fmla="*/ 855187 h 898403"/>
                  <a:gd name="connsiteX7" fmla="*/ 228927 w 780040"/>
                  <a:gd name="connsiteY7" fmla="*/ 889053 h 898403"/>
                  <a:gd name="connsiteX8" fmla="*/ 338993 w 780040"/>
                  <a:gd name="connsiteY8" fmla="*/ 897520 h 898403"/>
                  <a:gd name="connsiteX9" fmla="*/ 474460 w 780040"/>
                  <a:gd name="connsiteY9" fmla="*/ 872120 h 898403"/>
                  <a:gd name="connsiteX10" fmla="*/ 639560 w 780040"/>
                  <a:gd name="connsiteY10" fmla="*/ 825553 h 898403"/>
                  <a:gd name="connsiteX11" fmla="*/ 736927 w 780040"/>
                  <a:gd name="connsiteY11" fmla="*/ 766287 h 898403"/>
                  <a:gd name="connsiteX12" fmla="*/ 766560 w 780040"/>
                  <a:gd name="connsiteY12" fmla="*/ 728187 h 898403"/>
                  <a:gd name="connsiteX13" fmla="*/ 779260 w 780040"/>
                  <a:gd name="connsiteY13" fmla="*/ 626587 h 898403"/>
                  <a:gd name="connsiteX14" fmla="*/ 745393 w 780040"/>
                  <a:gd name="connsiteY14" fmla="*/ 474187 h 898403"/>
                  <a:gd name="connsiteX15" fmla="*/ 660727 w 780040"/>
                  <a:gd name="connsiteY15" fmla="*/ 143987 h 898403"/>
                  <a:gd name="connsiteX16" fmla="*/ 639560 w 780040"/>
                  <a:gd name="connsiteY16" fmla="*/ 101653 h 898403"/>
                  <a:gd name="connsiteX17" fmla="*/ 592993 w 780040"/>
                  <a:gd name="connsiteY17" fmla="*/ 42387 h 898403"/>
                  <a:gd name="connsiteX18" fmla="*/ 554893 w 780040"/>
                  <a:gd name="connsiteY18" fmla="*/ 53 h 898403"/>
                  <a:gd name="connsiteX19" fmla="*/ 508327 w 780040"/>
                  <a:gd name="connsiteY19" fmla="*/ 50853 h 898403"/>
                  <a:gd name="connsiteX20" fmla="*/ 432127 w 780040"/>
                  <a:gd name="connsiteY20" fmla="*/ 88953 h 898403"/>
                  <a:gd name="connsiteX21" fmla="*/ 351693 w 780040"/>
                  <a:gd name="connsiteY21" fmla="*/ 122820 h 898403"/>
                  <a:gd name="connsiteX22" fmla="*/ 199293 w 780040"/>
                  <a:gd name="connsiteY22" fmla="*/ 165153 h 898403"/>
                  <a:gd name="connsiteX23" fmla="*/ 89227 w 780040"/>
                  <a:gd name="connsiteY23" fmla="*/ 182087 h 898403"/>
                  <a:gd name="connsiteX24" fmla="*/ 13027 w 780040"/>
                  <a:gd name="connsiteY24" fmla="*/ 156687 h 89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0040" h="898403">
                    <a:moveTo>
                      <a:pt x="13027" y="156687"/>
                    </a:moveTo>
                    <a:cubicBezTo>
                      <a:pt x="1738" y="161626"/>
                      <a:pt x="20788" y="197609"/>
                      <a:pt x="21493" y="211720"/>
                    </a:cubicBezTo>
                    <a:cubicBezTo>
                      <a:pt x="22199" y="225831"/>
                      <a:pt x="20788" y="229359"/>
                      <a:pt x="17260" y="241353"/>
                    </a:cubicBezTo>
                    <a:cubicBezTo>
                      <a:pt x="13732" y="253347"/>
                      <a:pt x="-2495" y="246998"/>
                      <a:pt x="327" y="283687"/>
                    </a:cubicBezTo>
                    <a:cubicBezTo>
                      <a:pt x="3149" y="320376"/>
                      <a:pt x="15143" y="384582"/>
                      <a:pt x="34193" y="461487"/>
                    </a:cubicBezTo>
                    <a:cubicBezTo>
                      <a:pt x="53243" y="538392"/>
                      <a:pt x="90638" y="679503"/>
                      <a:pt x="114627" y="745120"/>
                    </a:cubicBezTo>
                    <a:cubicBezTo>
                      <a:pt x="138616" y="810737"/>
                      <a:pt x="159077" y="831198"/>
                      <a:pt x="178127" y="855187"/>
                    </a:cubicBezTo>
                    <a:cubicBezTo>
                      <a:pt x="197177" y="879176"/>
                      <a:pt x="202116" y="881998"/>
                      <a:pt x="228927" y="889053"/>
                    </a:cubicBezTo>
                    <a:cubicBezTo>
                      <a:pt x="255738" y="896108"/>
                      <a:pt x="298071" y="900342"/>
                      <a:pt x="338993" y="897520"/>
                    </a:cubicBezTo>
                    <a:cubicBezTo>
                      <a:pt x="379915" y="894698"/>
                      <a:pt x="424366" y="884115"/>
                      <a:pt x="474460" y="872120"/>
                    </a:cubicBezTo>
                    <a:cubicBezTo>
                      <a:pt x="524555" y="860126"/>
                      <a:pt x="595816" y="843192"/>
                      <a:pt x="639560" y="825553"/>
                    </a:cubicBezTo>
                    <a:cubicBezTo>
                      <a:pt x="683304" y="807914"/>
                      <a:pt x="715760" y="782515"/>
                      <a:pt x="736927" y="766287"/>
                    </a:cubicBezTo>
                    <a:cubicBezTo>
                      <a:pt x="758094" y="750059"/>
                      <a:pt x="759505" y="751470"/>
                      <a:pt x="766560" y="728187"/>
                    </a:cubicBezTo>
                    <a:cubicBezTo>
                      <a:pt x="773616" y="704904"/>
                      <a:pt x="782788" y="668920"/>
                      <a:pt x="779260" y="626587"/>
                    </a:cubicBezTo>
                    <a:cubicBezTo>
                      <a:pt x="775732" y="584254"/>
                      <a:pt x="765149" y="554620"/>
                      <a:pt x="745393" y="474187"/>
                    </a:cubicBezTo>
                    <a:cubicBezTo>
                      <a:pt x="725638" y="393754"/>
                      <a:pt x="678366" y="206076"/>
                      <a:pt x="660727" y="143987"/>
                    </a:cubicBezTo>
                    <a:cubicBezTo>
                      <a:pt x="643088" y="81898"/>
                      <a:pt x="650849" y="118586"/>
                      <a:pt x="639560" y="101653"/>
                    </a:cubicBezTo>
                    <a:cubicBezTo>
                      <a:pt x="628271" y="84720"/>
                      <a:pt x="607104" y="59320"/>
                      <a:pt x="592993" y="42387"/>
                    </a:cubicBezTo>
                    <a:cubicBezTo>
                      <a:pt x="578882" y="25454"/>
                      <a:pt x="569004" y="-1358"/>
                      <a:pt x="554893" y="53"/>
                    </a:cubicBezTo>
                    <a:cubicBezTo>
                      <a:pt x="540782" y="1464"/>
                      <a:pt x="528788" y="36036"/>
                      <a:pt x="508327" y="50853"/>
                    </a:cubicBezTo>
                    <a:cubicBezTo>
                      <a:pt x="487866" y="65670"/>
                      <a:pt x="458232" y="76959"/>
                      <a:pt x="432127" y="88953"/>
                    </a:cubicBezTo>
                    <a:cubicBezTo>
                      <a:pt x="406022" y="100947"/>
                      <a:pt x="390499" y="110120"/>
                      <a:pt x="351693" y="122820"/>
                    </a:cubicBezTo>
                    <a:cubicBezTo>
                      <a:pt x="312887" y="135520"/>
                      <a:pt x="243037" y="155275"/>
                      <a:pt x="199293" y="165153"/>
                    </a:cubicBezTo>
                    <a:cubicBezTo>
                      <a:pt x="155549" y="175031"/>
                      <a:pt x="119566" y="180676"/>
                      <a:pt x="89227" y="182087"/>
                    </a:cubicBezTo>
                    <a:cubicBezTo>
                      <a:pt x="58888" y="183498"/>
                      <a:pt x="24316" y="151748"/>
                      <a:pt x="13027" y="156687"/>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DB974C7-A364-4609-B361-DA6C912CC87C}"/>
                  </a:ext>
                </a:extLst>
              </p:cNvPr>
              <p:cNvSpPr/>
              <p:nvPr/>
            </p:nvSpPr>
            <p:spPr>
              <a:xfrm rot="20744317">
                <a:off x="6668176" y="1654390"/>
                <a:ext cx="588483" cy="19954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99D0E8F-F97B-44D8-B7B9-4FB72BE38C5A}"/>
                  </a:ext>
                </a:extLst>
              </p:cNvPr>
              <p:cNvSpPr/>
              <p:nvPr/>
            </p:nvSpPr>
            <p:spPr>
              <a:xfrm rot="20744317">
                <a:off x="6668174" y="1620523"/>
                <a:ext cx="588483" cy="19954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Top Corners Snipped 107">
                <a:extLst>
                  <a:ext uri="{FF2B5EF4-FFF2-40B4-BE49-F238E27FC236}">
                    <a16:creationId xmlns:a16="http://schemas.microsoft.com/office/drawing/2014/main" id="{B37356D0-1987-419E-8103-088B446104A3}"/>
                  </a:ext>
                </a:extLst>
              </p:cNvPr>
              <p:cNvSpPr/>
              <p:nvPr/>
            </p:nvSpPr>
            <p:spPr>
              <a:xfrm rot="10334018">
                <a:off x="6965829" y="2079864"/>
                <a:ext cx="143393" cy="91367"/>
              </a:xfrm>
              <a:prstGeom prst="snip2Same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Top Corners Snipped 108">
                <a:extLst>
                  <a:ext uri="{FF2B5EF4-FFF2-40B4-BE49-F238E27FC236}">
                    <a16:creationId xmlns:a16="http://schemas.microsoft.com/office/drawing/2014/main" id="{C71B6D33-54B5-430A-94BB-A21F2F17B791}"/>
                  </a:ext>
                </a:extLst>
              </p:cNvPr>
              <p:cNvSpPr/>
              <p:nvPr/>
            </p:nvSpPr>
            <p:spPr>
              <a:xfrm rot="10320641">
                <a:off x="6988423" y="2048933"/>
                <a:ext cx="72777" cy="46567"/>
              </a:xfrm>
              <a:prstGeom prst="snip2SameRect">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66">
              <a:extLst>
                <a:ext uri="{FF2B5EF4-FFF2-40B4-BE49-F238E27FC236}">
                  <a16:creationId xmlns:a16="http://schemas.microsoft.com/office/drawing/2014/main" id="{DE12F90E-C7EC-4FFF-9524-5FDA6CDF7B83}"/>
                </a:ext>
              </a:extLst>
            </p:cNvPr>
            <p:cNvSpPr/>
            <p:nvPr/>
          </p:nvSpPr>
          <p:spPr>
            <a:xfrm rot="1688447">
              <a:off x="4507252" y="3552744"/>
              <a:ext cx="1880789" cy="333737"/>
            </a:xfrm>
            <a:custGeom>
              <a:avLst/>
              <a:gdLst>
                <a:gd name="connsiteX0" fmla="*/ 0 w 1747777"/>
                <a:gd name="connsiteY0" fmla="*/ 0 h 340160"/>
                <a:gd name="connsiteX1" fmla="*/ 1747777 w 1747777"/>
                <a:gd name="connsiteY1" fmla="*/ 0 h 340160"/>
                <a:gd name="connsiteX2" fmla="*/ 1747777 w 1747777"/>
                <a:gd name="connsiteY2" fmla="*/ 340160 h 340160"/>
                <a:gd name="connsiteX3" fmla="*/ 0 w 1747777"/>
                <a:gd name="connsiteY3" fmla="*/ 340160 h 340160"/>
                <a:gd name="connsiteX4" fmla="*/ 0 w 1747777"/>
                <a:gd name="connsiteY4" fmla="*/ 0 h 340160"/>
                <a:gd name="connsiteX0" fmla="*/ 0 w 1929210"/>
                <a:gd name="connsiteY0" fmla="*/ 50842 h 340160"/>
                <a:gd name="connsiteX1" fmla="*/ 1929210 w 1929210"/>
                <a:gd name="connsiteY1" fmla="*/ 0 h 340160"/>
                <a:gd name="connsiteX2" fmla="*/ 1929210 w 1929210"/>
                <a:gd name="connsiteY2" fmla="*/ 340160 h 340160"/>
                <a:gd name="connsiteX3" fmla="*/ 181433 w 1929210"/>
                <a:gd name="connsiteY3" fmla="*/ 340160 h 340160"/>
                <a:gd name="connsiteX4" fmla="*/ 0 w 1929210"/>
                <a:gd name="connsiteY4" fmla="*/ 50842 h 340160"/>
                <a:gd name="connsiteX0" fmla="*/ 0 w 1929210"/>
                <a:gd name="connsiteY0" fmla="*/ 46771 h 336089"/>
                <a:gd name="connsiteX1" fmla="*/ 1711779 w 1929210"/>
                <a:gd name="connsiteY1" fmla="*/ 0 h 336089"/>
                <a:gd name="connsiteX2" fmla="*/ 1929210 w 1929210"/>
                <a:gd name="connsiteY2" fmla="*/ 336089 h 336089"/>
                <a:gd name="connsiteX3" fmla="*/ 181433 w 1929210"/>
                <a:gd name="connsiteY3" fmla="*/ 336089 h 336089"/>
                <a:gd name="connsiteX4" fmla="*/ 0 w 1929210"/>
                <a:gd name="connsiteY4" fmla="*/ 46771 h 336089"/>
                <a:gd name="connsiteX0" fmla="*/ 0 w 1905825"/>
                <a:gd name="connsiteY0" fmla="*/ 28773 h 336089"/>
                <a:gd name="connsiteX1" fmla="*/ 1688394 w 1905825"/>
                <a:gd name="connsiteY1" fmla="*/ 0 h 336089"/>
                <a:gd name="connsiteX2" fmla="*/ 1905825 w 1905825"/>
                <a:gd name="connsiteY2" fmla="*/ 336089 h 336089"/>
                <a:gd name="connsiteX3" fmla="*/ 158048 w 1905825"/>
                <a:gd name="connsiteY3" fmla="*/ 336089 h 336089"/>
                <a:gd name="connsiteX4" fmla="*/ 0 w 1905825"/>
                <a:gd name="connsiteY4" fmla="*/ 28773 h 336089"/>
                <a:gd name="connsiteX0" fmla="*/ 0 w 1905825"/>
                <a:gd name="connsiteY0" fmla="*/ 64835 h 372151"/>
                <a:gd name="connsiteX1" fmla="*/ 1722224 w 1905825"/>
                <a:gd name="connsiteY1" fmla="*/ 0 h 372151"/>
                <a:gd name="connsiteX2" fmla="*/ 1905825 w 1905825"/>
                <a:gd name="connsiteY2" fmla="*/ 372151 h 372151"/>
                <a:gd name="connsiteX3" fmla="*/ 158048 w 1905825"/>
                <a:gd name="connsiteY3" fmla="*/ 372151 h 372151"/>
                <a:gd name="connsiteX4" fmla="*/ 0 w 1905825"/>
                <a:gd name="connsiteY4" fmla="*/ 64835 h 372151"/>
                <a:gd name="connsiteX0" fmla="*/ 0 w 1905825"/>
                <a:gd name="connsiteY0" fmla="*/ 33633 h 340949"/>
                <a:gd name="connsiteX1" fmla="*/ 1750536 w 1905825"/>
                <a:gd name="connsiteY1" fmla="*/ 0 h 340949"/>
                <a:gd name="connsiteX2" fmla="*/ 1905825 w 1905825"/>
                <a:gd name="connsiteY2" fmla="*/ 340949 h 340949"/>
                <a:gd name="connsiteX3" fmla="*/ 158048 w 1905825"/>
                <a:gd name="connsiteY3" fmla="*/ 340949 h 340949"/>
                <a:gd name="connsiteX4" fmla="*/ 0 w 1905825"/>
                <a:gd name="connsiteY4" fmla="*/ 33633 h 340949"/>
                <a:gd name="connsiteX0" fmla="*/ 0 w 1906985"/>
                <a:gd name="connsiteY0" fmla="*/ 33633 h 340949"/>
                <a:gd name="connsiteX1" fmla="*/ 1750536 w 1906985"/>
                <a:gd name="connsiteY1" fmla="*/ 0 h 340949"/>
                <a:gd name="connsiteX2" fmla="*/ 1906985 w 1906985"/>
                <a:gd name="connsiteY2" fmla="*/ 312543 h 340949"/>
                <a:gd name="connsiteX3" fmla="*/ 158048 w 1906985"/>
                <a:gd name="connsiteY3" fmla="*/ 340949 h 340949"/>
                <a:gd name="connsiteX4" fmla="*/ 0 w 1906985"/>
                <a:gd name="connsiteY4" fmla="*/ 33633 h 340949"/>
                <a:gd name="connsiteX0" fmla="*/ 0 w 1906985"/>
                <a:gd name="connsiteY0" fmla="*/ 33633 h 333458"/>
                <a:gd name="connsiteX1" fmla="*/ 1750536 w 1906985"/>
                <a:gd name="connsiteY1" fmla="*/ 0 h 333458"/>
                <a:gd name="connsiteX2" fmla="*/ 1906985 w 1906985"/>
                <a:gd name="connsiteY2" fmla="*/ 312543 h 333458"/>
                <a:gd name="connsiteX3" fmla="*/ 172053 w 1906985"/>
                <a:gd name="connsiteY3" fmla="*/ 333458 h 333458"/>
                <a:gd name="connsiteX4" fmla="*/ 0 w 1906985"/>
                <a:gd name="connsiteY4" fmla="*/ 33633 h 333458"/>
                <a:gd name="connsiteX0" fmla="*/ 0 w 1906985"/>
                <a:gd name="connsiteY0" fmla="*/ 37913 h 337738"/>
                <a:gd name="connsiteX1" fmla="*/ 1758539 w 1906985"/>
                <a:gd name="connsiteY1" fmla="*/ 0 h 337738"/>
                <a:gd name="connsiteX2" fmla="*/ 1906985 w 1906985"/>
                <a:gd name="connsiteY2" fmla="*/ 316823 h 337738"/>
                <a:gd name="connsiteX3" fmla="*/ 172053 w 1906985"/>
                <a:gd name="connsiteY3" fmla="*/ 337738 h 337738"/>
                <a:gd name="connsiteX4" fmla="*/ 0 w 1906985"/>
                <a:gd name="connsiteY4" fmla="*/ 37913 h 337738"/>
                <a:gd name="connsiteX0" fmla="*/ 0 w 1919780"/>
                <a:gd name="connsiteY0" fmla="*/ 37913 h 337738"/>
                <a:gd name="connsiteX1" fmla="*/ 1758539 w 1919780"/>
                <a:gd name="connsiteY1" fmla="*/ 0 h 337738"/>
                <a:gd name="connsiteX2" fmla="*/ 1919780 w 1919780"/>
                <a:gd name="connsiteY2" fmla="*/ 302260 h 337738"/>
                <a:gd name="connsiteX3" fmla="*/ 172053 w 1919780"/>
                <a:gd name="connsiteY3" fmla="*/ 337738 h 337738"/>
                <a:gd name="connsiteX4" fmla="*/ 0 w 1919780"/>
                <a:gd name="connsiteY4" fmla="*/ 37913 h 337738"/>
                <a:gd name="connsiteX0" fmla="*/ 0 w 1919780"/>
                <a:gd name="connsiteY0" fmla="*/ 37913 h 313729"/>
                <a:gd name="connsiteX1" fmla="*/ 1758539 w 1919780"/>
                <a:gd name="connsiteY1" fmla="*/ 0 h 313729"/>
                <a:gd name="connsiteX2" fmla="*/ 1919780 w 1919780"/>
                <a:gd name="connsiteY2" fmla="*/ 302260 h 313729"/>
                <a:gd name="connsiteX3" fmla="*/ 159210 w 1919780"/>
                <a:gd name="connsiteY3" fmla="*/ 313729 h 313729"/>
                <a:gd name="connsiteX4" fmla="*/ 0 w 1919780"/>
                <a:gd name="connsiteY4" fmla="*/ 37913 h 313729"/>
                <a:gd name="connsiteX0" fmla="*/ 0 w 1919780"/>
                <a:gd name="connsiteY0" fmla="*/ 37913 h 322803"/>
                <a:gd name="connsiteX1" fmla="*/ 1758539 w 1919780"/>
                <a:gd name="connsiteY1" fmla="*/ 0 h 322803"/>
                <a:gd name="connsiteX2" fmla="*/ 1919780 w 1919780"/>
                <a:gd name="connsiteY2" fmla="*/ 302260 h 322803"/>
                <a:gd name="connsiteX3" fmla="*/ 161491 w 1919780"/>
                <a:gd name="connsiteY3" fmla="*/ 322803 h 322803"/>
                <a:gd name="connsiteX4" fmla="*/ 0 w 1919780"/>
                <a:gd name="connsiteY4" fmla="*/ 37913 h 322803"/>
                <a:gd name="connsiteX0" fmla="*/ 0 w 1880789"/>
                <a:gd name="connsiteY0" fmla="*/ 53082 h 322803"/>
                <a:gd name="connsiteX1" fmla="*/ 1719548 w 1880789"/>
                <a:gd name="connsiteY1" fmla="*/ 0 h 322803"/>
                <a:gd name="connsiteX2" fmla="*/ 1880789 w 1880789"/>
                <a:gd name="connsiteY2" fmla="*/ 302260 h 322803"/>
                <a:gd name="connsiteX3" fmla="*/ 122500 w 1880789"/>
                <a:gd name="connsiteY3" fmla="*/ 322803 h 322803"/>
                <a:gd name="connsiteX4" fmla="*/ 0 w 1880789"/>
                <a:gd name="connsiteY4" fmla="*/ 53082 h 322803"/>
                <a:gd name="connsiteX0" fmla="*/ 0 w 1880789"/>
                <a:gd name="connsiteY0" fmla="*/ 53082 h 316103"/>
                <a:gd name="connsiteX1" fmla="*/ 1719548 w 1880789"/>
                <a:gd name="connsiteY1" fmla="*/ 0 h 316103"/>
                <a:gd name="connsiteX2" fmla="*/ 1880789 w 1880789"/>
                <a:gd name="connsiteY2" fmla="*/ 302260 h 316103"/>
                <a:gd name="connsiteX3" fmla="*/ 144648 w 1880789"/>
                <a:gd name="connsiteY3" fmla="*/ 316103 h 316103"/>
                <a:gd name="connsiteX4" fmla="*/ 0 w 1880789"/>
                <a:gd name="connsiteY4" fmla="*/ 53082 h 316103"/>
                <a:gd name="connsiteX0" fmla="*/ 0 w 1880789"/>
                <a:gd name="connsiteY0" fmla="*/ 53082 h 333737"/>
                <a:gd name="connsiteX1" fmla="*/ 1719548 w 1880789"/>
                <a:gd name="connsiteY1" fmla="*/ 0 h 333737"/>
                <a:gd name="connsiteX2" fmla="*/ 1880789 w 1880789"/>
                <a:gd name="connsiteY2" fmla="*/ 302260 h 333737"/>
                <a:gd name="connsiteX3" fmla="*/ 130922 w 1880789"/>
                <a:gd name="connsiteY3" fmla="*/ 333737 h 333737"/>
                <a:gd name="connsiteX4" fmla="*/ 0 w 1880789"/>
                <a:gd name="connsiteY4" fmla="*/ 53082 h 33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789" h="333737">
                  <a:moveTo>
                    <a:pt x="0" y="53082"/>
                  </a:moveTo>
                  <a:lnTo>
                    <a:pt x="1719548" y="0"/>
                  </a:lnTo>
                  <a:lnTo>
                    <a:pt x="1880789" y="302260"/>
                  </a:lnTo>
                  <a:lnTo>
                    <a:pt x="130922" y="333737"/>
                  </a:lnTo>
                  <a:lnTo>
                    <a:pt x="0" y="5308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9">
              <a:extLst>
                <a:ext uri="{FF2B5EF4-FFF2-40B4-BE49-F238E27FC236}">
                  <a16:creationId xmlns:a16="http://schemas.microsoft.com/office/drawing/2014/main" id="{988AE352-F8EA-4FF1-B89B-902214C21002}"/>
                </a:ext>
              </a:extLst>
            </p:cNvPr>
            <p:cNvSpPr/>
            <p:nvPr/>
          </p:nvSpPr>
          <p:spPr>
            <a:xfrm rot="19713203">
              <a:off x="6067114" y="3747739"/>
              <a:ext cx="1023243" cy="300669"/>
            </a:xfrm>
            <a:custGeom>
              <a:avLst/>
              <a:gdLst>
                <a:gd name="connsiteX0" fmla="*/ 0 w 814698"/>
                <a:gd name="connsiteY0" fmla="*/ 0 h 307202"/>
                <a:gd name="connsiteX1" fmla="*/ 814698 w 814698"/>
                <a:gd name="connsiteY1" fmla="*/ 0 h 307202"/>
                <a:gd name="connsiteX2" fmla="*/ 814698 w 814698"/>
                <a:gd name="connsiteY2" fmla="*/ 307202 h 307202"/>
                <a:gd name="connsiteX3" fmla="*/ 0 w 814698"/>
                <a:gd name="connsiteY3" fmla="*/ 307202 h 307202"/>
                <a:gd name="connsiteX4" fmla="*/ 0 w 814698"/>
                <a:gd name="connsiteY4" fmla="*/ 0 h 307202"/>
                <a:gd name="connsiteX0" fmla="*/ 181333 w 996031"/>
                <a:gd name="connsiteY0" fmla="*/ 0 h 307202"/>
                <a:gd name="connsiteX1" fmla="*/ 996031 w 996031"/>
                <a:gd name="connsiteY1" fmla="*/ 0 h 307202"/>
                <a:gd name="connsiteX2" fmla="*/ 996031 w 996031"/>
                <a:gd name="connsiteY2" fmla="*/ 307202 h 307202"/>
                <a:gd name="connsiteX3" fmla="*/ 0 w 996031"/>
                <a:gd name="connsiteY3" fmla="*/ 270934 h 307202"/>
                <a:gd name="connsiteX4" fmla="*/ 181333 w 996031"/>
                <a:gd name="connsiteY4" fmla="*/ 0 h 307202"/>
                <a:gd name="connsiteX0" fmla="*/ 181333 w 996031"/>
                <a:gd name="connsiteY0" fmla="*/ 0 h 270934"/>
                <a:gd name="connsiteX1" fmla="*/ 996031 w 996031"/>
                <a:gd name="connsiteY1" fmla="*/ 0 h 270934"/>
                <a:gd name="connsiteX2" fmla="*/ 820737 w 996031"/>
                <a:gd name="connsiteY2" fmla="*/ 261059 h 270934"/>
                <a:gd name="connsiteX3" fmla="*/ 0 w 996031"/>
                <a:gd name="connsiteY3" fmla="*/ 270934 h 270934"/>
                <a:gd name="connsiteX4" fmla="*/ 181333 w 996031"/>
                <a:gd name="connsiteY4" fmla="*/ 0 h 270934"/>
                <a:gd name="connsiteX0" fmla="*/ 181333 w 996031"/>
                <a:gd name="connsiteY0" fmla="*/ 0 h 273137"/>
                <a:gd name="connsiteX1" fmla="*/ 996031 w 996031"/>
                <a:gd name="connsiteY1" fmla="*/ 0 h 273137"/>
                <a:gd name="connsiteX2" fmla="*/ 840487 w 996031"/>
                <a:gd name="connsiteY2" fmla="*/ 273137 h 273137"/>
                <a:gd name="connsiteX3" fmla="*/ 0 w 996031"/>
                <a:gd name="connsiteY3" fmla="*/ 270934 h 273137"/>
                <a:gd name="connsiteX4" fmla="*/ 181333 w 996031"/>
                <a:gd name="connsiteY4" fmla="*/ 0 h 273137"/>
                <a:gd name="connsiteX0" fmla="*/ 174885 w 989583"/>
                <a:gd name="connsiteY0" fmla="*/ 0 h 290834"/>
                <a:gd name="connsiteX1" fmla="*/ 989583 w 989583"/>
                <a:gd name="connsiteY1" fmla="*/ 0 h 290834"/>
                <a:gd name="connsiteX2" fmla="*/ 834039 w 989583"/>
                <a:gd name="connsiteY2" fmla="*/ 273137 h 290834"/>
                <a:gd name="connsiteX3" fmla="*/ 0 w 989583"/>
                <a:gd name="connsiteY3" fmla="*/ 290834 h 290834"/>
                <a:gd name="connsiteX4" fmla="*/ 174885 w 989583"/>
                <a:gd name="connsiteY4" fmla="*/ 0 h 290834"/>
                <a:gd name="connsiteX0" fmla="*/ 174885 w 989583"/>
                <a:gd name="connsiteY0" fmla="*/ 0 h 300669"/>
                <a:gd name="connsiteX1" fmla="*/ 989583 w 989583"/>
                <a:gd name="connsiteY1" fmla="*/ 0 h 300669"/>
                <a:gd name="connsiteX2" fmla="*/ 822522 w 989583"/>
                <a:gd name="connsiteY2" fmla="*/ 300669 h 300669"/>
                <a:gd name="connsiteX3" fmla="*/ 0 w 989583"/>
                <a:gd name="connsiteY3" fmla="*/ 290834 h 300669"/>
                <a:gd name="connsiteX4" fmla="*/ 174885 w 989583"/>
                <a:gd name="connsiteY4" fmla="*/ 0 h 300669"/>
                <a:gd name="connsiteX0" fmla="*/ 174885 w 993775"/>
                <a:gd name="connsiteY0" fmla="*/ 0 h 300669"/>
                <a:gd name="connsiteX1" fmla="*/ 993775 w 993775"/>
                <a:gd name="connsiteY1" fmla="*/ 10542 h 300669"/>
                <a:gd name="connsiteX2" fmla="*/ 822522 w 993775"/>
                <a:gd name="connsiteY2" fmla="*/ 300669 h 300669"/>
                <a:gd name="connsiteX3" fmla="*/ 0 w 993775"/>
                <a:gd name="connsiteY3" fmla="*/ 290834 h 300669"/>
                <a:gd name="connsiteX4" fmla="*/ 174885 w 993775"/>
                <a:gd name="connsiteY4" fmla="*/ 0 h 30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775" h="300669">
                  <a:moveTo>
                    <a:pt x="174885" y="0"/>
                  </a:moveTo>
                  <a:lnTo>
                    <a:pt x="993775" y="10542"/>
                  </a:lnTo>
                  <a:lnTo>
                    <a:pt x="822522" y="300669"/>
                  </a:lnTo>
                  <a:lnTo>
                    <a:pt x="0" y="290834"/>
                  </a:lnTo>
                  <a:lnTo>
                    <a:pt x="174885"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3083CD04-C7E7-4EC8-9342-1866FFACA9E8}"/>
                </a:ext>
              </a:extLst>
            </p:cNvPr>
            <p:cNvGrpSpPr/>
            <p:nvPr/>
          </p:nvGrpSpPr>
          <p:grpSpPr>
            <a:xfrm rot="21047734">
              <a:off x="4914760" y="3495308"/>
              <a:ext cx="802146" cy="936860"/>
              <a:chOff x="4962046" y="3554340"/>
              <a:chExt cx="765339" cy="936860"/>
            </a:xfrm>
          </p:grpSpPr>
          <p:cxnSp>
            <p:nvCxnSpPr>
              <p:cNvPr id="91" name="Straight Connector 90">
                <a:extLst>
                  <a:ext uri="{FF2B5EF4-FFF2-40B4-BE49-F238E27FC236}">
                    <a16:creationId xmlns:a16="http://schemas.microsoft.com/office/drawing/2014/main" id="{2772ABD6-6A6C-4D67-B7BD-85E33B031363}"/>
                  </a:ext>
                </a:extLst>
              </p:cNvPr>
              <p:cNvCxnSpPr>
                <a:cxnSpLocks/>
              </p:cNvCxnSpPr>
              <p:nvPr/>
            </p:nvCxnSpPr>
            <p:spPr>
              <a:xfrm flipH="1">
                <a:off x="5355016" y="3940522"/>
                <a:ext cx="47982" cy="459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E3145AE-21C4-45AB-B96B-D5F246181FB4}"/>
                  </a:ext>
                </a:extLst>
              </p:cNvPr>
              <p:cNvCxnSpPr>
                <a:cxnSpLocks/>
                <a:stCxn id="103" idx="3"/>
              </p:cNvCxnSpPr>
              <p:nvPr/>
            </p:nvCxnSpPr>
            <p:spPr>
              <a:xfrm>
                <a:off x="4962046" y="3899473"/>
                <a:ext cx="472281" cy="932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6A6106-CB06-40DC-B53C-358BE5DFC869}"/>
                  </a:ext>
                </a:extLst>
              </p:cNvPr>
              <p:cNvCxnSpPr>
                <a:cxnSpLocks/>
              </p:cNvCxnSpPr>
              <p:nvPr/>
            </p:nvCxnSpPr>
            <p:spPr>
              <a:xfrm flipH="1">
                <a:off x="5199070" y="4064214"/>
                <a:ext cx="91572" cy="170740"/>
              </a:xfrm>
              <a:prstGeom prst="line">
                <a:avLst/>
              </a:prstGeom>
            </p:spPr>
            <p:style>
              <a:lnRef idx="1">
                <a:schemeClr val="accent1"/>
              </a:lnRef>
              <a:fillRef idx="0">
                <a:schemeClr val="accent1"/>
              </a:fillRef>
              <a:effectRef idx="0">
                <a:schemeClr val="accent1"/>
              </a:effectRef>
              <a:fontRef idx="minor">
                <a:schemeClr val="tx1"/>
              </a:fontRef>
            </p:style>
          </p:cxnSp>
          <p:sp>
            <p:nvSpPr>
              <p:cNvPr id="94" name="Cylinder 93">
                <a:extLst>
                  <a:ext uri="{FF2B5EF4-FFF2-40B4-BE49-F238E27FC236}">
                    <a16:creationId xmlns:a16="http://schemas.microsoft.com/office/drawing/2014/main" id="{7E1EC85A-4F73-4275-A782-2D046E3BC14C}"/>
                  </a:ext>
                </a:extLst>
              </p:cNvPr>
              <p:cNvSpPr/>
              <p:nvPr/>
            </p:nvSpPr>
            <p:spPr>
              <a:xfrm rot="14616852">
                <a:off x="5317362" y="3899864"/>
                <a:ext cx="79065" cy="228134"/>
              </a:xfrm>
              <a:prstGeom prst="can">
                <a:avLst>
                  <a:gd name="adj" fmla="val 78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190DF00F-7D23-4EFF-A436-41EC749DB23B}"/>
                  </a:ext>
                </a:extLst>
              </p:cNvPr>
              <p:cNvCxnSpPr>
                <a:cxnSpLocks/>
                <a:stCxn id="103" idx="1"/>
                <a:endCxn id="94" idx="4"/>
              </p:cNvCxnSpPr>
              <p:nvPr/>
            </p:nvCxnSpPr>
            <p:spPr>
              <a:xfrm rot="552266">
                <a:off x="5271763" y="3632194"/>
                <a:ext cx="94968" cy="340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B97305D-BCF0-4B69-89F4-AB0987FD1CCE}"/>
                  </a:ext>
                </a:extLst>
              </p:cNvPr>
              <p:cNvCxnSpPr>
                <a:cxnSpLocks/>
                <a:endCxn id="94" idx="2"/>
              </p:cNvCxnSpPr>
              <p:nvPr/>
            </p:nvCxnSpPr>
            <p:spPr>
              <a:xfrm rot="552266">
                <a:off x="5120636" y="3699190"/>
                <a:ext cx="279914" cy="328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49E43F8-5CB7-40F4-9F20-7FCEAD07D23E}"/>
                  </a:ext>
                </a:extLst>
              </p:cNvPr>
              <p:cNvCxnSpPr>
                <a:cxnSpLocks/>
                <a:endCxn id="94" idx="2"/>
              </p:cNvCxnSpPr>
              <p:nvPr/>
            </p:nvCxnSpPr>
            <p:spPr>
              <a:xfrm rot="552266">
                <a:off x="5001144" y="3828728"/>
                <a:ext cx="389457" cy="189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B13EA2D-5DCF-482C-BFC1-BEB58B2A931D}"/>
                  </a:ext>
                </a:extLst>
              </p:cNvPr>
              <p:cNvCxnSpPr>
                <a:cxnSpLocks/>
              </p:cNvCxnSpPr>
              <p:nvPr/>
            </p:nvCxnSpPr>
            <p:spPr>
              <a:xfrm>
                <a:off x="5334831" y="4045502"/>
                <a:ext cx="392554" cy="75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08C970-CD72-4E4D-8977-1E3D8FA7B628}"/>
                  </a:ext>
                </a:extLst>
              </p:cNvPr>
              <p:cNvCxnSpPr>
                <a:cxnSpLocks/>
              </p:cNvCxnSpPr>
              <p:nvPr/>
            </p:nvCxnSpPr>
            <p:spPr>
              <a:xfrm flipV="1">
                <a:off x="5381014" y="3940522"/>
                <a:ext cx="220385" cy="5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E137CE6-B691-484B-9CAF-1AD9A1299975}"/>
                  </a:ext>
                </a:extLst>
              </p:cNvPr>
              <p:cNvCxnSpPr>
                <a:cxnSpLocks/>
              </p:cNvCxnSpPr>
              <p:nvPr/>
            </p:nvCxnSpPr>
            <p:spPr>
              <a:xfrm flipH="1">
                <a:off x="5370980" y="3733396"/>
                <a:ext cx="109540" cy="306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795D8BE-945B-4542-9D5A-03E9EF0E84BF}"/>
                  </a:ext>
                </a:extLst>
              </p:cNvPr>
              <p:cNvCxnSpPr>
                <a:cxnSpLocks/>
                <a:stCxn id="94" idx="2"/>
                <a:endCxn id="103" idx="6"/>
              </p:cNvCxnSpPr>
              <p:nvPr/>
            </p:nvCxnSpPr>
            <p:spPr>
              <a:xfrm rot="552266">
                <a:off x="5349561" y="4071944"/>
                <a:ext cx="291958" cy="291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AD3B8F2-70F6-4ED8-9ED3-6AA11CE28252}"/>
                  </a:ext>
                </a:extLst>
              </p:cNvPr>
              <p:cNvCxnSpPr>
                <a:cxnSpLocks/>
                <a:stCxn id="94" idx="4"/>
              </p:cNvCxnSpPr>
              <p:nvPr/>
            </p:nvCxnSpPr>
            <p:spPr>
              <a:xfrm rot="552266">
                <a:off x="5309497" y="3991273"/>
                <a:ext cx="181834" cy="386117"/>
              </a:xfrm>
              <a:prstGeom prst="line">
                <a:avLst/>
              </a:prstGeom>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0EE70683-C768-477E-B841-A05C8C698351}"/>
                  </a:ext>
                </a:extLst>
              </p:cNvPr>
              <p:cNvSpPr/>
              <p:nvPr/>
            </p:nvSpPr>
            <p:spPr>
              <a:xfrm rot="3046853">
                <a:off x="4866401" y="3724583"/>
                <a:ext cx="936860" cy="596374"/>
              </a:xfrm>
              <a:prstGeom prst="ellipse">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441871BE-A0D7-4DCB-9A06-1A85A93AE0A0}"/>
                  </a:ext>
                </a:extLst>
              </p:cNvPr>
              <p:cNvCxnSpPr>
                <a:cxnSpLocks/>
                <a:stCxn id="94" idx="4"/>
              </p:cNvCxnSpPr>
              <p:nvPr/>
            </p:nvCxnSpPr>
            <p:spPr>
              <a:xfrm rot="552266" flipH="1">
                <a:off x="5083244" y="3956843"/>
                <a:ext cx="249569" cy="116975"/>
              </a:xfrm>
              <a:prstGeom prst="line">
                <a:avLst/>
              </a:prstGeom>
            </p:spPr>
            <p:style>
              <a:lnRef idx="1">
                <a:schemeClr val="accent1"/>
              </a:lnRef>
              <a:fillRef idx="0">
                <a:schemeClr val="accent1"/>
              </a:fillRef>
              <a:effectRef idx="0">
                <a:schemeClr val="accent1"/>
              </a:effectRef>
              <a:fontRef idx="minor">
                <a:schemeClr val="tx1"/>
              </a:fontRef>
            </p:style>
          </p:cxnSp>
        </p:grpSp>
        <p:sp>
          <p:nvSpPr>
            <p:cNvPr id="89" name="Freeform: Shape 88">
              <a:extLst>
                <a:ext uri="{FF2B5EF4-FFF2-40B4-BE49-F238E27FC236}">
                  <a16:creationId xmlns:a16="http://schemas.microsoft.com/office/drawing/2014/main" id="{CADDFD87-B535-4CBA-A501-7CD1A300C63B}"/>
                </a:ext>
              </a:extLst>
            </p:cNvPr>
            <p:cNvSpPr/>
            <p:nvPr/>
          </p:nvSpPr>
          <p:spPr>
            <a:xfrm>
              <a:off x="6541361" y="3341065"/>
              <a:ext cx="1009165" cy="999887"/>
            </a:xfrm>
            <a:custGeom>
              <a:avLst/>
              <a:gdLst>
                <a:gd name="connsiteX0" fmla="*/ 30153 w 1008164"/>
                <a:gd name="connsiteY0" fmla="*/ 990149 h 990149"/>
                <a:gd name="connsiteX1" fmla="*/ 6299 w 1008164"/>
                <a:gd name="connsiteY1" fmla="*/ 226824 h 990149"/>
                <a:gd name="connsiteX2" fmla="*/ 6299 w 1008164"/>
                <a:gd name="connsiteY2" fmla="*/ 202970 h 990149"/>
                <a:gd name="connsiteX3" fmla="*/ 77861 w 1008164"/>
                <a:gd name="connsiteY3" fmla="*/ 67798 h 990149"/>
                <a:gd name="connsiteX4" fmla="*/ 220985 w 1008164"/>
                <a:gd name="connsiteY4" fmla="*/ 12139 h 990149"/>
                <a:gd name="connsiteX5" fmla="*/ 1008164 w 1008164"/>
                <a:gd name="connsiteY5" fmla="*/ 298386 h 990149"/>
                <a:gd name="connsiteX0" fmla="*/ 28949 w 1006960"/>
                <a:gd name="connsiteY0" fmla="*/ 992698 h 992698"/>
                <a:gd name="connsiteX1" fmla="*/ 5095 w 1006960"/>
                <a:gd name="connsiteY1" fmla="*/ 229373 h 992698"/>
                <a:gd name="connsiteX2" fmla="*/ 5095 w 1006960"/>
                <a:gd name="connsiteY2" fmla="*/ 205519 h 992698"/>
                <a:gd name="connsiteX3" fmla="*/ 59910 w 1006960"/>
                <a:gd name="connsiteY3" fmla="*/ 53600 h 992698"/>
                <a:gd name="connsiteX4" fmla="*/ 219781 w 1006960"/>
                <a:gd name="connsiteY4" fmla="*/ 14688 h 992698"/>
                <a:gd name="connsiteX5" fmla="*/ 1006960 w 1006960"/>
                <a:gd name="connsiteY5" fmla="*/ 300935 h 992698"/>
                <a:gd name="connsiteX0" fmla="*/ 28949 w 1006960"/>
                <a:gd name="connsiteY0" fmla="*/ 994463 h 994463"/>
                <a:gd name="connsiteX1" fmla="*/ 5095 w 1006960"/>
                <a:gd name="connsiteY1" fmla="*/ 231138 h 994463"/>
                <a:gd name="connsiteX2" fmla="*/ 5095 w 1006960"/>
                <a:gd name="connsiteY2" fmla="*/ 207284 h 994463"/>
                <a:gd name="connsiteX3" fmla="*/ 59910 w 1006960"/>
                <a:gd name="connsiteY3" fmla="*/ 55365 h 994463"/>
                <a:gd name="connsiteX4" fmla="*/ 219781 w 1006960"/>
                <a:gd name="connsiteY4" fmla="*/ 16453 h 994463"/>
                <a:gd name="connsiteX5" fmla="*/ 1006960 w 1006960"/>
                <a:gd name="connsiteY5" fmla="*/ 302700 h 994463"/>
                <a:gd name="connsiteX0" fmla="*/ 28711 w 1006722"/>
                <a:gd name="connsiteY0" fmla="*/ 1003965 h 1003965"/>
                <a:gd name="connsiteX1" fmla="*/ 4857 w 1006722"/>
                <a:gd name="connsiteY1" fmla="*/ 240640 h 1003965"/>
                <a:gd name="connsiteX2" fmla="*/ 4857 w 1006722"/>
                <a:gd name="connsiteY2" fmla="*/ 216786 h 1003965"/>
                <a:gd name="connsiteX3" fmla="*/ 56322 w 1006722"/>
                <a:gd name="connsiteY3" fmla="*/ 34722 h 1003965"/>
                <a:gd name="connsiteX4" fmla="*/ 219543 w 1006722"/>
                <a:gd name="connsiteY4" fmla="*/ 25955 h 1003965"/>
                <a:gd name="connsiteX5" fmla="*/ 1006722 w 1006722"/>
                <a:gd name="connsiteY5" fmla="*/ 312202 h 1003965"/>
                <a:gd name="connsiteX0" fmla="*/ 24137 w 1002148"/>
                <a:gd name="connsiteY0" fmla="*/ 1000722 h 1000722"/>
                <a:gd name="connsiteX1" fmla="*/ 283 w 1002148"/>
                <a:gd name="connsiteY1" fmla="*/ 237397 h 1000722"/>
                <a:gd name="connsiteX2" fmla="*/ 13681 w 1002148"/>
                <a:gd name="connsiteY2" fmla="*/ 213543 h 1000722"/>
                <a:gd name="connsiteX3" fmla="*/ 51748 w 1002148"/>
                <a:gd name="connsiteY3" fmla="*/ 31479 h 1000722"/>
                <a:gd name="connsiteX4" fmla="*/ 214969 w 1002148"/>
                <a:gd name="connsiteY4" fmla="*/ 22712 h 1000722"/>
                <a:gd name="connsiteX5" fmla="*/ 1002148 w 1002148"/>
                <a:gd name="connsiteY5" fmla="*/ 308959 h 1000722"/>
                <a:gd name="connsiteX0" fmla="*/ 31154 w 1009165"/>
                <a:gd name="connsiteY0" fmla="*/ 999887 h 999887"/>
                <a:gd name="connsiteX1" fmla="*/ 7300 w 1009165"/>
                <a:gd name="connsiteY1" fmla="*/ 236562 h 999887"/>
                <a:gd name="connsiteX2" fmla="*/ 3951 w 1009165"/>
                <a:gd name="connsiteY2" fmla="*/ 195961 h 999887"/>
                <a:gd name="connsiteX3" fmla="*/ 58765 w 1009165"/>
                <a:gd name="connsiteY3" fmla="*/ 30644 h 999887"/>
                <a:gd name="connsiteX4" fmla="*/ 221986 w 1009165"/>
                <a:gd name="connsiteY4" fmla="*/ 21877 h 999887"/>
                <a:gd name="connsiteX5" fmla="*/ 1009165 w 1009165"/>
                <a:gd name="connsiteY5" fmla="*/ 308124 h 99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165" h="999887">
                  <a:moveTo>
                    <a:pt x="31154" y="999887"/>
                  </a:moveTo>
                  <a:cubicBezTo>
                    <a:pt x="21215" y="683822"/>
                    <a:pt x="11834" y="370550"/>
                    <a:pt x="7300" y="236562"/>
                  </a:cubicBezTo>
                  <a:cubicBezTo>
                    <a:pt x="2766" y="102574"/>
                    <a:pt x="-4626" y="230281"/>
                    <a:pt x="3951" y="195961"/>
                  </a:cubicBezTo>
                  <a:cubicBezTo>
                    <a:pt x="12528" y="161641"/>
                    <a:pt x="22426" y="59658"/>
                    <a:pt x="58765" y="30644"/>
                  </a:cubicBezTo>
                  <a:cubicBezTo>
                    <a:pt x="95104" y="1630"/>
                    <a:pt x="66936" y="-16554"/>
                    <a:pt x="221986" y="21877"/>
                  </a:cubicBezTo>
                  <a:cubicBezTo>
                    <a:pt x="377036" y="60308"/>
                    <a:pt x="693100" y="184216"/>
                    <a:pt x="1009165" y="308124"/>
                  </a:cubicBezTo>
                </a:path>
              </a:pathLst>
            </a:cu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ylinder 89">
              <a:extLst>
                <a:ext uri="{FF2B5EF4-FFF2-40B4-BE49-F238E27FC236}">
                  <a16:creationId xmlns:a16="http://schemas.microsoft.com/office/drawing/2014/main" id="{331DAE94-1A91-4E1F-9654-3A5141681C95}"/>
                </a:ext>
              </a:extLst>
            </p:cNvPr>
            <p:cNvSpPr/>
            <p:nvPr/>
          </p:nvSpPr>
          <p:spPr>
            <a:xfrm rot="13649514">
              <a:off x="7522749" y="3462940"/>
              <a:ext cx="96056" cy="400840"/>
            </a:xfrm>
            <a:prstGeom prst="can">
              <a:avLst>
                <a:gd name="adj" fmla="val 89047"/>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5" name="Graphic 114" descr="Horse">
            <a:extLst>
              <a:ext uri="{FF2B5EF4-FFF2-40B4-BE49-F238E27FC236}">
                <a16:creationId xmlns:a16="http://schemas.microsoft.com/office/drawing/2014/main" id="{AE307271-7171-4B36-A44E-48EF4E19493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237242" y="3889623"/>
            <a:ext cx="1603764" cy="1603764"/>
          </a:xfrm>
          <a:prstGeom prst="rect">
            <a:avLst/>
          </a:prstGeom>
        </p:spPr>
      </p:pic>
      <p:pic>
        <p:nvPicPr>
          <p:cNvPr id="116" name="Graphic 115" descr="Cycling">
            <a:extLst>
              <a:ext uri="{FF2B5EF4-FFF2-40B4-BE49-F238E27FC236}">
                <a16:creationId xmlns:a16="http://schemas.microsoft.com/office/drawing/2014/main" id="{9B709143-3B2E-4F58-9DB5-538321209E4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673573" y="3202237"/>
            <a:ext cx="1596990" cy="1596990"/>
          </a:xfrm>
          <a:prstGeom prst="rect">
            <a:avLst/>
          </a:prstGeom>
        </p:spPr>
      </p:pic>
    </p:spTree>
    <p:extLst>
      <p:ext uri="{BB962C8B-B14F-4D97-AF65-F5344CB8AC3E}">
        <p14:creationId xmlns:p14="http://schemas.microsoft.com/office/powerpoint/2010/main" val="40677972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4722F9-2466-4A21-A4B1-7534111168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14" name="Rectangle 13">
            <a:hlinkClick r:id="rId2" action="ppaction://hlinksldjump"/>
            <a:extLst>
              <a:ext uri="{FF2B5EF4-FFF2-40B4-BE49-F238E27FC236}">
                <a16:creationId xmlns:a16="http://schemas.microsoft.com/office/drawing/2014/main" id="{5224A2E8-283D-4FA7-B519-66EB02D49B6A}"/>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3" action="ppaction://hlinksldjump"/>
            <a:extLst>
              <a:ext uri="{FF2B5EF4-FFF2-40B4-BE49-F238E27FC236}">
                <a16:creationId xmlns:a16="http://schemas.microsoft.com/office/drawing/2014/main" id="{743C06FE-9087-4D0C-86B9-7925ABEB104D}"/>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4" action="ppaction://hlinksldjump"/>
            <a:extLst>
              <a:ext uri="{FF2B5EF4-FFF2-40B4-BE49-F238E27FC236}">
                <a16:creationId xmlns:a16="http://schemas.microsoft.com/office/drawing/2014/main" id="{6C9F9F25-6922-4612-BF6D-07CDAB07CD9A}"/>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5" action="ppaction://hlinksldjump"/>
            <a:extLst>
              <a:ext uri="{FF2B5EF4-FFF2-40B4-BE49-F238E27FC236}">
                <a16:creationId xmlns:a16="http://schemas.microsoft.com/office/drawing/2014/main" id="{6A1B2CD2-41B7-499C-9F2A-955CB3A1AC2D}"/>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6" action="ppaction://hlinksldjump"/>
            <a:extLst>
              <a:ext uri="{FF2B5EF4-FFF2-40B4-BE49-F238E27FC236}">
                <a16:creationId xmlns:a16="http://schemas.microsoft.com/office/drawing/2014/main" id="{39838528-8D2A-4A90-B5AC-BC2FB5BA52C7}"/>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7" action="ppaction://hlinksldjump"/>
            <a:extLst>
              <a:ext uri="{FF2B5EF4-FFF2-40B4-BE49-F238E27FC236}">
                <a16:creationId xmlns:a16="http://schemas.microsoft.com/office/drawing/2014/main" id="{EF0BEA57-B85F-42A3-AA9F-086BA806113A}"/>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8" action="ppaction://hlinksldjump"/>
            <a:extLst>
              <a:ext uri="{FF2B5EF4-FFF2-40B4-BE49-F238E27FC236}">
                <a16:creationId xmlns:a16="http://schemas.microsoft.com/office/drawing/2014/main" id="{6574E269-16A9-4C5E-A77D-CBA47D0CC5EB}"/>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2" name="Rectangle 21">
            <a:hlinkClick r:id="rId9" action="ppaction://hlinksldjump"/>
            <a:extLst>
              <a:ext uri="{FF2B5EF4-FFF2-40B4-BE49-F238E27FC236}">
                <a16:creationId xmlns:a16="http://schemas.microsoft.com/office/drawing/2014/main" id="{A3F5F0DE-E618-4799-B301-86A2B9D0D7B7}"/>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0" action="ppaction://hlinksldjump"/>
            <a:extLst>
              <a:ext uri="{FF2B5EF4-FFF2-40B4-BE49-F238E27FC236}">
                <a16:creationId xmlns:a16="http://schemas.microsoft.com/office/drawing/2014/main" id="{931E13E1-78DA-4CD8-9241-7B3C4DB63ECF}"/>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7F5C6329-3CC8-4CBF-95A2-D80BDC4355D2}"/>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2" action="ppaction://hlinksldjump"/>
            <a:extLst>
              <a:ext uri="{FF2B5EF4-FFF2-40B4-BE49-F238E27FC236}">
                <a16:creationId xmlns:a16="http://schemas.microsoft.com/office/drawing/2014/main" id="{E8F38525-FE2A-48FB-8F16-45422BED9736}"/>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3" action="ppaction://hlinksldjump"/>
            <a:extLst>
              <a:ext uri="{FF2B5EF4-FFF2-40B4-BE49-F238E27FC236}">
                <a16:creationId xmlns:a16="http://schemas.microsoft.com/office/drawing/2014/main" id="{294FB721-4A9D-44CC-9B40-8BC6012F1FBE}"/>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A3C1C875-BCD2-4A67-8C4C-2A2A877D9A9F}"/>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DB0127CF-848D-4342-AAD2-01FB212D1B30}"/>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30" name="Rectangle 29">
            <a:hlinkClick r:id="rId16" action="ppaction://hlinksldjump"/>
            <a:extLst>
              <a:ext uri="{FF2B5EF4-FFF2-40B4-BE49-F238E27FC236}">
                <a16:creationId xmlns:a16="http://schemas.microsoft.com/office/drawing/2014/main" id="{48EC72AC-9BB5-4DC4-87A8-11DFA1F5F82A}"/>
              </a:ext>
            </a:extLst>
          </p:cNvPr>
          <p:cNvSpPr/>
          <p:nvPr/>
        </p:nvSpPr>
        <p:spPr>
          <a:xfrm>
            <a:off x="55659" y="4110207"/>
            <a:ext cx="1051781" cy="14550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options</a:t>
            </a:r>
            <a:endParaRPr lang="en-US" sz="900" dirty="0"/>
          </a:p>
        </p:txBody>
      </p:sp>
      <p:sp>
        <p:nvSpPr>
          <p:cNvPr id="31" name="Rectangle 30">
            <a:hlinkClick r:id="rId17" action="ppaction://hlinksldjump"/>
            <a:extLst>
              <a:ext uri="{FF2B5EF4-FFF2-40B4-BE49-F238E27FC236}">
                <a16:creationId xmlns:a16="http://schemas.microsoft.com/office/drawing/2014/main" id="{D80B7013-6CA8-4992-A8D7-5B25DA52AAB6}"/>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32" name="Rectangle 31">
            <a:hlinkClick r:id="rId18" action="ppaction://hlinksldjump"/>
            <a:extLst>
              <a:ext uri="{FF2B5EF4-FFF2-40B4-BE49-F238E27FC236}">
                <a16:creationId xmlns:a16="http://schemas.microsoft.com/office/drawing/2014/main" id="{F16B92AE-90EB-4D4F-A3E6-1BB7ED0F4F97}"/>
              </a:ext>
            </a:extLst>
          </p:cNvPr>
          <p:cNvSpPr/>
          <p:nvPr/>
        </p:nvSpPr>
        <p:spPr>
          <a:xfrm>
            <a:off x="0" y="5532817"/>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grpSp>
        <p:nvGrpSpPr>
          <p:cNvPr id="35" name="Group 34">
            <a:extLst>
              <a:ext uri="{FF2B5EF4-FFF2-40B4-BE49-F238E27FC236}">
                <a16:creationId xmlns:a16="http://schemas.microsoft.com/office/drawing/2014/main" id="{19E20E08-DCB5-48F1-B2C1-324EC47618B3}"/>
              </a:ext>
            </a:extLst>
          </p:cNvPr>
          <p:cNvGrpSpPr/>
          <p:nvPr/>
        </p:nvGrpSpPr>
        <p:grpSpPr>
          <a:xfrm>
            <a:off x="4415146" y="2215493"/>
            <a:ext cx="6383765" cy="3521275"/>
            <a:chOff x="4453394" y="1467382"/>
            <a:chExt cx="6383765" cy="3521275"/>
          </a:xfrm>
        </p:grpSpPr>
        <p:grpSp>
          <p:nvGrpSpPr>
            <p:cNvPr id="36" name="Group 35">
              <a:extLst>
                <a:ext uri="{FF2B5EF4-FFF2-40B4-BE49-F238E27FC236}">
                  <a16:creationId xmlns:a16="http://schemas.microsoft.com/office/drawing/2014/main" id="{95AC8CD3-0C70-4722-8CF0-56F81689924C}"/>
                </a:ext>
              </a:extLst>
            </p:cNvPr>
            <p:cNvGrpSpPr/>
            <p:nvPr/>
          </p:nvGrpSpPr>
          <p:grpSpPr>
            <a:xfrm>
              <a:off x="4453394" y="1467382"/>
              <a:ext cx="6383765" cy="3521275"/>
              <a:chOff x="4453394" y="1467382"/>
              <a:chExt cx="6383765" cy="3521275"/>
            </a:xfrm>
          </p:grpSpPr>
          <p:pic>
            <p:nvPicPr>
              <p:cNvPr id="41" name="Picture 40" descr="Icon&#10;&#10;Description automatically generated">
                <a:extLst>
                  <a:ext uri="{FF2B5EF4-FFF2-40B4-BE49-F238E27FC236}">
                    <a16:creationId xmlns:a16="http://schemas.microsoft.com/office/drawing/2014/main" id="{F6A58B20-36DF-466F-ABAF-05993F0722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15867" y="1911488"/>
                <a:ext cx="577880" cy="819192"/>
              </a:xfrm>
              <a:prstGeom prst="rect">
                <a:avLst/>
              </a:prstGeom>
            </p:spPr>
          </p:pic>
          <p:pic>
            <p:nvPicPr>
              <p:cNvPr id="42" name="Picture 41">
                <a:extLst>
                  <a:ext uri="{FF2B5EF4-FFF2-40B4-BE49-F238E27FC236}">
                    <a16:creationId xmlns:a16="http://schemas.microsoft.com/office/drawing/2014/main" id="{1CF27452-B651-41B4-8982-33DD1DE7FC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41015" y="1467382"/>
                <a:ext cx="2377337" cy="582285"/>
              </a:xfrm>
              <a:prstGeom prst="rect">
                <a:avLst/>
              </a:prstGeom>
            </p:spPr>
          </p:pic>
          <p:pic>
            <p:nvPicPr>
              <p:cNvPr id="43" name="Picture 42" descr="A picture containing shape&#10;&#10;Description automatically generated">
                <a:extLst>
                  <a:ext uri="{FF2B5EF4-FFF2-40B4-BE49-F238E27FC236}">
                    <a16:creationId xmlns:a16="http://schemas.microsoft.com/office/drawing/2014/main" id="{E579389F-CF00-482B-8B16-594530E7F2E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54944" y="2957231"/>
                <a:ext cx="1549480" cy="1206562"/>
              </a:xfrm>
              <a:prstGeom prst="rect">
                <a:avLst/>
              </a:prstGeom>
            </p:spPr>
          </p:pic>
          <p:pic>
            <p:nvPicPr>
              <p:cNvPr id="44" name="Picture 43">
                <a:extLst>
                  <a:ext uri="{FF2B5EF4-FFF2-40B4-BE49-F238E27FC236}">
                    <a16:creationId xmlns:a16="http://schemas.microsoft.com/office/drawing/2014/main" id="{11EA5F5D-1889-4849-8E65-72FEC845BD9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01260" y="1473927"/>
                <a:ext cx="3835899" cy="400766"/>
              </a:xfrm>
              <a:prstGeom prst="rect">
                <a:avLst/>
              </a:prstGeom>
            </p:spPr>
          </p:pic>
          <p:sp>
            <p:nvSpPr>
              <p:cNvPr id="45" name="TextBox 44">
                <a:extLst>
                  <a:ext uri="{FF2B5EF4-FFF2-40B4-BE49-F238E27FC236}">
                    <a16:creationId xmlns:a16="http://schemas.microsoft.com/office/drawing/2014/main" id="{10A25214-F88E-4DED-AFCD-31D02E5FA845}"/>
                  </a:ext>
                </a:extLst>
              </p:cNvPr>
              <p:cNvSpPr txBox="1"/>
              <p:nvPr/>
            </p:nvSpPr>
            <p:spPr>
              <a:xfrm>
                <a:off x="4457001" y="2159924"/>
                <a:ext cx="649477"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200" dirty="0"/>
                  <a:t>Wastewater chain</a:t>
                </a:r>
                <a:endParaRPr lang="en-US" sz="1200" dirty="0"/>
              </a:p>
            </p:txBody>
          </p:sp>
          <p:sp>
            <p:nvSpPr>
              <p:cNvPr id="46" name="TextBox 45">
                <a:extLst>
                  <a:ext uri="{FF2B5EF4-FFF2-40B4-BE49-F238E27FC236}">
                    <a16:creationId xmlns:a16="http://schemas.microsoft.com/office/drawing/2014/main" id="{EC5B7DF1-4884-40B9-8E6E-DF680708E911}"/>
                  </a:ext>
                </a:extLst>
              </p:cNvPr>
              <p:cNvSpPr txBox="1"/>
              <p:nvPr/>
            </p:nvSpPr>
            <p:spPr>
              <a:xfrm>
                <a:off x="4453394" y="3396418"/>
                <a:ext cx="65669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200" dirty="0"/>
                  <a:t>Faecal sludge chain</a:t>
                </a:r>
                <a:endParaRPr lang="en-US" sz="1200" dirty="0"/>
              </a:p>
            </p:txBody>
          </p:sp>
          <p:grpSp>
            <p:nvGrpSpPr>
              <p:cNvPr id="47" name="Group 46">
                <a:extLst>
                  <a:ext uri="{FF2B5EF4-FFF2-40B4-BE49-F238E27FC236}">
                    <a16:creationId xmlns:a16="http://schemas.microsoft.com/office/drawing/2014/main" id="{BA787492-23EB-4EAD-9087-A2914EF5C466}"/>
                  </a:ext>
                </a:extLst>
              </p:cNvPr>
              <p:cNvGrpSpPr/>
              <p:nvPr/>
            </p:nvGrpSpPr>
            <p:grpSpPr>
              <a:xfrm>
                <a:off x="5487955" y="2730680"/>
                <a:ext cx="1730398" cy="395458"/>
                <a:chOff x="5723817" y="2718701"/>
                <a:chExt cx="1656446" cy="395458"/>
              </a:xfrm>
            </p:grpSpPr>
            <p:grpSp>
              <p:nvGrpSpPr>
                <p:cNvPr id="50" name="Group 49">
                  <a:extLst>
                    <a:ext uri="{FF2B5EF4-FFF2-40B4-BE49-F238E27FC236}">
                      <a16:creationId xmlns:a16="http://schemas.microsoft.com/office/drawing/2014/main" id="{7A81DE19-13BB-4997-BD7D-6B9B6458EDA9}"/>
                    </a:ext>
                  </a:extLst>
                </p:cNvPr>
                <p:cNvGrpSpPr/>
                <p:nvPr/>
              </p:nvGrpSpPr>
              <p:grpSpPr>
                <a:xfrm>
                  <a:off x="5723817" y="2770179"/>
                  <a:ext cx="1656446" cy="343980"/>
                  <a:chOff x="5729660" y="2761891"/>
                  <a:chExt cx="1656446" cy="343980"/>
                </a:xfrm>
              </p:grpSpPr>
              <p:cxnSp>
                <p:nvCxnSpPr>
                  <p:cNvPr id="52" name="Straight Connector 51">
                    <a:extLst>
                      <a:ext uri="{FF2B5EF4-FFF2-40B4-BE49-F238E27FC236}">
                        <a16:creationId xmlns:a16="http://schemas.microsoft.com/office/drawing/2014/main" id="{4BF1220B-074E-40E3-BC3F-17DF0529BB4E}"/>
                      </a:ext>
                    </a:extLst>
                  </p:cNvPr>
                  <p:cNvCxnSpPr>
                    <a:cxnSpLocks/>
                  </p:cNvCxnSpPr>
                  <p:nvPr/>
                </p:nvCxnSpPr>
                <p:spPr>
                  <a:xfrm>
                    <a:off x="5775791" y="2843831"/>
                    <a:ext cx="1610315" cy="26204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36DA6346-2805-4E1B-8A2A-3D10B4CDF0A9}"/>
                      </a:ext>
                    </a:extLst>
                  </p:cNvPr>
                  <p:cNvSpPr/>
                  <p:nvPr/>
                </p:nvSpPr>
                <p:spPr>
                  <a:xfrm>
                    <a:off x="5729660" y="2761891"/>
                    <a:ext cx="71203" cy="81940"/>
                  </a:xfrm>
                  <a:custGeom>
                    <a:avLst/>
                    <a:gdLst>
                      <a:gd name="connsiteX0" fmla="*/ 0 w 71203"/>
                      <a:gd name="connsiteY0" fmla="*/ 0 h 81940"/>
                      <a:gd name="connsiteX1" fmla="*/ 44970 w 71203"/>
                      <a:gd name="connsiteY1" fmla="*/ 74951 h 81940"/>
                      <a:gd name="connsiteX2" fmla="*/ 71203 w 71203"/>
                      <a:gd name="connsiteY2" fmla="*/ 78699 h 81940"/>
                    </a:gdLst>
                    <a:ahLst/>
                    <a:cxnLst>
                      <a:cxn ang="0">
                        <a:pos x="connsiteX0" y="connsiteY0"/>
                      </a:cxn>
                      <a:cxn ang="0">
                        <a:pos x="connsiteX1" y="connsiteY1"/>
                      </a:cxn>
                      <a:cxn ang="0">
                        <a:pos x="connsiteX2" y="connsiteY2"/>
                      </a:cxn>
                    </a:cxnLst>
                    <a:rect l="l" t="t" r="r" b="b"/>
                    <a:pathLst>
                      <a:path w="71203" h="81940">
                        <a:moveTo>
                          <a:pt x="0" y="0"/>
                        </a:moveTo>
                        <a:cubicBezTo>
                          <a:pt x="16551" y="30917"/>
                          <a:pt x="33103" y="61834"/>
                          <a:pt x="44970" y="74951"/>
                        </a:cubicBezTo>
                        <a:cubicBezTo>
                          <a:pt x="56837" y="88068"/>
                          <a:pt x="71203" y="78699"/>
                          <a:pt x="71203" y="78699"/>
                        </a:cubicBezTo>
                      </a:path>
                    </a:pathLst>
                  </a:custGeom>
                  <a:noFill/>
                  <a:ln w="508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1" name="Straight Connector 50">
                  <a:extLst>
                    <a:ext uri="{FF2B5EF4-FFF2-40B4-BE49-F238E27FC236}">
                      <a16:creationId xmlns:a16="http://schemas.microsoft.com/office/drawing/2014/main" id="{4E0DD396-A0E7-42E4-939D-08C1608B5B21}"/>
                    </a:ext>
                  </a:extLst>
                </p:cNvPr>
                <p:cNvCxnSpPr/>
                <p:nvPr/>
              </p:nvCxnSpPr>
              <p:spPr>
                <a:xfrm>
                  <a:off x="5729734" y="2718701"/>
                  <a:ext cx="0" cy="70450"/>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48" name="Picture 47" descr="Diagram&#10;&#10;Description automatically generated">
                <a:extLst>
                  <a:ext uri="{FF2B5EF4-FFF2-40B4-BE49-F238E27FC236}">
                    <a16:creationId xmlns:a16="http://schemas.microsoft.com/office/drawing/2014/main" id="{B70FD424-FA2E-4399-8934-A7334972BA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18352" y="2132366"/>
                <a:ext cx="3507883" cy="2856291"/>
              </a:xfrm>
              <a:prstGeom prst="rect">
                <a:avLst/>
              </a:prstGeom>
            </p:spPr>
          </p:pic>
          <p:cxnSp>
            <p:nvCxnSpPr>
              <p:cNvPr id="49" name="Straight Connector 48">
                <a:extLst>
                  <a:ext uri="{FF2B5EF4-FFF2-40B4-BE49-F238E27FC236}">
                    <a16:creationId xmlns:a16="http://schemas.microsoft.com/office/drawing/2014/main" id="{A3F867CD-209C-4AA0-ABD4-09B5236D67F7}"/>
                  </a:ext>
                </a:extLst>
              </p:cNvPr>
              <p:cNvCxnSpPr>
                <a:cxnSpLocks/>
              </p:cNvCxnSpPr>
              <p:nvPr/>
            </p:nvCxnSpPr>
            <p:spPr>
              <a:xfrm>
                <a:off x="6784168" y="3641484"/>
                <a:ext cx="434184" cy="0"/>
              </a:xfrm>
              <a:prstGeom prst="line">
                <a:avLst/>
              </a:prstGeom>
              <a:ln w="1905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1922D8CB-06D5-4563-A87F-32450BBB0F60}"/>
                </a:ext>
              </a:extLst>
            </p:cNvPr>
            <p:cNvSpPr txBox="1"/>
            <p:nvPr/>
          </p:nvSpPr>
          <p:spPr>
            <a:xfrm>
              <a:off x="4754879" y="4319893"/>
              <a:ext cx="966991" cy="40011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000" dirty="0"/>
                <a:t>ONSITE PRETREAMENT</a:t>
              </a:r>
              <a:endParaRPr lang="en-US" sz="1000" dirty="0"/>
            </a:p>
          </p:txBody>
        </p:sp>
        <p:cxnSp>
          <p:nvCxnSpPr>
            <p:cNvPr id="38" name="Straight Arrow Connector 37">
              <a:extLst>
                <a:ext uri="{FF2B5EF4-FFF2-40B4-BE49-F238E27FC236}">
                  <a16:creationId xmlns:a16="http://schemas.microsoft.com/office/drawing/2014/main" id="{8AD3CEE2-CFF4-4B87-8AF1-F115342B024D}"/>
                </a:ext>
              </a:extLst>
            </p:cNvPr>
            <p:cNvCxnSpPr>
              <a:cxnSpLocks/>
            </p:cNvCxnSpPr>
            <p:nvPr/>
          </p:nvCxnSpPr>
          <p:spPr>
            <a:xfrm>
              <a:off x="5793747" y="4400986"/>
              <a:ext cx="2674214" cy="0"/>
            </a:xfrm>
            <a:prstGeom prst="straightConnector1">
              <a:avLst/>
            </a:prstGeom>
            <a:ln w="15875">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671D2B-D1F9-4497-9ECD-71DC5DC6B9BD}"/>
                </a:ext>
              </a:extLst>
            </p:cNvPr>
            <p:cNvCxnSpPr/>
            <p:nvPr/>
          </p:nvCxnSpPr>
          <p:spPr>
            <a:xfrm flipV="1">
              <a:off x="5793747" y="4042749"/>
              <a:ext cx="0" cy="362274"/>
            </a:xfrm>
            <a:prstGeom prst="line">
              <a:avLst/>
            </a:prstGeom>
            <a:ln w="158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7C1AD5-AA91-435F-A9BE-F81A32CD6CB6}"/>
                </a:ext>
              </a:extLst>
            </p:cNvPr>
            <p:cNvSpPr txBox="1"/>
            <p:nvPr/>
          </p:nvSpPr>
          <p:spPr>
            <a:xfrm>
              <a:off x="5816200" y="4334768"/>
              <a:ext cx="617972" cy="369332"/>
            </a:xfrm>
            <a:prstGeom prst="rect">
              <a:avLst/>
            </a:prstGeom>
            <a:noFill/>
          </p:spPr>
          <p:txBody>
            <a:bodyPr wrap="square" rtlCol="0">
              <a:spAutoFit/>
            </a:bodyPr>
            <a:lstStyle/>
            <a:p>
              <a:r>
                <a:rPr lang="en-GB" sz="1000" b="1" dirty="0"/>
                <a:t>Liquids</a:t>
              </a:r>
              <a:r>
                <a:rPr lang="en-GB" dirty="0"/>
                <a:t> </a:t>
              </a:r>
              <a:endParaRPr lang="en-US" dirty="0"/>
            </a:p>
          </p:txBody>
        </p:sp>
      </p:grpSp>
      <p:sp>
        <p:nvSpPr>
          <p:cNvPr id="54" name="TextBox 53">
            <a:extLst>
              <a:ext uri="{FF2B5EF4-FFF2-40B4-BE49-F238E27FC236}">
                <a16:creationId xmlns:a16="http://schemas.microsoft.com/office/drawing/2014/main" id="{AE0F5134-2DAA-4F64-B629-9ECA154AA0B8}"/>
              </a:ext>
            </a:extLst>
          </p:cNvPr>
          <p:cNvSpPr txBox="1"/>
          <p:nvPr/>
        </p:nvSpPr>
        <p:spPr>
          <a:xfrm>
            <a:off x="1461650" y="6362479"/>
            <a:ext cx="4036248" cy="276999"/>
          </a:xfrm>
          <a:prstGeom prst="rect">
            <a:avLst/>
          </a:prstGeom>
          <a:noFill/>
        </p:spPr>
        <p:txBody>
          <a:bodyPr wrap="square" rtlCol="0">
            <a:spAutoFit/>
          </a:bodyPr>
          <a:lstStyle/>
          <a:p>
            <a:r>
              <a:rPr lang="en-GB" sz="1200" dirty="0"/>
              <a:t>Reference: GWC – FSM TWIG – Terminology Factsheet</a:t>
            </a:r>
            <a:endParaRPr lang="en-US" sz="1200" dirty="0"/>
          </a:p>
        </p:txBody>
      </p:sp>
      <p:sp>
        <p:nvSpPr>
          <p:cNvPr id="55" name="Rectangle 54">
            <a:extLst>
              <a:ext uri="{FF2B5EF4-FFF2-40B4-BE49-F238E27FC236}">
                <a16:creationId xmlns:a16="http://schemas.microsoft.com/office/drawing/2014/main" id="{002B1A5F-B267-4540-8849-1FEAA327BF4D}"/>
              </a:ext>
            </a:extLst>
          </p:cNvPr>
          <p:cNvSpPr/>
          <p:nvPr/>
        </p:nvSpPr>
        <p:spPr>
          <a:xfrm>
            <a:off x="1420103" y="2333050"/>
            <a:ext cx="2624796" cy="1569660"/>
          </a:xfrm>
          <a:prstGeom prst="rect">
            <a:avLst/>
          </a:prstGeom>
        </p:spPr>
        <p:txBody>
          <a:bodyPr wrap="square">
            <a:spAutoFit/>
          </a:bodyPr>
          <a:lstStyle/>
          <a:p>
            <a:r>
              <a:rPr lang="en-GB" sz="1200" b="1" dirty="0">
                <a:solidFill>
                  <a:srgbClr val="000005"/>
                </a:solidFill>
                <a:latin typeface="Calibri" panose="020F0502020204030204" pitchFamily="34" charset="0"/>
                <a:ea typeface="Arial Narrow" panose="020B0606020202030204" pitchFamily="34" charset="0"/>
              </a:rPr>
              <a:t>Wastewater</a:t>
            </a:r>
            <a:r>
              <a:rPr lang="en-GB" sz="1200" dirty="0">
                <a:solidFill>
                  <a:srgbClr val="000005"/>
                </a:solidFill>
                <a:latin typeface="Calibri" panose="020F0502020204030204" pitchFamily="34" charset="0"/>
                <a:ea typeface="Arial Narrow" panose="020B0606020202030204" pitchFamily="34" charset="0"/>
              </a:rPr>
              <a:t> </a:t>
            </a:r>
            <a:r>
              <a:rPr lang="en-US" sz="1200" dirty="0">
                <a:solidFill>
                  <a:srgbClr val="000005"/>
                </a:solidFill>
                <a:latin typeface="Calibri" panose="020F0502020204030204" pitchFamily="34" charset="0"/>
                <a:ea typeface="Arial Narrow" panose="020B0606020202030204" pitchFamily="34" charset="0"/>
              </a:rPr>
              <a:t>is generally used to refer to the mixture collected in and transported through a sewer system, using flushing water to transport the </a:t>
            </a:r>
            <a:r>
              <a:rPr lang="en-US" sz="1200" dirty="0" err="1">
                <a:solidFill>
                  <a:srgbClr val="000005"/>
                </a:solidFill>
                <a:latin typeface="Calibri" panose="020F0502020204030204" pitchFamily="34" charset="0"/>
                <a:ea typeface="Arial Narrow" panose="020B0606020202030204" pitchFamily="34" charset="0"/>
              </a:rPr>
              <a:t>faeces</a:t>
            </a:r>
            <a:r>
              <a:rPr lang="en-US" sz="1200" dirty="0">
                <a:solidFill>
                  <a:srgbClr val="000005"/>
                </a:solidFill>
                <a:latin typeface="Calibri" panose="020F0502020204030204" pitchFamily="34" charset="0"/>
                <a:ea typeface="Arial Narrow" panose="020B0606020202030204" pitchFamily="34" charset="0"/>
              </a:rPr>
              <a:t> and urine. In addition to flushing water, wastewater generally also contains greywater, e.g. the water from showers and sinks</a:t>
            </a:r>
            <a:endParaRPr lang="en-US" sz="1200" dirty="0"/>
          </a:p>
        </p:txBody>
      </p:sp>
      <p:sp>
        <p:nvSpPr>
          <p:cNvPr id="56" name="Rectangle 55">
            <a:extLst>
              <a:ext uri="{FF2B5EF4-FFF2-40B4-BE49-F238E27FC236}">
                <a16:creationId xmlns:a16="http://schemas.microsoft.com/office/drawing/2014/main" id="{130E12BA-7C9E-478E-BC8E-3EB5A4A38B9B}"/>
              </a:ext>
            </a:extLst>
          </p:cNvPr>
          <p:cNvSpPr/>
          <p:nvPr/>
        </p:nvSpPr>
        <p:spPr>
          <a:xfrm>
            <a:off x="1395268" y="4024867"/>
            <a:ext cx="2714040" cy="1200329"/>
          </a:xfrm>
          <a:prstGeom prst="rect">
            <a:avLst/>
          </a:prstGeom>
        </p:spPr>
        <p:txBody>
          <a:bodyPr wrap="square">
            <a:spAutoFit/>
          </a:bodyPr>
          <a:lstStyle/>
          <a:p>
            <a:r>
              <a:rPr lang="en-GB" sz="1200" b="1" dirty="0">
                <a:solidFill>
                  <a:srgbClr val="000000"/>
                </a:solidFill>
                <a:latin typeface="Calibri" panose="020F0502020204030204" pitchFamily="34" charset="0"/>
                <a:ea typeface="Calibri" panose="020F0502020204030204" pitchFamily="34" charset="0"/>
              </a:rPr>
              <a:t>Faecal sludge</a:t>
            </a:r>
            <a:r>
              <a:rPr lang="en-GB" sz="1200" dirty="0">
                <a:solidFill>
                  <a:srgbClr val="000000"/>
                </a:solidFill>
                <a:latin typeface="Calibri" panose="020F0502020204030204" pitchFamily="34" charset="0"/>
                <a:ea typeface="Calibri" panose="020F0502020204030204" pitchFamily="34" charset="0"/>
              </a:rPr>
              <a:t> is the mixture of human urine and faeces, water and solid wastes (such as toilet paper and menstrual hygiene materials) that  gets collected in onsite sanitation systems and is not transported through a sewer</a:t>
            </a:r>
            <a:endParaRPr lang="en-US" sz="1200" dirty="0"/>
          </a:p>
        </p:txBody>
      </p:sp>
      <p:sp>
        <p:nvSpPr>
          <p:cNvPr id="57" name="TextBox 56">
            <a:extLst>
              <a:ext uri="{FF2B5EF4-FFF2-40B4-BE49-F238E27FC236}">
                <a16:creationId xmlns:a16="http://schemas.microsoft.com/office/drawing/2014/main" id="{2D341009-C016-4681-A358-76DB325FE37B}"/>
              </a:ext>
            </a:extLst>
          </p:cNvPr>
          <p:cNvSpPr txBox="1"/>
          <p:nvPr/>
        </p:nvSpPr>
        <p:spPr>
          <a:xfrm>
            <a:off x="1395268" y="1480225"/>
            <a:ext cx="9800948" cy="584775"/>
          </a:xfrm>
          <a:prstGeom prst="rect">
            <a:avLst/>
          </a:prstGeom>
          <a:noFill/>
        </p:spPr>
        <p:txBody>
          <a:bodyPr wrap="square" rtlCol="0">
            <a:spAutoFit/>
          </a:bodyPr>
          <a:lstStyle/>
          <a:p>
            <a:r>
              <a:rPr lang="en-GB" sz="1600" dirty="0"/>
              <a:t>Most treatment options fall into 4 categories: physical, mechanical, chemical and biological treatment, and a full treatment chain generally involved a mix of them.</a:t>
            </a:r>
            <a:endParaRPr lang="en-US" sz="1600" dirty="0"/>
          </a:p>
        </p:txBody>
      </p:sp>
      <p:sp>
        <p:nvSpPr>
          <p:cNvPr id="58" name="Rectangle 57">
            <a:extLst>
              <a:ext uri="{FF2B5EF4-FFF2-40B4-BE49-F238E27FC236}">
                <a16:creationId xmlns:a16="http://schemas.microsoft.com/office/drawing/2014/main" id="{0F68AE61-1CD1-40FB-9870-E064387D7A86}"/>
              </a:ext>
            </a:extLst>
          </p:cNvPr>
          <p:cNvSpPr/>
          <p:nvPr/>
        </p:nvSpPr>
        <p:spPr>
          <a:xfrm>
            <a:off x="1395268" y="127068"/>
            <a:ext cx="9471000" cy="1323439"/>
          </a:xfrm>
          <a:prstGeom prst="rect">
            <a:avLst/>
          </a:prstGeom>
        </p:spPr>
        <p:txBody>
          <a:bodyPr wrap="square">
            <a:spAutoFit/>
          </a:bodyPr>
          <a:lstStyle/>
          <a:p>
            <a:r>
              <a:rPr lang="en-GB" sz="1600" dirty="0"/>
              <a:t>The aim of wastewater and Faecal sludge treatment is the reduction of volume by separating solid and liquid, the inactivation of pathogens and the reduction of Carbonate, Nitrogen and Phosphorus returning to water bodies before disposing safely of the final products. BOD (biological oxygen demand) is a proxy indicator of organic matter pollution used to measure potential risks presented by effluents to water bodies and their fauna and flora.</a:t>
            </a:r>
            <a:endParaRPr lang="en-US" sz="1600" dirty="0"/>
          </a:p>
        </p:txBody>
      </p:sp>
    </p:spTree>
    <p:extLst>
      <p:ext uri="{BB962C8B-B14F-4D97-AF65-F5344CB8AC3E}">
        <p14:creationId xmlns:p14="http://schemas.microsoft.com/office/powerpoint/2010/main" val="7287154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9">
            <a:extLst>
              <a:ext uri="{FF2B5EF4-FFF2-40B4-BE49-F238E27FC236}">
                <a16:creationId xmlns:a16="http://schemas.microsoft.com/office/drawing/2014/main" id="{1D822055-262C-4B48-9595-7DD6B06CC3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892" y="4664006"/>
            <a:ext cx="2051050" cy="2051050"/>
          </a:xfrm>
          <a:prstGeom prst="rect">
            <a:avLst/>
          </a:prstGeom>
          <a:noFill/>
          <a:ln>
            <a:noFill/>
          </a:ln>
        </p:spPr>
      </p:pic>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4"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5"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6"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7"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8"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9"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10"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1"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2"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3"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5"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6"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8"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19"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1/8</a:t>
            </a:r>
            <a:endParaRPr lang="en-US" sz="900" dirty="0"/>
          </a:p>
        </p:txBody>
      </p:sp>
      <p:sp>
        <p:nvSpPr>
          <p:cNvPr id="64" name="Action Button: Go Forward or Next 63">
            <a:hlinkClick r:id="" action="ppaction://hlinkshowjump?jump=nextslide" highlightClick="1"/>
            <a:extLst>
              <a:ext uri="{FF2B5EF4-FFF2-40B4-BE49-F238E27FC236}">
                <a16:creationId xmlns:a16="http://schemas.microsoft.com/office/drawing/2014/main" id="{BC7EAF74-CFD6-447D-A3BA-746727034741}"/>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ction Button: Go to End 69">
            <a:hlinkClick r:id="rId20" action="ppaction://hlinksldjump" highlightClick="1"/>
            <a:extLst>
              <a:ext uri="{FF2B5EF4-FFF2-40B4-BE49-F238E27FC236}">
                <a16:creationId xmlns:a16="http://schemas.microsoft.com/office/drawing/2014/main" id="{6766A7E9-BFEF-4051-BB55-0BAA87FF1171}"/>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3BD4E74-A9B3-4F49-BC2B-3F2C963A4E3B}"/>
              </a:ext>
            </a:extLst>
          </p:cNvPr>
          <p:cNvSpPr/>
          <p:nvPr/>
        </p:nvSpPr>
        <p:spPr>
          <a:xfrm>
            <a:off x="1685105" y="-39010"/>
            <a:ext cx="3988400"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Treatment options in emergency setting</a:t>
            </a:r>
            <a:endParaRPr lang="en-US" dirty="0"/>
          </a:p>
        </p:txBody>
      </p:sp>
      <p:sp>
        <p:nvSpPr>
          <p:cNvPr id="31" name="Rectangle 30">
            <a:extLst>
              <a:ext uri="{FF2B5EF4-FFF2-40B4-BE49-F238E27FC236}">
                <a16:creationId xmlns:a16="http://schemas.microsoft.com/office/drawing/2014/main" id="{68D69EB8-4983-41E6-95DA-842C1CDCC731}"/>
              </a:ext>
            </a:extLst>
          </p:cNvPr>
          <p:cNvSpPr/>
          <p:nvPr/>
        </p:nvSpPr>
        <p:spPr>
          <a:xfrm>
            <a:off x="1188016" y="355790"/>
            <a:ext cx="10789761" cy="523220"/>
          </a:xfrm>
          <a:prstGeom prst="rect">
            <a:avLst/>
          </a:prstGeom>
        </p:spPr>
        <p:txBody>
          <a:bodyPr wrap="square">
            <a:spAutoFit/>
          </a:bodyPr>
          <a:lstStyle/>
          <a:p>
            <a:r>
              <a:rPr lang="en-GB" sz="1400" b="1" dirty="0">
                <a:solidFill>
                  <a:srgbClr val="00B0F0"/>
                </a:solidFill>
              </a:rPr>
              <a:t>While there are a wide variety of solutions for potable water transport, storage and treatment, most existing emergency kits in sanitation focus on latrines and sludge pumps. Developing faecal sludge treatment kit for emergency purpose is in its infancy. </a:t>
            </a:r>
          </a:p>
        </p:txBody>
      </p:sp>
      <p:sp>
        <p:nvSpPr>
          <p:cNvPr id="33" name="Rectangle 32">
            <a:extLst>
              <a:ext uri="{FF2B5EF4-FFF2-40B4-BE49-F238E27FC236}">
                <a16:creationId xmlns:a16="http://schemas.microsoft.com/office/drawing/2014/main" id="{44A4E1E1-A739-460A-934A-7931BC53F169}"/>
              </a:ext>
            </a:extLst>
          </p:cNvPr>
          <p:cNvSpPr/>
          <p:nvPr/>
        </p:nvSpPr>
        <p:spPr>
          <a:xfrm>
            <a:off x="5925195" y="992722"/>
            <a:ext cx="6079501" cy="1384995"/>
          </a:xfrm>
          <a:prstGeom prst="rect">
            <a:avLst/>
          </a:prstGeom>
        </p:spPr>
        <p:txBody>
          <a:bodyPr wrap="square">
            <a:spAutoFit/>
          </a:bodyPr>
          <a:lstStyle/>
          <a:p>
            <a:r>
              <a:rPr lang="en-GB" sz="1400" dirty="0"/>
              <a:t>Other types of treatment such as anaerobic filter, trickling filter will require a rigid tank. Metal sheet and liners have successfully replaced civil works in water emergency kits and a similar approach can be done for faecal sludge treatment. </a:t>
            </a:r>
          </a:p>
          <a:p>
            <a:r>
              <a:rPr lang="en-US" sz="1400" dirty="0"/>
              <a:t>It is certainly possible to redirect some of the existing potable water tank kit however be attentive on the liner type and its interaction with wastewater whose characteristics are different from potable water.</a:t>
            </a:r>
          </a:p>
        </p:txBody>
      </p:sp>
      <p:sp>
        <p:nvSpPr>
          <p:cNvPr id="34" name="Rectangle 33">
            <a:extLst>
              <a:ext uri="{FF2B5EF4-FFF2-40B4-BE49-F238E27FC236}">
                <a16:creationId xmlns:a16="http://schemas.microsoft.com/office/drawing/2014/main" id="{D9E75B57-F088-4A49-A510-F48191F39187}"/>
              </a:ext>
            </a:extLst>
          </p:cNvPr>
          <p:cNvSpPr/>
          <p:nvPr/>
        </p:nvSpPr>
        <p:spPr>
          <a:xfrm>
            <a:off x="5952111" y="4214692"/>
            <a:ext cx="6052585" cy="2462213"/>
          </a:xfrm>
          <a:prstGeom prst="rect">
            <a:avLst/>
          </a:prstGeom>
        </p:spPr>
        <p:txBody>
          <a:bodyPr wrap="square">
            <a:spAutoFit/>
          </a:bodyPr>
          <a:lstStyle/>
          <a:p>
            <a:r>
              <a:rPr lang="en-GB" sz="1400" dirty="0"/>
              <a:t>Selecting geotextile (for the role of support and eventually protection layer) and geomembrane (role of barrier) to </a:t>
            </a:r>
            <a:r>
              <a:rPr lang="en-GB" sz="1400" dirty="0">
                <a:hlinkClick r:id="rId21"/>
              </a:rPr>
              <a:t>design a liner system </a:t>
            </a:r>
            <a:r>
              <a:rPr lang="en-GB" sz="1400" dirty="0"/>
              <a:t>depend on the choice available locally, site characteristics, the function and geometry of the facility, the characteristic of the water to be stored, the condition of use and maintenance (including possible risks such as flood and environmental risks). </a:t>
            </a:r>
          </a:p>
          <a:p>
            <a:endParaRPr lang="en-GB" sz="1400" dirty="0"/>
          </a:p>
          <a:p>
            <a:r>
              <a:rPr lang="en-GB" sz="1400" dirty="0"/>
              <a:t>Welding, to seal geomembrane sheets, is sensitive to weather (humidity and temperature variation) and need to be carefully planned. Water and gas may accumulate underneath the geomembrane and exert backpressure on it. In this case water and gas drainage networks should be designed and installed under the geomembrane.</a:t>
            </a:r>
            <a:endParaRPr lang="en-US" sz="1400" dirty="0"/>
          </a:p>
        </p:txBody>
      </p:sp>
      <p:pic>
        <p:nvPicPr>
          <p:cNvPr id="39" name="Grafik 4">
            <a:extLst>
              <a:ext uri="{FF2B5EF4-FFF2-40B4-BE49-F238E27FC236}">
                <a16:creationId xmlns:a16="http://schemas.microsoft.com/office/drawing/2014/main" id="{2EE41BF5-F7CC-4929-981C-1F6944BE3126}"/>
              </a:ext>
            </a:extLst>
          </p:cNvPr>
          <p:cNvPicPr/>
          <p:nvPr/>
        </p:nvPicPr>
        <p:blipFill rotWithShape="1">
          <a:blip r:embed="rId22" cstate="print">
            <a:extLst>
              <a:ext uri="{28A0092B-C50C-407E-A947-70E740481C1C}">
                <a14:useLocalDpi xmlns:a14="http://schemas.microsoft.com/office/drawing/2010/main" val="0"/>
              </a:ext>
            </a:extLst>
          </a:blip>
          <a:srcRect l="24932" t="7735" r="8448"/>
          <a:stretch/>
        </p:blipFill>
        <p:spPr bwMode="auto">
          <a:xfrm>
            <a:off x="1188016" y="2062648"/>
            <a:ext cx="4547873" cy="2754395"/>
          </a:xfrm>
          <a:prstGeom prst="rect">
            <a:avLst/>
          </a:prstGeom>
          <a:noFill/>
          <a:ln>
            <a:noFill/>
          </a:ln>
          <a:extLst>
            <a:ext uri="{53640926-AAD7-44D8-BBD7-CCE9431645EC}">
              <a14:shadowObscured xmlns:a14="http://schemas.microsoft.com/office/drawing/2010/main"/>
            </a:ext>
          </a:extLst>
        </p:spPr>
      </p:pic>
      <p:sp>
        <p:nvSpPr>
          <p:cNvPr id="40" name="Rectangle 39">
            <a:extLst>
              <a:ext uri="{FF2B5EF4-FFF2-40B4-BE49-F238E27FC236}">
                <a16:creationId xmlns:a16="http://schemas.microsoft.com/office/drawing/2014/main" id="{DCE9D9D6-0ADA-4BD0-829D-F6FBD49DB916}"/>
              </a:ext>
            </a:extLst>
          </p:cNvPr>
          <p:cNvSpPr/>
          <p:nvPr/>
        </p:nvSpPr>
        <p:spPr>
          <a:xfrm>
            <a:off x="1177892" y="985430"/>
            <a:ext cx="4593681" cy="1077218"/>
          </a:xfrm>
          <a:prstGeom prst="rect">
            <a:avLst/>
          </a:prstGeom>
        </p:spPr>
        <p:txBody>
          <a:bodyPr wrap="square">
            <a:spAutoFit/>
          </a:bodyPr>
          <a:lstStyle/>
          <a:p>
            <a:r>
              <a:rPr lang="en-GB" sz="1400" dirty="0"/>
              <a:t>Oxfam is currently testing </a:t>
            </a:r>
            <a:r>
              <a:rPr lang="en-GB" sz="1400" b="1" dirty="0"/>
              <a:t>a flatpack septic tank kit </a:t>
            </a:r>
            <a:r>
              <a:rPr lang="en-GB" sz="1400" dirty="0"/>
              <a:t>separating liquid and solid and storing up to 6-12 months faecal sludge from about 500 people.</a:t>
            </a:r>
          </a:p>
          <a:p>
            <a:endParaRPr lang="en-GB" sz="800" dirty="0"/>
          </a:p>
          <a:p>
            <a:r>
              <a:rPr lang="en-GB" sz="1400" dirty="0"/>
              <a:t>It is composed of a two chambers bladder tank,</a:t>
            </a:r>
            <a:endParaRPr lang="en-US" sz="1400" dirty="0"/>
          </a:p>
        </p:txBody>
      </p:sp>
      <p:sp>
        <p:nvSpPr>
          <p:cNvPr id="44" name="Rectangle 43">
            <a:extLst>
              <a:ext uri="{FF2B5EF4-FFF2-40B4-BE49-F238E27FC236}">
                <a16:creationId xmlns:a16="http://schemas.microsoft.com/office/drawing/2014/main" id="{C4CD3B42-2262-44C7-811D-37583F1DE476}"/>
              </a:ext>
            </a:extLst>
          </p:cNvPr>
          <p:cNvSpPr/>
          <p:nvPr/>
        </p:nvSpPr>
        <p:spPr>
          <a:xfrm>
            <a:off x="5952111" y="2398810"/>
            <a:ext cx="6025667" cy="1815882"/>
          </a:xfrm>
          <a:prstGeom prst="rect">
            <a:avLst/>
          </a:prstGeom>
        </p:spPr>
        <p:txBody>
          <a:bodyPr wrap="square">
            <a:spAutoFit/>
          </a:bodyPr>
          <a:lstStyle/>
          <a:p>
            <a:r>
              <a:rPr lang="en-GB" sz="1400" dirty="0"/>
              <a:t>Previous version of Oxfam T tank liners were made with EPDM which tend to swell in contact with hydrocarbon (organic matter) and change its characteristics. The suitability for wastewater need to be checked with the supplier. The current version has a PVC liner which require specific blend to be used for wastewater. Again, check with the supplier on the suitability of using the kit for wastewater. The degradation of the liner characteristics may take time, sufficiently for an emergency response use but it’s important to understand and integrate the </a:t>
            </a:r>
            <a:r>
              <a:rPr lang="en-GB" sz="1400" i="1" u="sng" dirty="0"/>
              <a:t>expiration date </a:t>
            </a:r>
            <a:r>
              <a:rPr lang="en-GB" sz="1400" dirty="0"/>
              <a:t>into planning. </a:t>
            </a:r>
            <a:endParaRPr lang="en-US" sz="1400" dirty="0"/>
          </a:p>
        </p:txBody>
      </p:sp>
      <p:sp>
        <p:nvSpPr>
          <p:cNvPr id="18" name="Rectangle 17">
            <a:extLst>
              <a:ext uri="{FF2B5EF4-FFF2-40B4-BE49-F238E27FC236}">
                <a16:creationId xmlns:a16="http://schemas.microsoft.com/office/drawing/2014/main" id="{F53E53EA-BDEF-4B23-A49E-2624254DC018}"/>
              </a:ext>
            </a:extLst>
          </p:cNvPr>
          <p:cNvSpPr/>
          <p:nvPr/>
        </p:nvSpPr>
        <p:spPr>
          <a:xfrm>
            <a:off x="3461953" y="5337183"/>
            <a:ext cx="1770459" cy="738664"/>
          </a:xfrm>
          <a:prstGeom prst="rect">
            <a:avLst/>
          </a:prstGeom>
        </p:spPr>
        <p:txBody>
          <a:bodyPr wrap="square">
            <a:spAutoFit/>
          </a:bodyPr>
          <a:lstStyle/>
          <a:p>
            <a:r>
              <a:rPr lang="en-GB" sz="1400" dirty="0"/>
              <a:t>and a set of foldable prefabricated infiltration units</a:t>
            </a:r>
            <a:endParaRPr lang="en-US" sz="1400" dirty="0"/>
          </a:p>
        </p:txBody>
      </p:sp>
    </p:spTree>
    <p:extLst>
      <p:ext uri="{BB962C8B-B14F-4D97-AF65-F5344CB8AC3E}">
        <p14:creationId xmlns:p14="http://schemas.microsoft.com/office/powerpoint/2010/main" val="6261604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8"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9"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7"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18"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2/8</a:t>
            </a:r>
            <a:endParaRPr lang="en-US" sz="900" dirty="0"/>
          </a:p>
        </p:txBody>
      </p:sp>
      <p:sp>
        <p:nvSpPr>
          <p:cNvPr id="64" name="Action Button: Go Forward or Next 63">
            <a:hlinkClick r:id="" action="ppaction://hlinkshowjump?jump=nextslide" highlightClick="1"/>
            <a:extLst>
              <a:ext uri="{FF2B5EF4-FFF2-40B4-BE49-F238E27FC236}">
                <a16:creationId xmlns:a16="http://schemas.microsoft.com/office/drawing/2014/main" id="{BC7EAF74-CFD6-447D-A3BA-746727034741}"/>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ction Button: Go to End 69">
            <a:hlinkClick r:id="rId19" action="ppaction://hlinksldjump" highlightClick="1"/>
            <a:extLst>
              <a:ext uri="{FF2B5EF4-FFF2-40B4-BE49-F238E27FC236}">
                <a16:creationId xmlns:a16="http://schemas.microsoft.com/office/drawing/2014/main" id="{6766A7E9-BFEF-4051-BB55-0BAA87FF1171}"/>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FECC9BE-9275-438D-B4A0-C2E80BCBE077}"/>
              </a:ext>
            </a:extLst>
          </p:cNvPr>
          <p:cNvSpPr/>
          <p:nvPr/>
        </p:nvSpPr>
        <p:spPr>
          <a:xfrm>
            <a:off x="1304958" y="908081"/>
            <a:ext cx="5089174" cy="954107"/>
          </a:xfrm>
          <a:prstGeom prst="rect">
            <a:avLst/>
          </a:prstGeom>
        </p:spPr>
        <p:txBody>
          <a:bodyPr wrap="square">
            <a:spAutoFit/>
          </a:bodyPr>
          <a:lstStyle/>
          <a:p>
            <a:r>
              <a:rPr lang="en-GB" sz="1400" dirty="0"/>
              <a:t>Adapted pipe for sludge transfer: HDPE, minimum size 110mm</a:t>
            </a:r>
          </a:p>
          <a:p>
            <a:r>
              <a:rPr lang="en-GB" sz="1400" dirty="0"/>
              <a:t>Slotted or perforated rigid pipe for percolation field and effluent drainage</a:t>
            </a:r>
          </a:p>
          <a:p>
            <a:r>
              <a:rPr lang="en-GB" sz="1400" dirty="0"/>
              <a:t>Use </a:t>
            </a:r>
            <a:r>
              <a:rPr lang="en-GB" sz="1400" dirty="0">
                <a:hlinkClick r:id="rId20"/>
              </a:rPr>
              <a:t>appropriate valves </a:t>
            </a:r>
            <a:r>
              <a:rPr lang="en-GB" sz="1400" dirty="0"/>
              <a:t>to minimise clogging</a:t>
            </a:r>
            <a:endParaRPr lang="en-US" sz="1400" dirty="0"/>
          </a:p>
        </p:txBody>
      </p:sp>
      <p:sp>
        <p:nvSpPr>
          <p:cNvPr id="36" name="Rectangle 35">
            <a:extLst>
              <a:ext uri="{FF2B5EF4-FFF2-40B4-BE49-F238E27FC236}">
                <a16:creationId xmlns:a16="http://schemas.microsoft.com/office/drawing/2014/main" id="{7E88BAD6-D1BC-4627-AA82-0389D429FF0E}"/>
              </a:ext>
            </a:extLst>
          </p:cNvPr>
          <p:cNvSpPr/>
          <p:nvPr/>
        </p:nvSpPr>
        <p:spPr>
          <a:xfrm>
            <a:off x="1304958" y="1940236"/>
            <a:ext cx="4893865" cy="738664"/>
          </a:xfrm>
          <a:prstGeom prst="rect">
            <a:avLst/>
          </a:prstGeom>
        </p:spPr>
        <p:txBody>
          <a:bodyPr wrap="square">
            <a:spAutoFit/>
          </a:bodyPr>
          <a:lstStyle/>
          <a:p>
            <a:r>
              <a:rPr lang="en-GB" sz="1400" dirty="0"/>
              <a:t>Any filtering process risk clogging and system to backwash with water or a combination water and air to unblock pores and pipes need to be included into the design</a:t>
            </a:r>
            <a:endParaRPr lang="en-US" sz="1400" dirty="0"/>
          </a:p>
        </p:txBody>
      </p:sp>
      <p:sp>
        <p:nvSpPr>
          <p:cNvPr id="37" name="Rectangle 36">
            <a:extLst>
              <a:ext uri="{FF2B5EF4-FFF2-40B4-BE49-F238E27FC236}">
                <a16:creationId xmlns:a16="http://schemas.microsoft.com/office/drawing/2014/main" id="{B9C69BB6-575C-40B0-8500-F63EBBB28ACF}"/>
              </a:ext>
            </a:extLst>
          </p:cNvPr>
          <p:cNvSpPr/>
          <p:nvPr/>
        </p:nvSpPr>
        <p:spPr>
          <a:xfrm>
            <a:off x="1310866" y="3920478"/>
            <a:ext cx="4751822" cy="954107"/>
          </a:xfrm>
          <a:prstGeom prst="rect">
            <a:avLst/>
          </a:prstGeom>
        </p:spPr>
        <p:txBody>
          <a:bodyPr wrap="square">
            <a:spAutoFit/>
          </a:bodyPr>
          <a:lstStyle/>
          <a:p>
            <a:r>
              <a:rPr lang="en-GB" sz="1400" dirty="0"/>
              <a:t>Flood risks and their impact on the treatment plant should be considered when locating site and designing infrastructure. Overflow management should be planned to minimise groundwater contamination.</a:t>
            </a:r>
          </a:p>
        </p:txBody>
      </p:sp>
      <p:sp>
        <p:nvSpPr>
          <p:cNvPr id="38" name="Rectangle 37">
            <a:extLst>
              <a:ext uri="{FF2B5EF4-FFF2-40B4-BE49-F238E27FC236}">
                <a16:creationId xmlns:a16="http://schemas.microsoft.com/office/drawing/2014/main" id="{D0F9F291-20C0-4CD9-9A03-7C18F95DF5AF}"/>
              </a:ext>
            </a:extLst>
          </p:cNvPr>
          <p:cNvSpPr/>
          <p:nvPr/>
        </p:nvSpPr>
        <p:spPr>
          <a:xfrm>
            <a:off x="1281284" y="4896783"/>
            <a:ext cx="4917539" cy="523220"/>
          </a:xfrm>
          <a:prstGeom prst="rect">
            <a:avLst/>
          </a:prstGeom>
        </p:spPr>
        <p:txBody>
          <a:bodyPr wrap="square">
            <a:spAutoFit/>
          </a:bodyPr>
          <a:lstStyle/>
          <a:p>
            <a:r>
              <a:rPr lang="en-GB" sz="1400" dirty="0"/>
              <a:t>Site topography is a key factor for gravity flow design into the treatment process and minimise pumping needs.</a:t>
            </a:r>
            <a:endParaRPr lang="en-US" sz="1400" dirty="0"/>
          </a:p>
        </p:txBody>
      </p:sp>
      <p:sp>
        <p:nvSpPr>
          <p:cNvPr id="19" name="TextBox 18">
            <a:extLst>
              <a:ext uri="{FF2B5EF4-FFF2-40B4-BE49-F238E27FC236}">
                <a16:creationId xmlns:a16="http://schemas.microsoft.com/office/drawing/2014/main" id="{2EA2C80E-6463-4708-B404-7BDF0EBDE81E}"/>
              </a:ext>
            </a:extLst>
          </p:cNvPr>
          <p:cNvSpPr txBox="1"/>
          <p:nvPr/>
        </p:nvSpPr>
        <p:spPr>
          <a:xfrm>
            <a:off x="6428677" y="3641587"/>
            <a:ext cx="5045797" cy="2308324"/>
          </a:xfrm>
          <a:prstGeom prst="rect">
            <a:avLst/>
          </a:prstGeom>
          <a:noFill/>
        </p:spPr>
        <p:txBody>
          <a:bodyPr wrap="square" rtlCol="0">
            <a:spAutoFit/>
          </a:bodyPr>
          <a:lstStyle/>
          <a:p>
            <a:r>
              <a:rPr lang="en-GB" b="1" dirty="0">
                <a:solidFill>
                  <a:srgbClr val="00B0F0"/>
                </a:solidFill>
              </a:rPr>
              <a:t>Look beyond faecal sludge and wastewater treatment and consider how end products (treated effluent, biogas / biomass / compost / dry sludge / fuel briquette) can support climate change adaptation and water security </a:t>
            </a:r>
          </a:p>
          <a:p>
            <a:r>
              <a:rPr lang="en-GB" b="1" dirty="0">
                <a:solidFill>
                  <a:srgbClr val="00B0F0"/>
                </a:solidFill>
              </a:rPr>
              <a:t>E.g., by supporting urban forests, agroforestry, crop irrigation, biodiversity &amp; land management, water resource management, etc.</a:t>
            </a:r>
          </a:p>
        </p:txBody>
      </p:sp>
      <p:sp>
        <p:nvSpPr>
          <p:cNvPr id="41" name="Rectangle 40">
            <a:extLst>
              <a:ext uri="{FF2B5EF4-FFF2-40B4-BE49-F238E27FC236}">
                <a16:creationId xmlns:a16="http://schemas.microsoft.com/office/drawing/2014/main" id="{CCB55EDA-6DC5-4C92-9FE7-9A6BDCC05033}"/>
              </a:ext>
            </a:extLst>
          </p:cNvPr>
          <p:cNvSpPr/>
          <p:nvPr/>
        </p:nvSpPr>
        <p:spPr>
          <a:xfrm>
            <a:off x="1310865" y="3138658"/>
            <a:ext cx="4751823" cy="738664"/>
          </a:xfrm>
          <a:prstGeom prst="rect">
            <a:avLst/>
          </a:prstGeom>
        </p:spPr>
        <p:txBody>
          <a:bodyPr wrap="square">
            <a:spAutoFit/>
          </a:bodyPr>
          <a:lstStyle/>
          <a:p>
            <a:r>
              <a:rPr lang="en-GB" sz="1400" dirty="0"/>
              <a:t>Where drying beds are considered, rain and runoff pathway should be mapped to minimise their impact on the treatment process. A roof on the drying beds may be required.</a:t>
            </a:r>
            <a:endParaRPr lang="en-US" sz="1400" dirty="0"/>
          </a:p>
        </p:txBody>
      </p:sp>
      <p:sp>
        <p:nvSpPr>
          <p:cNvPr id="18" name="TextBox 17">
            <a:extLst>
              <a:ext uri="{FF2B5EF4-FFF2-40B4-BE49-F238E27FC236}">
                <a16:creationId xmlns:a16="http://schemas.microsoft.com/office/drawing/2014/main" id="{8BF01580-D40C-46FE-B90A-D11C6B0046C9}"/>
              </a:ext>
            </a:extLst>
          </p:cNvPr>
          <p:cNvSpPr txBox="1"/>
          <p:nvPr/>
        </p:nvSpPr>
        <p:spPr>
          <a:xfrm>
            <a:off x="1304958" y="5843590"/>
            <a:ext cx="5089174" cy="646331"/>
          </a:xfrm>
          <a:prstGeom prst="rect">
            <a:avLst/>
          </a:prstGeom>
          <a:noFill/>
        </p:spPr>
        <p:txBody>
          <a:bodyPr wrap="square" rtlCol="0">
            <a:spAutoFit/>
          </a:bodyPr>
          <a:lstStyle/>
          <a:p>
            <a:r>
              <a:rPr lang="en-GB" b="1" dirty="0">
                <a:solidFill>
                  <a:srgbClr val="00B050"/>
                </a:solidFill>
              </a:rPr>
              <a:t>Can users’ needs for energy, agriculture, cooking fuel be served by the treatment process?</a:t>
            </a:r>
            <a:endParaRPr lang="en-US" b="1" dirty="0">
              <a:solidFill>
                <a:srgbClr val="00B050"/>
              </a:solidFill>
            </a:endParaRPr>
          </a:p>
        </p:txBody>
      </p:sp>
      <p:sp>
        <p:nvSpPr>
          <p:cNvPr id="40" name="Action Button: Go Back or Previous 39">
            <a:hlinkClick r:id="" action="ppaction://hlinkshowjump?jump=previousslide" highlightClick="1"/>
            <a:extLst>
              <a:ext uri="{FF2B5EF4-FFF2-40B4-BE49-F238E27FC236}">
                <a16:creationId xmlns:a16="http://schemas.microsoft.com/office/drawing/2014/main" id="{6AAE157C-32BF-403D-822E-55BCF6A170E5}"/>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ction Button: Go to Beginning 41">
            <a:hlinkClick r:id="rId21" action="ppaction://hlinksldjump" highlightClick="1"/>
            <a:extLst>
              <a:ext uri="{FF2B5EF4-FFF2-40B4-BE49-F238E27FC236}">
                <a16:creationId xmlns:a16="http://schemas.microsoft.com/office/drawing/2014/main" id="{4F77EF63-4CA8-44F9-8628-6DA8FAABC2AA}"/>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1E3DB7B-45B8-487F-AA2D-19E89731065B}"/>
              </a:ext>
            </a:extLst>
          </p:cNvPr>
          <p:cNvSpPr/>
          <p:nvPr/>
        </p:nvSpPr>
        <p:spPr>
          <a:xfrm>
            <a:off x="1107440" y="185987"/>
            <a:ext cx="4695324" cy="338554"/>
          </a:xfrm>
          <a:prstGeom prst="rect">
            <a:avLst/>
          </a:prstGeom>
        </p:spPr>
        <p:txBody>
          <a:bodyPr wrap="none">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Other considerations for building a treatment system</a:t>
            </a:r>
            <a:endParaRPr lang="en-US" sz="1600" dirty="0"/>
          </a:p>
        </p:txBody>
      </p:sp>
      <p:sp>
        <p:nvSpPr>
          <p:cNvPr id="44" name="Rectangle 43">
            <a:extLst>
              <a:ext uri="{FF2B5EF4-FFF2-40B4-BE49-F238E27FC236}">
                <a16:creationId xmlns:a16="http://schemas.microsoft.com/office/drawing/2014/main" id="{B002B938-75C2-4E23-92AE-C9273E84B1D0}"/>
              </a:ext>
            </a:extLst>
          </p:cNvPr>
          <p:cNvSpPr/>
          <p:nvPr/>
        </p:nvSpPr>
        <p:spPr>
          <a:xfrm>
            <a:off x="1209684" y="561661"/>
            <a:ext cx="1412951" cy="338554"/>
          </a:xfrm>
          <a:prstGeom prst="rect">
            <a:avLst/>
          </a:prstGeom>
        </p:spPr>
        <p:txBody>
          <a:bodyPr wrap="none">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Material-wise:</a:t>
            </a:r>
            <a:endParaRPr lang="en-US" sz="1600" dirty="0"/>
          </a:p>
        </p:txBody>
      </p:sp>
      <p:sp>
        <p:nvSpPr>
          <p:cNvPr id="45" name="Rectangle 44">
            <a:extLst>
              <a:ext uri="{FF2B5EF4-FFF2-40B4-BE49-F238E27FC236}">
                <a16:creationId xmlns:a16="http://schemas.microsoft.com/office/drawing/2014/main" id="{A5750DA3-0D66-4795-8F5F-118978AD9184}"/>
              </a:ext>
            </a:extLst>
          </p:cNvPr>
          <p:cNvSpPr/>
          <p:nvPr/>
        </p:nvSpPr>
        <p:spPr>
          <a:xfrm>
            <a:off x="1209684" y="2756948"/>
            <a:ext cx="1261884" cy="338554"/>
          </a:xfrm>
          <a:prstGeom prst="rect">
            <a:avLst/>
          </a:prstGeom>
        </p:spPr>
        <p:txBody>
          <a:bodyPr wrap="none">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Design-wise:</a:t>
            </a:r>
            <a:endParaRPr lang="en-US" sz="1600" dirty="0"/>
          </a:p>
        </p:txBody>
      </p:sp>
      <p:sp>
        <p:nvSpPr>
          <p:cNvPr id="46" name="Rectangle 45">
            <a:extLst>
              <a:ext uri="{FF2B5EF4-FFF2-40B4-BE49-F238E27FC236}">
                <a16:creationId xmlns:a16="http://schemas.microsoft.com/office/drawing/2014/main" id="{626D370A-1AAA-49FD-96A8-0744B83EB279}"/>
              </a:ext>
            </a:extLst>
          </p:cNvPr>
          <p:cNvSpPr/>
          <p:nvPr/>
        </p:nvSpPr>
        <p:spPr>
          <a:xfrm>
            <a:off x="1107440" y="5523435"/>
            <a:ext cx="3702680" cy="338554"/>
          </a:xfrm>
          <a:prstGeom prst="rect">
            <a:avLst/>
          </a:prstGeom>
        </p:spPr>
        <p:txBody>
          <a:bodyPr wrap="none">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On the selection of the treatment option:</a:t>
            </a:r>
            <a:endParaRPr lang="en-US" sz="1600" dirty="0"/>
          </a:p>
        </p:txBody>
      </p:sp>
      <p:sp>
        <p:nvSpPr>
          <p:cNvPr id="47" name="TextBox 46">
            <a:extLst>
              <a:ext uri="{FF2B5EF4-FFF2-40B4-BE49-F238E27FC236}">
                <a16:creationId xmlns:a16="http://schemas.microsoft.com/office/drawing/2014/main" id="{BE62DA88-BAD7-4455-A683-4B223541C4CB}"/>
              </a:ext>
            </a:extLst>
          </p:cNvPr>
          <p:cNvSpPr txBox="1"/>
          <p:nvPr/>
        </p:nvSpPr>
        <p:spPr>
          <a:xfrm>
            <a:off x="6394132" y="906209"/>
            <a:ext cx="5133051" cy="2585323"/>
          </a:xfrm>
          <a:prstGeom prst="rect">
            <a:avLst/>
          </a:prstGeom>
          <a:noFill/>
        </p:spPr>
        <p:txBody>
          <a:bodyPr wrap="square" rtlCol="0">
            <a:spAutoFit/>
          </a:bodyPr>
          <a:lstStyle/>
          <a:p>
            <a:r>
              <a:rPr lang="en-GB" b="1" dirty="0">
                <a:solidFill>
                  <a:srgbClr val="00B050"/>
                </a:solidFill>
              </a:rPr>
              <a:t>The environment impact of a treatment system can have two objectives. The primary one is to reduce the pollution risks of water bodies (pathogen contamination and eutrophication). The second one can be to mitigate some human impact on environment such as deforestation, overextraction of aquifer… if the treatment type is carefully selected in consultation with concerned communities</a:t>
            </a:r>
          </a:p>
        </p:txBody>
      </p:sp>
    </p:spTree>
    <p:extLst>
      <p:ext uri="{BB962C8B-B14F-4D97-AF65-F5344CB8AC3E}">
        <p14:creationId xmlns:p14="http://schemas.microsoft.com/office/powerpoint/2010/main" val="14057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8"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9"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7"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18"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3/8</a:t>
            </a:r>
            <a:endParaRPr lang="en-US" sz="900" dirty="0"/>
          </a:p>
        </p:txBody>
      </p:sp>
      <p:sp>
        <p:nvSpPr>
          <p:cNvPr id="61" name="Action Button: Go Back or Previous 60">
            <a:hlinkClick r:id="" action="ppaction://hlinkshowjump?jump=previousslide" highlightClick="1"/>
            <a:extLst>
              <a:ext uri="{FF2B5EF4-FFF2-40B4-BE49-F238E27FC236}">
                <a16:creationId xmlns:a16="http://schemas.microsoft.com/office/drawing/2014/main" id="{C3EB6CB0-2BA1-4E78-8B9D-2A896B6DA454}"/>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ction Button: Go to Beginning 61">
            <a:hlinkClick r:id="rId19" action="ppaction://hlinksldjump" highlightClick="1"/>
            <a:extLst>
              <a:ext uri="{FF2B5EF4-FFF2-40B4-BE49-F238E27FC236}">
                <a16:creationId xmlns:a16="http://schemas.microsoft.com/office/drawing/2014/main" id="{9ECBF94F-BE95-4DF9-8D53-1A9D8895A474}"/>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ction Button: Go Forward or Next 63">
            <a:hlinkClick r:id="" action="ppaction://hlinkshowjump?jump=nextslide" highlightClick="1"/>
            <a:extLst>
              <a:ext uri="{FF2B5EF4-FFF2-40B4-BE49-F238E27FC236}">
                <a16:creationId xmlns:a16="http://schemas.microsoft.com/office/drawing/2014/main" id="{BC7EAF74-CFD6-447D-A3BA-746727034741}"/>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ction Button: Go to End 64">
            <a:hlinkClick r:id="rId20" action="ppaction://hlinksldjump" highlightClick="1"/>
            <a:extLst>
              <a:ext uri="{FF2B5EF4-FFF2-40B4-BE49-F238E27FC236}">
                <a16:creationId xmlns:a16="http://schemas.microsoft.com/office/drawing/2014/main" id="{CEF99199-2388-4BF1-AEE6-BE13D2AE1179}"/>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F56A273-9106-4278-81CF-E89DBF51B570}"/>
              </a:ext>
            </a:extLst>
          </p:cNvPr>
          <p:cNvSpPr txBox="1"/>
          <p:nvPr/>
        </p:nvSpPr>
        <p:spPr>
          <a:xfrm>
            <a:off x="1177388" y="6324808"/>
            <a:ext cx="7229765" cy="276999"/>
          </a:xfrm>
          <a:prstGeom prst="rect">
            <a:avLst/>
          </a:prstGeom>
          <a:noFill/>
        </p:spPr>
        <p:txBody>
          <a:bodyPr wrap="square" rtlCol="0">
            <a:spAutoFit/>
          </a:bodyPr>
          <a:lstStyle/>
          <a:p>
            <a:r>
              <a:rPr lang="en-GB" sz="1200" dirty="0"/>
              <a:t>Reference: ARUP / Oxfam / UNHCR - </a:t>
            </a:r>
            <a:r>
              <a:rPr lang="en-GB" sz="1200" dirty="0">
                <a:hlinkClick r:id="rId21"/>
              </a:rPr>
              <a:t>Faecal Sludge Management for disaster Relief: Technology comparison study</a:t>
            </a:r>
            <a:endParaRPr lang="en-US" sz="1200" dirty="0"/>
          </a:p>
        </p:txBody>
      </p:sp>
      <p:sp>
        <p:nvSpPr>
          <p:cNvPr id="18" name="Rectangle 17">
            <a:extLst>
              <a:ext uri="{FF2B5EF4-FFF2-40B4-BE49-F238E27FC236}">
                <a16:creationId xmlns:a16="http://schemas.microsoft.com/office/drawing/2014/main" id="{14EC0CD7-F804-417F-BB32-2047DBD2037F}"/>
              </a:ext>
            </a:extLst>
          </p:cNvPr>
          <p:cNvSpPr/>
          <p:nvPr/>
        </p:nvSpPr>
        <p:spPr>
          <a:xfrm>
            <a:off x="1361242" y="1793674"/>
            <a:ext cx="6096000" cy="2800767"/>
          </a:xfrm>
          <a:prstGeom prst="rect">
            <a:avLst/>
          </a:prstGeom>
        </p:spPr>
        <p:txBody>
          <a:bodyPr>
            <a:spAutoFit/>
          </a:bodyPr>
          <a:lstStyle/>
          <a:p>
            <a:r>
              <a:rPr lang="en-GB" sz="1600" dirty="0"/>
              <a:t>Key indicators used to compare technologies were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Capital and operational costs (CAPEX and OPEX);</a:t>
            </a:r>
          </a:p>
          <a:p>
            <a:pPr marL="285750" indent="-285750">
              <a:buFont typeface="Arial" panose="020B0604020202020204" pitchFamily="34" charset="0"/>
              <a:buChar char="•"/>
            </a:pPr>
            <a:r>
              <a:rPr lang="en-US" sz="1600" dirty="0"/>
              <a:t>Area requirement and layout;</a:t>
            </a:r>
          </a:p>
          <a:p>
            <a:pPr marL="285750" indent="-285750">
              <a:buFont typeface="Arial" panose="020B0604020202020204" pitchFamily="34" charset="0"/>
              <a:buChar char="•"/>
            </a:pPr>
            <a:r>
              <a:rPr lang="en-GB" sz="1600" dirty="0"/>
              <a:t>Speed of construction and commissioning;</a:t>
            </a:r>
          </a:p>
          <a:p>
            <a:pPr marL="285750" indent="-285750">
              <a:buFont typeface="Arial" panose="020B0604020202020204" pitchFamily="34" charset="0"/>
              <a:buChar char="•"/>
            </a:pPr>
            <a:r>
              <a:rPr lang="en-GB" sz="1600" dirty="0"/>
              <a:t>Expertise required for set up and operate;</a:t>
            </a:r>
          </a:p>
          <a:p>
            <a:pPr marL="285750" indent="-285750">
              <a:buFont typeface="Arial" panose="020B0604020202020204" pitchFamily="34" charset="0"/>
              <a:buChar char="•"/>
            </a:pPr>
            <a:r>
              <a:rPr lang="en-US" sz="1600" dirty="0"/>
              <a:t>Operation and maintenance issues;</a:t>
            </a:r>
          </a:p>
          <a:p>
            <a:pPr marL="285750" indent="-285750">
              <a:buFont typeface="Arial" panose="020B0604020202020204" pitchFamily="34" charset="0"/>
              <a:buChar char="•"/>
            </a:pPr>
            <a:r>
              <a:rPr lang="en-US" sz="1600" dirty="0"/>
              <a:t>Process pinch points;</a:t>
            </a:r>
          </a:p>
          <a:p>
            <a:pPr marL="285750" indent="-285750">
              <a:buFont typeface="Arial" panose="020B0604020202020204" pitchFamily="34" charset="0"/>
              <a:buChar char="•"/>
            </a:pPr>
            <a:r>
              <a:rPr lang="en-GB" sz="1600" dirty="0"/>
              <a:t>Quality of liquid and solid effluent (pathogen inactivation);</a:t>
            </a:r>
          </a:p>
          <a:p>
            <a:pPr marL="285750" indent="-285750">
              <a:buFont typeface="Arial" panose="020B0604020202020204" pitchFamily="34" charset="0"/>
              <a:buChar char="•"/>
            </a:pPr>
            <a:r>
              <a:rPr lang="en-GB" sz="1600" dirty="0"/>
              <a:t>Disposal of final products (liquid and solid); and</a:t>
            </a:r>
          </a:p>
          <a:p>
            <a:pPr marL="285750" indent="-285750">
              <a:buFont typeface="Arial" panose="020B0604020202020204" pitchFamily="34" charset="0"/>
              <a:buChar char="•"/>
            </a:pPr>
            <a:r>
              <a:rPr lang="en-GB" sz="1600" dirty="0"/>
              <a:t>Resilience to flooding/natural disaster.</a:t>
            </a:r>
            <a:endParaRPr lang="en-US" sz="1600" dirty="0"/>
          </a:p>
        </p:txBody>
      </p:sp>
      <p:sp>
        <p:nvSpPr>
          <p:cNvPr id="19" name="TextBox 18">
            <a:extLst>
              <a:ext uri="{FF2B5EF4-FFF2-40B4-BE49-F238E27FC236}">
                <a16:creationId xmlns:a16="http://schemas.microsoft.com/office/drawing/2014/main" id="{71EB5939-3DF8-448C-A671-AAA22EA26EA7}"/>
              </a:ext>
            </a:extLst>
          </p:cNvPr>
          <p:cNvSpPr txBox="1"/>
          <p:nvPr/>
        </p:nvSpPr>
        <p:spPr>
          <a:xfrm>
            <a:off x="1361242" y="4843448"/>
            <a:ext cx="10023038" cy="584775"/>
          </a:xfrm>
          <a:prstGeom prst="rect">
            <a:avLst/>
          </a:prstGeom>
          <a:noFill/>
        </p:spPr>
        <p:txBody>
          <a:bodyPr wrap="square" rtlCol="0">
            <a:spAutoFit/>
          </a:bodyPr>
          <a:lstStyle/>
          <a:p>
            <a:r>
              <a:rPr lang="en-GB" sz="1600" dirty="0"/>
              <a:t>Centralised (treating more than 20m3/ day of sludge and serving a large area) and decentralised (serving a smaller area and treating 2-5m3/day) system were studied</a:t>
            </a:r>
            <a:endParaRPr lang="en-US" sz="1600" dirty="0"/>
          </a:p>
        </p:txBody>
      </p:sp>
      <p:sp>
        <p:nvSpPr>
          <p:cNvPr id="20" name="TextBox 19">
            <a:extLst>
              <a:ext uri="{FF2B5EF4-FFF2-40B4-BE49-F238E27FC236}">
                <a16:creationId xmlns:a16="http://schemas.microsoft.com/office/drawing/2014/main" id="{2554F9CB-EF31-43A0-85B1-5307AA78027B}"/>
              </a:ext>
            </a:extLst>
          </p:cNvPr>
          <p:cNvSpPr txBox="1"/>
          <p:nvPr/>
        </p:nvSpPr>
        <p:spPr>
          <a:xfrm>
            <a:off x="1161159" y="185428"/>
            <a:ext cx="7894064" cy="923330"/>
          </a:xfrm>
          <a:prstGeom prst="rect">
            <a:avLst/>
          </a:prstGeom>
          <a:noFill/>
        </p:spPr>
        <p:txBody>
          <a:bodyPr wrap="square" rtlCol="0">
            <a:spAutoFit/>
          </a:bodyPr>
          <a:lstStyle/>
          <a:p>
            <a:r>
              <a:rPr lang="en-GB" dirty="0"/>
              <a:t>The refugees’ camps of Cox’s Bazar in Bangladesh with their lack of space and the long-term Rohingya crisis was the occasion to implement and test various treatment options in an emergency setting</a:t>
            </a:r>
            <a:endParaRPr lang="en-US" dirty="0"/>
          </a:p>
        </p:txBody>
      </p:sp>
      <p:sp>
        <p:nvSpPr>
          <p:cNvPr id="23" name="TextBox 22">
            <a:extLst>
              <a:ext uri="{FF2B5EF4-FFF2-40B4-BE49-F238E27FC236}">
                <a16:creationId xmlns:a16="http://schemas.microsoft.com/office/drawing/2014/main" id="{DEB48A8F-2F7E-41AF-B191-9046E0BE1EAD}"/>
              </a:ext>
            </a:extLst>
          </p:cNvPr>
          <p:cNvSpPr txBox="1"/>
          <p:nvPr/>
        </p:nvSpPr>
        <p:spPr>
          <a:xfrm>
            <a:off x="6983895" y="1529928"/>
            <a:ext cx="4651899" cy="2031325"/>
          </a:xfrm>
          <a:prstGeom prst="rect">
            <a:avLst/>
          </a:prstGeom>
          <a:noFill/>
        </p:spPr>
        <p:txBody>
          <a:bodyPr wrap="square" rtlCol="0">
            <a:spAutoFit/>
          </a:bodyPr>
          <a:lstStyle/>
          <a:p>
            <a:r>
              <a:rPr lang="en-GB" b="1" dirty="0">
                <a:solidFill>
                  <a:srgbClr val="FF0000"/>
                </a:solidFill>
              </a:rPr>
              <a:t>Out of 8 technologies reviewed 2 rated best on several indicators:</a:t>
            </a:r>
          </a:p>
          <a:p>
            <a:endParaRPr lang="en-GB" b="1" dirty="0">
              <a:solidFill>
                <a:srgbClr val="FF0000"/>
              </a:solidFill>
            </a:endParaRPr>
          </a:p>
          <a:p>
            <a:r>
              <a:rPr lang="en-GB" b="1" dirty="0">
                <a:solidFill>
                  <a:srgbClr val="FF0000"/>
                </a:solidFill>
              </a:rPr>
              <a:t>1- </a:t>
            </a:r>
            <a:r>
              <a:rPr lang="en-GB" b="1" dirty="0" err="1">
                <a:solidFill>
                  <a:srgbClr val="FF0000"/>
                </a:solidFill>
              </a:rPr>
              <a:t>Upflow</a:t>
            </a:r>
            <a:r>
              <a:rPr lang="en-GB" b="1" dirty="0">
                <a:solidFill>
                  <a:srgbClr val="FF0000"/>
                </a:solidFill>
              </a:rPr>
              <a:t> filters (decentralised)</a:t>
            </a:r>
          </a:p>
          <a:p>
            <a:endParaRPr lang="en-GB" b="1" dirty="0">
              <a:solidFill>
                <a:srgbClr val="FF0000"/>
              </a:solidFill>
            </a:endParaRPr>
          </a:p>
          <a:p>
            <a:r>
              <a:rPr lang="en-GB" b="1" dirty="0">
                <a:solidFill>
                  <a:srgbClr val="FF0000"/>
                </a:solidFill>
              </a:rPr>
              <a:t>2- Anaerobic Baffled reactors – ABR (centralised)</a:t>
            </a:r>
            <a:endParaRPr lang="en-US" b="1" dirty="0">
              <a:solidFill>
                <a:srgbClr val="FF0000"/>
              </a:solidFill>
            </a:endParaRPr>
          </a:p>
        </p:txBody>
      </p:sp>
      <p:pic>
        <p:nvPicPr>
          <p:cNvPr id="32" name="Graphic 31" descr="Star">
            <a:extLst>
              <a:ext uri="{FF2B5EF4-FFF2-40B4-BE49-F238E27FC236}">
                <a16:creationId xmlns:a16="http://schemas.microsoft.com/office/drawing/2014/main" id="{6519052A-D37A-41BB-8FB9-015B43CD9B4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125886" y="2370471"/>
            <a:ext cx="301998" cy="301998"/>
          </a:xfrm>
          <a:prstGeom prst="rect">
            <a:avLst/>
          </a:prstGeom>
        </p:spPr>
      </p:pic>
      <p:pic>
        <p:nvPicPr>
          <p:cNvPr id="33" name="Graphic 32" descr="Star">
            <a:extLst>
              <a:ext uri="{FF2B5EF4-FFF2-40B4-BE49-F238E27FC236}">
                <a16:creationId xmlns:a16="http://schemas.microsoft.com/office/drawing/2014/main" id="{AF8F3D9F-4027-4DC1-96C0-49A80900642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622250" y="2985476"/>
            <a:ext cx="301998" cy="301998"/>
          </a:xfrm>
          <a:prstGeom prst="rect">
            <a:avLst/>
          </a:prstGeom>
        </p:spPr>
      </p:pic>
      <p:sp>
        <p:nvSpPr>
          <p:cNvPr id="24" name="Thought Bubble: Cloud 23">
            <a:extLst>
              <a:ext uri="{FF2B5EF4-FFF2-40B4-BE49-F238E27FC236}">
                <a16:creationId xmlns:a16="http://schemas.microsoft.com/office/drawing/2014/main" id="{A3754862-C9F3-4B73-BB50-E45F49BD203B}"/>
              </a:ext>
            </a:extLst>
          </p:cNvPr>
          <p:cNvSpPr/>
          <p:nvPr/>
        </p:nvSpPr>
        <p:spPr>
          <a:xfrm>
            <a:off x="7945435" y="5394164"/>
            <a:ext cx="3270125" cy="798990"/>
          </a:xfrm>
          <a:prstGeom prst="cloudCallout">
            <a:avLst>
              <a:gd name="adj1" fmla="val -61141"/>
              <a:gd name="adj2" fmla="val 5472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Depending on your design parameters, check which technology fit best</a:t>
            </a:r>
          </a:p>
        </p:txBody>
      </p:sp>
      <p:sp>
        <p:nvSpPr>
          <p:cNvPr id="34" name="TextBox 33">
            <a:extLst>
              <a:ext uri="{FF2B5EF4-FFF2-40B4-BE49-F238E27FC236}">
                <a16:creationId xmlns:a16="http://schemas.microsoft.com/office/drawing/2014/main" id="{ADAB7031-DE9E-48B2-B951-DDEECE876FF6}"/>
              </a:ext>
            </a:extLst>
          </p:cNvPr>
          <p:cNvSpPr txBox="1"/>
          <p:nvPr/>
        </p:nvSpPr>
        <p:spPr>
          <a:xfrm>
            <a:off x="7638902" y="3740874"/>
            <a:ext cx="3191856" cy="954107"/>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Lime came out a good and robust treatment option but only during the immediate emergency phase due to its high OPEX.</a:t>
            </a:r>
            <a:endParaRPr lang="en-US" sz="1400" dirty="0">
              <a:solidFill>
                <a:srgbClr val="00B0F0"/>
              </a:solidFill>
            </a:endParaRPr>
          </a:p>
        </p:txBody>
      </p:sp>
      <p:pic>
        <p:nvPicPr>
          <p:cNvPr id="35" name="Graphic 34" descr="Star">
            <a:extLst>
              <a:ext uri="{FF2B5EF4-FFF2-40B4-BE49-F238E27FC236}">
                <a16:creationId xmlns:a16="http://schemas.microsoft.com/office/drawing/2014/main" id="{B0B248A4-303B-4422-A721-0927C875109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830758" y="3880960"/>
            <a:ext cx="301998" cy="301998"/>
          </a:xfrm>
          <a:prstGeom prst="rect">
            <a:avLst/>
          </a:prstGeom>
        </p:spPr>
      </p:pic>
    </p:spTree>
    <p:extLst>
      <p:ext uri="{BB962C8B-B14F-4D97-AF65-F5344CB8AC3E}">
        <p14:creationId xmlns:p14="http://schemas.microsoft.com/office/powerpoint/2010/main" val="11544029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F47B8CD-07F8-4384-9C06-B1C8118C9A01}"/>
              </a:ext>
            </a:extLst>
          </p:cNvPr>
          <p:cNvPicPr>
            <a:picLocks noChangeAspect="1"/>
          </p:cNvPicPr>
          <p:nvPr/>
        </p:nvPicPr>
        <p:blipFill>
          <a:blip r:embed="rId3"/>
          <a:stretch>
            <a:fillRect/>
          </a:stretch>
        </p:blipFill>
        <p:spPr>
          <a:xfrm>
            <a:off x="1017035" y="508594"/>
            <a:ext cx="11119306" cy="6008327"/>
          </a:xfrm>
          <a:prstGeom prst="rect">
            <a:avLst/>
          </a:prstGeom>
        </p:spPr>
      </p:pic>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4"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5"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6"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7"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8"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9"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10"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1"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2"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3"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5"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6"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8"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19"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4/8</a:t>
            </a:r>
            <a:endParaRPr lang="en-US" sz="900" dirty="0"/>
          </a:p>
        </p:txBody>
      </p:sp>
      <p:sp>
        <p:nvSpPr>
          <p:cNvPr id="61" name="Action Button: Go Back or Previous 60">
            <a:hlinkClick r:id="" action="ppaction://hlinkshowjump?jump=previousslide" highlightClick="1"/>
            <a:extLst>
              <a:ext uri="{FF2B5EF4-FFF2-40B4-BE49-F238E27FC236}">
                <a16:creationId xmlns:a16="http://schemas.microsoft.com/office/drawing/2014/main" id="{C3EB6CB0-2BA1-4E78-8B9D-2A896B6DA454}"/>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ction Button: Go to Beginning 64">
            <a:hlinkClick r:id="rId20" action="ppaction://hlinksldjump" highlightClick="1"/>
            <a:extLst>
              <a:ext uri="{FF2B5EF4-FFF2-40B4-BE49-F238E27FC236}">
                <a16:creationId xmlns:a16="http://schemas.microsoft.com/office/drawing/2014/main" id="{D5905FB7-1949-40F2-92B6-C04F0A290C6E}"/>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Star">
            <a:extLst>
              <a:ext uri="{FF2B5EF4-FFF2-40B4-BE49-F238E27FC236}">
                <a16:creationId xmlns:a16="http://schemas.microsoft.com/office/drawing/2014/main" id="{FCA3DE55-BDF5-4755-86BA-2E3A8DD69C0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08363" y="834431"/>
            <a:ext cx="301998" cy="301998"/>
          </a:xfrm>
          <a:prstGeom prst="rect">
            <a:avLst/>
          </a:prstGeom>
        </p:spPr>
      </p:pic>
      <p:pic>
        <p:nvPicPr>
          <p:cNvPr id="39" name="Graphic 38" descr="Star">
            <a:extLst>
              <a:ext uri="{FF2B5EF4-FFF2-40B4-BE49-F238E27FC236}">
                <a16:creationId xmlns:a16="http://schemas.microsoft.com/office/drawing/2014/main" id="{19364459-9D95-4536-9589-3FCF69A4523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781730" y="1867439"/>
            <a:ext cx="301998" cy="301998"/>
          </a:xfrm>
          <a:prstGeom prst="rect">
            <a:avLst/>
          </a:prstGeom>
        </p:spPr>
      </p:pic>
      <p:pic>
        <p:nvPicPr>
          <p:cNvPr id="40" name="Graphic 39" descr="Star">
            <a:extLst>
              <a:ext uri="{FF2B5EF4-FFF2-40B4-BE49-F238E27FC236}">
                <a16:creationId xmlns:a16="http://schemas.microsoft.com/office/drawing/2014/main" id="{01CC5AC2-D0D7-4BE5-A5C6-77347A1D61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772852" y="2283073"/>
            <a:ext cx="301998" cy="301998"/>
          </a:xfrm>
          <a:prstGeom prst="rect">
            <a:avLst/>
          </a:prstGeom>
        </p:spPr>
      </p:pic>
      <p:pic>
        <p:nvPicPr>
          <p:cNvPr id="41" name="Graphic 40" descr="Star">
            <a:extLst>
              <a:ext uri="{FF2B5EF4-FFF2-40B4-BE49-F238E27FC236}">
                <a16:creationId xmlns:a16="http://schemas.microsoft.com/office/drawing/2014/main" id="{8E8E3736-70FD-4229-A0BE-58983036899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08363" y="2747681"/>
            <a:ext cx="301998" cy="301998"/>
          </a:xfrm>
          <a:prstGeom prst="rect">
            <a:avLst/>
          </a:prstGeom>
        </p:spPr>
      </p:pic>
      <p:pic>
        <p:nvPicPr>
          <p:cNvPr id="42" name="Graphic 41" descr="Star">
            <a:extLst>
              <a:ext uri="{FF2B5EF4-FFF2-40B4-BE49-F238E27FC236}">
                <a16:creationId xmlns:a16="http://schemas.microsoft.com/office/drawing/2014/main" id="{37546452-F72E-4E13-BAFA-222724FDC72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08363" y="4562857"/>
            <a:ext cx="301998" cy="301998"/>
          </a:xfrm>
          <a:prstGeom prst="rect">
            <a:avLst/>
          </a:prstGeom>
        </p:spPr>
      </p:pic>
      <p:pic>
        <p:nvPicPr>
          <p:cNvPr id="43" name="Graphic 42" descr="Star">
            <a:extLst>
              <a:ext uri="{FF2B5EF4-FFF2-40B4-BE49-F238E27FC236}">
                <a16:creationId xmlns:a16="http://schemas.microsoft.com/office/drawing/2014/main" id="{C342B867-FC86-49C9-BE0B-9D4C657AD00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08363" y="5531603"/>
            <a:ext cx="301998" cy="301998"/>
          </a:xfrm>
          <a:prstGeom prst="rect">
            <a:avLst/>
          </a:prstGeom>
        </p:spPr>
      </p:pic>
      <p:pic>
        <p:nvPicPr>
          <p:cNvPr id="46" name="Graphic 45" descr="Star">
            <a:extLst>
              <a:ext uri="{FF2B5EF4-FFF2-40B4-BE49-F238E27FC236}">
                <a16:creationId xmlns:a16="http://schemas.microsoft.com/office/drawing/2014/main" id="{4739EB8E-DFD1-42A6-979B-E1E03685831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506365" y="3808208"/>
            <a:ext cx="301998" cy="301998"/>
          </a:xfrm>
          <a:prstGeom prst="rect">
            <a:avLst/>
          </a:prstGeom>
        </p:spPr>
      </p:pic>
      <p:pic>
        <p:nvPicPr>
          <p:cNvPr id="47" name="Graphic 46" descr="Star">
            <a:extLst>
              <a:ext uri="{FF2B5EF4-FFF2-40B4-BE49-F238E27FC236}">
                <a16:creationId xmlns:a16="http://schemas.microsoft.com/office/drawing/2014/main" id="{75140727-C092-4D2C-885A-DB6CBA10472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781730" y="5011565"/>
            <a:ext cx="301998" cy="301998"/>
          </a:xfrm>
          <a:prstGeom prst="rect">
            <a:avLst/>
          </a:prstGeom>
        </p:spPr>
      </p:pic>
      <p:pic>
        <p:nvPicPr>
          <p:cNvPr id="49" name="Graphic 48" descr="Star">
            <a:extLst>
              <a:ext uri="{FF2B5EF4-FFF2-40B4-BE49-F238E27FC236}">
                <a16:creationId xmlns:a16="http://schemas.microsoft.com/office/drawing/2014/main" id="{04D65BC0-D7F2-41FD-B568-AD14876E347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772852" y="1415316"/>
            <a:ext cx="301998" cy="301998"/>
          </a:xfrm>
          <a:prstGeom prst="rect">
            <a:avLst/>
          </a:prstGeom>
        </p:spPr>
      </p:pic>
      <p:pic>
        <p:nvPicPr>
          <p:cNvPr id="50" name="Graphic 49" descr="Star">
            <a:extLst>
              <a:ext uri="{FF2B5EF4-FFF2-40B4-BE49-F238E27FC236}">
                <a16:creationId xmlns:a16="http://schemas.microsoft.com/office/drawing/2014/main" id="{13402C62-4C35-4FC4-84F4-38CE11779DD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645800" y="4265148"/>
            <a:ext cx="301998" cy="301998"/>
          </a:xfrm>
          <a:prstGeom prst="rect">
            <a:avLst/>
          </a:prstGeom>
        </p:spPr>
      </p:pic>
      <p:sp>
        <p:nvSpPr>
          <p:cNvPr id="51" name="TextBox 50">
            <a:extLst>
              <a:ext uri="{FF2B5EF4-FFF2-40B4-BE49-F238E27FC236}">
                <a16:creationId xmlns:a16="http://schemas.microsoft.com/office/drawing/2014/main" id="{92FE0202-B017-4DAD-A142-5CF0E25DFC07}"/>
              </a:ext>
            </a:extLst>
          </p:cNvPr>
          <p:cNvSpPr txBox="1"/>
          <p:nvPr/>
        </p:nvSpPr>
        <p:spPr>
          <a:xfrm>
            <a:off x="1107440" y="6341413"/>
            <a:ext cx="6232909" cy="276999"/>
          </a:xfrm>
          <a:prstGeom prst="rect">
            <a:avLst/>
          </a:prstGeom>
          <a:noFill/>
        </p:spPr>
        <p:txBody>
          <a:bodyPr wrap="square" rtlCol="0">
            <a:spAutoFit/>
          </a:bodyPr>
          <a:lstStyle/>
          <a:p>
            <a:r>
              <a:rPr lang="en-GB" sz="1200" dirty="0"/>
              <a:t>Reference: </a:t>
            </a:r>
            <a:r>
              <a:rPr lang="en-GB" sz="1200" dirty="0">
                <a:hlinkClick r:id="rId25"/>
              </a:rPr>
              <a:t>Faecal Sludge Management for disaster Relief: Technology comparison study</a:t>
            </a:r>
            <a:endParaRPr lang="en-US" sz="1200" dirty="0"/>
          </a:p>
        </p:txBody>
      </p:sp>
      <p:sp>
        <p:nvSpPr>
          <p:cNvPr id="52" name="Action Button: Go Forward or Next 51">
            <a:hlinkClick r:id="" action="ppaction://hlinkshowjump?jump=nextslide" highlightClick="1"/>
            <a:extLst>
              <a:ext uri="{FF2B5EF4-FFF2-40B4-BE49-F238E27FC236}">
                <a16:creationId xmlns:a16="http://schemas.microsoft.com/office/drawing/2014/main" id="{246FA887-316E-4BA6-AAB0-9C9853296C3C}"/>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ction Button: Go to End 52">
            <a:hlinkClick r:id="rId26" action="ppaction://hlinksldjump" highlightClick="1"/>
            <a:extLst>
              <a:ext uri="{FF2B5EF4-FFF2-40B4-BE49-F238E27FC236}">
                <a16:creationId xmlns:a16="http://schemas.microsoft.com/office/drawing/2014/main" id="{80468FDB-C53F-4327-B9A4-10D9EFCDFB49}"/>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Star">
            <a:extLst>
              <a:ext uri="{FF2B5EF4-FFF2-40B4-BE49-F238E27FC236}">
                <a16:creationId xmlns:a16="http://schemas.microsoft.com/office/drawing/2014/main" id="{6E077D0A-DE5B-4778-A126-CE405C9D7CC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454200" y="3085347"/>
            <a:ext cx="301998" cy="301998"/>
          </a:xfrm>
          <a:prstGeom prst="rect">
            <a:avLst/>
          </a:prstGeom>
        </p:spPr>
      </p:pic>
    </p:spTree>
    <p:extLst>
      <p:ext uri="{BB962C8B-B14F-4D97-AF65-F5344CB8AC3E}">
        <p14:creationId xmlns:p14="http://schemas.microsoft.com/office/powerpoint/2010/main" val="26793697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DC90938-1B70-4601-BB85-13797D7E6B18}"/>
              </a:ext>
            </a:extLst>
          </p:cNvPr>
          <p:cNvPicPr>
            <a:picLocks noChangeAspect="1"/>
          </p:cNvPicPr>
          <p:nvPr/>
        </p:nvPicPr>
        <p:blipFill>
          <a:blip r:embed="rId3"/>
          <a:stretch>
            <a:fillRect/>
          </a:stretch>
        </p:blipFill>
        <p:spPr>
          <a:xfrm>
            <a:off x="976077" y="62144"/>
            <a:ext cx="10582965" cy="6727973"/>
          </a:xfrm>
          <a:prstGeom prst="rect">
            <a:avLst/>
          </a:prstGeom>
        </p:spPr>
      </p:pic>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4"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5"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6"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7"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8"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9"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10"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1"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2"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3"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5"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6"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8"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19"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5/8</a:t>
            </a:r>
            <a:endParaRPr lang="en-US" sz="900" dirty="0"/>
          </a:p>
        </p:txBody>
      </p:sp>
      <p:sp>
        <p:nvSpPr>
          <p:cNvPr id="61" name="Action Button: Go Back or Previous 60">
            <a:hlinkClick r:id="" action="ppaction://hlinkshowjump?jump=previousslide" highlightClick="1"/>
            <a:extLst>
              <a:ext uri="{FF2B5EF4-FFF2-40B4-BE49-F238E27FC236}">
                <a16:creationId xmlns:a16="http://schemas.microsoft.com/office/drawing/2014/main" id="{C3EB6CB0-2BA1-4E78-8B9D-2A896B6DA454}"/>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ction Button: Go to Beginning 64">
            <a:hlinkClick r:id="rId20" action="ppaction://hlinksldjump" highlightClick="1"/>
            <a:extLst>
              <a:ext uri="{FF2B5EF4-FFF2-40B4-BE49-F238E27FC236}">
                <a16:creationId xmlns:a16="http://schemas.microsoft.com/office/drawing/2014/main" id="{D5905FB7-1949-40F2-92B6-C04F0A290C6E}"/>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Go Forward or Next 51">
            <a:hlinkClick r:id="" action="ppaction://hlinkshowjump?jump=nextslide" highlightClick="1"/>
            <a:extLst>
              <a:ext uri="{FF2B5EF4-FFF2-40B4-BE49-F238E27FC236}">
                <a16:creationId xmlns:a16="http://schemas.microsoft.com/office/drawing/2014/main" id="{246FA887-316E-4BA6-AAB0-9C9853296C3C}"/>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ction Button: Go to End 52">
            <a:hlinkClick r:id="rId21" action="ppaction://hlinksldjump" highlightClick="1"/>
            <a:extLst>
              <a:ext uri="{FF2B5EF4-FFF2-40B4-BE49-F238E27FC236}">
                <a16:creationId xmlns:a16="http://schemas.microsoft.com/office/drawing/2014/main" id="{80468FDB-C53F-4327-B9A4-10D9EFCDFB49}"/>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8623C28-3A3C-4465-ABDD-D8D7AA5FDFF3}"/>
              </a:ext>
            </a:extLst>
          </p:cNvPr>
          <p:cNvSpPr txBox="1"/>
          <p:nvPr/>
        </p:nvSpPr>
        <p:spPr>
          <a:xfrm>
            <a:off x="8363404" y="559281"/>
            <a:ext cx="2560844" cy="646331"/>
          </a:xfrm>
          <a:prstGeom prst="rect">
            <a:avLst/>
          </a:prstGeom>
          <a:noFill/>
        </p:spPr>
        <p:txBody>
          <a:bodyPr wrap="square" rtlCol="0">
            <a:spAutoFit/>
          </a:bodyPr>
          <a:lstStyle/>
          <a:p>
            <a:r>
              <a:rPr lang="en-GB" sz="1200" dirty="0"/>
              <a:t>Reference: </a:t>
            </a:r>
            <a:r>
              <a:rPr lang="en-GB" sz="1200" dirty="0">
                <a:hlinkClick r:id="rId22"/>
              </a:rPr>
              <a:t>Faecal Sludge Management for disaster Relief: Technology comparison study</a:t>
            </a:r>
            <a:endParaRPr lang="en-US" sz="1200" dirty="0"/>
          </a:p>
        </p:txBody>
      </p:sp>
      <p:pic>
        <p:nvPicPr>
          <p:cNvPr id="44" name="Graphic 43" descr="Star">
            <a:extLst>
              <a:ext uri="{FF2B5EF4-FFF2-40B4-BE49-F238E27FC236}">
                <a16:creationId xmlns:a16="http://schemas.microsoft.com/office/drawing/2014/main" id="{DA1EAF59-5D15-442E-AA45-04FFD664E6D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92122" y="648862"/>
            <a:ext cx="301998" cy="301998"/>
          </a:xfrm>
          <a:prstGeom prst="rect">
            <a:avLst/>
          </a:prstGeom>
        </p:spPr>
      </p:pic>
      <p:pic>
        <p:nvPicPr>
          <p:cNvPr id="45" name="Graphic 44" descr="Star">
            <a:extLst>
              <a:ext uri="{FF2B5EF4-FFF2-40B4-BE49-F238E27FC236}">
                <a16:creationId xmlns:a16="http://schemas.microsoft.com/office/drawing/2014/main" id="{2F3A5C38-7514-4B93-8A9A-9F545B16F16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855928" y="357595"/>
            <a:ext cx="301998" cy="301998"/>
          </a:xfrm>
          <a:prstGeom prst="rect">
            <a:avLst/>
          </a:prstGeom>
        </p:spPr>
      </p:pic>
      <p:pic>
        <p:nvPicPr>
          <p:cNvPr id="29" name="Graphic 28" descr="Star">
            <a:extLst>
              <a:ext uri="{FF2B5EF4-FFF2-40B4-BE49-F238E27FC236}">
                <a16:creationId xmlns:a16="http://schemas.microsoft.com/office/drawing/2014/main" id="{34011DAD-2D70-4CC1-9855-500DC83C652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576473" y="373488"/>
            <a:ext cx="301998" cy="301998"/>
          </a:xfrm>
          <a:prstGeom prst="rect">
            <a:avLst/>
          </a:prstGeom>
        </p:spPr>
      </p:pic>
    </p:spTree>
    <p:extLst>
      <p:ext uri="{BB962C8B-B14F-4D97-AF65-F5344CB8AC3E}">
        <p14:creationId xmlns:p14="http://schemas.microsoft.com/office/powerpoint/2010/main" val="1711275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9BC3F48-1125-4508-948B-C1495BF54367}"/>
              </a:ext>
            </a:extLst>
          </p:cNvPr>
          <p:cNvPicPr>
            <a:picLocks noChangeAspect="1"/>
          </p:cNvPicPr>
          <p:nvPr/>
        </p:nvPicPr>
        <p:blipFill>
          <a:blip r:embed="rId3"/>
          <a:stretch>
            <a:fillRect/>
          </a:stretch>
        </p:blipFill>
        <p:spPr>
          <a:xfrm>
            <a:off x="6814475" y="826359"/>
            <a:ext cx="5321866" cy="3440861"/>
          </a:xfrm>
          <a:prstGeom prst="rect">
            <a:avLst/>
          </a:prstGeom>
        </p:spPr>
      </p:pic>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4"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5"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6"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7"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8"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9"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10"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1"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2"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3"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5"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6"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8"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19"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6/8</a:t>
            </a:r>
            <a:endParaRPr lang="en-US" sz="900" dirty="0"/>
          </a:p>
        </p:txBody>
      </p:sp>
      <p:sp>
        <p:nvSpPr>
          <p:cNvPr id="61" name="Action Button: Go Back or Previous 60">
            <a:hlinkClick r:id="" action="ppaction://hlinkshowjump?jump=previousslide" highlightClick="1"/>
            <a:extLst>
              <a:ext uri="{FF2B5EF4-FFF2-40B4-BE49-F238E27FC236}">
                <a16:creationId xmlns:a16="http://schemas.microsoft.com/office/drawing/2014/main" id="{C3EB6CB0-2BA1-4E78-8B9D-2A896B6DA454}"/>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ction Button: Go to Beginning 64">
            <a:hlinkClick r:id="rId20" action="ppaction://hlinksldjump" highlightClick="1"/>
            <a:extLst>
              <a:ext uri="{FF2B5EF4-FFF2-40B4-BE49-F238E27FC236}">
                <a16:creationId xmlns:a16="http://schemas.microsoft.com/office/drawing/2014/main" id="{D5905FB7-1949-40F2-92B6-C04F0A290C6E}"/>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Go Forward or Next 51">
            <a:hlinkClick r:id="" action="ppaction://hlinkshowjump?jump=nextslide" highlightClick="1"/>
            <a:extLst>
              <a:ext uri="{FF2B5EF4-FFF2-40B4-BE49-F238E27FC236}">
                <a16:creationId xmlns:a16="http://schemas.microsoft.com/office/drawing/2014/main" id="{246FA887-316E-4BA6-AAB0-9C9853296C3C}"/>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ction Button: Go to End 52">
            <a:hlinkClick r:id="rId21" action="ppaction://hlinksldjump" highlightClick="1"/>
            <a:extLst>
              <a:ext uri="{FF2B5EF4-FFF2-40B4-BE49-F238E27FC236}">
                <a16:creationId xmlns:a16="http://schemas.microsoft.com/office/drawing/2014/main" id="{80468FDB-C53F-4327-B9A4-10D9EFCDFB49}"/>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3C8E835-5943-4C90-8C66-180FD016B168}"/>
              </a:ext>
            </a:extLst>
          </p:cNvPr>
          <p:cNvSpPr txBox="1"/>
          <p:nvPr/>
        </p:nvSpPr>
        <p:spPr>
          <a:xfrm>
            <a:off x="1107440" y="6463532"/>
            <a:ext cx="6232909" cy="276999"/>
          </a:xfrm>
          <a:prstGeom prst="rect">
            <a:avLst/>
          </a:prstGeom>
          <a:noFill/>
        </p:spPr>
        <p:txBody>
          <a:bodyPr wrap="square" rtlCol="0">
            <a:spAutoFit/>
          </a:bodyPr>
          <a:lstStyle/>
          <a:p>
            <a:r>
              <a:rPr lang="en-GB" sz="1200" dirty="0"/>
              <a:t>Reference: </a:t>
            </a:r>
            <a:r>
              <a:rPr lang="en-GB" sz="1200" dirty="0">
                <a:hlinkClick r:id="rId22"/>
              </a:rPr>
              <a:t>Faecal Sludge Management for disaster Relief: Technology comparison study</a:t>
            </a:r>
            <a:endParaRPr lang="en-US" sz="1200" dirty="0"/>
          </a:p>
        </p:txBody>
      </p:sp>
      <p:sp>
        <p:nvSpPr>
          <p:cNvPr id="30" name="TextBox 29">
            <a:extLst>
              <a:ext uri="{FF2B5EF4-FFF2-40B4-BE49-F238E27FC236}">
                <a16:creationId xmlns:a16="http://schemas.microsoft.com/office/drawing/2014/main" id="{CBBB69AD-948B-4FE0-8DDF-4D0C913480E8}"/>
              </a:ext>
            </a:extLst>
          </p:cNvPr>
          <p:cNvSpPr txBox="1"/>
          <p:nvPr/>
        </p:nvSpPr>
        <p:spPr>
          <a:xfrm>
            <a:off x="7546019" y="4384941"/>
            <a:ext cx="60368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CAPEX</a:t>
            </a:r>
            <a:endParaRPr lang="en-US" sz="1200" dirty="0"/>
          </a:p>
        </p:txBody>
      </p:sp>
      <p:sp>
        <p:nvSpPr>
          <p:cNvPr id="31" name="TextBox 30">
            <a:extLst>
              <a:ext uri="{FF2B5EF4-FFF2-40B4-BE49-F238E27FC236}">
                <a16:creationId xmlns:a16="http://schemas.microsoft.com/office/drawing/2014/main" id="{4681C467-0918-4BEB-AEE0-1C33ACEE11F3}"/>
              </a:ext>
            </a:extLst>
          </p:cNvPr>
          <p:cNvSpPr txBox="1"/>
          <p:nvPr/>
        </p:nvSpPr>
        <p:spPr>
          <a:xfrm>
            <a:off x="7553413" y="5012352"/>
            <a:ext cx="60368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OPEX</a:t>
            </a:r>
            <a:endParaRPr lang="en-US" sz="1200" dirty="0"/>
          </a:p>
        </p:txBody>
      </p:sp>
      <p:sp>
        <p:nvSpPr>
          <p:cNvPr id="32" name="TextBox 31">
            <a:extLst>
              <a:ext uri="{FF2B5EF4-FFF2-40B4-BE49-F238E27FC236}">
                <a16:creationId xmlns:a16="http://schemas.microsoft.com/office/drawing/2014/main" id="{0B60FC0A-A15E-49BC-98FC-44F235975C68}"/>
              </a:ext>
            </a:extLst>
          </p:cNvPr>
          <p:cNvSpPr txBox="1"/>
          <p:nvPr/>
        </p:nvSpPr>
        <p:spPr>
          <a:xfrm>
            <a:off x="7546019" y="5626785"/>
            <a:ext cx="110083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Whole life cost (10 years)</a:t>
            </a:r>
            <a:endParaRPr lang="en-US" sz="1200" dirty="0"/>
          </a:p>
        </p:txBody>
      </p:sp>
      <p:sp>
        <p:nvSpPr>
          <p:cNvPr id="33" name="TextBox 32">
            <a:extLst>
              <a:ext uri="{FF2B5EF4-FFF2-40B4-BE49-F238E27FC236}">
                <a16:creationId xmlns:a16="http://schemas.microsoft.com/office/drawing/2014/main" id="{42B10302-4B7B-4DA2-8082-8430B400775E}"/>
              </a:ext>
            </a:extLst>
          </p:cNvPr>
          <p:cNvSpPr txBox="1"/>
          <p:nvPr/>
        </p:nvSpPr>
        <p:spPr>
          <a:xfrm>
            <a:off x="8247354" y="4401381"/>
            <a:ext cx="2015231" cy="276999"/>
          </a:xfrm>
          <a:prstGeom prst="rect">
            <a:avLst/>
          </a:prstGeom>
          <a:noFill/>
        </p:spPr>
        <p:txBody>
          <a:bodyPr wrap="square" rtlCol="0">
            <a:spAutoFit/>
          </a:bodyPr>
          <a:lstStyle/>
          <a:p>
            <a:r>
              <a:rPr lang="en-GB" sz="1200" dirty="0"/>
              <a:t>$10,710 per m3 treated</a:t>
            </a:r>
            <a:endParaRPr lang="en-US" sz="1200" dirty="0"/>
          </a:p>
        </p:txBody>
      </p:sp>
      <p:sp>
        <p:nvSpPr>
          <p:cNvPr id="34" name="TextBox 33">
            <a:extLst>
              <a:ext uri="{FF2B5EF4-FFF2-40B4-BE49-F238E27FC236}">
                <a16:creationId xmlns:a16="http://schemas.microsoft.com/office/drawing/2014/main" id="{F5FA2440-8379-44F7-B242-D5650949EECA}"/>
              </a:ext>
            </a:extLst>
          </p:cNvPr>
          <p:cNvSpPr txBox="1"/>
          <p:nvPr/>
        </p:nvSpPr>
        <p:spPr>
          <a:xfrm>
            <a:off x="8247354" y="5018047"/>
            <a:ext cx="2015231" cy="276999"/>
          </a:xfrm>
          <a:prstGeom prst="rect">
            <a:avLst/>
          </a:prstGeom>
          <a:noFill/>
        </p:spPr>
        <p:txBody>
          <a:bodyPr wrap="square" rtlCol="0">
            <a:spAutoFit/>
          </a:bodyPr>
          <a:lstStyle/>
          <a:p>
            <a:r>
              <a:rPr lang="en-GB" sz="1200" dirty="0"/>
              <a:t>$0.87 per m3 treated</a:t>
            </a:r>
            <a:endParaRPr lang="en-US" sz="1200" dirty="0"/>
          </a:p>
        </p:txBody>
      </p:sp>
      <p:sp>
        <p:nvSpPr>
          <p:cNvPr id="35" name="TextBox 34">
            <a:extLst>
              <a:ext uri="{FF2B5EF4-FFF2-40B4-BE49-F238E27FC236}">
                <a16:creationId xmlns:a16="http://schemas.microsoft.com/office/drawing/2014/main" id="{6C662475-8A03-425F-AF7C-76222CAB87F8}"/>
              </a:ext>
            </a:extLst>
          </p:cNvPr>
          <p:cNvSpPr txBox="1"/>
          <p:nvPr/>
        </p:nvSpPr>
        <p:spPr>
          <a:xfrm>
            <a:off x="8730177" y="5754642"/>
            <a:ext cx="831073" cy="276999"/>
          </a:xfrm>
          <a:prstGeom prst="rect">
            <a:avLst/>
          </a:prstGeom>
          <a:noFill/>
        </p:spPr>
        <p:txBody>
          <a:bodyPr wrap="square" rtlCol="0">
            <a:spAutoFit/>
          </a:bodyPr>
          <a:lstStyle/>
          <a:p>
            <a:r>
              <a:rPr lang="en-GB" sz="1200" dirty="0"/>
              <a:t>$47,000</a:t>
            </a:r>
            <a:endParaRPr lang="en-US" sz="1200" dirty="0"/>
          </a:p>
        </p:txBody>
      </p:sp>
      <p:sp>
        <p:nvSpPr>
          <p:cNvPr id="39" name="TextBox 38">
            <a:extLst>
              <a:ext uri="{FF2B5EF4-FFF2-40B4-BE49-F238E27FC236}">
                <a16:creationId xmlns:a16="http://schemas.microsoft.com/office/drawing/2014/main" id="{A491E1DE-0449-4DEF-8D40-B5C602773897}"/>
              </a:ext>
            </a:extLst>
          </p:cNvPr>
          <p:cNvSpPr txBox="1"/>
          <p:nvPr/>
        </p:nvSpPr>
        <p:spPr>
          <a:xfrm>
            <a:off x="8096434" y="508594"/>
            <a:ext cx="3420605" cy="461665"/>
          </a:xfrm>
          <a:prstGeom prst="rect">
            <a:avLst/>
          </a:prstGeom>
          <a:noFill/>
        </p:spPr>
        <p:txBody>
          <a:bodyPr wrap="square" rtlCol="0">
            <a:spAutoFit/>
          </a:bodyPr>
          <a:lstStyle/>
          <a:p>
            <a:r>
              <a:rPr lang="en-GB" sz="1200" dirty="0">
                <a:solidFill>
                  <a:srgbClr val="FF0000"/>
                </a:solidFill>
              </a:rPr>
              <a:t>Variation in layout, by replacing 2 filters with settlement tanks</a:t>
            </a:r>
            <a:endParaRPr lang="en-US" sz="1200" dirty="0">
              <a:solidFill>
                <a:srgbClr val="FF0000"/>
              </a:solidFill>
            </a:endParaRPr>
          </a:p>
        </p:txBody>
      </p:sp>
      <p:pic>
        <p:nvPicPr>
          <p:cNvPr id="40" name="Graphic 39" descr="Star">
            <a:extLst>
              <a:ext uri="{FF2B5EF4-FFF2-40B4-BE49-F238E27FC236}">
                <a16:creationId xmlns:a16="http://schemas.microsoft.com/office/drawing/2014/main" id="{2A5B97E0-6B17-468B-A7CB-D137DE0EDD2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13912" y="45181"/>
            <a:ext cx="577206" cy="577206"/>
          </a:xfrm>
          <a:prstGeom prst="rect">
            <a:avLst/>
          </a:prstGeom>
        </p:spPr>
      </p:pic>
      <p:sp>
        <p:nvSpPr>
          <p:cNvPr id="41" name="TextBox 40">
            <a:extLst>
              <a:ext uri="{FF2B5EF4-FFF2-40B4-BE49-F238E27FC236}">
                <a16:creationId xmlns:a16="http://schemas.microsoft.com/office/drawing/2014/main" id="{10CF7928-56CD-4F0E-9B28-528352BD4902}"/>
              </a:ext>
            </a:extLst>
          </p:cNvPr>
          <p:cNvSpPr txBox="1"/>
          <p:nvPr/>
        </p:nvSpPr>
        <p:spPr>
          <a:xfrm>
            <a:off x="1915115" y="139262"/>
            <a:ext cx="1624614" cy="338554"/>
          </a:xfrm>
          <a:prstGeom prst="rect">
            <a:avLst/>
          </a:prstGeom>
          <a:noFill/>
        </p:spPr>
        <p:txBody>
          <a:bodyPr wrap="square" rtlCol="0">
            <a:spAutoFit/>
          </a:bodyPr>
          <a:lstStyle/>
          <a:p>
            <a:r>
              <a:rPr lang="en-GB" sz="1600" b="1" dirty="0" err="1"/>
              <a:t>Upflow</a:t>
            </a:r>
            <a:r>
              <a:rPr lang="en-GB" sz="1600" b="1" dirty="0"/>
              <a:t> filters</a:t>
            </a:r>
            <a:endParaRPr lang="en-US" sz="1600" b="1" dirty="0"/>
          </a:p>
        </p:txBody>
      </p:sp>
      <p:pic>
        <p:nvPicPr>
          <p:cNvPr id="19" name="Picture 18">
            <a:extLst>
              <a:ext uri="{FF2B5EF4-FFF2-40B4-BE49-F238E27FC236}">
                <a16:creationId xmlns:a16="http://schemas.microsoft.com/office/drawing/2014/main" id="{F283088D-E4CE-468E-9447-4EDB60BAD64F}"/>
              </a:ext>
            </a:extLst>
          </p:cNvPr>
          <p:cNvPicPr>
            <a:picLocks noChangeAspect="1"/>
          </p:cNvPicPr>
          <p:nvPr/>
        </p:nvPicPr>
        <p:blipFill>
          <a:blip r:embed="rId25"/>
          <a:stretch>
            <a:fillRect/>
          </a:stretch>
        </p:blipFill>
        <p:spPr>
          <a:xfrm>
            <a:off x="1446121" y="2734287"/>
            <a:ext cx="5218588" cy="3808159"/>
          </a:xfrm>
          <a:prstGeom prst="rect">
            <a:avLst/>
          </a:prstGeom>
        </p:spPr>
      </p:pic>
      <p:pic>
        <p:nvPicPr>
          <p:cNvPr id="20" name="Picture 19">
            <a:extLst>
              <a:ext uri="{FF2B5EF4-FFF2-40B4-BE49-F238E27FC236}">
                <a16:creationId xmlns:a16="http://schemas.microsoft.com/office/drawing/2014/main" id="{849543C1-85BF-4711-A1A7-2F6A861B4126}"/>
              </a:ext>
            </a:extLst>
          </p:cNvPr>
          <p:cNvPicPr>
            <a:picLocks noChangeAspect="1"/>
          </p:cNvPicPr>
          <p:nvPr/>
        </p:nvPicPr>
        <p:blipFill>
          <a:blip r:embed="rId26"/>
          <a:stretch>
            <a:fillRect/>
          </a:stretch>
        </p:blipFill>
        <p:spPr>
          <a:xfrm>
            <a:off x="1001275" y="793466"/>
            <a:ext cx="5946978" cy="2145257"/>
          </a:xfrm>
          <a:prstGeom prst="rect">
            <a:avLst/>
          </a:prstGeom>
        </p:spPr>
      </p:pic>
      <p:sp>
        <p:nvSpPr>
          <p:cNvPr id="38" name="TextBox 37">
            <a:extLst>
              <a:ext uri="{FF2B5EF4-FFF2-40B4-BE49-F238E27FC236}">
                <a16:creationId xmlns:a16="http://schemas.microsoft.com/office/drawing/2014/main" id="{87E8C3CF-7580-429F-B186-1B5A9DA4EA02}"/>
              </a:ext>
            </a:extLst>
          </p:cNvPr>
          <p:cNvSpPr txBox="1"/>
          <p:nvPr/>
        </p:nvSpPr>
        <p:spPr>
          <a:xfrm>
            <a:off x="7580046" y="6309570"/>
            <a:ext cx="81823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Capacity</a:t>
            </a:r>
            <a:endParaRPr lang="en-US" sz="1200" dirty="0"/>
          </a:p>
        </p:txBody>
      </p:sp>
      <p:sp>
        <p:nvSpPr>
          <p:cNvPr id="42" name="TextBox 41">
            <a:extLst>
              <a:ext uri="{FF2B5EF4-FFF2-40B4-BE49-F238E27FC236}">
                <a16:creationId xmlns:a16="http://schemas.microsoft.com/office/drawing/2014/main" id="{1F59371D-1307-451E-B1F2-1878C8FBDA3C}"/>
              </a:ext>
            </a:extLst>
          </p:cNvPr>
          <p:cNvSpPr txBox="1"/>
          <p:nvPr/>
        </p:nvSpPr>
        <p:spPr>
          <a:xfrm>
            <a:off x="8730177" y="6309569"/>
            <a:ext cx="1174474" cy="276999"/>
          </a:xfrm>
          <a:prstGeom prst="rect">
            <a:avLst/>
          </a:prstGeom>
          <a:noFill/>
        </p:spPr>
        <p:txBody>
          <a:bodyPr wrap="square" rtlCol="0">
            <a:spAutoFit/>
          </a:bodyPr>
          <a:lstStyle/>
          <a:p>
            <a:r>
              <a:rPr lang="en-GB" sz="1200" dirty="0"/>
              <a:t>2 m3 per day</a:t>
            </a:r>
            <a:endParaRPr lang="en-US" sz="1200" dirty="0"/>
          </a:p>
        </p:txBody>
      </p:sp>
    </p:spTree>
    <p:extLst>
      <p:ext uri="{BB962C8B-B14F-4D97-AF65-F5344CB8AC3E}">
        <p14:creationId xmlns:p14="http://schemas.microsoft.com/office/powerpoint/2010/main" val="35521230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B77E34B-32C0-49A0-94AD-EC10EEF6E02C}"/>
              </a:ext>
            </a:extLst>
          </p:cNvPr>
          <p:cNvPicPr>
            <a:picLocks noChangeAspect="1"/>
          </p:cNvPicPr>
          <p:nvPr/>
        </p:nvPicPr>
        <p:blipFill>
          <a:blip r:embed="rId3"/>
          <a:stretch>
            <a:fillRect/>
          </a:stretch>
        </p:blipFill>
        <p:spPr>
          <a:xfrm>
            <a:off x="5368142" y="851104"/>
            <a:ext cx="6352306" cy="4927329"/>
          </a:xfrm>
          <a:prstGeom prst="rect">
            <a:avLst/>
          </a:prstGeom>
        </p:spPr>
      </p:pic>
      <p:pic>
        <p:nvPicPr>
          <p:cNvPr id="19" name="Picture 18">
            <a:extLst>
              <a:ext uri="{FF2B5EF4-FFF2-40B4-BE49-F238E27FC236}">
                <a16:creationId xmlns:a16="http://schemas.microsoft.com/office/drawing/2014/main" id="{14F0DC71-86E2-4092-AE50-DBF1D7657DB2}"/>
              </a:ext>
            </a:extLst>
          </p:cNvPr>
          <p:cNvPicPr>
            <a:picLocks noChangeAspect="1"/>
          </p:cNvPicPr>
          <p:nvPr/>
        </p:nvPicPr>
        <p:blipFill>
          <a:blip r:embed="rId4"/>
          <a:stretch>
            <a:fillRect/>
          </a:stretch>
        </p:blipFill>
        <p:spPr>
          <a:xfrm>
            <a:off x="1061746" y="751871"/>
            <a:ext cx="5411382" cy="2217679"/>
          </a:xfrm>
          <a:prstGeom prst="rect">
            <a:avLst/>
          </a:prstGeom>
        </p:spPr>
      </p:pic>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5"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6"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7"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8"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9"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10"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11"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2"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3"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4"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5"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6"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7"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8"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9"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20"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38" name="Graphic 37" descr="Star">
            <a:extLst>
              <a:ext uri="{FF2B5EF4-FFF2-40B4-BE49-F238E27FC236}">
                <a16:creationId xmlns:a16="http://schemas.microsoft.com/office/drawing/2014/main" id="{9971C8E8-132F-462D-A35C-7DDD3B4306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309014" y="-4208"/>
            <a:ext cx="591041" cy="591041"/>
          </a:xfrm>
          <a:prstGeom prst="rect">
            <a:avLst/>
          </a:prstGeom>
        </p:spPr>
      </p:pic>
      <p:sp>
        <p:nvSpPr>
          <p:cNvPr id="27" name="TextBox 26">
            <a:extLst>
              <a:ext uri="{FF2B5EF4-FFF2-40B4-BE49-F238E27FC236}">
                <a16:creationId xmlns:a16="http://schemas.microsoft.com/office/drawing/2014/main" id="{A8BF79E5-80D8-44A3-B91A-BEB0C9498E8D}"/>
              </a:ext>
            </a:extLst>
          </p:cNvPr>
          <p:cNvSpPr txBox="1"/>
          <p:nvPr/>
        </p:nvSpPr>
        <p:spPr>
          <a:xfrm>
            <a:off x="1915115" y="139262"/>
            <a:ext cx="1624614" cy="338554"/>
          </a:xfrm>
          <a:prstGeom prst="rect">
            <a:avLst/>
          </a:prstGeom>
          <a:noFill/>
        </p:spPr>
        <p:txBody>
          <a:bodyPr wrap="square" rtlCol="0">
            <a:spAutoFit/>
          </a:bodyPr>
          <a:lstStyle/>
          <a:p>
            <a:r>
              <a:rPr lang="en-GB" sz="1600" b="1" dirty="0"/>
              <a:t>ABR</a:t>
            </a:r>
            <a:endParaRPr lang="en-US" sz="1600" b="1" dirty="0"/>
          </a:p>
        </p:txBody>
      </p:sp>
      <p:sp>
        <p:nvSpPr>
          <p:cNvPr id="28" name="TextBox 27">
            <a:extLst>
              <a:ext uri="{FF2B5EF4-FFF2-40B4-BE49-F238E27FC236}">
                <a16:creationId xmlns:a16="http://schemas.microsoft.com/office/drawing/2014/main" id="{72E8714A-0406-4F83-865B-F2D72314BE40}"/>
              </a:ext>
            </a:extLst>
          </p:cNvPr>
          <p:cNvSpPr txBox="1"/>
          <p:nvPr/>
        </p:nvSpPr>
        <p:spPr>
          <a:xfrm>
            <a:off x="1107440" y="6463532"/>
            <a:ext cx="6232909" cy="276999"/>
          </a:xfrm>
          <a:prstGeom prst="rect">
            <a:avLst/>
          </a:prstGeom>
          <a:noFill/>
        </p:spPr>
        <p:txBody>
          <a:bodyPr wrap="square" rtlCol="0">
            <a:spAutoFit/>
          </a:bodyPr>
          <a:lstStyle/>
          <a:p>
            <a:r>
              <a:rPr lang="en-GB" sz="1200" dirty="0"/>
              <a:t>Reference: </a:t>
            </a:r>
            <a:r>
              <a:rPr lang="en-GB" sz="1200" dirty="0">
                <a:hlinkClick r:id="rId23"/>
              </a:rPr>
              <a:t>Faecal Sludge Management for disaster Relief: Technology comparison study</a:t>
            </a:r>
            <a:endParaRPr lang="en-US" sz="1200" dirty="0"/>
          </a:p>
        </p:txBody>
      </p:sp>
      <p:sp>
        <p:nvSpPr>
          <p:cNvPr id="32" name="TextBox 31">
            <a:extLst>
              <a:ext uri="{FF2B5EF4-FFF2-40B4-BE49-F238E27FC236}">
                <a16:creationId xmlns:a16="http://schemas.microsoft.com/office/drawing/2014/main" id="{4F11637B-B5F2-4592-8E6D-BC2E75800DCB}"/>
              </a:ext>
            </a:extLst>
          </p:cNvPr>
          <p:cNvSpPr txBox="1"/>
          <p:nvPr/>
        </p:nvSpPr>
        <p:spPr>
          <a:xfrm>
            <a:off x="1968325" y="3796526"/>
            <a:ext cx="60368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CAPEX</a:t>
            </a:r>
            <a:endParaRPr lang="en-US" sz="1200" dirty="0"/>
          </a:p>
        </p:txBody>
      </p:sp>
      <p:sp>
        <p:nvSpPr>
          <p:cNvPr id="33" name="TextBox 32">
            <a:extLst>
              <a:ext uri="{FF2B5EF4-FFF2-40B4-BE49-F238E27FC236}">
                <a16:creationId xmlns:a16="http://schemas.microsoft.com/office/drawing/2014/main" id="{B522A968-CA31-4481-9373-1B95E63C9223}"/>
              </a:ext>
            </a:extLst>
          </p:cNvPr>
          <p:cNvSpPr txBox="1"/>
          <p:nvPr/>
        </p:nvSpPr>
        <p:spPr>
          <a:xfrm>
            <a:off x="1975719" y="4423937"/>
            <a:ext cx="60368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OPEX</a:t>
            </a:r>
            <a:endParaRPr lang="en-US" sz="1200" dirty="0"/>
          </a:p>
        </p:txBody>
      </p:sp>
      <p:sp>
        <p:nvSpPr>
          <p:cNvPr id="35" name="TextBox 34">
            <a:extLst>
              <a:ext uri="{FF2B5EF4-FFF2-40B4-BE49-F238E27FC236}">
                <a16:creationId xmlns:a16="http://schemas.microsoft.com/office/drawing/2014/main" id="{EC8C862F-1A26-499A-A849-A43D372D0013}"/>
              </a:ext>
            </a:extLst>
          </p:cNvPr>
          <p:cNvSpPr txBox="1"/>
          <p:nvPr/>
        </p:nvSpPr>
        <p:spPr>
          <a:xfrm>
            <a:off x="1968325" y="5038370"/>
            <a:ext cx="110083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Whole life cost (10 years)</a:t>
            </a:r>
            <a:endParaRPr lang="en-US" sz="1200" dirty="0"/>
          </a:p>
        </p:txBody>
      </p:sp>
      <p:sp>
        <p:nvSpPr>
          <p:cNvPr id="36" name="TextBox 35">
            <a:extLst>
              <a:ext uri="{FF2B5EF4-FFF2-40B4-BE49-F238E27FC236}">
                <a16:creationId xmlns:a16="http://schemas.microsoft.com/office/drawing/2014/main" id="{816BD49A-8C7B-422B-9AB4-700A73B7AAF2}"/>
              </a:ext>
            </a:extLst>
          </p:cNvPr>
          <p:cNvSpPr txBox="1"/>
          <p:nvPr/>
        </p:nvSpPr>
        <p:spPr>
          <a:xfrm>
            <a:off x="2669660" y="3812966"/>
            <a:ext cx="2015231" cy="276999"/>
          </a:xfrm>
          <a:prstGeom prst="rect">
            <a:avLst/>
          </a:prstGeom>
          <a:noFill/>
        </p:spPr>
        <p:txBody>
          <a:bodyPr wrap="square" rtlCol="0">
            <a:spAutoFit/>
          </a:bodyPr>
          <a:lstStyle/>
          <a:p>
            <a:r>
              <a:rPr lang="en-GB" sz="1200" dirty="0"/>
              <a:t>$342 per m3 treated</a:t>
            </a:r>
            <a:endParaRPr lang="en-US" sz="1200" dirty="0"/>
          </a:p>
        </p:txBody>
      </p:sp>
      <p:sp>
        <p:nvSpPr>
          <p:cNvPr id="39" name="TextBox 38">
            <a:extLst>
              <a:ext uri="{FF2B5EF4-FFF2-40B4-BE49-F238E27FC236}">
                <a16:creationId xmlns:a16="http://schemas.microsoft.com/office/drawing/2014/main" id="{01B80B83-EAEE-4627-8668-2915CCBB9C8A}"/>
              </a:ext>
            </a:extLst>
          </p:cNvPr>
          <p:cNvSpPr txBox="1"/>
          <p:nvPr/>
        </p:nvSpPr>
        <p:spPr>
          <a:xfrm>
            <a:off x="2669660" y="4429632"/>
            <a:ext cx="2015231" cy="276999"/>
          </a:xfrm>
          <a:prstGeom prst="rect">
            <a:avLst/>
          </a:prstGeom>
          <a:noFill/>
        </p:spPr>
        <p:txBody>
          <a:bodyPr wrap="square" rtlCol="0">
            <a:spAutoFit/>
          </a:bodyPr>
          <a:lstStyle/>
          <a:p>
            <a:r>
              <a:rPr lang="en-GB" sz="1200" dirty="0"/>
              <a:t>$0.06 per m3 treated</a:t>
            </a:r>
            <a:endParaRPr lang="en-US" sz="1200" dirty="0"/>
          </a:p>
        </p:txBody>
      </p:sp>
      <p:sp>
        <p:nvSpPr>
          <p:cNvPr id="40" name="TextBox 39">
            <a:extLst>
              <a:ext uri="{FF2B5EF4-FFF2-40B4-BE49-F238E27FC236}">
                <a16:creationId xmlns:a16="http://schemas.microsoft.com/office/drawing/2014/main" id="{7C3F4D45-880F-48DD-90E4-0807E728F5D3}"/>
              </a:ext>
            </a:extLst>
          </p:cNvPr>
          <p:cNvSpPr txBox="1"/>
          <p:nvPr/>
        </p:nvSpPr>
        <p:spPr>
          <a:xfrm>
            <a:off x="3152483" y="5166227"/>
            <a:ext cx="831073" cy="276999"/>
          </a:xfrm>
          <a:prstGeom prst="rect">
            <a:avLst/>
          </a:prstGeom>
          <a:noFill/>
        </p:spPr>
        <p:txBody>
          <a:bodyPr wrap="square" rtlCol="0">
            <a:spAutoFit/>
          </a:bodyPr>
          <a:lstStyle/>
          <a:p>
            <a:r>
              <a:rPr lang="en-GB" sz="1200" dirty="0"/>
              <a:t>$21,160</a:t>
            </a:r>
            <a:endParaRPr lang="en-US" sz="1200" dirty="0"/>
          </a:p>
        </p:txBody>
      </p:sp>
      <p:sp>
        <p:nvSpPr>
          <p:cNvPr id="34" name="TextBox 33">
            <a:extLst>
              <a:ext uri="{FF2B5EF4-FFF2-40B4-BE49-F238E27FC236}">
                <a16:creationId xmlns:a16="http://schemas.microsoft.com/office/drawing/2014/main" id="{A746F02E-74CC-4EF1-BA6A-04C6EA8C5792}"/>
              </a:ext>
            </a:extLst>
          </p:cNvPr>
          <p:cNvSpPr txBox="1"/>
          <p:nvPr/>
        </p:nvSpPr>
        <p:spPr>
          <a:xfrm>
            <a:off x="1975719" y="5959631"/>
            <a:ext cx="81823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Capacity</a:t>
            </a:r>
            <a:endParaRPr lang="en-US" sz="1200" dirty="0"/>
          </a:p>
        </p:txBody>
      </p:sp>
      <p:sp>
        <p:nvSpPr>
          <p:cNvPr id="37" name="TextBox 36">
            <a:extLst>
              <a:ext uri="{FF2B5EF4-FFF2-40B4-BE49-F238E27FC236}">
                <a16:creationId xmlns:a16="http://schemas.microsoft.com/office/drawing/2014/main" id="{6246DE18-6B09-45EB-8CF5-AA11323E9CC3}"/>
              </a:ext>
            </a:extLst>
          </p:cNvPr>
          <p:cNvSpPr txBox="1"/>
          <p:nvPr/>
        </p:nvSpPr>
        <p:spPr>
          <a:xfrm>
            <a:off x="3125850" y="5959630"/>
            <a:ext cx="1174474" cy="276999"/>
          </a:xfrm>
          <a:prstGeom prst="rect">
            <a:avLst/>
          </a:prstGeom>
          <a:noFill/>
        </p:spPr>
        <p:txBody>
          <a:bodyPr wrap="square" rtlCol="0">
            <a:spAutoFit/>
          </a:bodyPr>
          <a:lstStyle/>
          <a:p>
            <a:r>
              <a:rPr lang="en-GB" sz="1200" dirty="0"/>
              <a:t>35 m3 per day</a:t>
            </a:r>
            <a:endParaRPr lang="en-US" sz="1200" dirty="0"/>
          </a:p>
        </p:txBody>
      </p:sp>
      <p:sp>
        <p:nvSpPr>
          <p:cNvPr id="41" name="Rectangle 40">
            <a:extLst>
              <a:ext uri="{FF2B5EF4-FFF2-40B4-BE49-F238E27FC236}">
                <a16:creationId xmlns:a16="http://schemas.microsoft.com/office/drawing/2014/main" id="{0726A91F-97DB-41D4-997A-5710EE68E136}"/>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7/8</a:t>
            </a:r>
            <a:endParaRPr lang="en-US" sz="900" dirty="0"/>
          </a:p>
        </p:txBody>
      </p:sp>
      <p:sp>
        <p:nvSpPr>
          <p:cNvPr id="42" name="Action Button: Go Back or Previous 41">
            <a:hlinkClick r:id="" action="ppaction://hlinkshowjump?jump=previousslide" highlightClick="1"/>
            <a:extLst>
              <a:ext uri="{FF2B5EF4-FFF2-40B4-BE49-F238E27FC236}">
                <a16:creationId xmlns:a16="http://schemas.microsoft.com/office/drawing/2014/main" id="{ADD85670-C6AA-4888-BC08-3E42FFBC0457}"/>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Go to Beginning 42">
            <a:hlinkClick r:id="rId24" action="ppaction://hlinksldjump" highlightClick="1"/>
            <a:extLst>
              <a:ext uri="{FF2B5EF4-FFF2-40B4-BE49-F238E27FC236}">
                <a16:creationId xmlns:a16="http://schemas.microsoft.com/office/drawing/2014/main" id="{2DF42DF0-29ED-48F5-95A5-E95BDD01909D}"/>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ction Button: Go Forward or Next 43">
            <a:hlinkClick r:id="" action="ppaction://hlinkshowjump?jump=nextslide" highlightClick="1"/>
            <a:extLst>
              <a:ext uri="{FF2B5EF4-FFF2-40B4-BE49-F238E27FC236}">
                <a16:creationId xmlns:a16="http://schemas.microsoft.com/office/drawing/2014/main" id="{3F0A1E6B-5F6C-428F-B10A-33A8F609DA01}"/>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ction Button: Go to End 44">
            <a:hlinkClick r:id="rId25" action="ppaction://hlinksldjump" highlightClick="1"/>
            <a:extLst>
              <a:ext uri="{FF2B5EF4-FFF2-40B4-BE49-F238E27FC236}">
                <a16:creationId xmlns:a16="http://schemas.microsoft.com/office/drawing/2014/main" id="{7D43E52A-3808-43A1-A4C3-560B1542BCCC}"/>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83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9D41087-DCF9-4012-B5FA-BF633F161AAB}"/>
              </a:ext>
            </a:extLst>
          </p:cNvPr>
          <p:cNvSpPr/>
          <p:nvPr/>
        </p:nvSpPr>
        <p:spPr>
          <a:xfrm>
            <a:off x="0" y="266538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28C14EAC-C0D0-4282-AEC5-BC3C8072E680}"/>
              </a:ext>
            </a:extLst>
          </p:cNvPr>
          <p:cNvSpPr/>
          <p:nvPr/>
        </p:nvSpPr>
        <p:spPr>
          <a:xfrm>
            <a:off x="-2" y="300319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1FFEC407-6E0F-4891-9882-B97203B7091F}"/>
              </a:ext>
            </a:extLst>
          </p:cNvPr>
          <p:cNvSpPr/>
          <p:nvPr/>
        </p:nvSpPr>
        <p:spPr>
          <a:xfrm>
            <a:off x="-2" y="380274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7D604666-CC12-4508-A079-C338C3FF363D}"/>
              </a:ext>
            </a:extLst>
          </p:cNvPr>
          <p:cNvSpPr/>
          <p:nvPr/>
        </p:nvSpPr>
        <p:spPr>
          <a:xfrm>
            <a:off x="0" y="451302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B92DBF56-BF2A-427A-A628-DA52C859856E}"/>
              </a:ext>
            </a:extLst>
          </p:cNvPr>
          <p:cNvSpPr/>
          <p:nvPr/>
        </p:nvSpPr>
        <p:spPr>
          <a:xfrm>
            <a:off x="-2" y="513284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F06F34F3-290D-488F-8C05-8A05DC05D154}"/>
              </a:ext>
            </a:extLst>
          </p:cNvPr>
          <p:cNvSpPr/>
          <p:nvPr/>
        </p:nvSpPr>
        <p:spPr>
          <a:xfrm>
            <a:off x="-2" y="568301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97A30B57-2BE0-4675-A41B-7F81F3D775FC}"/>
              </a:ext>
            </a:extLst>
          </p:cNvPr>
          <p:cNvSpPr/>
          <p:nvPr/>
        </p:nvSpPr>
        <p:spPr>
          <a:xfrm>
            <a:off x="-2" y="341060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3C9D89C5-47F2-433B-9019-538300BCF982}"/>
              </a:ext>
            </a:extLst>
          </p:cNvPr>
          <p:cNvSpPr/>
          <p:nvPr/>
        </p:nvSpPr>
        <p:spPr>
          <a:xfrm>
            <a:off x="0" y="411053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3F1E4E67-8CA9-46E5-A674-2D090F1956C6}"/>
              </a:ext>
            </a:extLst>
          </p:cNvPr>
          <p:cNvSpPr/>
          <p:nvPr/>
        </p:nvSpPr>
        <p:spPr>
          <a:xfrm>
            <a:off x="-2" y="482296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DF1CB925-F85C-49F5-9797-827DCAA693D1}"/>
              </a:ext>
            </a:extLst>
          </p:cNvPr>
          <p:cNvSpPr/>
          <p:nvPr/>
        </p:nvSpPr>
        <p:spPr>
          <a:xfrm>
            <a:off x="-2" y="534873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04F3BBD4-367B-4F44-AF7D-DFC945668F22}"/>
              </a:ext>
            </a:extLst>
          </p:cNvPr>
          <p:cNvSpPr/>
          <p:nvPr/>
        </p:nvSpPr>
        <p:spPr>
          <a:xfrm>
            <a:off x="-2" y="2017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071A7FBE-DB61-44BA-BFEA-30D0DB7C51BF}"/>
              </a:ext>
            </a:extLst>
          </p:cNvPr>
          <p:cNvSpPr/>
          <p:nvPr/>
        </p:nvSpPr>
        <p:spPr>
          <a:xfrm>
            <a:off x="-1" y="1714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2439EFB3-8BFA-419B-BE04-D347349BF446}"/>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6F214E76-34EB-4F2F-975D-288A2D9FC66D}"/>
              </a:ext>
            </a:extLst>
          </p:cNvPr>
          <p:cNvSpPr/>
          <p:nvPr/>
        </p:nvSpPr>
        <p:spPr>
          <a:xfrm>
            <a:off x="-3" y="2391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1C2F9A9-193A-4AA7-8ADB-8390B7423A0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34" name="Rectangle 33">
            <a:extLst>
              <a:ext uri="{FF2B5EF4-FFF2-40B4-BE49-F238E27FC236}">
                <a16:creationId xmlns:a16="http://schemas.microsoft.com/office/drawing/2014/main" id="{3693D6BD-4436-4E9D-99AD-1CDC49C16DC0}"/>
              </a:ext>
            </a:extLst>
          </p:cNvPr>
          <p:cNvSpPr/>
          <p:nvPr/>
        </p:nvSpPr>
        <p:spPr>
          <a:xfrm>
            <a:off x="4058047" y="78570"/>
            <a:ext cx="430470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Sub Surface offset toilet (Excavate + Water)</a:t>
            </a:r>
            <a:endParaRPr lang="en-US" dirty="0"/>
          </a:p>
        </p:txBody>
      </p:sp>
      <p:sp>
        <p:nvSpPr>
          <p:cNvPr id="30" name="Rectangle 29">
            <a:hlinkClick r:id="rId16" action="ppaction://hlinksldjump"/>
            <a:extLst>
              <a:ext uri="{FF2B5EF4-FFF2-40B4-BE49-F238E27FC236}">
                <a16:creationId xmlns:a16="http://schemas.microsoft.com/office/drawing/2014/main" id="{E345C527-75FA-42FD-A1FA-3D7CFB5601D0}"/>
              </a:ext>
            </a:extLst>
          </p:cNvPr>
          <p:cNvSpPr/>
          <p:nvPr/>
        </p:nvSpPr>
        <p:spPr>
          <a:xfrm>
            <a:off x="-3" y="609957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7" name="Picture 16">
            <a:extLst>
              <a:ext uri="{FF2B5EF4-FFF2-40B4-BE49-F238E27FC236}">
                <a16:creationId xmlns:a16="http://schemas.microsoft.com/office/drawing/2014/main" id="{55EF5C40-25C9-46BF-98DE-69E4AE797BDC}"/>
              </a:ext>
            </a:extLst>
          </p:cNvPr>
          <p:cNvPicPr>
            <a:picLocks noChangeAspect="1"/>
          </p:cNvPicPr>
          <p:nvPr/>
        </p:nvPicPr>
        <p:blipFill>
          <a:blip r:embed="rId17"/>
          <a:stretch>
            <a:fillRect/>
          </a:stretch>
        </p:blipFill>
        <p:spPr>
          <a:xfrm>
            <a:off x="1295553" y="1506148"/>
            <a:ext cx="5062015" cy="4279819"/>
          </a:xfrm>
          <a:prstGeom prst="rect">
            <a:avLst/>
          </a:prstGeom>
        </p:spPr>
      </p:pic>
      <p:sp>
        <p:nvSpPr>
          <p:cNvPr id="31" name="TextBox 30">
            <a:extLst>
              <a:ext uri="{FF2B5EF4-FFF2-40B4-BE49-F238E27FC236}">
                <a16:creationId xmlns:a16="http://schemas.microsoft.com/office/drawing/2014/main" id="{D136F737-74E8-4B26-8A08-8489C60D7FCE}"/>
              </a:ext>
            </a:extLst>
          </p:cNvPr>
          <p:cNvSpPr txBox="1"/>
          <p:nvPr/>
        </p:nvSpPr>
        <p:spPr>
          <a:xfrm>
            <a:off x="1526924" y="910121"/>
            <a:ext cx="1897587" cy="276999"/>
          </a:xfrm>
          <a:prstGeom prst="rect">
            <a:avLst/>
          </a:prstGeom>
          <a:solidFill>
            <a:schemeClr val="accent4">
              <a:lumMod val="60000"/>
              <a:lumOff val="40000"/>
            </a:schemeClr>
          </a:solidFill>
        </p:spPr>
        <p:txBody>
          <a:bodyPr wrap="square" rtlCol="0">
            <a:spAutoFit/>
          </a:bodyPr>
          <a:lstStyle/>
          <a:p>
            <a:r>
              <a:rPr lang="en-GB" sz="1200" b="1" dirty="0"/>
              <a:t>Twin Pits for Pour Flush</a:t>
            </a:r>
            <a:endParaRPr lang="en-US" sz="1200" b="1" dirty="0"/>
          </a:p>
        </p:txBody>
      </p:sp>
      <p:pic>
        <p:nvPicPr>
          <p:cNvPr id="18" name="Picture 17">
            <a:extLst>
              <a:ext uri="{FF2B5EF4-FFF2-40B4-BE49-F238E27FC236}">
                <a16:creationId xmlns:a16="http://schemas.microsoft.com/office/drawing/2014/main" id="{3413EF17-E3C8-4135-ACCC-6F71F2935C9E}"/>
              </a:ext>
            </a:extLst>
          </p:cNvPr>
          <p:cNvPicPr>
            <a:picLocks noChangeAspect="1"/>
          </p:cNvPicPr>
          <p:nvPr/>
        </p:nvPicPr>
        <p:blipFill>
          <a:blip r:embed="rId18"/>
          <a:stretch>
            <a:fillRect/>
          </a:stretch>
        </p:blipFill>
        <p:spPr>
          <a:xfrm>
            <a:off x="6531422" y="1498935"/>
            <a:ext cx="5545856" cy="4785764"/>
          </a:xfrm>
          <a:prstGeom prst="rect">
            <a:avLst/>
          </a:prstGeom>
        </p:spPr>
      </p:pic>
      <p:sp>
        <p:nvSpPr>
          <p:cNvPr id="33" name="TextBox 32">
            <a:extLst>
              <a:ext uri="{FF2B5EF4-FFF2-40B4-BE49-F238E27FC236}">
                <a16:creationId xmlns:a16="http://schemas.microsoft.com/office/drawing/2014/main" id="{4A7B5576-6880-419C-8372-DD6C06F2B85B}"/>
              </a:ext>
            </a:extLst>
          </p:cNvPr>
          <p:cNvSpPr txBox="1"/>
          <p:nvPr/>
        </p:nvSpPr>
        <p:spPr>
          <a:xfrm>
            <a:off x="7725319" y="910121"/>
            <a:ext cx="2939757" cy="276999"/>
          </a:xfrm>
          <a:prstGeom prst="rect">
            <a:avLst/>
          </a:prstGeom>
          <a:solidFill>
            <a:schemeClr val="accent4">
              <a:lumMod val="60000"/>
              <a:lumOff val="40000"/>
            </a:schemeClr>
          </a:solidFill>
        </p:spPr>
        <p:txBody>
          <a:bodyPr wrap="square" rtlCol="0">
            <a:spAutoFit/>
          </a:bodyPr>
          <a:lstStyle/>
          <a:p>
            <a:r>
              <a:rPr lang="en-GB" sz="1200" b="1" dirty="0"/>
              <a:t>Worm-Based Toilet (Emerging Technology)</a:t>
            </a:r>
            <a:endParaRPr lang="en-US" sz="1200" b="1" dirty="0"/>
          </a:p>
        </p:txBody>
      </p:sp>
      <p:sp>
        <p:nvSpPr>
          <p:cNvPr id="36" name="TextBox 35">
            <a:extLst>
              <a:ext uri="{FF2B5EF4-FFF2-40B4-BE49-F238E27FC236}">
                <a16:creationId xmlns:a16="http://schemas.microsoft.com/office/drawing/2014/main" id="{F4DC3379-3FDF-4BAB-BC46-D6B9D0000FED}"/>
              </a:ext>
            </a:extLst>
          </p:cNvPr>
          <p:cNvSpPr txBox="1"/>
          <p:nvPr/>
        </p:nvSpPr>
        <p:spPr>
          <a:xfrm>
            <a:off x="1295553" y="6385983"/>
            <a:ext cx="4549838" cy="276999"/>
          </a:xfrm>
          <a:prstGeom prst="rect">
            <a:avLst/>
          </a:prstGeom>
          <a:noFill/>
        </p:spPr>
        <p:txBody>
          <a:bodyPr wrap="square" rtlCol="0">
            <a:spAutoFit/>
          </a:bodyPr>
          <a:lstStyle/>
          <a:p>
            <a:r>
              <a:rPr lang="en-GB" sz="1200" dirty="0"/>
              <a:t>Reference: </a:t>
            </a:r>
            <a:r>
              <a:rPr lang="en-GB" sz="1200" dirty="0">
                <a:hlinkClick r:id="rId19"/>
              </a:rPr>
              <a:t>Compendium of Sanitation Technologies in Emergencies</a:t>
            </a:r>
            <a:endParaRPr lang="en-US" sz="1200" dirty="0"/>
          </a:p>
        </p:txBody>
      </p:sp>
      <p:sp>
        <p:nvSpPr>
          <p:cNvPr id="35" name="Rectangle 34">
            <a:hlinkClick r:id="rId20" action="ppaction://hlinksldjump"/>
            <a:extLst>
              <a:ext uri="{FF2B5EF4-FFF2-40B4-BE49-F238E27FC236}">
                <a16:creationId xmlns:a16="http://schemas.microsoft.com/office/drawing/2014/main" id="{71019D0E-8855-46E4-9C7B-474D2DF65B1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41" name="Rectangle 40">
            <a:hlinkClick r:id="rId21" action="ppaction://hlinksldjump"/>
            <a:extLst>
              <a:ext uri="{FF2B5EF4-FFF2-40B4-BE49-F238E27FC236}">
                <a16:creationId xmlns:a16="http://schemas.microsoft.com/office/drawing/2014/main" id="{48E45CA2-96D9-420B-8FAF-910550F68C58}"/>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2" name="Rectangle 41">
            <a:hlinkClick r:id="rId22" action="ppaction://hlinksldjump"/>
            <a:extLst>
              <a:ext uri="{FF2B5EF4-FFF2-40B4-BE49-F238E27FC236}">
                <a16:creationId xmlns:a16="http://schemas.microsoft.com/office/drawing/2014/main" id="{527A0FEA-C8F0-4EB9-8B41-BF81E0FD9CDF}"/>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4" name="Rectangle 43">
            <a:hlinkClick r:id="rId23" action="ppaction://hlinksldjump"/>
            <a:extLst>
              <a:ext uri="{FF2B5EF4-FFF2-40B4-BE49-F238E27FC236}">
                <a16:creationId xmlns:a16="http://schemas.microsoft.com/office/drawing/2014/main" id="{201EF605-0B68-4D49-B0F1-7353531CC2A7}"/>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5" name="Rectangle 44">
            <a:extLst>
              <a:ext uri="{FF2B5EF4-FFF2-40B4-BE49-F238E27FC236}">
                <a16:creationId xmlns:a16="http://schemas.microsoft.com/office/drawing/2014/main" id="{36CA0CF9-A06E-4C53-B929-9E7301D7368E}"/>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46" name="Rectangle 45">
            <a:extLst>
              <a:ext uri="{FF2B5EF4-FFF2-40B4-BE49-F238E27FC236}">
                <a16:creationId xmlns:a16="http://schemas.microsoft.com/office/drawing/2014/main" id="{7032F6AC-2C64-4C9B-9C35-AFFF8EBF98E8}"/>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3/7</a:t>
            </a:r>
            <a:endParaRPr lang="en-US" sz="900" dirty="0"/>
          </a:p>
        </p:txBody>
      </p:sp>
      <p:sp>
        <p:nvSpPr>
          <p:cNvPr id="47" name="Action Button: Go Forward or Next 46">
            <a:hlinkClick r:id="" action="ppaction://hlinkshowjump?jump=nextslide" highlightClick="1"/>
            <a:extLst>
              <a:ext uri="{FF2B5EF4-FFF2-40B4-BE49-F238E27FC236}">
                <a16:creationId xmlns:a16="http://schemas.microsoft.com/office/drawing/2014/main" id="{FF8005AC-0741-4FF4-99FA-0B86EB7C38AB}"/>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ction Button: Go to End 47">
            <a:hlinkClick r:id="rId24" action="ppaction://hlinksldjump" highlightClick="1"/>
            <a:extLst>
              <a:ext uri="{FF2B5EF4-FFF2-40B4-BE49-F238E27FC236}">
                <a16:creationId xmlns:a16="http://schemas.microsoft.com/office/drawing/2014/main" id="{7BFDE445-E3F1-44B8-B8DC-A7449D5C1D6E}"/>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ction Button: Go Back or Previous 48">
            <a:hlinkClick r:id="" action="ppaction://hlinkshowjump?jump=previousslide" highlightClick="1"/>
            <a:extLst>
              <a:ext uri="{FF2B5EF4-FFF2-40B4-BE49-F238E27FC236}">
                <a16:creationId xmlns:a16="http://schemas.microsoft.com/office/drawing/2014/main" id="{76D21948-F092-4057-9331-705314818BB8}"/>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Go to Beginning 49">
            <a:hlinkClick r:id="rId25" action="ppaction://hlinksldjump" highlightClick="1"/>
            <a:extLst>
              <a:ext uri="{FF2B5EF4-FFF2-40B4-BE49-F238E27FC236}">
                <a16:creationId xmlns:a16="http://schemas.microsoft.com/office/drawing/2014/main" id="{A93D3592-A445-4A36-9A1A-45EF076FF9C5}"/>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26" action="ppaction://hlinksldjump"/>
            <a:extLst>
              <a:ext uri="{FF2B5EF4-FFF2-40B4-BE49-F238E27FC236}">
                <a16:creationId xmlns:a16="http://schemas.microsoft.com/office/drawing/2014/main" id="{5AD767F4-E234-4392-AC78-9FE1E34916D6}"/>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43" name="TextBox 42">
            <a:extLst>
              <a:ext uri="{FF2B5EF4-FFF2-40B4-BE49-F238E27FC236}">
                <a16:creationId xmlns:a16="http://schemas.microsoft.com/office/drawing/2014/main" id="{768C8D26-FBE8-4C62-85EE-7CE43C46258B}"/>
              </a:ext>
            </a:extLst>
          </p:cNvPr>
          <p:cNvSpPr txBox="1"/>
          <p:nvPr/>
        </p:nvSpPr>
        <p:spPr>
          <a:xfrm>
            <a:off x="9491035" y="3217968"/>
            <a:ext cx="2453079" cy="73224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Will you find appropriate worm locally and will users accept handling </a:t>
            </a:r>
            <a:r>
              <a:rPr lang="en-GB" sz="1400" dirty="0" err="1">
                <a:solidFill>
                  <a:srgbClr val="FF0000"/>
                </a:solidFill>
              </a:rPr>
              <a:t>wermicompost</a:t>
            </a:r>
            <a:r>
              <a:rPr lang="en-GB" sz="1400" dirty="0">
                <a:solidFill>
                  <a:srgbClr val="FF0000"/>
                </a:solidFill>
              </a:rPr>
              <a:t>?</a:t>
            </a:r>
            <a:endParaRPr lang="en-US" sz="1400" dirty="0">
              <a:solidFill>
                <a:srgbClr val="FF0000"/>
              </a:solidFill>
            </a:endParaRPr>
          </a:p>
        </p:txBody>
      </p:sp>
    </p:spTree>
    <p:extLst>
      <p:ext uri="{BB962C8B-B14F-4D97-AF65-F5344CB8AC3E}">
        <p14:creationId xmlns:p14="http://schemas.microsoft.com/office/powerpoint/2010/main" val="36087767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55AD565-E35C-476B-94AD-247C4DB40FC7}"/>
              </a:ext>
            </a:extLst>
          </p:cNvPr>
          <p:cNvPicPr>
            <a:picLocks noChangeAspect="1"/>
          </p:cNvPicPr>
          <p:nvPr/>
        </p:nvPicPr>
        <p:blipFill>
          <a:blip r:embed="rId3"/>
          <a:stretch>
            <a:fillRect/>
          </a:stretch>
        </p:blipFill>
        <p:spPr>
          <a:xfrm>
            <a:off x="6247111" y="1936198"/>
            <a:ext cx="5942812" cy="4274654"/>
          </a:xfrm>
          <a:prstGeom prst="rect">
            <a:avLst/>
          </a:prstGeom>
        </p:spPr>
      </p:pic>
      <p:pic>
        <p:nvPicPr>
          <p:cNvPr id="18" name="Picture 17">
            <a:extLst>
              <a:ext uri="{FF2B5EF4-FFF2-40B4-BE49-F238E27FC236}">
                <a16:creationId xmlns:a16="http://schemas.microsoft.com/office/drawing/2014/main" id="{69B9D335-3C8D-4B68-AA4E-3CB898BF8180}"/>
              </a:ext>
            </a:extLst>
          </p:cNvPr>
          <p:cNvPicPr>
            <a:picLocks noChangeAspect="1"/>
          </p:cNvPicPr>
          <p:nvPr/>
        </p:nvPicPr>
        <p:blipFill>
          <a:blip r:embed="rId4"/>
          <a:stretch>
            <a:fillRect/>
          </a:stretch>
        </p:blipFill>
        <p:spPr>
          <a:xfrm>
            <a:off x="906493" y="676117"/>
            <a:ext cx="5397277" cy="2030593"/>
          </a:xfrm>
          <a:prstGeom prst="rect">
            <a:avLst/>
          </a:prstGeom>
        </p:spPr>
      </p:pic>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5"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6"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7"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8"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9"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10"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11"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2"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3"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4"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5"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6"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7"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8"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52D35AF0-FD22-46EC-8383-F0219B742FBD}"/>
              </a:ext>
            </a:extLst>
          </p:cNvPr>
          <p:cNvSpPr/>
          <p:nvPr/>
        </p:nvSpPr>
        <p:spPr>
          <a:xfrm>
            <a:off x="55659" y="4110207"/>
            <a:ext cx="1051781" cy="145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options</a:t>
            </a:r>
            <a:endParaRPr lang="en-US" sz="900" dirty="0">
              <a:solidFill>
                <a:schemeClr val="tx1"/>
              </a:solidFill>
            </a:endParaRPr>
          </a:p>
        </p:txBody>
      </p:sp>
      <p:sp>
        <p:nvSpPr>
          <p:cNvPr id="21" name="Rectangle 20">
            <a:hlinkClick r:id="rId19" action="ppaction://hlinksldjump"/>
            <a:extLst>
              <a:ext uri="{FF2B5EF4-FFF2-40B4-BE49-F238E27FC236}">
                <a16:creationId xmlns:a16="http://schemas.microsoft.com/office/drawing/2014/main" id="{82C41188-FBC2-4FA1-9FBD-FC462F955CB3}"/>
              </a:ext>
            </a:extLst>
          </p:cNvPr>
          <p:cNvSpPr/>
          <p:nvPr/>
        </p:nvSpPr>
        <p:spPr>
          <a:xfrm>
            <a:off x="55659" y="4255711"/>
            <a:ext cx="1051781" cy="3071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Pathogen inactivation</a:t>
            </a:r>
            <a:endParaRPr lang="en-US" sz="900" dirty="0"/>
          </a:p>
        </p:txBody>
      </p:sp>
      <p:sp>
        <p:nvSpPr>
          <p:cNvPr id="22" name="Rectangle 21">
            <a:hlinkClick r:id="rId20" action="ppaction://hlinksldjump"/>
            <a:extLst>
              <a:ext uri="{FF2B5EF4-FFF2-40B4-BE49-F238E27FC236}">
                <a16:creationId xmlns:a16="http://schemas.microsoft.com/office/drawing/2014/main" id="{78233BD8-94B4-4523-9559-635EAAB6FB8A}"/>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0" name="Rectangle 59">
            <a:extLst>
              <a:ext uri="{FF2B5EF4-FFF2-40B4-BE49-F238E27FC236}">
                <a16:creationId xmlns:a16="http://schemas.microsoft.com/office/drawing/2014/main" id="{951ED311-06F3-4C01-BF29-37399F4ECE4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8/8</a:t>
            </a:r>
            <a:endParaRPr lang="en-US" sz="900" dirty="0"/>
          </a:p>
        </p:txBody>
      </p:sp>
      <p:sp>
        <p:nvSpPr>
          <p:cNvPr id="61" name="Action Button: Go Back or Previous 60">
            <a:hlinkClick r:id="" action="ppaction://hlinkshowjump?jump=previousslide" highlightClick="1"/>
            <a:extLst>
              <a:ext uri="{FF2B5EF4-FFF2-40B4-BE49-F238E27FC236}">
                <a16:creationId xmlns:a16="http://schemas.microsoft.com/office/drawing/2014/main" id="{C3EB6CB0-2BA1-4E78-8B9D-2A896B6DA454}"/>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ction Button: Go to Beginning 64">
            <a:hlinkClick r:id="rId21" action="ppaction://hlinksldjump" highlightClick="1"/>
            <a:extLst>
              <a:ext uri="{FF2B5EF4-FFF2-40B4-BE49-F238E27FC236}">
                <a16:creationId xmlns:a16="http://schemas.microsoft.com/office/drawing/2014/main" id="{D5905FB7-1949-40F2-92B6-C04F0A290C6E}"/>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Star">
            <a:extLst>
              <a:ext uri="{FF2B5EF4-FFF2-40B4-BE49-F238E27FC236}">
                <a16:creationId xmlns:a16="http://schemas.microsoft.com/office/drawing/2014/main" id="{9971C8E8-132F-462D-A35C-7DDD3B43065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09014" y="-4208"/>
            <a:ext cx="591041" cy="591041"/>
          </a:xfrm>
          <a:prstGeom prst="rect">
            <a:avLst/>
          </a:prstGeom>
        </p:spPr>
      </p:pic>
      <p:sp>
        <p:nvSpPr>
          <p:cNvPr id="27" name="TextBox 26">
            <a:extLst>
              <a:ext uri="{FF2B5EF4-FFF2-40B4-BE49-F238E27FC236}">
                <a16:creationId xmlns:a16="http://schemas.microsoft.com/office/drawing/2014/main" id="{A8BF79E5-80D8-44A3-B91A-BEB0C9498E8D}"/>
              </a:ext>
            </a:extLst>
          </p:cNvPr>
          <p:cNvSpPr txBox="1"/>
          <p:nvPr/>
        </p:nvSpPr>
        <p:spPr>
          <a:xfrm>
            <a:off x="1915115" y="139262"/>
            <a:ext cx="1624614" cy="338554"/>
          </a:xfrm>
          <a:prstGeom prst="rect">
            <a:avLst/>
          </a:prstGeom>
          <a:noFill/>
        </p:spPr>
        <p:txBody>
          <a:bodyPr wrap="square" rtlCol="0">
            <a:spAutoFit/>
          </a:bodyPr>
          <a:lstStyle/>
          <a:p>
            <a:r>
              <a:rPr lang="en-GB" sz="1600" b="1" dirty="0"/>
              <a:t>Lime</a:t>
            </a:r>
            <a:endParaRPr lang="en-US" sz="1600" b="1" dirty="0"/>
          </a:p>
        </p:txBody>
      </p:sp>
      <p:sp>
        <p:nvSpPr>
          <p:cNvPr id="28" name="TextBox 27">
            <a:extLst>
              <a:ext uri="{FF2B5EF4-FFF2-40B4-BE49-F238E27FC236}">
                <a16:creationId xmlns:a16="http://schemas.microsoft.com/office/drawing/2014/main" id="{72E8714A-0406-4F83-865B-F2D72314BE40}"/>
              </a:ext>
            </a:extLst>
          </p:cNvPr>
          <p:cNvSpPr txBox="1"/>
          <p:nvPr/>
        </p:nvSpPr>
        <p:spPr>
          <a:xfrm>
            <a:off x="1107440" y="6463532"/>
            <a:ext cx="6232909" cy="276999"/>
          </a:xfrm>
          <a:prstGeom prst="rect">
            <a:avLst/>
          </a:prstGeom>
          <a:noFill/>
        </p:spPr>
        <p:txBody>
          <a:bodyPr wrap="square" rtlCol="0">
            <a:spAutoFit/>
          </a:bodyPr>
          <a:lstStyle/>
          <a:p>
            <a:r>
              <a:rPr lang="en-GB" sz="1200" dirty="0"/>
              <a:t>Reference: </a:t>
            </a:r>
            <a:r>
              <a:rPr lang="en-GB" sz="1200" dirty="0">
                <a:hlinkClick r:id="rId24"/>
              </a:rPr>
              <a:t>Faecal Sludge Management for disaster Relief: Technology comparison study</a:t>
            </a:r>
            <a:endParaRPr lang="en-US" sz="1200" dirty="0"/>
          </a:p>
        </p:txBody>
      </p:sp>
      <p:sp>
        <p:nvSpPr>
          <p:cNvPr id="32" name="TextBox 31">
            <a:extLst>
              <a:ext uri="{FF2B5EF4-FFF2-40B4-BE49-F238E27FC236}">
                <a16:creationId xmlns:a16="http://schemas.microsoft.com/office/drawing/2014/main" id="{4F11637B-B5F2-4592-8E6D-BC2E75800DCB}"/>
              </a:ext>
            </a:extLst>
          </p:cNvPr>
          <p:cNvSpPr txBox="1"/>
          <p:nvPr/>
        </p:nvSpPr>
        <p:spPr>
          <a:xfrm>
            <a:off x="1968325" y="3796526"/>
            <a:ext cx="60368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CAPEX</a:t>
            </a:r>
            <a:endParaRPr lang="en-US" sz="1200" dirty="0"/>
          </a:p>
        </p:txBody>
      </p:sp>
      <p:sp>
        <p:nvSpPr>
          <p:cNvPr id="33" name="TextBox 32">
            <a:extLst>
              <a:ext uri="{FF2B5EF4-FFF2-40B4-BE49-F238E27FC236}">
                <a16:creationId xmlns:a16="http://schemas.microsoft.com/office/drawing/2014/main" id="{B522A968-CA31-4481-9373-1B95E63C9223}"/>
              </a:ext>
            </a:extLst>
          </p:cNvPr>
          <p:cNvSpPr txBox="1"/>
          <p:nvPr/>
        </p:nvSpPr>
        <p:spPr>
          <a:xfrm>
            <a:off x="1975719" y="4423937"/>
            <a:ext cx="60368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OPEX</a:t>
            </a:r>
            <a:endParaRPr lang="en-US" sz="1200" dirty="0"/>
          </a:p>
        </p:txBody>
      </p:sp>
      <p:sp>
        <p:nvSpPr>
          <p:cNvPr id="35" name="TextBox 34">
            <a:extLst>
              <a:ext uri="{FF2B5EF4-FFF2-40B4-BE49-F238E27FC236}">
                <a16:creationId xmlns:a16="http://schemas.microsoft.com/office/drawing/2014/main" id="{EC8C862F-1A26-499A-A849-A43D372D0013}"/>
              </a:ext>
            </a:extLst>
          </p:cNvPr>
          <p:cNvSpPr txBox="1"/>
          <p:nvPr/>
        </p:nvSpPr>
        <p:spPr>
          <a:xfrm>
            <a:off x="1968325" y="5038370"/>
            <a:ext cx="110083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Whole life cost (10 years)</a:t>
            </a:r>
            <a:endParaRPr lang="en-US" sz="1200" dirty="0"/>
          </a:p>
        </p:txBody>
      </p:sp>
      <p:sp>
        <p:nvSpPr>
          <p:cNvPr id="36" name="TextBox 35">
            <a:extLst>
              <a:ext uri="{FF2B5EF4-FFF2-40B4-BE49-F238E27FC236}">
                <a16:creationId xmlns:a16="http://schemas.microsoft.com/office/drawing/2014/main" id="{816BD49A-8C7B-422B-9AB4-700A73B7AAF2}"/>
              </a:ext>
            </a:extLst>
          </p:cNvPr>
          <p:cNvSpPr txBox="1"/>
          <p:nvPr/>
        </p:nvSpPr>
        <p:spPr>
          <a:xfrm>
            <a:off x="2669660" y="3812966"/>
            <a:ext cx="2015231" cy="276999"/>
          </a:xfrm>
          <a:prstGeom prst="rect">
            <a:avLst/>
          </a:prstGeom>
          <a:noFill/>
        </p:spPr>
        <p:txBody>
          <a:bodyPr wrap="square" rtlCol="0">
            <a:spAutoFit/>
          </a:bodyPr>
          <a:lstStyle/>
          <a:p>
            <a:r>
              <a:rPr lang="en-GB" sz="1200" dirty="0"/>
              <a:t>$975 per m3 treated</a:t>
            </a:r>
            <a:endParaRPr lang="en-US" sz="1200" dirty="0"/>
          </a:p>
        </p:txBody>
      </p:sp>
      <p:sp>
        <p:nvSpPr>
          <p:cNvPr id="39" name="TextBox 38">
            <a:extLst>
              <a:ext uri="{FF2B5EF4-FFF2-40B4-BE49-F238E27FC236}">
                <a16:creationId xmlns:a16="http://schemas.microsoft.com/office/drawing/2014/main" id="{01B80B83-EAEE-4627-8668-2915CCBB9C8A}"/>
              </a:ext>
            </a:extLst>
          </p:cNvPr>
          <p:cNvSpPr txBox="1"/>
          <p:nvPr/>
        </p:nvSpPr>
        <p:spPr>
          <a:xfrm>
            <a:off x="2669660" y="4429632"/>
            <a:ext cx="2015231" cy="276999"/>
          </a:xfrm>
          <a:prstGeom prst="rect">
            <a:avLst/>
          </a:prstGeom>
          <a:noFill/>
        </p:spPr>
        <p:txBody>
          <a:bodyPr wrap="square" rtlCol="0">
            <a:spAutoFit/>
          </a:bodyPr>
          <a:lstStyle/>
          <a:p>
            <a:r>
              <a:rPr lang="en-GB" sz="1200" dirty="0"/>
              <a:t>$9 per m3 treated</a:t>
            </a:r>
            <a:endParaRPr lang="en-US" sz="1200" dirty="0"/>
          </a:p>
        </p:txBody>
      </p:sp>
      <p:sp>
        <p:nvSpPr>
          <p:cNvPr id="40" name="TextBox 39">
            <a:extLst>
              <a:ext uri="{FF2B5EF4-FFF2-40B4-BE49-F238E27FC236}">
                <a16:creationId xmlns:a16="http://schemas.microsoft.com/office/drawing/2014/main" id="{7C3F4D45-880F-48DD-90E4-0807E728F5D3}"/>
              </a:ext>
            </a:extLst>
          </p:cNvPr>
          <p:cNvSpPr txBox="1"/>
          <p:nvPr/>
        </p:nvSpPr>
        <p:spPr>
          <a:xfrm>
            <a:off x="3152483" y="5166227"/>
            <a:ext cx="831073" cy="276999"/>
          </a:xfrm>
          <a:prstGeom prst="rect">
            <a:avLst/>
          </a:prstGeom>
          <a:noFill/>
        </p:spPr>
        <p:txBody>
          <a:bodyPr wrap="square" rtlCol="0">
            <a:spAutoFit/>
          </a:bodyPr>
          <a:lstStyle/>
          <a:p>
            <a:r>
              <a:rPr lang="en-GB" sz="1200" dirty="0"/>
              <a:t>$396,870</a:t>
            </a:r>
            <a:endParaRPr lang="en-US" sz="1200" dirty="0"/>
          </a:p>
        </p:txBody>
      </p:sp>
      <p:sp>
        <p:nvSpPr>
          <p:cNvPr id="34" name="TextBox 33">
            <a:extLst>
              <a:ext uri="{FF2B5EF4-FFF2-40B4-BE49-F238E27FC236}">
                <a16:creationId xmlns:a16="http://schemas.microsoft.com/office/drawing/2014/main" id="{A746F02E-74CC-4EF1-BA6A-04C6EA8C5792}"/>
              </a:ext>
            </a:extLst>
          </p:cNvPr>
          <p:cNvSpPr txBox="1"/>
          <p:nvPr/>
        </p:nvSpPr>
        <p:spPr>
          <a:xfrm>
            <a:off x="1975719" y="5959631"/>
            <a:ext cx="81823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200" dirty="0"/>
              <a:t>Capacity</a:t>
            </a:r>
            <a:endParaRPr lang="en-US" sz="1200" dirty="0"/>
          </a:p>
        </p:txBody>
      </p:sp>
      <p:sp>
        <p:nvSpPr>
          <p:cNvPr id="37" name="TextBox 36">
            <a:extLst>
              <a:ext uri="{FF2B5EF4-FFF2-40B4-BE49-F238E27FC236}">
                <a16:creationId xmlns:a16="http://schemas.microsoft.com/office/drawing/2014/main" id="{6246DE18-6B09-45EB-8CF5-AA11323E9CC3}"/>
              </a:ext>
            </a:extLst>
          </p:cNvPr>
          <p:cNvSpPr txBox="1"/>
          <p:nvPr/>
        </p:nvSpPr>
        <p:spPr>
          <a:xfrm>
            <a:off x="3125850" y="5959630"/>
            <a:ext cx="1174474" cy="276999"/>
          </a:xfrm>
          <a:prstGeom prst="rect">
            <a:avLst/>
          </a:prstGeom>
          <a:noFill/>
        </p:spPr>
        <p:txBody>
          <a:bodyPr wrap="square" rtlCol="0">
            <a:spAutoFit/>
          </a:bodyPr>
          <a:lstStyle/>
          <a:p>
            <a:r>
              <a:rPr lang="en-GB" sz="1200" dirty="0"/>
              <a:t>11 m3 per day</a:t>
            </a:r>
            <a:endParaRPr lang="en-US" sz="1200" dirty="0"/>
          </a:p>
        </p:txBody>
      </p:sp>
    </p:spTree>
    <p:extLst>
      <p:ext uri="{BB962C8B-B14F-4D97-AF65-F5344CB8AC3E}">
        <p14:creationId xmlns:p14="http://schemas.microsoft.com/office/powerpoint/2010/main" val="10414374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233F0028-8043-4481-81C3-F31F8F71E696}"/>
              </a:ext>
            </a:extLst>
          </p:cNvPr>
          <p:cNvSpPr/>
          <p:nvPr/>
        </p:nvSpPr>
        <p:spPr>
          <a:xfrm>
            <a:off x="55659" y="4255711"/>
            <a:ext cx="1051781" cy="3071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Pathogen inactivation</a:t>
            </a:r>
            <a:endParaRPr lang="en-US" sz="900" dirty="0">
              <a:solidFill>
                <a:schemeClr val="tx1"/>
              </a:solidFill>
            </a:endParaRPr>
          </a:p>
        </p:txBody>
      </p:sp>
      <p:sp>
        <p:nvSpPr>
          <p:cNvPr id="19" name="Rectangle 18">
            <a:hlinkClick r:id="rId16" action="ppaction://hlinksldjump"/>
            <a:extLst>
              <a:ext uri="{FF2B5EF4-FFF2-40B4-BE49-F238E27FC236}">
                <a16:creationId xmlns:a16="http://schemas.microsoft.com/office/drawing/2014/main" id="{8774F3A0-B7DA-4FCE-BCEB-1D4C5A874B5F}"/>
              </a:ext>
            </a:extLst>
          </p:cNvPr>
          <p:cNvSpPr/>
          <p:nvPr/>
        </p:nvSpPr>
        <p:spPr>
          <a:xfrm>
            <a:off x="55659" y="4110207"/>
            <a:ext cx="1051781" cy="14550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options</a:t>
            </a:r>
            <a:endParaRPr lang="en-US" sz="900" dirty="0"/>
          </a:p>
        </p:txBody>
      </p:sp>
      <p:sp>
        <p:nvSpPr>
          <p:cNvPr id="24" name="Rectangle 23">
            <a:hlinkClick r:id="rId17" action="ppaction://hlinksldjump"/>
            <a:extLst>
              <a:ext uri="{FF2B5EF4-FFF2-40B4-BE49-F238E27FC236}">
                <a16:creationId xmlns:a16="http://schemas.microsoft.com/office/drawing/2014/main" id="{F4032DAC-5F7A-4B63-9820-04C024BD5B46}"/>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7" name="Picture 16">
            <a:extLst>
              <a:ext uri="{FF2B5EF4-FFF2-40B4-BE49-F238E27FC236}">
                <a16:creationId xmlns:a16="http://schemas.microsoft.com/office/drawing/2014/main" id="{7FFDC905-6071-43B8-B75A-EA9FF74DD10C}"/>
              </a:ext>
            </a:extLst>
          </p:cNvPr>
          <p:cNvPicPr>
            <a:picLocks noChangeAspect="1"/>
          </p:cNvPicPr>
          <p:nvPr/>
        </p:nvPicPr>
        <p:blipFill>
          <a:blip r:embed="rId18"/>
          <a:stretch>
            <a:fillRect/>
          </a:stretch>
        </p:blipFill>
        <p:spPr>
          <a:xfrm>
            <a:off x="1380006" y="522333"/>
            <a:ext cx="5764562" cy="5924689"/>
          </a:xfrm>
          <a:prstGeom prst="rect">
            <a:avLst/>
          </a:prstGeom>
        </p:spPr>
      </p:pic>
      <p:sp>
        <p:nvSpPr>
          <p:cNvPr id="25" name="Rectangle 24">
            <a:extLst>
              <a:ext uri="{FF2B5EF4-FFF2-40B4-BE49-F238E27FC236}">
                <a16:creationId xmlns:a16="http://schemas.microsoft.com/office/drawing/2014/main" id="{72E05AFB-C1D1-4617-ABFF-201589CB46F9}"/>
              </a:ext>
            </a:extLst>
          </p:cNvPr>
          <p:cNvSpPr/>
          <p:nvPr/>
        </p:nvSpPr>
        <p:spPr>
          <a:xfrm>
            <a:off x="7389780" y="6295386"/>
            <a:ext cx="4245886" cy="461665"/>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19"/>
              </a:rPr>
              <a:t>A guide to the development of on-site sanitation / R </a:t>
            </a:r>
            <a:r>
              <a:rPr lang="en-US" sz="1200" dirty="0" err="1">
                <a:solidFill>
                  <a:srgbClr val="000000"/>
                </a:solidFill>
                <a:latin typeface="Times New Roman" panose="02020603050405020304" pitchFamily="18" charset="0"/>
                <a:hlinkClick r:id="rId19"/>
              </a:rPr>
              <a:t>Franceys</a:t>
            </a:r>
            <a:r>
              <a:rPr lang="en-US" sz="1200" dirty="0">
                <a:solidFill>
                  <a:srgbClr val="000000"/>
                </a:solidFill>
                <a:latin typeface="Times New Roman" panose="02020603050405020304" pitchFamily="18" charset="0"/>
                <a:hlinkClick r:id="rId19"/>
              </a:rPr>
              <a:t>, J Pickford &amp; R Reed</a:t>
            </a:r>
            <a:endParaRPr lang="en-US" sz="1200" dirty="0">
              <a:solidFill>
                <a:srgbClr val="000000"/>
              </a:solidFill>
              <a:latin typeface="Times New Roman" panose="02020603050405020304" pitchFamily="18" charset="0"/>
            </a:endParaRPr>
          </a:p>
        </p:txBody>
      </p:sp>
      <p:sp>
        <p:nvSpPr>
          <p:cNvPr id="26" name="Rectangle 25">
            <a:extLst>
              <a:ext uri="{FF2B5EF4-FFF2-40B4-BE49-F238E27FC236}">
                <a16:creationId xmlns:a16="http://schemas.microsoft.com/office/drawing/2014/main" id="{E1B1B593-70F7-4DD8-8597-E929B3E3F59A}"/>
              </a:ext>
            </a:extLst>
          </p:cNvPr>
          <p:cNvSpPr/>
          <p:nvPr/>
        </p:nvSpPr>
        <p:spPr>
          <a:xfrm>
            <a:off x="1715512" y="102037"/>
            <a:ext cx="226677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Pathogen inactivation</a:t>
            </a:r>
            <a:endParaRPr lang="en-US" dirty="0"/>
          </a:p>
        </p:txBody>
      </p:sp>
      <p:sp>
        <p:nvSpPr>
          <p:cNvPr id="20" name="TextBox 19">
            <a:extLst>
              <a:ext uri="{FF2B5EF4-FFF2-40B4-BE49-F238E27FC236}">
                <a16:creationId xmlns:a16="http://schemas.microsoft.com/office/drawing/2014/main" id="{779802CB-F7B2-4802-8191-5453A4F0E4B7}"/>
              </a:ext>
            </a:extLst>
          </p:cNvPr>
          <p:cNvSpPr txBox="1"/>
          <p:nvPr/>
        </p:nvSpPr>
        <p:spPr>
          <a:xfrm>
            <a:off x="7061903" y="1249879"/>
            <a:ext cx="4313614" cy="830997"/>
          </a:xfrm>
          <a:prstGeom prst="rect">
            <a:avLst/>
          </a:prstGeom>
          <a:noFill/>
        </p:spPr>
        <p:txBody>
          <a:bodyPr wrap="square" rtlCol="0">
            <a:spAutoFit/>
          </a:bodyPr>
          <a:lstStyle/>
          <a:p>
            <a:r>
              <a:rPr lang="en-GB" sz="1600" dirty="0"/>
              <a:t>There is a variety of pathogen types found in wastewater and faecal sludge, each with different survival capacity</a:t>
            </a:r>
            <a:endParaRPr lang="en-US" sz="1600" dirty="0"/>
          </a:p>
        </p:txBody>
      </p:sp>
      <p:sp>
        <p:nvSpPr>
          <p:cNvPr id="21" name="TextBox 20">
            <a:extLst>
              <a:ext uri="{FF2B5EF4-FFF2-40B4-BE49-F238E27FC236}">
                <a16:creationId xmlns:a16="http://schemas.microsoft.com/office/drawing/2014/main" id="{E20BC247-643E-4930-902C-018A9AA59CC7}"/>
              </a:ext>
            </a:extLst>
          </p:cNvPr>
          <p:cNvSpPr txBox="1"/>
          <p:nvPr/>
        </p:nvSpPr>
        <p:spPr>
          <a:xfrm flipH="1">
            <a:off x="7190285" y="2377717"/>
            <a:ext cx="3533940" cy="646331"/>
          </a:xfrm>
          <a:prstGeom prst="rect">
            <a:avLst/>
          </a:prstGeom>
          <a:noFill/>
        </p:spPr>
        <p:txBody>
          <a:bodyPr wrap="square" rtlCol="0">
            <a:spAutoFit/>
          </a:bodyPr>
          <a:lstStyle/>
          <a:p>
            <a:r>
              <a:rPr lang="en-GB" b="1" dirty="0">
                <a:solidFill>
                  <a:srgbClr val="FF0000"/>
                </a:solidFill>
              </a:rPr>
              <a:t>Ebola virus can also be found in urine, faeces and grey water </a:t>
            </a:r>
            <a:endParaRPr lang="en-US" b="1" dirty="0">
              <a:solidFill>
                <a:srgbClr val="FF0000"/>
              </a:solidFill>
            </a:endParaRPr>
          </a:p>
        </p:txBody>
      </p:sp>
      <p:sp>
        <p:nvSpPr>
          <p:cNvPr id="27" name="TextBox 26">
            <a:extLst>
              <a:ext uri="{FF2B5EF4-FFF2-40B4-BE49-F238E27FC236}">
                <a16:creationId xmlns:a16="http://schemas.microsoft.com/office/drawing/2014/main" id="{7995EBE6-C518-4B05-A2B3-628E8AFCF7B7}"/>
              </a:ext>
            </a:extLst>
          </p:cNvPr>
          <p:cNvSpPr txBox="1"/>
          <p:nvPr/>
        </p:nvSpPr>
        <p:spPr>
          <a:xfrm flipH="1">
            <a:off x="7144567" y="3517046"/>
            <a:ext cx="3579658" cy="1200329"/>
          </a:xfrm>
          <a:prstGeom prst="rect">
            <a:avLst/>
          </a:prstGeom>
          <a:noFill/>
        </p:spPr>
        <p:txBody>
          <a:bodyPr wrap="square" rtlCol="0">
            <a:spAutoFit/>
          </a:bodyPr>
          <a:lstStyle/>
          <a:p>
            <a:r>
              <a:rPr lang="en-GB" b="1" dirty="0">
                <a:solidFill>
                  <a:srgbClr val="FF0000"/>
                </a:solidFill>
              </a:rPr>
              <a:t>SARS-Cov-2 (causing the Covid-19 infection) can also be found in faeces, limited evidence in urine and potentially in grey water</a:t>
            </a:r>
            <a:endParaRPr lang="en-US" b="1" dirty="0">
              <a:solidFill>
                <a:srgbClr val="FF0000"/>
              </a:solidFill>
            </a:endParaRPr>
          </a:p>
        </p:txBody>
      </p:sp>
      <p:sp>
        <p:nvSpPr>
          <p:cNvPr id="22" name="TextBox 21">
            <a:extLst>
              <a:ext uri="{FF2B5EF4-FFF2-40B4-BE49-F238E27FC236}">
                <a16:creationId xmlns:a16="http://schemas.microsoft.com/office/drawing/2014/main" id="{D709C32D-7F82-4261-AF91-D80349FAFDAB}"/>
              </a:ext>
            </a:extLst>
          </p:cNvPr>
          <p:cNvSpPr txBox="1"/>
          <p:nvPr/>
        </p:nvSpPr>
        <p:spPr>
          <a:xfrm>
            <a:off x="6161103" y="490965"/>
            <a:ext cx="1535837" cy="230832"/>
          </a:xfrm>
          <a:prstGeom prst="rect">
            <a:avLst/>
          </a:prstGeom>
          <a:noFill/>
        </p:spPr>
        <p:txBody>
          <a:bodyPr wrap="square" rtlCol="0">
            <a:spAutoFit/>
          </a:bodyPr>
          <a:lstStyle/>
          <a:p>
            <a:r>
              <a:rPr lang="en-GB" sz="900" b="1" dirty="0"/>
              <a:t>Sullage = grey water</a:t>
            </a:r>
            <a:endParaRPr lang="en-US" sz="900" b="1" dirty="0"/>
          </a:p>
        </p:txBody>
      </p:sp>
      <p:sp>
        <p:nvSpPr>
          <p:cNvPr id="28" name="Rectangle 27">
            <a:extLst>
              <a:ext uri="{FF2B5EF4-FFF2-40B4-BE49-F238E27FC236}">
                <a16:creationId xmlns:a16="http://schemas.microsoft.com/office/drawing/2014/main" id="{194315E0-C88A-44D2-8ACE-A64023D65280}"/>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29" name="Action Button: Go Forward or Next 28">
            <a:hlinkClick r:id="" action="ppaction://hlinkshowjump?jump=nextslide" highlightClick="1"/>
            <a:extLst>
              <a:ext uri="{FF2B5EF4-FFF2-40B4-BE49-F238E27FC236}">
                <a16:creationId xmlns:a16="http://schemas.microsoft.com/office/drawing/2014/main" id="{8557BCFC-38A9-499E-AFD2-5DE366385960}"/>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20" action="ppaction://hlinksldjump" highlightClick="1"/>
            <a:extLst>
              <a:ext uri="{FF2B5EF4-FFF2-40B4-BE49-F238E27FC236}">
                <a16:creationId xmlns:a16="http://schemas.microsoft.com/office/drawing/2014/main" id="{111F2080-C28D-4952-A0BD-BBD5F847CAC5}"/>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6835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8"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9"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233F0028-8043-4481-81C3-F31F8F71E696}"/>
              </a:ext>
            </a:extLst>
          </p:cNvPr>
          <p:cNvSpPr/>
          <p:nvPr/>
        </p:nvSpPr>
        <p:spPr>
          <a:xfrm>
            <a:off x="55659" y="4255711"/>
            <a:ext cx="1051781" cy="3071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Pathogen inactivation</a:t>
            </a:r>
            <a:endParaRPr lang="en-US" sz="900" dirty="0">
              <a:solidFill>
                <a:schemeClr val="tx1"/>
              </a:solidFill>
            </a:endParaRPr>
          </a:p>
        </p:txBody>
      </p:sp>
      <p:sp>
        <p:nvSpPr>
          <p:cNvPr id="19" name="Rectangle 18">
            <a:hlinkClick r:id="rId17" action="ppaction://hlinksldjump"/>
            <a:extLst>
              <a:ext uri="{FF2B5EF4-FFF2-40B4-BE49-F238E27FC236}">
                <a16:creationId xmlns:a16="http://schemas.microsoft.com/office/drawing/2014/main" id="{8774F3A0-B7DA-4FCE-BCEB-1D4C5A874B5F}"/>
              </a:ext>
            </a:extLst>
          </p:cNvPr>
          <p:cNvSpPr/>
          <p:nvPr/>
        </p:nvSpPr>
        <p:spPr>
          <a:xfrm>
            <a:off x="55659" y="4110207"/>
            <a:ext cx="1051781" cy="14550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options</a:t>
            </a:r>
            <a:endParaRPr lang="en-US" sz="900" dirty="0"/>
          </a:p>
        </p:txBody>
      </p:sp>
      <p:sp>
        <p:nvSpPr>
          <p:cNvPr id="24" name="Rectangle 23">
            <a:hlinkClick r:id="rId18" action="ppaction://hlinksldjump"/>
            <a:extLst>
              <a:ext uri="{FF2B5EF4-FFF2-40B4-BE49-F238E27FC236}">
                <a16:creationId xmlns:a16="http://schemas.microsoft.com/office/drawing/2014/main" id="{F4032DAC-5F7A-4B63-9820-04C024BD5B46}"/>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3693B637-36F0-49B3-B025-C138B3D7E522}"/>
              </a:ext>
            </a:extLst>
          </p:cNvPr>
          <p:cNvSpPr/>
          <p:nvPr/>
        </p:nvSpPr>
        <p:spPr>
          <a:xfrm>
            <a:off x="1355033" y="6501657"/>
            <a:ext cx="10147176" cy="276999"/>
          </a:xfrm>
          <a:prstGeom prst="rect">
            <a:avLst/>
          </a:prstGeom>
        </p:spPr>
        <p:txBody>
          <a:bodyPr wrap="square">
            <a:spAutoFit/>
          </a:bodyPr>
          <a:lstStyle/>
          <a:p>
            <a:r>
              <a:rPr lang="en-GB" sz="1200" dirty="0">
                <a:latin typeface="Calibri" panose="020F0502020204030204" pitchFamily="34" charset="0"/>
              </a:rPr>
              <a:t>Reference: NSW, Brown and Root Service, Septic Safe Onsite Sewage Risk Assessment System (OSRAS) handbook – Annex F</a:t>
            </a:r>
            <a:endParaRPr lang="en-US" sz="1200" dirty="0">
              <a:latin typeface="Calibri" panose="020F0502020204030204" pitchFamily="34" charset="0"/>
            </a:endParaRPr>
          </a:p>
        </p:txBody>
      </p:sp>
      <p:pic>
        <p:nvPicPr>
          <p:cNvPr id="17" name="Picture 16">
            <a:extLst>
              <a:ext uri="{FF2B5EF4-FFF2-40B4-BE49-F238E27FC236}">
                <a16:creationId xmlns:a16="http://schemas.microsoft.com/office/drawing/2014/main" id="{B738ABA9-0850-4BCE-994A-DE1BFEF1CDAD}"/>
              </a:ext>
            </a:extLst>
          </p:cNvPr>
          <p:cNvPicPr>
            <a:picLocks noChangeAspect="1"/>
          </p:cNvPicPr>
          <p:nvPr/>
        </p:nvPicPr>
        <p:blipFill>
          <a:blip r:embed="rId19"/>
          <a:stretch>
            <a:fillRect/>
          </a:stretch>
        </p:blipFill>
        <p:spPr>
          <a:xfrm>
            <a:off x="4723416" y="391931"/>
            <a:ext cx="5444972" cy="3232952"/>
          </a:xfrm>
          <a:prstGeom prst="rect">
            <a:avLst/>
          </a:prstGeom>
        </p:spPr>
      </p:pic>
      <p:pic>
        <p:nvPicPr>
          <p:cNvPr id="22" name="Picture 21">
            <a:extLst>
              <a:ext uri="{FF2B5EF4-FFF2-40B4-BE49-F238E27FC236}">
                <a16:creationId xmlns:a16="http://schemas.microsoft.com/office/drawing/2014/main" id="{AE148E4F-2F43-4EA5-B72E-FBE6FAC942E3}"/>
              </a:ext>
            </a:extLst>
          </p:cNvPr>
          <p:cNvPicPr>
            <a:picLocks noChangeAspect="1"/>
          </p:cNvPicPr>
          <p:nvPr/>
        </p:nvPicPr>
        <p:blipFill>
          <a:blip r:embed="rId20"/>
          <a:stretch>
            <a:fillRect/>
          </a:stretch>
        </p:blipFill>
        <p:spPr>
          <a:xfrm>
            <a:off x="1517785" y="3655841"/>
            <a:ext cx="7056008" cy="2642796"/>
          </a:xfrm>
          <a:prstGeom prst="rect">
            <a:avLst/>
          </a:prstGeom>
        </p:spPr>
      </p:pic>
      <p:sp>
        <p:nvSpPr>
          <p:cNvPr id="27" name="TextBox 26">
            <a:extLst>
              <a:ext uri="{FF2B5EF4-FFF2-40B4-BE49-F238E27FC236}">
                <a16:creationId xmlns:a16="http://schemas.microsoft.com/office/drawing/2014/main" id="{F8F21C13-D30A-4B7E-A527-8201CF10F9C0}"/>
              </a:ext>
            </a:extLst>
          </p:cNvPr>
          <p:cNvSpPr txBox="1"/>
          <p:nvPr/>
        </p:nvSpPr>
        <p:spPr>
          <a:xfrm>
            <a:off x="1132938" y="1768583"/>
            <a:ext cx="3335716" cy="523220"/>
          </a:xfrm>
          <a:prstGeom prst="rect">
            <a:avLst/>
          </a:prstGeom>
          <a:noFill/>
        </p:spPr>
        <p:txBody>
          <a:bodyPr wrap="square" rtlCol="0">
            <a:spAutoFit/>
          </a:bodyPr>
          <a:lstStyle/>
          <a:p>
            <a:r>
              <a:rPr lang="en-GB" sz="1400" b="1" dirty="0">
                <a:solidFill>
                  <a:srgbClr val="FF0000"/>
                </a:solidFill>
              </a:rPr>
              <a:t>In salty water, vibrio cholerae can survive for months</a:t>
            </a:r>
            <a:endParaRPr lang="en-US" sz="1400" b="1" dirty="0">
              <a:solidFill>
                <a:srgbClr val="FF0000"/>
              </a:solidFill>
            </a:endParaRPr>
          </a:p>
        </p:txBody>
      </p:sp>
      <p:sp>
        <p:nvSpPr>
          <p:cNvPr id="29" name="TextBox 28">
            <a:extLst>
              <a:ext uri="{FF2B5EF4-FFF2-40B4-BE49-F238E27FC236}">
                <a16:creationId xmlns:a16="http://schemas.microsoft.com/office/drawing/2014/main" id="{AEE16FAC-0410-4AF4-8504-28E3C53380E3}"/>
              </a:ext>
            </a:extLst>
          </p:cNvPr>
          <p:cNvSpPr txBox="1"/>
          <p:nvPr/>
        </p:nvSpPr>
        <p:spPr>
          <a:xfrm>
            <a:off x="1132938" y="2498904"/>
            <a:ext cx="3284738" cy="738664"/>
          </a:xfrm>
          <a:prstGeom prst="rect">
            <a:avLst/>
          </a:prstGeom>
          <a:noFill/>
        </p:spPr>
        <p:txBody>
          <a:bodyPr wrap="square" rtlCol="0">
            <a:spAutoFit/>
          </a:bodyPr>
          <a:lstStyle/>
          <a:p>
            <a:r>
              <a:rPr lang="en-GB" sz="1400" b="1" dirty="0">
                <a:solidFill>
                  <a:srgbClr val="FF0000"/>
                </a:solidFill>
              </a:rPr>
              <a:t>It’s important to check if the treatment process effectively eliminate helminths eggs and cysts</a:t>
            </a:r>
            <a:endParaRPr lang="en-US" sz="1400" b="1" dirty="0">
              <a:solidFill>
                <a:srgbClr val="FF0000"/>
              </a:solidFill>
            </a:endParaRPr>
          </a:p>
        </p:txBody>
      </p:sp>
      <p:sp>
        <p:nvSpPr>
          <p:cNvPr id="30" name="Rectangle 29">
            <a:extLst>
              <a:ext uri="{FF2B5EF4-FFF2-40B4-BE49-F238E27FC236}">
                <a16:creationId xmlns:a16="http://schemas.microsoft.com/office/drawing/2014/main" id="{43273EE7-2966-4FCA-9082-F65BB7E331B3}"/>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31" name="Action Button: Go Back or Previous 30">
            <a:hlinkClick r:id="" action="ppaction://hlinkshowjump?jump=previousslide" highlightClick="1"/>
            <a:extLst>
              <a:ext uri="{FF2B5EF4-FFF2-40B4-BE49-F238E27FC236}">
                <a16:creationId xmlns:a16="http://schemas.microsoft.com/office/drawing/2014/main" id="{ED8F23CA-8560-4C67-B7EF-4E3F62BC00C2}"/>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Beginning 31">
            <a:hlinkClick r:id="rId21" action="ppaction://hlinksldjump" highlightClick="1"/>
            <a:extLst>
              <a:ext uri="{FF2B5EF4-FFF2-40B4-BE49-F238E27FC236}">
                <a16:creationId xmlns:a16="http://schemas.microsoft.com/office/drawing/2014/main" id="{E7392F7E-AA93-4690-B2E8-3F6B234C62A8}"/>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Forward or Next 32">
            <a:hlinkClick r:id="" action="ppaction://hlinkshowjump?jump=nextslide" highlightClick="1"/>
            <a:extLst>
              <a:ext uri="{FF2B5EF4-FFF2-40B4-BE49-F238E27FC236}">
                <a16:creationId xmlns:a16="http://schemas.microsoft.com/office/drawing/2014/main" id="{FAE920BB-77D5-4086-AF24-D1C5A066589C}"/>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22" action="ppaction://hlinksldjump" highlightClick="1"/>
            <a:extLst>
              <a:ext uri="{FF2B5EF4-FFF2-40B4-BE49-F238E27FC236}">
                <a16:creationId xmlns:a16="http://schemas.microsoft.com/office/drawing/2014/main" id="{60E0378B-8A2D-4A95-9595-7EA91C3CD667}"/>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6FABE21-FAB0-4FB8-96AC-66E5F1D36A41}"/>
              </a:ext>
            </a:extLst>
          </p:cNvPr>
          <p:cNvSpPr txBox="1"/>
          <p:nvPr/>
        </p:nvSpPr>
        <p:spPr>
          <a:xfrm>
            <a:off x="1132938" y="391931"/>
            <a:ext cx="2903667" cy="1169551"/>
          </a:xfrm>
          <a:prstGeom prst="rect">
            <a:avLst/>
          </a:prstGeom>
          <a:noFill/>
        </p:spPr>
        <p:txBody>
          <a:bodyPr wrap="square" rtlCol="0">
            <a:spAutoFit/>
          </a:bodyPr>
          <a:lstStyle/>
          <a:p>
            <a:r>
              <a:rPr lang="en-GB" sz="1400" b="1" dirty="0">
                <a:solidFill>
                  <a:srgbClr val="FF0000"/>
                </a:solidFill>
              </a:rPr>
              <a:t>In fresh water, Ebola virus can survive for 6 days, while still unknow, tests have demonstrated the potential infection route through wastewater</a:t>
            </a:r>
            <a:endParaRPr lang="en-US" sz="1400" b="1" dirty="0">
              <a:solidFill>
                <a:srgbClr val="FF0000"/>
              </a:solidFill>
            </a:endParaRPr>
          </a:p>
        </p:txBody>
      </p:sp>
      <p:sp>
        <p:nvSpPr>
          <p:cNvPr id="20" name="Rectangle 19">
            <a:extLst>
              <a:ext uri="{FF2B5EF4-FFF2-40B4-BE49-F238E27FC236}">
                <a16:creationId xmlns:a16="http://schemas.microsoft.com/office/drawing/2014/main" id="{71C0B9D5-65D6-4233-A991-452F917CFD5A}"/>
              </a:ext>
            </a:extLst>
          </p:cNvPr>
          <p:cNvSpPr/>
          <p:nvPr/>
        </p:nvSpPr>
        <p:spPr>
          <a:xfrm>
            <a:off x="8373294" y="4679644"/>
            <a:ext cx="3868149" cy="1169551"/>
          </a:xfrm>
          <a:prstGeom prst="rect">
            <a:avLst/>
          </a:prstGeom>
        </p:spPr>
        <p:txBody>
          <a:bodyPr wrap="square">
            <a:spAutoFit/>
          </a:bodyPr>
          <a:lstStyle/>
          <a:p>
            <a:r>
              <a:rPr lang="en-US" sz="1400" b="1" dirty="0">
                <a:solidFill>
                  <a:srgbClr val="FF0000"/>
                </a:solidFill>
              </a:rPr>
              <a:t>Guidance from WHO states that the “Ebola virus is likely to inactivate significantly faster in the environment than enteric viruses with known waterborne transmission (e.g., norovirus, hepatitis A virus)”</a:t>
            </a:r>
          </a:p>
        </p:txBody>
      </p:sp>
      <p:sp>
        <p:nvSpPr>
          <p:cNvPr id="21" name="Thought Bubble: Cloud 20">
            <a:extLst>
              <a:ext uri="{FF2B5EF4-FFF2-40B4-BE49-F238E27FC236}">
                <a16:creationId xmlns:a16="http://schemas.microsoft.com/office/drawing/2014/main" id="{6A75D75A-AC54-4277-A817-C250C7BD1EE4}"/>
              </a:ext>
            </a:extLst>
          </p:cNvPr>
          <p:cNvSpPr/>
          <p:nvPr/>
        </p:nvSpPr>
        <p:spPr>
          <a:xfrm>
            <a:off x="8496643" y="3140913"/>
            <a:ext cx="3544300" cy="1291989"/>
          </a:xfrm>
          <a:prstGeom prst="cloudCallout">
            <a:avLst>
              <a:gd name="adj1" fmla="val -81115"/>
              <a:gd name="adj2" fmla="val 3170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Without treatment this is the number of day pathogens need to be contained to avoid contaminating water sources or people</a:t>
            </a:r>
            <a:endParaRPr lang="en-US" sz="1200" dirty="0"/>
          </a:p>
        </p:txBody>
      </p:sp>
    </p:spTree>
    <p:extLst>
      <p:ext uri="{BB962C8B-B14F-4D97-AF65-F5344CB8AC3E}">
        <p14:creationId xmlns:p14="http://schemas.microsoft.com/office/powerpoint/2010/main" val="30905836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8"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9"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233F0028-8043-4481-81C3-F31F8F71E696}"/>
              </a:ext>
            </a:extLst>
          </p:cNvPr>
          <p:cNvSpPr/>
          <p:nvPr/>
        </p:nvSpPr>
        <p:spPr>
          <a:xfrm>
            <a:off x="55659" y="4255711"/>
            <a:ext cx="1051781" cy="3071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Pathogen inactivation</a:t>
            </a:r>
            <a:endParaRPr lang="en-US" sz="900" dirty="0">
              <a:solidFill>
                <a:schemeClr val="tx1"/>
              </a:solidFill>
            </a:endParaRPr>
          </a:p>
        </p:txBody>
      </p:sp>
      <p:sp>
        <p:nvSpPr>
          <p:cNvPr id="19" name="Rectangle 18">
            <a:hlinkClick r:id="rId17" action="ppaction://hlinksldjump"/>
            <a:extLst>
              <a:ext uri="{FF2B5EF4-FFF2-40B4-BE49-F238E27FC236}">
                <a16:creationId xmlns:a16="http://schemas.microsoft.com/office/drawing/2014/main" id="{8774F3A0-B7DA-4FCE-BCEB-1D4C5A874B5F}"/>
              </a:ext>
            </a:extLst>
          </p:cNvPr>
          <p:cNvSpPr/>
          <p:nvPr/>
        </p:nvSpPr>
        <p:spPr>
          <a:xfrm>
            <a:off x="55659" y="4110207"/>
            <a:ext cx="1051781" cy="14550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options</a:t>
            </a:r>
            <a:endParaRPr lang="en-US" sz="900" dirty="0"/>
          </a:p>
        </p:txBody>
      </p:sp>
      <p:sp>
        <p:nvSpPr>
          <p:cNvPr id="24" name="Rectangle 23">
            <a:hlinkClick r:id="rId18" action="ppaction://hlinksldjump"/>
            <a:extLst>
              <a:ext uri="{FF2B5EF4-FFF2-40B4-BE49-F238E27FC236}">
                <a16:creationId xmlns:a16="http://schemas.microsoft.com/office/drawing/2014/main" id="{F4032DAC-5F7A-4B63-9820-04C024BD5B46}"/>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3693B637-36F0-49B3-B025-C138B3D7E522}"/>
              </a:ext>
            </a:extLst>
          </p:cNvPr>
          <p:cNvSpPr/>
          <p:nvPr/>
        </p:nvSpPr>
        <p:spPr>
          <a:xfrm>
            <a:off x="1259395" y="6414109"/>
            <a:ext cx="8221956" cy="276999"/>
          </a:xfrm>
          <a:prstGeom prst="rect">
            <a:avLst/>
          </a:prstGeom>
        </p:spPr>
        <p:txBody>
          <a:bodyPr wrap="square">
            <a:spAutoFit/>
          </a:bodyPr>
          <a:lstStyle/>
          <a:p>
            <a:r>
              <a:rPr lang="en-GB" sz="1200" dirty="0">
                <a:latin typeface="Calibri" panose="020F0502020204030204" pitchFamily="34" charset="0"/>
              </a:rPr>
              <a:t>Reference: NSW, Brown and Root Service – Septic Safe Onsite Sewage Risk Assessment System (OSRAS) handbook – Annex F</a:t>
            </a:r>
            <a:endParaRPr lang="en-US" sz="1200" dirty="0">
              <a:latin typeface="Calibri" panose="020F0502020204030204" pitchFamily="34" charset="0"/>
            </a:endParaRPr>
          </a:p>
        </p:txBody>
      </p:sp>
      <p:pic>
        <p:nvPicPr>
          <p:cNvPr id="23" name="Picture 22">
            <a:extLst>
              <a:ext uri="{FF2B5EF4-FFF2-40B4-BE49-F238E27FC236}">
                <a16:creationId xmlns:a16="http://schemas.microsoft.com/office/drawing/2014/main" id="{D982AF4F-20B8-4D32-BFBC-5B47617A1D5A}"/>
              </a:ext>
            </a:extLst>
          </p:cNvPr>
          <p:cNvPicPr>
            <a:picLocks noChangeAspect="1"/>
          </p:cNvPicPr>
          <p:nvPr/>
        </p:nvPicPr>
        <p:blipFill>
          <a:blip r:embed="rId19"/>
          <a:stretch>
            <a:fillRect/>
          </a:stretch>
        </p:blipFill>
        <p:spPr>
          <a:xfrm>
            <a:off x="1516997" y="735415"/>
            <a:ext cx="7576310" cy="3253754"/>
          </a:xfrm>
          <a:prstGeom prst="rect">
            <a:avLst/>
          </a:prstGeom>
        </p:spPr>
      </p:pic>
      <p:sp>
        <p:nvSpPr>
          <p:cNvPr id="26" name="Rectangle 25">
            <a:extLst>
              <a:ext uri="{FF2B5EF4-FFF2-40B4-BE49-F238E27FC236}">
                <a16:creationId xmlns:a16="http://schemas.microsoft.com/office/drawing/2014/main" id="{EFC61FC6-36D5-4C55-9EB6-9867B2E3D14D}"/>
              </a:ext>
            </a:extLst>
          </p:cNvPr>
          <p:cNvSpPr/>
          <p:nvPr/>
        </p:nvSpPr>
        <p:spPr>
          <a:xfrm>
            <a:off x="1516997" y="4267179"/>
            <a:ext cx="7048008" cy="830997"/>
          </a:xfrm>
          <a:prstGeom prst="rect">
            <a:avLst/>
          </a:prstGeom>
        </p:spPr>
        <p:txBody>
          <a:bodyPr wrap="square">
            <a:spAutoFit/>
          </a:bodyPr>
          <a:lstStyle/>
          <a:p>
            <a:r>
              <a:rPr lang="en-GB" sz="1600" dirty="0">
                <a:latin typeface="Times New Roman" panose="02020603050405020304" pitchFamily="18" charset="0"/>
              </a:rPr>
              <a:t>The most important factor affecting the survival of all helminth eggs is temperature, with rapid death resulting from temperatures below freezing and above 45°C (</a:t>
            </a:r>
            <a:r>
              <a:rPr lang="en-GB" sz="1600" dirty="0" err="1">
                <a:latin typeface="Times New Roman" panose="02020603050405020304" pitchFamily="18" charset="0"/>
              </a:rPr>
              <a:t>Feachem</a:t>
            </a:r>
            <a:r>
              <a:rPr lang="en-GB" sz="1600" dirty="0">
                <a:latin typeface="Times New Roman" panose="02020603050405020304" pitchFamily="18" charset="0"/>
              </a:rPr>
              <a:t> et </a:t>
            </a:r>
            <a:r>
              <a:rPr lang="en-US" sz="1600" dirty="0">
                <a:latin typeface="Times New Roman" panose="02020603050405020304" pitchFamily="18" charset="0"/>
              </a:rPr>
              <a:t>al. 1983).</a:t>
            </a:r>
            <a:endParaRPr lang="en-US" sz="1600" dirty="0"/>
          </a:p>
        </p:txBody>
      </p:sp>
      <p:sp>
        <p:nvSpPr>
          <p:cNvPr id="27" name="TextBox 26">
            <a:extLst>
              <a:ext uri="{FF2B5EF4-FFF2-40B4-BE49-F238E27FC236}">
                <a16:creationId xmlns:a16="http://schemas.microsoft.com/office/drawing/2014/main" id="{6514375C-590E-4069-A7B2-183FB02EE262}"/>
              </a:ext>
            </a:extLst>
          </p:cNvPr>
          <p:cNvSpPr txBox="1"/>
          <p:nvPr/>
        </p:nvSpPr>
        <p:spPr>
          <a:xfrm>
            <a:off x="8939562" y="1222493"/>
            <a:ext cx="2674645" cy="1477328"/>
          </a:xfrm>
          <a:prstGeom prst="rect">
            <a:avLst/>
          </a:prstGeom>
          <a:noFill/>
        </p:spPr>
        <p:txBody>
          <a:bodyPr wrap="square" rtlCol="0">
            <a:spAutoFit/>
          </a:bodyPr>
          <a:lstStyle/>
          <a:p>
            <a:r>
              <a:rPr lang="en-GB" b="1" dirty="0">
                <a:solidFill>
                  <a:srgbClr val="FF0000"/>
                </a:solidFill>
              </a:rPr>
              <a:t>Inactivation of bacteria is done through competition with other microflora, desiccation and high temperature</a:t>
            </a:r>
            <a:endParaRPr lang="en-US" b="1" dirty="0">
              <a:solidFill>
                <a:srgbClr val="FF0000"/>
              </a:solidFill>
            </a:endParaRPr>
          </a:p>
        </p:txBody>
      </p:sp>
      <p:sp>
        <p:nvSpPr>
          <p:cNvPr id="28" name="TextBox 27">
            <a:extLst>
              <a:ext uri="{FF2B5EF4-FFF2-40B4-BE49-F238E27FC236}">
                <a16:creationId xmlns:a16="http://schemas.microsoft.com/office/drawing/2014/main" id="{9904F6E8-7A08-42DE-96A0-2D0B876E29D0}"/>
              </a:ext>
            </a:extLst>
          </p:cNvPr>
          <p:cNvSpPr txBox="1"/>
          <p:nvPr/>
        </p:nvSpPr>
        <p:spPr>
          <a:xfrm>
            <a:off x="6664171" y="5068409"/>
            <a:ext cx="2737281" cy="954107"/>
          </a:xfrm>
          <a:prstGeom prst="rect">
            <a:avLst/>
          </a:prstGeom>
          <a:noFill/>
        </p:spPr>
        <p:txBody>
          <a:bodyPr wrap="square" rtlCol="0">
            <a:spAutoFit/>
          </a:bodyPr>
          <a:lstStyle/>
          <a:p>
            <a:r>
              <a:rPr lang="en-GB" sz="1400" b="1" dirty="0">
                <a:solidFill>
                  <a:srgbClr val="FF0000"/>
                </a:solidFill>
              </a:rPr>
              <a:t>Treatment processes such as composting and anaerobic digestion raise temperature up to 60</a:t>
            </a:r>
            <a:r>
              <a:rPr lang="en-GB" sz="1400" b="1" dirty="0">
                <a:solidFill>
                  <a:srgbClr val="FF0000"/>
                </a:solidFill>
                <a:latin typeface="Times New Roman" panose="02020603050405020304" pitchFamily="18" charset="0"/>
              </a:rPr>
              <a:t> °C</a:t>
            </a:r>
            <a:endParaRPr lang="en-US" sz="1400" b="1" dirty="0">
              <a:solidFill>
                <a:srgbClr val="FF0000"/>
              </a:solidFill>
            </a:endParaRPr>
          </a:p>
        </p:txBody>
      </p:sp>
      <p:pic>
        <p:nvPicPr>
          <p:cNvPr id="30" name="Graphic 29" descr="Arrow Clockwise curve">
            <a:extLst>
              <a:ext uri="{FF2B5EF4-FFF2-40B4-BE49-F238E27FC236}">
                <a16:creationId xmlns:a16="http://schemas.microsoft.com/office/drawing/2014/main" id="{83534043-F1A8-4C99-A65B-31C71897EA2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49764" y="4846713"/>
            <a:ext cx="914400" cy="914400"/>
          </a:xfrm>
          <a:prstGeom prst="rect">
            <a:avLst/>
          </a:prstGeom>
        </p:spPr>
      </p:pic>
      <p:sp>
        <p:nvSpPr>
          <p:cNvPr id="31" name="Rectangle 30">
            <a:extLst>
              <a:ext uri="{FF2B5EF4-FFF2-40B4-BE49-F238E27FC236}">
                <a16:creationId xmlns:a16="http://schemas.microsoft.com/office/drawing/2014/main" id="{2540BDFC-F428-4313-94C0-6AC334FB39FD}"/>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32" name="Action Button: Go Back or Previous 31">
            <a:hlinkClick r:id="" action="ppaction://hlinkshowjump?jump=previousslide" highlightClick="1"/>
            <a:extLst>
              <a:ext uri="{FF2B5EF4-FFF2-40B4-BE49-F238E27FC236}">
                <a16:creationId xmlns:a16="http://schemas.microsoft.com/office/drawing/2014/main" id="{E9D4CF59-1A05-4721-BA10-37FC27B5B8DF}"/>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Beginning 32">
            <a:hlinkClick r:id="rId22" action="ppaction://hlinksldjump" highlightClick="1"/>
            <a:extLst>
              <a:ext uri="{FF2B5EF4-FFF2-40B4-BE49-F238E27FC236}">
                <a16:creationId xmlns:a16="http://schemas.microsoft.com/office/drawing/2014/main" id="{AF6E7F9F-2C98-4392-AB42-0BEAA7D62E46}"/>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Forward or Next 33">
            <a:hlinkClick r:id="" action="ppaction://hlinkshowjump?jump=nextslide" highlightClick="1"/>
            <a:extLst>
              <a:ext uri="{FF2B5EF4-FFF2-40B4-BE49-F238E27FC236}">
                <a16:creationId xmlns:a16="http://schemas.microsoft.com/office/drawing/2014/main" id="{E7EF6E42-EDFF-45C0-B327-BFED614A2BCE}"/>
              </a:ext>
            </a:extLst>
          </p:cNvPr>
          <p:cNvSpPr/>
          <p:nvPr/>
        </p:nvSpPr>
        <p:spPr>
          <a:xfrm>
            <a:off x="10924248" y="0"/>
            <a:ext cx="291313" cy="291313"/>
          </a:xfrm>
          <a:prstGeom prst="actionButtonForwardNex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End 34">
            <a:hlinkClick r:id="rId23" action="ppaction://hlinksldjump" highlightClick="1"/>
            <a:extLst>
              <a:ext uri="{FF2B5EF4-FFF2-40B4-BE49-F238E27FC236}">
                <a16:creationId xmlns:a16="http://schemas.microsoft.com/office/drawing/2014/main" id="{DCF02148-2F50-4966-8563-41D39D867684}"/>
              </a:ext>
            </a:extLst>
          </p:cNvPr>
          <p:cNvSpPr/>
          <p:nvPr/>
        </p:nvSpPr>
        <p:spPr>
          <a:xfrm>
            <a:off x="11215561" y="0"/>
            <a:ext cx="343318" cy="291312"/>
          </a:xfrm>
          <a:prstGeom prst="actionButtonEnd">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6422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BAECD-7DB1-4322-918A-B345B8E7014E}"/>
              </a:ext>
            </a:extLst>
          </p:cNvPr>
          <p:cNvSpPr/>
          <p:nvPr/>
        </p:nvSpPr>
        <p:spPr>
          <a:xfrm>
            <a:off x="-2" y="3800328"/>
            <a:ext cx="1107442" cy="3098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Treatment</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A0267804-6A98-4288-8508-7210F780E4BD}"/>
              </a:ext>
            </a:extLst>
          </p:cNvPr>
          <p:cNvSpPr/>
          <p:nvPr/>
        </p:nvSpPr>
        <p:spPr>
          <a:xfrm>
            <a:off x="2" y="162095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D3F84C63-45F3-4CEF-BD83-562BCD606E84}"/>
              </a:ext>
            </a:extLst>
          </p:cNvPr>
          <p:cNvSpPr/>
          <p:nvPr/>
        </p:nvSpPr>
        <p:spPr>
          <a:xfrm>
            <a:off x="0" y="196115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9C2FDC50-3DB6-4AF7-91DC-FD137349751E}"/>
              </a:ext>
            </a:extLst>
          </p:cNvPr>
          <p:cNvSpPr/>
          <p:nvPr/>
        </p:nvSpPr>
        <p:spPr>
          <a:xfrm>
            <a:off x="0" y="237827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828BBB10-C1E0-462B-BDAF-60BD3EDD7315}"/>
              </a:ext>
            </a:extLst>
          </p:cNvPr>
          <p:cNvSpPr/>
          <p:nvPr/>
        </p:nvSpPr>
        <p:spPr>
          <a:xfrm>
            <a:off x="0" y="27754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FCA10455-BEDA-4C1A-B24C-5F46C1EAC27B}"/>
              </a:ext>
            </a:extLst>
          </p:cNvPr>
          <p:cNvSpPr/>
          <p:nvPr/>
        </p:nvSpPr>
        <p:spPr>
          <a:xfrm>
            <a:off x="-2" y="30884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8" action="ppaction://hlinksldjump"/>
            <a:extLst>
              <a:ext uri="{FF2B5EF4-FFF2-40B4-BE49-F238E27FC236}">
                <a16:creationId xmlns:a16="http://schemas.microsoft.com/office/drawing/2014/main" id="{9DFC1EAB-9142-4EA4-904D-5CC13EFBD85F}"/>
              </a:ext>
            </a:extLst>
          </p:cNvPr>
          <p:cNvSpPr/>
          <p:nvPr/>
        </p:nvSpPr>
        <p:spPr>
          <a:xfrm>
            <a:off x="-2" y="348664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9" action="ppaction://hlinksldjump"/>
            <a:extLst>
              <a:ext uri="{FF2B5EF4-FFF2-40B4-BE49-F238E27FC236}">
                <a16:creationId xmlns:a16="http://schemas.microsoft.com/office/drawing/2014/main" id="{C8C982C4-C40E-4C34-89A3-064288269FF3}"/>
              </a:ext>
            </a:extLst>
          </p:cNvPr>
          <p:cNvSpPr/>
          <p:nvPr/>
        </p:nvSpPr>
        <p:spPr>
          <a:xfrm>
            <a:off x="-1" y="456407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5763D622-9925-4D47-82D8-309AE96AF5F3}"/>
              </a:ext>
            </a:extLst>
          </p:cNvPr>
          <p:cNvSpPr/>
          <p:nvPr/>
        </p:nvSpPr>
        <p:spPr>
          <a:xfrm>
            <a:off x="-2" y="479039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254CFC27-AF4B-43D1-B51F-8E91F224CB30}"/>
              </a:ext>
            </a:extLst>
          </p:cNvPr>
          <p:cNvSpPr/>
          <p:nvPr/>
        </p:nvSpPr>
        <p:spPr>
          <a:xfrm>
            <a:off x="-2" y="512890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7E5F8CF7-74CA-465F-9CAF-FDA46BF8C5F9}"/>
              </a:ext>
            </a:extLst>
          </p:cNvPr>
          <p:cNvSpPr/>
          <p:nvPr/>
        </p:nvSpPr>
        <p:spPr>
          <a:xfrm>
            <a:off x="-2" y="978132"/>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53202EF3-7829-4260-9190-6636481A7CFE}"/>
              </a:ext>
            </a:extLst>
          </p:cNvPr>
          <p:cNvSpPr/>
          <p:nvPr/>
        </p:nvSpPr>
        <p:spPr>
          <a:xfrm>
            <a:off x="0" y="341702"/>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1996C2C7-A4E9-4CA5-9BFF-DA9609687746}"/>
              </a:ext>
            </a:extLst>
          </p:cNvPr>
          <p:cNvSpPr/>
          <p:nvPr/>
        </p:nvSpPr>
        <p:spPr>
          <a:xfrm>
            <a:off x="-1" y="675553"/>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9603203-34D9-49BB-BFF8-22CE071DB1D8}"/>
              </a:ext>
            </a:extLst>
          </p:cNvPr>
          <p:cNvSpPr/>
          <p:nvPr/>
        </p:nvSpPr>
        <p:spPr>
          <a:xfrm>
            <a:off x="-3" y="135257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9355527-E1DF-404E-8A72-4D8ECABEF02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233F0028-8043-4481-81C3-F31F8F71E696}"/>
              </a:ext>
            </a:extLst>
          </p:cNvPr>
          <p:cNvSpPr/>
          <p:nvPr/>
        </p:nvSpPr>
        <p:spPr>
          <a:xfrm>
            <a:off x="55659" y="4255711"/>
            <a:ext cx="1051781" cy="3071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Pathogen inactivation</a:t>
            </a:r>
            <a:endParaRPr lang="en-US" sz="900" dirty="0">
              <a:solidFill>
                <a:schemeClr val="tx1"/>
              </a:solidFill>
            </a:endParaRPr>
          </a:p>
        </p:txBody>
      </p:sp>
      <p:sp>
        <p:nvSpPr>
          <p:cNvPr id="19" name="Rectangle 18">
            <a:hlinkClick r:id="rId17" action="ppaction://hlinksldjump"/>
            <a:extLst>
              <a:ext uri="{FF2B5EF4-FFF2-40B4-BE49-F238E27FC236}">
                <a16:creationId xmlns:a16="http://schemas.microsoft.com/office/drawing/2014/main" id="{8774F3A0-B7DA-4FCE-BCEB-1D4C5A874B5F}"/>
              </a:ext>
            </a:extLst>
          </p:cNvPr>
          <p:cNvSpPr/>
          <p:nvPr/>
        </p:nvSpPr>
        <p:spPr>
          <a:xfrm>
            <a:off x="55659" y="4110207"/>
            <a:ext cx="1051781" cy="14550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options</a:t>
            </a:r>
            <a:endParaRPr lang="en-US" sz="900" dirty="0"/>
          </a:p>
        </p:txBody>
      </p:sp>
      <p:sp>
        <p:nvSpPr>
          <p:cNvPr id="24" name="Rectangle 23">
            <a:hlinkClick r:id="rId18" action="ppaction://hlinksldjump"/>
            <a:extLst>
              <a:ext uri="{FF2B5EF4-FFF2-40B4-BE49-F238E27FC236}">
                <a16:creationId xmlns:a16="http://schemas.microsoft.com/office/drawing/2014/main" id="{F4032DAC-5F7A-4B63-9820-04C024BD5B46}"/>
              </a:ext>
            </a:extLst>
          </p:cNvPr>
          <p:cNvSpPr/>
          <p:nvPr/>
        </p:nvSpPr>
        <p:spPr>
          <a:xfrm>
            <a:off x="-3" y="554546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3693B637-36F0-49B3-B025-C138B3D7E522}"/>
              </a:ext>
            </a:extLst>
          </p:cNvPr>
          <p:cNvSpPr/>
          <p:nvPr/>
        </p:nvSpPr>
        <p:spPr>
          <a:xfrm>
            <a:off x="8480034" y="6041354"/>
            <a:ext cx="3593701" cy="646331"/>
          </a:xfrm>
          <a:prstGeom prst="rect">
            <a:avLst/>
          </a:prstGeom>
        </p:spPr>
        <p:txBody>
          <a:bodyPr wrap="square">
            <a:spAutoFit/>
          </a:bodyPr>
          <a:lstStyle/>
          <a:p>
            <a:r>
              <a:rPr lang="en-GB" sz="1200" dirty="0">
                <a:latin typeface="Calibri" panose="020F0502020204030204" pitchFamily="34" charset="0"/>
              </a:rPr>
              <a:t>Reference: NSW, Brown and Root Service, Septic Safe Onsite Sewage Risk Assessment System (OSRAS) handbook – Annex F</a:t>
            </a:r>
            <a:endParaRPr lang="en-US" sz="1200" dirty="0">
              <a:latin typeface="Calibri" panose="020F0502020204030204" pitchFamily="34" charset="0"/>
            </a:endParaRPr>
          </a:p>
        </p:txBody>
      </p:sp>
      <p:pic>
        <p:nvPicPr>
          <p:cNvPr id="20" name="Picture 19">
            <a:extLst>
              <a:ext uri="{FF2B5EF4-FFF2-40B4-BE49-F238E27FC236}">
                <a16:creationId xmlns:a16="http://schemas.microsoft.com/office/drawing/2014/main" id="{0461D117-6D8D-4976-8E8B-D11BA0C9EACD}"/>
              </a:ext>
            </a:extLst>
          </p:cNvPr>
          <p:cNvPicPr>
            <a:picLocks noChangeAspect="1"/>
          </p:cNvPicPr>
          <p:nvPr/>
        </p:nvPicPr>
        <p:blipFill>
          <a:blip r:embed="rId19"/>
          <a:stretch>
            <a:fillRect/>
          </a:stretch>
        </p:blipFill>
        <p:spPr>
          <a:xfrm>
            <a:off x="1163100" y="170315"/>
            <a:ext cx="7383829" cy="6626985"/>
          </a:xfrm>
          <a:prstGeom prst="rect">
            <a:avLst/>
          </a:prstGeom>
        </p:spPr>
      </p:pic>
      <p:sp>
        <p:nvSpPr>
          <p:cNvPr id="27" name="TextBox 26">
            <a:extLst>
              <a:ext uri="{FF2B5EF4-FFF2-40B4-BE49-F238E27FC236}">
                <a16:creationId xmlns:a16="http://schemas.microsoft.com/office/drawing/2014/main" id="{0F823C1F-9E63-47DD-968B-0093476958DC}"/>
              </a:ext>
            </a:extLst>
          </p:cNvPr>
          <p:cNvSpPr txBox="1"/>
          <p:nvPr/>
        </p:nvSpPr>
        <p:spPr>
          <a:xfrm>
            <a:off x="8768670" y="424114"/>
            <a:ext cx="3091897" cy="646331"/>
          </a:xfrm>
          <a:prstGeom prst="rect">
            <a:avLst/>
          </a:prstGeom>
          <a:noFill/>
        </p:spPr>
        <p:txBody>
          <a:bodyPr wrap="square" rtlCol="0">
            <a:spAutoFit/>
          </a:bodyPr>
          <a:lstStyle/>
          <a:p>
            <a:r>
              <a:rPr lang="en-GB" b="1" dirty="0">
                <a:solidFill>
                  <a:srgbClr val="FF0000"/>
                </a:solidFill>
              </a:rPr>
              <a:t>Temperature is the most predictor of virus inactivation.</a:t>
            </a:r>
            <a:endParaRPr lang="en-US" b="1" dirty="0">
              <a:solidFill>
                <a:srgbClr val="FF0000"/>
              </a:solidFill>
            </a:endParaRPr>
          </a:p>
        </p:txBody>
      </p:sp>
      <p:sp>
        <p:nvSpPr>
          <p:cNvPr id="28" name="TextBox 27">
            <a:extLst>
              <a:ext uri="{FF2B5EF4-FFF2-40B4-BE49-F238E27FC236}">
                <a16:creationId xmlns:a16="http://schemas.microsoft.com/office/drawing/2014/main" id="{E771C5F9-AB71-42B5-8E27-7BAFC604D873}"/>
              </a:ext>
            </a:extLst>
          </p:cNvPr>
          <p:cNvSpPr txBox="1"/>
          <p:nvPr/>
        </p:nvSpPr>
        <p:spPr>
          <a:xfrm>
            <a:off x="8768670" y="1486804"/>
            <a:ext cx="2985365" cy="1754326"/>
          </a:xfrm>
          <a:prstGeom prst="rect">
            <a:avLst/>
          </a:prstGeom>
          <a:noFill/>
        </p:spPr>
        <p:txBody>
          <a:bodyPr wrap="square" rtlCol="0">
            <a:spAutoFit/>
          </a:bodyPr>
          <a:lstStyle/>
          <a:p>
            <a:r>
              <a:rPr lang="en-GB" b="1" dirty="0">
                <a:solidFill>
                  <a:srgbClr val="FF0000"/>
                </a:solidFill>
              </a:rPr>
              <a:t>Heat, high or low pH, sunlight (UV) and common disinfectants (such as chlorine) all facilitate the inactivation of human enteric virus</a:t>
            </a:r>
            <a:endParaRPr lang="en-US" b="1" dirty="0">
              <a:solidFill>
                <a:srgbClr val="FF0000"/>
              </a:solidFill>
            </a:endParaRPr>
          </a:p>
        </p:txBody>
      </p:sp>
      <p:sp>
        <p:nvSpPr>
          <p:cNvPr id="29" name="Rectangle 28">
            <a:extLst>
              <a:ext uri="{FF2B5EF4-FFF2-40B4-BE49-F238E27FC236}">
                <a16:creationId xmlns:a16="http://schemas.microsoft.com/office/drawing/2014/main" id="{83030DE3-509D-40C7-BBDC-4B4E243610A4}"/>
              </a:ext>
            </a:extLst>
          </p:cNvPr>
          <p:cNvSpPr/>
          <p:nvPr/>
        </p:nvSpPr>
        <p:spPr>
          <a:xfrm>
            <a:off x="10268793" y="0"/>
            <a:ext cx="655455" cy="291313"/>
          </a:xfrm>
          <a:prstGeom prst="rect">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30" name="Action Button: Go Back or Previous 29">
            <a:hlinkClick r:id="" action="ppaction://hlinkshowjump?jump=previousslide" highlightClick="1"/>
            <a:extLst>
              <a:ext uri="{FF2B5EF4-FFF2-40B4-BE49-F238E27FC236}">
                <a16:creationId xmlns:a16="http://schemas.microsoft.com/office/drawing/2014/main" id="{4AC5FFDF-59F3-4868-AB89-523977C4001F}"/>
              </a:ext>
            </a:extLst>
          </p:cNvPr>
          <p:cNvSpPr/>
          <p:nvPr/>
        </p:nvSpPr>
        <p:spPr>
          <a:xfrm>
            <a:off x="9904651" y="3568"/>
            <a:ext cx="372234" cy="291313"/>
          </a:xfrm>
          <a:prstGeom prst="actionButtonBackPrevious">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Beginning 30">
            <a:hlinkClick r:id="rId20" action="ppaction://hlinksldjump" highlightClick="1"/>
            <a:extLst>
              <a:ext uri="{FF2B5EF4-FFF2-40B4-BE49-F238E27FC236}">
                <a16:creationId xmlns:a16="http://schemas.microsoft.com/office/drawing/2014/main" id="{0853BDE0-E32B-4A7A-B926-3CFCA24D0B0A}"/>
              </a:ext>
            </a:extLst>
          </p:cNvPr>
          <p:cNvSpPr/>
          <p:nvPr/>
        </p:nvSpPr>
        <p:spPr>
          <a:xfrm>
            <a:off x="9491035" y="0"/>
            <a:ext cx="413616" cy="291313"/>
          </a:xfrm>
          <a:prstGeom prst="actionButtonBeginning">
            <a:avLst/>
          </a:prstGeom>
          <a:solidFill>
            <a:srgbClr val="9F5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1EF9C3-8DD6-4CBE-894D-C57554EC1E20}"/>
              </a:ext>
            </a:extLst>
          </p:cNvPr>
          <p:cNvSpPr txBox="1"/>
          <p:nvPr/>
        </p:nvSpPr>
        <p:spPr>
          <a:xfrm>
            <a:off x="8764383" y="3935206"/>
            <a:ext cx="3091897" cy="1754326"/>
          </a:xfrm>
          <a:prstGeom prst="rect">
            <a:avLst/>
          </a:prstGeom>
          <a:noFill/>
        </p:spPr>
        <p:txBody>
          <a:bodyPr wrap="square" rtlCol="0">
            <a:spAutoFit/>
          </a:bodyPr>
          <a:lstStyle/>
          <a:p>
            <a:r>
              <a:rPr lang="en-GB" b="1" dirty="0">
                <a:solidFill>
                  <a:srgbClr val="FF0000"/>
                </a:solidFill>
              </a:rPr>
              <a:t>Leaked into groundwater, the virus capacity to contaminate people will depend how long until it reaches any water point compare to the virus survival rate</a:t>
            </a:r>
            <a:endParaRPr lang="en-US" b="1" dirty="0">
              <a:solidFill>
                <a:srgbClr val="FF0000"/>
              </a:solidFill>
            </a:endParaRPr>
          </a:p>
        </p:txBody>
      </p:sp>
    </p:spTree>
    <p:extLst>
      <p:ext uri="{BB962C8B-B14F-4D97-AF65-F5344CB8AC3E}">
        <p14:creationId xmlns:p14="http://schemas.microsoft.com/office/powerpoint/2010/main" val="16376161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0" name="Rectangle 29">
            <a:hlinkClick r:id="rId18" action="ppaction://hlinksldjump"/>
            <a:extLst>
              <a:ext uri="{FF2B5EF4-FFF2-40B4-BE49-F238E27FC236}">
                <a16:creationId xmlns:a16="http://schemas.microsoft.com/office/drawing/2014/main" id="{AA276235-5128-48E0-8AB6-E44D2AD2A23B}"/>
              </a:ext>
            </a:extLst>
          </p:cNvPr>
          <p:cNvSpPr/>
          <p:nvPr/>
        </p:nvSpPr>
        <p:spPr>
          <a:xfrm>
            <a:off x="80433" y="4481155"/>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Reuse</a:t>
            </a:r>
            <a:endParaRPr lang="en-US" sz="900" dirty="0"/>
          </a:p>
        </p:txBody>
      </p:sp>
      <p:sp>
        <p:nvSpPr>
          <p:cNvPr id="31" name="Rectangle 30">
            <a:hlinkClick r:id="rId19" action="ppaction://hlinksldjump"/>
            <a:extLst>
              <a:ext uri="{FF2B5EF4-FFF2-40B4-BE49-F238E27FC236}">
                <a16:creationId xmlns:a16="http://schemas.microsoft.com/office/drawing/2014/main" id="{5B25735B-D42E-4168-B927-D9F140C6847E}"/>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2" name="Rectangle 31">
            <a:hlinkClick r:id="rId20" action="ppaction://hlinksldjump"/>
            <a:extLst>
              <a:ext uri="{FF2B5EF4-FFF2-40B4-BE49-F238E27FC236}">
                <a16:creationId xmlns:a16="http://schemas.microsoft.com/office/drawing/2014/main" id="{AE0D952F-7BF4-4775-A9D4-229FFE2F8E7E}"/>
              </a:ext>
            </a:extLst>
          </p:cNvPr>
          <p:cNvSpPr/>
          <p:nvPr/>
        </p:nvSpPr>
        <p:spPr>
          <a:xfrm>
            <a:off x="80433" y="4606396"/>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Pollution risks</a:t>
            </a:r>
            <a:endParaRPr lang="en-US" sz="900" dirty="0"/>
          </a:p>
        </p:txBody>
      </p:sp>
      <p:sp>
        <p:nvSpPr>
          <p:cNvPr id="5" name="TextBox 4">
            <a:extLst>
              <a:ext uri="{FF2B5EF4-FFF2-40B4-BE49-F238E27FC236}">
                <a16:creationId xmlns:a16="http://schemas.microsoft.com/office/drawing/2014/main" id="{AF68D4CF-7AB6-45D3-A37A-C353B521759A}"/>
              </a:ext>
            </a:extLst>
          </p:cNvPr>
          <p:cNvSpPr txBox="1"/>
          <p:nvPr/>
        </p:nvSpPr>
        <p:spPr>
          <a:xfrm>
            <a:off x="1509201" y="181049"/>
            <a:ext cx="10058401" cy="584775"/>
          </a:xfrm>
          <a:prstGeom prst="rect">
            <a:avLst/>
          </a:prstGeom>
          <a:noFill/>
        </p:spPr>
        <p:txBody>
          <a:bodyPr wrap="square" rtlCol="0">
            <a:spAutoFit/>
          </a:bodyPr>
          <a:lstStyle/>
          <a:p>
            <a:r>
              <a:rPr lang="en-GB" sz="1600" dirty="0"/>
              <a:t>The various treatment technologies generate different products whose quality and pollution risks will condition which disposal method is the safest for people’s health and the environment</a:t>
            </a:r>
            <a:endParaRPr lang="en-US" sz="1600" dirty="0"/>
          </a:p>
        </p:txBody>
      </p:sp>
      <p:sp>
        <p:nvSpPr>
          <p:cNvPr id="8" name="TextBox 7">
            <a:extLst>
              <a:ext uri="{FF2B5EF4-FFF2-40B4-BE49-F238E27FC236}">
                <a16:creationId xmlns:a16="http://schemas.microsoft.com/office/drawing/2014/main" id="{1DBFCD1F-EE46-4660-9EC4-C3ED649F57A5}"/>
              </a:ext>
            </a:extLst>
          </p:cNvPr>
          <p:cNvSpPr txBox="1"/>
          <p:nvPr/>
        </p:nvSpPr>
        <p:spPr>
          <a:xfrm>
            <a:off x="948372" y="6178661"/>
            <a:ext cx="5147628" cy="646331"/>
          </a:xfrm>
          <a:prstGeom prst="rect">
            <a:avLst/>
          </a:prstGeom>
          <a:noFill/>
        </p:spPr>
        <p:txBody>
          <a:bodyPr wrap="square" rtlCol="0">
            <a:spAutoFit/>
          </a:bodyPr>
          <a:lstStyle/>
          <a:p>
            <a:r>
              <a:rPr lang="en-GB" sz="1200" dirty="0"/>
              <a:t>For more information on standards for sludge and effluent reuse : WHO – WHO </a:t>
            </a:r>
            <a:r>
              <a:rPr lang="en-GB" sz="1200" dirty="0">
                <a:hlinkClick r:id="rId21"/>
              </a:rPr>
              <a:t>Guidelines for the safe use of wastewater, excreta and greywater in agriculture and aquaculture</a:t>
            </a:r>
            <a:endParaRPr lang="en-US" sz="1200" dirty="0"/>
          </a:p>
        </p:txBody>
      </p:sp>
      <p:sp>
        <p:nvSpPr>
          <p:cNvPr id="9" name="TextBox 8">
            <a:extLst>
              <a:ext uri="{FF2B5EF4-FFF2-40B4-BE49-F238E27FC236}">
                <a16:creationId xmlns:a16="http://schemas.microsoft.com/office/drawing/2014/main" id="{1E865DE8-1ADB-4024-90E8-1E36889A599B}"/>
              </a:ext>
            </a:extLst>
          </p:cNvPr>
          <p:cNvSpPr txBox="1"/>
          <p:nvPr/>
        </p:nvSpPr>
        <p:spPr>
          <a:xfrm>
            <a:off x="3773868" y="1752802"/>
            <a:ext cx="2263805" cy="369332"/>
          </a:xfrm>
          <a:prstGeom prst="rect">
            <a:avLst/>
          </a:prstGeom>
          <a:noFill/>
        </p:spPr>
        <p:txBody>
          <a:bodyPr wrap="square" rtlCol="0">
            <a:spAutoFit/>
          </a:bodyPr>
          <a:lstStyle/>
          <a:p>
            <a:r>
              <a:rPr lang="en-GB" b="1" dirty="0">
                <a:solidFill>
                  <a:schemeClr val="accent2">
                    <a:lumMod val="50000"/>
                  </a:schemeClr>
                </a:solidFill>
              </a:rPr>
              <a:t>Anaerobic digestate</a:t>
            </a:r>
            <a:endParaRPr lang="en-US" b="1" dirty="0">
              <a:solidFill>
                <a:schemeClr val="accent2">
                  <a:lumMod val="50000"/>
                </a:schemeClr>
              </a:solidFill>
            </a:endParaRPr>
          </a:p>
        </p:txBody>
      </p:sp>
      <p:sp>
        <p:nvSpPr>
          <p:cNvPr id="36" name="TextBox 35">
            <a:extLst>
              <a:ext uri="{FF2B5EF4-FFF2-40B4-BE49-F238E27FC236}">
                <a16:creationId xmlns:a16="http://schemas.microsoft.com/office/drawing/2014/main" id="{298E32F8-442E-4BA9-A31A-382EE2B118F5}"/>
              </a:ext>
            </a:extLst>
          </p:cNvPr>
          <p:cNvSpPr txBox="1"/>
          <p:nvPr/>
        </p:nvSpPr>
        <p:spPr>
          <a:xfrm>
            <a:off x="7120631" y="3048538"/>
            <a:ext cx="1081596" cy="369332"/>
          </a:xfrm>
          <a:prstGeom prst="rect">
            <a:avLst/>
          </a:prstGeom>
          <a:noFill/>
        </p:spPr>
        <p:txBody>
          <a:bodyPr wrap="square" rtlCol="0">
            <a:spAutoFit/>
          </a:bodyPr>
          <a:lstStyle/>
          <a:p>
            <a:r>
              <a:rPr lang="en-GB" b="1" dirty="0">
                <a:solidFill>
                  <a:schemeClr val="accent2">
                    <a:lumMod val="50000"/>
                  </a:schemeClr>
                </a:solidFill>
              </a:rPr>
              <a:t>Compost</a:t>
            </a:r>
            <a:endParaRPr lang="en-US" b="1" dirty="0">
              <a:solidFill>
                <a:schemeClr val="accent2">
                  <a:lumMod val="50000"/>
                </a:schemeClr>
              </a:solidFill>
            </a:endParaRPr>
          </a:p>
        </p:txBody>
      </p:sp>
      <p:sp>
        <p:nvSpPr>
          <p:cNvPr id="37" name="TextBox 36">
            <a:extLst>
              <a:ext uri="{FF2B5EF4-FFF2-40B4-BE49-F238E27FC236}">
                <a16:creationId xmlns:a16="http://schemas.microsoft.com/office/drawing/2014/main" id="{4ACFBB73-C78D-48E4-9910-40CB71FA7B13}"/>
              </a:ext>
            </a:extLst>
          </p:cNvPr>
          <p:cNvSpPr txBox="1"/>
          <p:nvPr/>
        </p:nvSpPr>
        <p:spPr>
          <a:xfrm>
            <a:off x="6649227" y="1175317"/>
            <a:ext cx="3556641" cy="369332"/>
          </a:xfrm>
          <a:prstGeom prst="rect">
            <a:avLst/>
          </a:prstGeom>
          <a:noFill/>
        </p:spPr>
        <p:txBody>
          <a:bodyPr wrap="square" rtlCol="0">
            <a:spAutoFit/>
          </a:bodyPr>
          <a:lstStyle/>
          <a:p>
            <a:r>
              <a:rPr lang="en-GB" b="1" dirty="0">
                <a:solidFill>
                  <a:srgbClr val="00B050"/>
                </a:solidFill>
              </a:rPr>
              <a:t>Biomass (plant, bacteria, fish)</a:t>
            </a:r>
            <a:endParaRPr lang="en-US" b="1" dirty="0">
              <a:solidFill>
                <a:srgbClr val="00B050"/>
              </a:solidFill>
            </a:endParaRPr>
          </a:p>
        </p:txBody>
      </p:sp>
      <p:sp>
        <p:nvSpPr>
          <p:cNvPr id="38" name="TextBox 37">
            <a:extLst>
              <a:ext uri="{FF2B5EF4-FFF2-40B4-BE49-F238E27FC236}">
                <a16:creationId xmlns:a16="http://schemas.microsoft.com/office/drawing/2014/main" id="{65EBCF0F-576E-4015-B25A-00A31E4F6FF2}"/>
              </a:ext>
            </a:extLst>
          </p:cNvPr>
          <p:cNvSpPr txBox="1"/>
          <p:nvPr/>
        </p:nvSpPr>
        <p:spPr>
          <a:xfrm>
            <a:off x="2659721" y="3779278"/>
            <a:ext cx="1526102" cy="369332"/>
          </a:xfrm>
          <a:prstGeom prst="rect">
            <a:avLst/>
          </a:prstGeom>
          <a:noFill/>
        </p:spPr>
        <p:txBody>
          <a:bodyPr wrap="square" rtlCol="0">
            <a:spAutoFit/>
          </a:bodyPr>
          <a:lstStyle/>
          <a:p>
            <a:r>
              <a:rPr lang="en-GB" b="1" dirty="0">
                <a:solidFill>
                  <a:srgbClr val="00B050"/>
                </a:solidFill>
              </a:rPr>
              <a:t>Biogas</a:t>
            </a:r>
            <a:endParaRPr lang="en-US" b="1" dirty="0">
              <a:solidFill>
                <a:srgbClr val="00B050"/>
              </a:solidFill>
            </a:endParaRPr>
          </a:p>
        </p:txBody>
      </p:sp>
      <p:sp>
        <p:nvSpPr>
          <p:cNvPr id="40" name="TextBox 39">
            <a:extLst>
              <a:ext uri="{FF2B5EF4-FFF2-40B4-BE49-F238E27FC236}">
                <a16:creationId xmlns:a16="http://schemas.microsoft.com/office/drawing/2014/main" id="{199F07B5-AA95-4C6D-B04E-AD3942578956}"/>
              </a:ext>
            </a:extLst>
          </p:cNvPr>
          <p:cNvSpPr txBox="1"/>
          <p:nvPr/>
        </p:nvSpPr>
        <p:spPr>
          <a:xfrm>
            <a:off x="5482704" y="4630454"/>
            <a:ext cx="1898965" cy="369332"/>
          </a:xfrm>
          <a:prstGeom prst="rect">
            <a:avLst/>
          </a:prstGeom>
          <a:noFill/>
        </p:spPr>
        <p:txBody>
          <a:bodyPr wrap="square" rtlCol="0">
            <a:spAutoFit/>
          </a:bodyPr>
          <a:lstStyle/>
          <a:p>
            <a:r>
              <a:rPr lang="en-GB" b="1" dirty="0">
                <a:solidFill>
                  <a:schemeClr val="accent1">
                    <a:lumMod val="75000"/>
                  </a:schemeClr>
                </a:solidFill>
              </a:rPr>
              <a:t>Filtered effluent</a:t>
            </a:r>
            <a:endParaRPr lang="en-US" b="1" dirty="0">
              <a:solidFill>
                <a:schemeClr val="accent1">
                  <a:lumMod val="75000"/>
                </a:schemeClr>
              </a:solidFill>
            </a:endParaRPr>
          </a:p>
        </p:txBody>
      </p:sp>
      <p:sp>
        <p:nvSpPr>
          <p:cNvPr id="10" name="TextBox 9">
            <a:extLst>
              <a:ext uri="{FF2B5EF4-FFF2-40B4-BE49-F238E27FC236}">
                <a16:creationId xmlns:a16="http://schemas.microsoft.com/office/drawing/2014/main" id="{4C150A8B-E5F2-4DF2-B14D-CF5E3902148F}"/>
              </a:ext>
            </a:extLst>
          </p:cNvPr>
          <p:cNvSpPr txBox="1"/>
          <p:nvPr/>
        </p:nvSpPr>
        <p:spPr>
          <a:xfrm>
            <a:off x="1222654" y="1494132"/>
            <a:ext cx="1849022"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GB" sz="1400" dirty="0"/>
              <a:t>Still contain pathogen above WHO recommended level for reuse</a:t>
            </a:r>
            <a:endParaRPr lang="en-US" sz="1400" dirty="0"/>
          </a:p>
        </p:txBody>
      </p:sp>
      <p:cxnSp>
        <p:nvCxnSpPr>
          <p:cNvPr id="15" name="Straight Arrow Connector 14">
            <a:extLst>
              <a:ext uri="{FF2B5EF4-FFF2-40B4-BE49-F238E27FC236}">
                <a16:creationId xmlns:a16="http://schemas.microsoft.com/office/drawing/2014/main" id="{46F0420A-DCDB-4A33-BE5A-A4A57EC4E6BB}"/>
              </a:ext>
            </a:extLst>
          </p:cNvPr>
          <p:cNvCxnSpPr>
            <a:stCxn id="10" idx="3"/>
            <a:endCxn id="9" idx="1"/>
          </p:cNvCxnSpPr>
          <p:nvPr/>
        </p:nvCxnSpPr>
        <p:spPr>
          <a:xfrm flipV="1">
            <a:off x="3071676" y="1937468"/>
            <a:ext cx="702192" cy="337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D004474-03CF-46F5-B6D4-F7735E17053B}"/>
              </a:ext>
            </a:extLst>
          </p:cNvPr>
          <p:cNvCxnSpPr>
            <a:cxnSpLocks/>
            <a:stCxn id="10" idx="3"/>
          </p:cNvCxnSpPr>
          <p:nvPr/>
        </p:nvCxnSpPr>
        <p:spPr>
          <a:xfrm>
            <a:off x="3071676" y="1971186"/>
            <a:ext cx="1568714" cy="6513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06C3ED8-42B5-4A80-9FD3-62716ABDCADF}"/>
              </a:ext>
            </a:extLst>
          </p:cNvPr>
          <p:cNvSpPr txBox="1"/>
          <p:nvPr/>
        </p:nvSpPr>
        <p:spPr>
          <a:xfrm>
            <a:off x="1872134" y="4707220"/>
            <a:ext cx="2399060" cy="116955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GB" sz="1400" dirty="0"/>
              <a:t>Still contain organic matter with biological oxygen demand high enough to disturb environment and water bodies</a:t>
            </a:r>
            <a:endParaRPr lang="en-US" sz="1400" dirty="0"/>
          </a:p>
        </p:txBody>
      </p:sp>
      <p:cxnSp>
        <p:nvCxnSpPr>
          <p:cNvPr id="45" name="Straight Arrow Connector 44">
            <a:extLst>
              <a:ext uri="{FF2B5EF4-FFF2-40B4-BE49-F238E27FC236}">
                <a16:creationId xmlns:a16="http://schemas.microsoft.com/office/drawing/2014/main" id="{8537F6D6-9C91-4FA7-8700-C18ABC8A8C6A}"/>
              </a:ext>
            </a:extLst>
          </p:cNvPr>
          <p:cNvCxnSpPr>
            <a:cxnSpLocks/>
            <a:stCxn id="10" idx="3"/>
          </p:cNvCxnSpPr>
          <p:nvPr/>
        </p:nvCxnSpPr>
        <p:spPr>
          <a:xfrm>
            <a:off x="3071676" y="1971186"/>
            <a:ext cx="2325657" cy="26352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744AD90-A283-439E-A8D2-9615B54F0B8A}"/>
              </a:ext>
            </a:extLst>
          </p:cNvPr>
          <p:cNvCxnSpPr>
            <a:cxnSpLocks/>
          </p:cNvCxnSpPr>
          <p:nvPr/>
        </p:nvCxnSpPr>
        <p:spPr>
          <a:xfrm flipV="1">
            <a:off x="4262561" y="4881555"/>
            <a:ext cx="1077895" cy="3368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703141D-A776-43F9-9295-7A36F0AA77FD}"/>
              </a:ext>
            </a:extLst>
          </p:cNvPr>
          <p:cNvSpPr txBox="1"/>
          <p:nvPr/>
        </p:nvSpPr>
        <p:spPr>
          <a:xfrm>
            <a:off x="4775456" y="2476615"/>
            <a:ext cx="1526102" cy="369332"/>
          </a:xfrm>
          <a:prstGeom prst="rect">
            <a:avLst/>
          </a:prstGeom>
          <a:noFill/>
        </p:spPr>
        <p:txBody>
          <a:bodyPr wrap="square" rtlCol="0">
            <a:spAutoFit/>
          </a:bodyPr>
          <a:lstStyle/>
          <a:p>
            <a:r>
              <a:rPr lang="en-GB" b="1" dirty="0">
                <a:solidFill>
                  <a:schemeClr val="accent2">
                    <a:lumMod val="50000"/>
                  </a:schemeClr>
                </a:solidFill>
              </a:rPr>
              <a:t>Dry sludge</a:t>
            </a:r>
            <a:endParaRPr lang="en-US" b="1" dirty="0">
              <a:solidFill>
                <a:schemeClr val="accent2">
                  <a:lumMod val="50000"/>
                </a:schemeClr>
              </a:solidFill>
            </a:endParaRPr>
          </a:p>
        </p:txBody>
      </p:sp>
      <p:sp>
        <p:nvSpPr>
          <p:cNvPr id="56" name="TextBox 55">
            <a:extLst>
              <a:ext uri="{FF2B5EF4-FFF2-40B4-BE49-F238E27FC236}">
                <a16:creationId xmlns:a16="http://schemas.microsoft.com/office/drawing/2014/main" id="{6054C27F-8116-4CB2-9AEC-8C1A7E448294}"/>
              </a:ext>
            </a:extLst>
          </p:cNvPr>
          <p:cNvSpPr txBox="1"/>
          <p:nvPr/>
        </p:nvSpPr>
        <p:spPr>
          <a:xfrm>
            <a:off x="9233185" y="1996621"/>
            <a:ext cx="2399060" cy="5232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GB" sz="1400" dirty="0"/>
              <a:t>High Carbon, Nitrogen and Phosphorus content </a:t>
            </a:r>
            <a:endParaRPr lang="en-US" sz="1400" dirty="0"/>
          </a:p>
        </p:txBody>
      </p:sp>
      <p:cxnSp>
        <p:nvCxnSpPr>
          <p:cNvPr id="57" name="Straight Arrow Connector 56">
            <a:extLst>
              <a:ext uri="{FF2B5EF4-FFF2-40B4-BE49-F238E27FC236}">
                <a16:creationId xmlns:a16="http://schemas.microsoft.com/office/drawing/2014/main" id="{7C060EF0-2005-4A12-9D0E-34C81BCF7622}"/>
              </a:ext>
            </a:extLst>
          </p:cNvPr>
          <p:cNvCxnSpPr>
            <a:cxnSpLocks/>
            <a:stCxn id="56" idx="1"/>
          </p:cNvCxnSpPr>
          <p:nvPr/>
        </p:nvCxnSpPr>
        <p:spPr>
          <a:xfrm flipH="1" flipV="1">
            <a:off x="7609503" y="1666851"/>
            <a:ext cx="1623682" cy="5913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D76F7FB-8E56-4146-A221-E08F2A508C59}"/>
              </a:ext>
            </a:extLst>
          </p:cNvPr>
          <p:cNvCxnSpPr>
            <a:cxnSpLocks/>
            <a:stCxn id="56" idx="1"/>
            <a:endCxn id="9" idx="3"/>
          </p:cNvCxnSpPr>
          <p:nvPr/>
        </p:nvCxnSpPr>
        <p:spPr>
          <a:xfrm flipH="1" flipV="1">
            <a:off x="6037673" y="1937468"/>
            <a:ext cx="3195512" cy="3207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7944A03-FEBD-4E85-9DA9-45EF8104122D}"/>
              </a:ext>
            </a:extLst>
          </p:cNvPr>
          <p:cNvCxnSpPr>
            <a:cxnSpLocks/>
            <a:stCxn id="56" idx="1"/>
          </p:cNvCxnSpPr>
          <p:nvPr/>
        </p:nvCxnSpPr>
        <p:spPr>
          <a:xfrm flipH="1">
            <a:off x="6037673" y="2258231"/>
            <a:ext cx="3195512" cy="3922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3950987-D5F6-42CE-9E65-FCA84C5AD697}"/>
              </a:ext>
            </a:extLst>
          </p:cNvPr>
          <p:cNvCxnSpPr>
            <a:cxnSpLocks/>
            <a:stCxn id="56" idx="1"/>
          </p:cNvCxnSpPr>
          <p:nvPr/>
        </p:nvCxnSpPr>
        <p:spPr>
          <a:xfrm flipH="1">
            <a:off x="8202227" y="2258231"/>
            <a:ext cx="1030958" cy="7982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24E5891-5B8F-41BE-AB42-D35DC11AD2B2}"/>
              </a:ext>
            </a:extLst>
          </p:cNvPr>
          <p:cNvSpPr txBox="1"/>
          <p:nvPr/>
        </p:nvSpPr>
        <p:spPr>
          <a:xfrm>
            <a:off x="5594645" y="3524604"/>
            <a:ext cx="1711513" cy="369332"/>
          </a:xfrm>
          <a:prstGeom prst="rect">
            <a:avLst/>
          </a:prstGeom>
          <a:noFill/>
        </p:spPr>
        <p:txBody>
          <a:bodyPr wrap="square" rtlCol="0">
            <a:spAutoFit/>
          </a:bodyPr>
          <a:lstStyle/>
          <a:p>
            <a:r>
              <a:rPr lang="en-GB" b="1" dirty="0">
                <a:solidFill>
                  <a:schemeClr val="accent2">
                    <a:lumMod val="50000"/>
                  </a:schemeClr>
                </a:solidFill>
              </a:rPr>
              <a:t>Vermicompost</a:t>
            </a:r>
            <a:endParaRPr lang="en-US" b="1" dirty="0">
              <a:solidFill>
                <a:schemeClr val="accent2">
                  <a:lumMod val="50000"/>
                </a:schemeClr>
              </a:solidFill>
            </a:endParaRPr>
          </a:p>
        </p:txBody>
      </p:sp>
      <p:cxnSp>
        <p:nvCxnSpPr>
          <p:cNvPr id="72" name="Straight Arrow Connector 71">
            <a:extLst>
              <a:ext uri="{FF2B5EF4-FFF2-40B4-BE49-F238E27FC236}">
                <a16:creationId xmlns:a16="http://schemas.microsoft.com/office/drawing/2014/main" id="{DD9017E6-E6E6-4F6C-8C37-57E56940770B}"/>
              </a:ext>
            </a:extLst>
          </p:cNvPr>
          <p:cNvCxnSpPr>
            <a:cxnSpLocks/>
            <a:stCxn id="10" idx="3"/>
          </p:cNvCxnSpPr>
          <p:nvPr/>
        </p:nvCxnSpPr>
        <p:spPr>
          <a:xfrm>
            <a:off x="3071676" y="1971186"/>
            <a:ext cx="2430052" cy="16664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1E2CCA-F30E-4380-A56E-C7BFA4C16069}"/>
              </a:ext>
            </a:extLst>
          </p:cNvPr>
          <p:cNvSpPr txBox="1"/>
          <p:nvPr/>
        </p:nvSpPr>
        <p:spPr>
          <a:xfrm>
            <a:off x="8675000" y="3302461"/>
            <a:ext cx="3195512"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400" dirty="0"/>
              <a:t>The compost produced by the worms is sterile, but there is no guarantee it is free from pathogen as fresh faecal sludge can be mixed with the compost</a:t>
            </a:r>
            <a:endParaRPr lang="en-US" sz="1400" dirty="0"/>
          </a:p>
        </p:txBody>
      </p:sp>
      <p:cxnSp>
        <p:nvCxnSpPr>
          <p:cNvPr id="43" name="Straight Arrow Connector 42">
            <a:extLst>
              <a:ext uri="{FF2B5EF4-FFF2-40B4-BE49-F238E27FC236}">
                <a16:creationId xmlns:a16="http://schemas.microsoft.com/office/drawing/2014/main" id="{4A0E7350-0049-4221-868B-288C4536B26E}"/>
              </a:ext>
            </a:extLst>
          </p:cNvPr>
          <p:cNvCxnSpPr>
            <a:cxnSpLocks/>
            <a:stCxn id="42" idx="1"/>
            <a:endCxn id="69" idx="3"/>
          </p:cNvCxnSpPr>
          <p:nvPr/>
        </p:nvCxnSpPr>
        <p:spPr>
          <a:xfrm flipH="1" flipV="1">
            <a:off x="7306158" y="3709270"/>
            <a:ext cx="1368842" cy="70245"/>
          </a:xfrm>
          <a:prstGeom prst="straightConnector1">
            <a:avLst/>
          </a:prstGeom>
          <a:ln w="28575">
            <a:solidFill>
              <a:srgbClr val="EB701D"/>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633BA0A-A52F-48F2-95C1-A103FA928A18}"/>
              </a:ext>
            </a:extLst>
          </p:cNvPr>
          <p:cNvSpPr txBox="1"/>
          <p:nvPr/>
        </p:nvSpPr>
        <p:spPr>
          <a:xfrm>
            <a:off x="6301944" y="6164020"/>
            <a:ext cx="5568568" cy="461665"/>
          </a:xfrm>
          <a:prstGeom prst="rect">
            <a:avLst/>
          </a:prstGeom>
          <a:noFill/>
        </p:spPr>
        <p:txBody>
          <a:bodyPr wrap="square" rtlCol="0">
            <a:spAutoFit/>
          </a:bodyPr>
          <a:lstStyle/>
          <a:p>
            <a:r>
              <a:rPr lang="en-GB" sz="1200" dirty="0"/>
              <a:t>Reference: A. </a:t>
            </a:r>
            <a:r>
              <a:rPr lang="en-GB" sz="1200" dirty="0" err="1"/>
              <a:t>Nigussie</a:t>
            </a:r>
            <a:r>
              <a:rPr lang="en-GB" sz="1200" dirty="0"/>
              <a:t> </a:t>
            </a:r>
            <a:r>
              <a:rPr lang="en-GB" sz="1200" i="1" dirty="0"/>
              <a:t>et al</a:t>
            </a:r>
            <a:r>
              <a:rPr lang="en-GB" sz="1200" dirty="0"/>
              <a:t>. – </a:t>
            </a:r>
            <a:r>
              <a:rPr lang="en-GB" sz="1200" dirty="0">
                <a:hlinkClick r:id="rId22"/>
              </a:rPr>
              <a:t>Vermicomposting as a technology for reducing nitrogen loss and greenhouse gas emission from small-scale composting</a:t>
            </a:r>
            <a:endParaRPr lang="en-US" sz="1200" dirty="0"/>
          </a:p>
        </p:txBody>
      </p:sp>
      <p:sp>
        <p:nvSpPr>
          <p:cNvPr id="47" name="TextBox 46">
            <a:extLst>
              <a:ext uri="{FF2B5EF4-FFF2-40B4-BE49-F238E27FC236}">
                <a16:creationId xmlns:a16="http://schemas.microsoft.com/office/drawing/2014/main" id="{A2FA4FF9-967C-4B4E-B059-F6265428913D}"/>
              </a:ext>
            </a:extLst>
          </p:cNvPr>
          <p:cNvSpPr txBox="1"/>
          <p:nvPr/>
        </p:nvSpPr>
        <p:spPr>
          <a:xfrm>
            <a:off x="8429386" y="4825574"/>
            <a:ext cx="2399060"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GB" sz="1400" dirty="0"/>
              <a:t>Participate in the reduction of greenhouse gas emissions</a:t>
            </a:r>
            <a:endParaRPr lang="en-US" sz="1400" dirty="0"/>
          </a:p>
        </p:txBody>
      </p:sp>
      <p:cxnSp>
        <p:nvCxnSpPr>
          <p:cNvPr id="49" name="Straight Arrow Connector 48">
            <a:extLst>
              <a:ext uri="{FF2B5EF4-FFF2-40B4-BE49-F238E27FC236}">
                <a16:creationId xmlns:a16="http://schemas.microsoft.com/office/drawing/2014/main" id="{696C14F5-7CA6-4182-B3FE-EAC7F90421EF}"/>
              </a:ext>
            </a:extLst>
          </p:cNvPr>
          <p:cNvCxnSpPr>
            <a:cxnSpLocks/>
            <a:stCxn id="47" idx="1"/>
          </p:cNvCxnSpPr>
          <p:nvPr/>
        </p:nvCxnSpPr>
        <p:spPr>
          <a:xfrm flipH="1" flipV="1">
            <a:off x="6851546" y="3996312"/>
            <a:ext cx="1577840" cy="109087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2773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3" name="Rectangle 32">
            <a:extLst>
              <a:ext uri="{FF2B5EF4-FFF2-40B4-BE49-F238E27FC236}">
                <a16:creationId xmlns:a16="http://schemas.microsoft.com/office/drawing/2014/main" id="{643F5DC4-0245-4E20-89A8-24C0ED29DC6C}"/>
              </a:ext>
            </a:extLst>
          </p:cNvPr>
          <p:cNvSpPr/>
          <p:nvPr/>
        </p:nvSpPr>
        <p:spPr>
          <a:xfrm>
            <a:off x="80433" y="4341786"/>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Burying</a:t>
            </a:r>
            <a:endParaRPr lang="en-US" sz="900" dirty="0">
              <a:solidFill>
                <a:schemeClr val="tx1"/>
              </a:solidFill>
            </a:endParaRPr>
          </a:p>
        </p:txBody>
      </p:sp>
      <p:sp>
        <p:nvSpPr>
          <p:cNvPr id="34" name="Rectangle 33">
            <a:hlinkClick r:id="rId18" action="ppaction://hlinksldjump"/>
            <a:extLst>
              <a:ext uri="{FF2B5EF4-FFF2-40B4-BE49-F238E27FC236}">
                <a16:creationId xmlns:a16="http://schemas.microsoft.com/office/drawing/2014/main" id="{FA89BDF5-B7D5-4E04-B1A5-B7B72B997F89}"/>
              </a:ext>
            </a:extLst>
          </p:cNvPr>
          <p:cNvSpPr/>
          <p:nvPr/>
        </p:nvSpPr>
        <p:spPr>
          <a:xfrm>
            <a:off x="80433" y="4481155"/>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Reuse</a:t>
            </a:r>
            <a:endParaRPr lang="en-US" sz="900" dirty="0"/>
          </a:p>
        </p:txBody>
      </p:sp>
      <p:sp>
        <p:nvSpPr>
          <p:cNvPr id="37" name="Rectangle 36">
            <a:hlinkClick r:id="rId19" action="ppaction://hlinksldjump"/>
            <a:extLst>
              <a:ext uri="{FF2B5EF4-FFF2-40B4-BE49-F238E27FC236}">
                <a16:creationId xmlns:a16="http://schemas.microsoft.com/office/drawing/2014/main" id="{02D4D62F-5312-4B58-B0FD-83EA2827B56C}"/>
              </a:ext>
            </a:extLst>
          </p:cNvPr>
          <p:cNvSpPr/>
          <p:nvPr/>
        </p:nvSpPr>
        <p:spPr>
          <a:xfrm>
            <a:off x="80433" y="4606396"/>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Pollution risks</a:t>
            </a:r>
            <a:endParaRPr lang="en-US" sz="900" dirty="0"/>
          </a:p>
        </p:txBody>
      </p:sp>
      <p:sp>
        <p:nvSpPr>
          <p:cNvPr id="30" name="Rectangle 29">
            <a:extLst>
              <a:ext uri="{FF2B5EF4-FFF2-40B4-BE49-F238E27FC236}">
                <a16:creationId xmlns:a16="http://schemas.microsoft.com/office/drawing/2014/main" id="{9B2EB8B1-CD9B-4296-A34A-93BB13672232}"/>
              </a:ext>
            </a:extLst>
          </p:cNvPr>
          <p:cNvSpPr/>
          <p:nvPr/>
        </p:nvSpPr>
        <p:spPr>
          <a:xfrm>
            <a:off x="1715512" y="102037"/>
            <a:ext cx="91826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Burying</a:t>
            </a:r>
            <a:endParaRPr lang="en-US" dirty="0"/>
          </a:p>
        </p:txBody>
      </p:sp>
      <p:sp>
        <p:nvSpPr>
          <p:cNvPr id="2" name="TextBox 1">
            <a:extLst>
              <a:ext uri="{FF2B5EF4-FFF2-40B4-BE49-F238E27FC236}">
                <a16:creationId xmlns:a16="http://schemas.microsoft.com/office/drawing/2014/main" id="{FA320390-C74C-4A5C-B119-81B1DC059BE8}"/>
              </a:ext>
            </a:extLst>
          </p:cNvPr>
          <p:cNvSpPr txBox="1"/>
          <p:nvPr/>
        </p:nvSpPr>
        <p:spPr>
          <a:xfrm>
            <a:off x="1506680" y="1042600"/>
            <a:ext cx="2121763" cy="593752"/>
          </a:xfrm>
          <a:prstGeom prst="rect">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t>Disposed in a landfill mixed with solid waste</a:t>
            </a:r>
            <a:endParaRPr lang="en-US" sz="1600" dirty="0"/>
          </a:p>
        </p:txBody>
      </p:sp>
      <p:sp>
        <p:nvSpPr>
          <p:cNvPr id="3" name="TextBox 2">
            <a:extLst>
              <a:ext uri="{FF2B5EF4-FFF2-40B4-BE49-F238E27FC236}">
                <a16:creationId xmlns:a16="http://schemas.microsoft.com/office/drawing/2014/main" id="{ADDF60C7-A35D-46BB-B692-D49AE6424D05}"/>
              </a:ext>
            </a:extLst>
          </p:cNvPr>
          <p:cNvSpPr txBox="1"/>
          <p:nvPr/>
        </p:nvSpPr>
        <p:spPr>
          <a:xfrm>
            <a:off x="4190260" y="942746"/>
            <a:ext cx="3346882" cy="1785104"/>
          </a:xfrm>
          <a:prstGeom prst="rect">
            <a:avLst/>
          </a:prstGeom>
          <a:noFill/>
        </p:spPr>
        <p:txBody>
          <a:bodyPr wrap="square" rtlCol="0">
            <a:spAutoFit/>
          </a:bodyPr>
          <a:lstStyle/>
          <a:p>
            <a:pPr marL="285750" indent="-285750">
              <a:buFont typeface="Arial" panose="020B0604020202020204" pitchFamily="34" charset="0"/>
              <a:buChar char="•"/>
            </a:pPr>
            <a:r>
              <a:rPr lang="en-GB" sz="1600" dirty="0"/>
              <a:t>Time and cost saving: use existing infrastructure and reduce capital cost</a:t>
            </a:r>
          </a:p>
          <a:p>
            <a:pPr marL="285750" indent="-285750">
              <a:buFont typeface="Arial" panose="020B0604020202020204" pitchFamily="34" charset="0"/>
              <a:buChar char="•"/>
            </a:pPr>
            <a:r>
              <a:rPr lang="en-GB" sz="1600" dirty="0"/>
              <a:t>Proper equipped landfills are waterproofed to protect groundwater</a:t>
            </a:r>
          </a:p>
          <a:p>
            <a:pPr marL="285750" indent="-285750">
              <a:buFont typeface="Arial" panose="020B0604020202020204" pitchFamily="34" charset="0"/>
              <a:buChar char="•"/>
            </a:pPr>
            <a:endParaRPr lang="en-GB" sz="1400" dirty="0"/>
          </a:p>
        </p:txBody>
      </p:sp>
      <p:pic>
        <p:nvPicPr>
          <p:cNvPr id="5" name="Graphic 4" descr="Smiling face with solid fill">
            <a:extLst>
              <a:ext uri="{FF2B5EF4-FFF2-40B4-BE49-F238E27FC236}">
                <a16:creationId xmlns:a16="http://schemas.microsoft.com/office/drawing/2014/main" id="{28254E1C-D717-4082-A70D-686BF370DC2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466852" y="156795"/>
            <a:ext cx="629148" cy="629148"/>
          </a:xfrm>
          <a:prstGeom prst="rect">
            <a:avLst/>
          </a:prstGeom>
        </p:spPr>
      </p:pic>
      <p:pic>
        <p:nvPicPr>
          <p:cNvPr id="7" name="Graphic 6" descr="Sad face with solid fill">
            <a:extLst>
              <a:ext uri="{FF2B5EF4-FFF2-40B4-BE49-F238E27FC236}">
                <a16:creationId xmlns:a16="http://schemas.microsoft.com/office/drawing/2014/main" id="{A97F36C1-478E-4F98-88E6-23F54F14339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181583" y="156794"/>
            <a:ext cx="629149" cy="629149"/>
          </a:xfrm>
          <a:prstGeom prst="rect">
            <a:avLst/>
          </a:prstGeom>
        </p:spPr>
      </p:pic>
      <p:sp>
        <p:nvSpPr>
          <p:cNvPr id="31" name="TextBox 30">
            <a:extLst>
              <a:ext uri="{FF2B5EF4-FFF2-40B4-BE49-F238E27FC236}">
                <a16:creationId xmlns:a16="http://schemas.microsoft.com/office/drawing/2014/main" id="{98EDE155-173D-422B-BE51-603C9E03DF1D}"/>
              </a:ext>
            </a:extLst>
          </p:cNvPr>
          <p:cNvSpPr txBox="1"/>
          <p:nvPr/>
        </p:nvSpPr>
        <p:spPr>
          <a:xfrm>
            <a:off x="7901683" y="938849"/>
            <a:ext cx="3707907"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t>Subject to landfill operator approval</a:t>
            </a:r>
          </a:p>
          <a:p>
            <a:pPr marL="285750" indent="-285750">
              <a:buFont typeface="Arial" panose="020B0604020202020204" pitchFamily="34" charset="0"/>
              <a:buChar char="•"/>
            </a:pPr>
            <a:r>
              <a:rPr lang="en-GB" sz="1600" dirty="0"/>
              <a:t>Can potentially cause instability in landfill cell slope</a:t>
            </a:r>
          </a:p>
          <a:p>
            <a:pPr marL="285750" indent="-285750">
              <a:buFont typeface="Arial" panose="020B0604020202020204" pitchFamily="34" charset="0"/>
              <a:buChar char="•"/>
            </a:pPr>
            <a:r>
              <a:rPr lang="en-GB" sz="1600" dirty="0"/>
              <a:t>Fees to use the landfill need to be included into the OPEX</a:t>
            </a:r>
          </a:p>
        </p:txBody>
      </p:sp>
      <p:sp>
        <p:nvSpPr>
          <p:cNvPr id="32" name="TextBox 31">
            <a:extLst>
              <a:ext uri="{FF2B5EF4-FFF2-40B4-BE49-F238E27FC236}">
                <a16:creationId xmlns:a16="http://schemas.microsoft.com/office/drawing/2014/main" id="{796420CD-4CE0-4441-AF2B-87CC391D0889}"/>
              </a:ext>
            </a:extLst>
          </p:cNvPr>
          <p:cNvSpPr txBox="1"/>
          <p:nvPr/>
        </p:nvSpPr>
        <p:spPr>
          <a:xfrm>
            <a:off x="1482571" y="3267718"/>
            <a:ext cx="2249221" cy="584775"/>
          </a:xfrm>
          <a:prstGeom prst="rect">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t>Disposed in a dedicated landfill (monofil)</a:t>
            </a:r>
            <a:endParaRPr lang="en-US" sz="1600" dirty="0"/>
          </a:p>
        </p:txBody>
      </p:sp>
      <p:sp>
        <p:nvSpPr>
          <p:cNvPr id="36" name="TextBox 35">
            <a:extLst>
              <a:ext uri="{FF2B5EF4-FFF2-40B4-BE49-F238E27FC236}">
                <a16:creationId xmlns:a16="http://schemas.microsoft.com/office/drawing/2014/main" id="{B62974E2-234C-4F27-9B3B-2BE92061F241}"/>
              </a:ext>
            </a:extLst>
          </p:cNvPr>
          <p:cNvSpPr txBox="1"/>
          <p:nvPr/>
        </p:nvSpPr>
        <p:spPr>
          <a:xfrm>
            <a:off x="4190259" y="3163587"/>
            <a:ext cx="3346881" cy="2769989"/>
          </a:xfrm>
          <a:prstGeom prst="rect">
            <a:avLst/>
          </a:prstGeom>
          <a:noFill/>
        </p:spPr>
        <p:txBody>
          <a:bodyPr wrap="square" rtlCol="0">
            <a:spAutoFit/>
          </a:bodyPr>
          <a:lstStyle/>
          <a:p>
            <a:pPr marL="285750" indent="-285750">
              <a:buFont typeface="Arial" panose="020B0604020202020204" pitchFamily="34" charset="0"/>
              <a:buChar char="•"/>
            </a:pPr>
            <a:r>
              <a:rPr lang="en-GB" sz="1600" dirty="0"/>
              <a:t>Can be built near the treatment facility (reduce transport cost)</a:t>
            </a:r>
          </a:p>
          <a:p>
            <a:pPr marL="285750" indent="-285750">
              <a:buFont typeface="Arial" panose="020B0604020202020204" pitchFamily="34" charset="0"/>
              <a:buChar char="•"/>
            </a:pPr>
            <a:r>
              <a:rPr lang="en-GB" sz="1600" dirty="0"/>
              <a:t>Designed to sludge specification</a:t>
            </a:r>
          </a:p>
          <a:p>
            <a:pPr marL="285750" indent="-285750">
              <a:buFont typeface="Arial" panose="020B0604020202020204" pitchFamily="34" charset="0"/>
              <a:buChar char="•"/>
            </a:pPr>
            <a:r>
              <a:rPr lang="en-GB" sz="1600" dirty="0"/>
              <a:t>Construction licence can be included with the treatment plant’s</a:t>
            </a:r>
          </a:p>
          <a:p>
            <a:pPr marL="285750" indent="-285750">
              <a:buFont typeface="Arial" panose="020B0604020202020204" pitchFamily="34" charset="0"/>
              <a:buChar char="•"/>
            </a:pPr>
            <a:r>
              <a:rPr lang="en-GB" sz="1600" dirty="0"/>
              <a:t>In clay soil simple trenches, easy to dig without heavy machinery are sufficient for burying the sludge</a:t>
            </a:r>
          </a:p>
          <a:p>
            <a:pPr marL="285750" indent="-285750">
              <a:buFont typeface="Arial" panose="020B0604020202020204" pitchFamily="34" charset="0"/>
              <a:buChar char="•"/>
            </a:pPr>
            <a:endParaRPr lang="en-GB" sz="1400" dirty="0"/>
          </a:p>
        </p:txBody>
      </p:sp>
      <p:sp>
        <p:nvSpPr>
          <p:cNvPr id="38" name="TextBox 37">
            <a:extLst>
              <a:ext uri="{FF2B5EF4-FFF2-40B4-BE49-F238E27FC236}">
                <a16:creationId xmlns:a16="http://schemas.microsoft.com/office/drawing/2014/main" id="{742F1439-DEAC-4180-AAC5-C058659E0EC7}"/>
              </a:ext>
            </a:extLst>
          </p:cNvPr>
          <p:cNvSpPr txBox="1"/>
          <p:nvPr/>
        </p:nvSpPr>
        <p:spPr>
          <a:xfrm>
            <a:off x="7901684" y="3163587"/>
            <a:ext cx="3707906"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t>Construction and operation cost need to integrated into budget</a:t>
            </a:r>
          </a:p>
          <a:p>
            <a:pPr marL="285750" indent="-285750">
              <a:buFont typeface="Arial" panose="020B0604020202020204" pitchFamily="34" charset="0"/>
              <a:buChar char="•"/>
            </a:pPr>
            <a:r>
              <a:rPr lang="en-GB" sz="1600" dirty="0"/>
              <a:t>Need space</a:t>
            </a:r>
          </a:p>
          <a:p>
            <a:pPr marL="285750" indent="-285750">
              <a:buFont typeface="Arial" panose="020B0604020202020204" pitchFamily="34" charset="0"/>
              <a:buChar char="•"/>
            </a:pPr>
            <a:r>
              <a:rPr lang="en-GB" sz="1600" dirty="0"/>
              <a:t>Preparation period can take time as it includes soil and hydrogeological analysis prior to design</a:t>
            </a:r>
          </a:p>
          <a:p>
            <a:pPr marL="285750" indent="-285750">
              <a:buFont typeface="Arial" panose="020B0604020202020204" pitchFamily="34" charset="0"/>
              <a:buChar char="•"/>
            </a:pPr>
            <a:r>
              <a:rPr lang="en-GB" sz="1600" dirty="0"/>
              <a:t>If clay is not available to waterproof the cells, geotextile not available in country may be required (longer procurement time)</a:t>
            </a:r>
          </a:p>
        </p:txBody>
      </p:sp>
    </p:spTree>
    <p:extLst>
      <p:ext uri="{BB962C8B-B14F-4D97-AF65-F5344CB8AC3E}">
        <p14:creationId xmlns:p14="http://schemas.microsoft.com/office/powerpoint/2010/main" val="20099185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4" name="Rectangle 33">
            <a:hlinkClick r:id="rId18" action="ppaction://hlinksldjump"/>
            <a:extLst>
              <a:ext uri="{FF2B5EF4-FFF2-40B4-BE49-F238E27FC236}">
                <a16:creationId xmlns:a16="http://schemas.microsoft.com/office/drawing/2014/main" id="{D33BE970-A936-4EBA-815F-2DA3BEDC4BB7}"/>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5" name="Rectangle 34">
            <a:extLst>
              <a:ext uri="{FF2B5EF4-FFF2-40B4-BE49-F238E27FC236}">
                <a16:creationId xmlns:a16="http://schemas.microsoft.com/office/drawing/2014/main" id="{3F0DD83C-1B30-42EA-8E48-F309251AD453}"/>
              </a:ext>
            </a:extLst>
          </p:cNvPr>
          <p:cNvSpPr/>
          <p:nvPr/>
        </p:nvSpPr>
        <p:spPr>
          <a:xfrm>
            <a:off x="80433" y="4484025"/>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Reuse</a:t>
            </a:r>
            <a:endParaRPr lang="en-US" sz="900" dirty="0">
              <a:solidFill>
                <a:schemeClr val="tx1"/>
              </a:solidFill>
            </a:endParaRPr>
          </a:p>
        </p:txBody>
      </p:sp>
      <p:sp>
        <p:nvSpPr>
          <p:cNvPr id="36" name="Rectangle 35">
            <a:hlinkClick r:id="rId19" action="ppaction://hlinksldjump"/>
            <a:extLst>
              <a:ext uri="{FF2B5EF4-FFF2-40B4-BE49-F238E27FC236}">
                <a16:creationId xmlns:a16="http://schemas.microsoft.com/office/drawing/2014/main" id="{177B42BA-533B-4369-AA94-BC17D63EF29E}"/>
              </a:ext>
            </a:extLst>
          </p:cNvPr>
          <p:cNvSpPr/>
          <p:nvPr/>
        </p:nvSpPr>
        <p:spPr>
          <a:xfrm>
            <a:off x="80433" y="4606396"/>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Pollution risks</a:t>
            </a:r>
            <a:endParaRPr lang="en-US" sz="900" dirty="0"/>
          </a:p>
        </p:txBody>
      </p:sp>
      <p:sp>
        <p:nvSpPr>
          <p:cNvPr id="30" name="TextBox 29">
            <a:extLst>
              <a:ext uri="{FF2B5EF4-FFF2-40B4-BE49-F238E27FC236}">
                <a16:creationId xmlns:a16="http://schemas.microsoft.com/office/drawing/2014/main" id="{ADFEAB12-9F1C-43C4-9F1D-2D60984C2A4F}"/>
              </a:ext>
            </a:extLst>
          </p:cNvPr>
          <p:cNvSpPr txBox="1"/>
          <p:nvPr/>
        </p:nvSpPr>
        <p:spPr>
          <a:xfrm>
            <a:off x="1376039" y="6497775"/>
            <a:ext cx="6241001" cy="276999"/>
          </a:xfrm>
          <a:prstGeom prst="rect">
            <a:avLst/>
          </a:prstGeom>
          <a:noFill/>
        </p:spPr>
        <p:txBody>
          <a:bodyPr wrap="square" rtlCol="0">
            <a:spAutoFit/>
          </a:bodyPr>
          <a:lstStyle/>
          <a:p>
            <a:r>
              <a:rPr lang="en-GB" sz="1200" dirty="0"/>
              <a:t>Reference: </a:t>
            </a:r>
            <a:r>
              <a:rPr lang="en-GB" sz="1200" dirty="0" err="1">
                <a:hlinkClick r:id="rId20"/>
              </a:rPr>
              <a:t>Feacal</a:t>
            </a:r>
            <a:r>
              <a:rPr lang="en-GB" sz="1200" dirty="0">
                <a:hlinkClick r:id="rId20"/>
              </a:rPr>
              <a:t> sludge management – Systems approach for Implementation and Operation</a:t>
            </a:r>
            <a:endParaRPr lang="en-US" sz="1200" dirty="0"/>
          </a:p>
        </p:txBody>
      </p:sp>
      <p:pic>
        <p:nvPicPr>
          <p:cNvPr id="2" name="Picture 1">
            <a:extLst>
              <a:ext uri="{FF2B5EF4-FFF2-40B4-BE49-F238E27FC236}">
                <a16:creationId xmlns:a16="http://schemas.microsoft.com/office/drawing/2014/main" id="{05BF544B-0912-4558-BE42-7D282F4E8507}"/>
              </a:ext>
            </a:extLst>
          </p:cNvPr>
          <p:cNvPicPr>
            <a:picLocks noChangeAspect="1"/>
          </p:cNvPicPr>
          <p:nvPr/>
        </p:nvPicPr>
        <p:blipFill>
          <a:blip r:embed="rId21"/>
          <a:stretch>
            <a:fillRect/>
          </a:stretch>
        </p:blipFill>
        <p:spPr>
          <a:xfrm>
            <a:off x="1325515" y="3553750"/>
            <a:ext cx="6412375" cy="2615878"/>
          </a:xfrm>
          <a:prstGeom prst="rect">
            <a:avLst/>
          </a:prstGeom>
        </p:spPr>
      </p:pic>
      <p:sp>
        <p:nvSpPr>
          <p:cNvPr id="31" name="Rectangle 30">
            <a:extLst>
              <a:ext uri="{FF2B5EF4-FFF2-40B4-BE49-F238E27FC236}">
                <a16:creationId xmlns:a16="http://schemas.microsoft.com/office/drawing/2014/main" id="{C2590ADD-E55A-44CC-AF83-E5CBD7D93183}"/>
              </a:ext>
            </a:extLst>
          </p:cNvPr>
          <p:cNvSpPr/>
          <p:nvPr/>
        </p:nvSpPr>
        <p:spPr>
          <a:xfrm>
            <a:off x="1715512" y="102037"/>
            <a:ext cx="756746"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Reuse</a:t>
            </a:r>
            <a:endParaRPr lang="en-US" dirty="0"/>
          </a:p>
        </p:txBody>
      </p:sp>
      <p:sp>
        <p:nvSpPr>
          <p:cNvPr id="32" name="Rectangle 31">
            <a:extLst>
              <a:ext uri="{FF2B5EF4-FFF2-40B4-BE49-F238E27FC236}">
                <a16:creationId xmlns:a16="http://schemas.microsoft.com/office/drawing/2014/main" id="{57353E18-AA49-4F0F-BDE0-7015D3625996}"/>
              </a:ext>
            </a:extLst>
          </p:cNvPr>
          <p:cNvSpPr/>
          <p:nvPr/>
        </p:nvSpPr>
        <p:spPr>
          <a:xfrm>
            <a:off x="10268793" y="0"/>
            <a:ext cx="655455" cy="29131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859DCFFD-913D-48DE-9004-EA8290F0CAF4}"/>
              </a:ext>
            </a:extLst>
          </p:cNvPr>
          <p:cNvSpPr/>
          <p:nvPr/>
        </p:nvSpPr>
        <p:spPr>
          <a:xfrm>
            <a:off x="10924248" y="0"/>
            <a:ext cx="291313" cy="291313"/>
          </a:xfrm>
          <a:prstGeom prst="actionButtonForwardNex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22" action="ppaction://hlinksldjump" highlightClick="1"/>
            <a:extLst>
              <a:ext uri="{FF2B5EF4-FFF2-40B4-BE49-F238E27FC236}">
                <a16:creationId xmlns:a16="http://schemas.microsoft.com/office/drawing/2014/main" id="{8D99135D-A99C-4379-B50B-432B73059F90}"/>
              </a:ext>
            </a:extLst>
          </p:cNvPr>
          <p:cNvSpPr/>
          <p:nvPr/>
        </p:nvSpPr>
        <p:spPr>
          <a:xfrm>
            <a:off x="11215561" y="0"/>
            <a:ext cx="343318" cy="291312"/>
          </a:xfrm>
          <a:prstGeom prst="actionButtonEnd">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A32530-2181-4DDB-866F-17F4461F2BCB}"/>
              </a:ext>
            </a:extLst>
          </p:cNvPr>
          <p:cNvSpPr txBox="1"/>
          <p:nvPr/>
        </p:nvSpPr>
        <p:spPr>
          <a:xfrm>
            <a:off x="1418480" y="474189"/>
            <a:ext cx="10299704" cy="338554"/>
          </a:xfrm>
          <a:prstGeom prst="rect">
            <a:avLst/>
          </a:prstGeom>
          <a:noFill/>
        </p:spPr>
        <p:txBody>
          <a:bodyPr wrap="square" rtlCol="0">
            <a:spAutoFit/>
          </a:bodyPr>
          <a:lstStyle/>
          <a:p>
            <a:r>
              <a:rPr lang="en-GB" sz="1600" dirty="0"/>
              <a:t>The most widely reuse for faecal sludge &amp; wastewater treatment products are soil conditioner and organic fertilizer</a:t>
            </a:r>
            <a:endParaRPr lang="en-US" sz="1600" dirty="0"/>
          </a:p>
        </p:txBody>
      </p:sp>
      <p:sp>
        <p:nvSpPr>
          <p:cNvPr id="38" name="TextBox 37">
            <a:extLst>
              <a:ext uri="{FF2B5EF4-FFF2-40B4-BE49-F238E27FC236}">
                <a16:creationId xmlns:a16="http://schemas.microsoft.com/office/drawing/2014/main" id="{7F31C258-DD94-4AC9-AB90-ECFE344A0F01}"/>
              </a:ext>
            </a:extLst>
          </p:cNvPr>
          <p:cNvSpPr txBox="1"/>
          <p:nvPr/>
        </p:nvSpPr>
        <p:spPr>
          <a:xfrm>
            <a:off x="1339055" y="970183"/>
            <a:ext cx="1626389" cy="338554"/>
          </a:xfrm>
          <a:prstGeom prst="rect">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t>Soil conditioner</a:t>
            </a:r>
            <a:endParaRPr lang="en-US" sz="1600" dirty="0"/>
          </a:p>
        </p:txBody>
      </p:sp>
      <p:sp>
        <p:nvSpPr>
          <p:cNvPr id="39" name="TextBox 38">
            <a:extLst>
              <a:ext uri="{FF2B5EF4-FFF2-40B4-BE49-F238E27FC236}">
                <a16:creationId xmlns:a16="http://schemas.microsoft.com/office/drawing/2014/main" id="{3BB75A03-E23E-43DC-9F29-3022CBE4B40C}"/>
              </a:ext>
            </a:extLst>
          </p:cNvPr>
          <p:cNvSpPr txBox="1"/>
          <p:nvPr/>
        </p:nvSpPr>
        <p:spPr>
          <a:xfrm>
            <a:off x="1339055" y="2947720"/>
            <a:ext cx="1626389" cy="338554"/>
          </a:xfrm>
          <a:prstGeom prst="rect">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t>Organic fertilizer</a:t>
            </a:r>
            <a:endParaRPr lang="en-US" sz="1600" dirty="0"/>
          </a:p>
        </p:txBody>
      </p:sp>
      <p:sp>
        <p:nvSpPr>
          <p:cNvPr id="40" name="TextBox 39">
            <a:extLst>
              <a:ext uri="{FF2B5EF4-FFF2-40B4-BE49-F238E27FC236}">
                <a16:creationId xmlns:a16="http://schemas.microsoft.com/office/drawing/2014/main" id="{37499E37-FF52-49A0-A379-3736BB7A9F4A}"/>
              </a:ext>
            </a:extLst>
          </p:cNvPr>
          <p:cNvSpPr txBox="1"/>
          <p:nvPr/>
        </p:nvSpPr>
        <p:spPr>
          <a:xfrm>
            <a:off x="3072880" y="2947720"/>
            <a:ext cx="4370330" cy="338554"/>
          </a:xfrm>
          <a:prstGeom prst="rect">
            <a:avLst/>
          </a:prstGeom>
          <a:solidFill>
            <a:srgbClr val="FFCCFF"/>
          </a:solidFill>
        </p:spPr>
        <p:txBody>
          <a:bodyPr wrap="square" rtlCol="0">
            <a:spAutoFit/>
          </a:bodyPr>
          <a:lstStyle/>
          <a:p>
            <a:r>
              <a:rPr lang="en-GB" sz="1600" dirty="0"/>
              <a:t>Spread over plants to provide them with nutrients</a:t>
            </a:r>
          </a:p>
        </p:txBody>
      </p:sp>
      <p:sp>
        <p:nvSpPr>
          <p:cNvPr id="41" name="TextBox 40">
            <a:extLst>
              <a:ext uri="{FF2B5EF4-FFF2-40B4-BE49-F238E27FC236}">
                <a16:creationId xmlns:a16="http://schemas.microsoft.com/office/drawing/2014/main" id="{AC0682CC-3877-4DB9-9FDB-987BAFD026E8}"/>
              </a:ext>
            </a:extLst>
          </p:cNvPr>
          <p:cNvSpPr txBox="1"/>
          <p:nvPr/>
        </p:nvSpPr>
        <p:spPr>
          <a:xfrm>
            <a:off x="3072880" y="970183"/>
            <a:ext cx="8825341" cy="338554"/>
          </a:xfrm>
          <a:prstGeom prst="rect">
            <a:avLst/>
          </a:prstGeom>
          <a:solidFill>
            <a:srgbClr val="FFCCFF"/>
          </a:solidFill>
        </p:spPr>
        <p:txBody>
          <a:bodyPr wrap="square" rtlCol="0">
            <a:spAutoFit/>
          </a:bodyPr>
          <a:lstStyle/>
          <a:p>
            <a:r>
              <a:rPr lang="en-GB" sz="1600" dirty="0"/>
              <a:t>Mixed with soil to improve its physical, biological and / or chemical structure in preparation for planting. </a:t>
            </a:r>
            <a:endParaRPr lang="en-US" sz="1600" dirty="0"/>
          </a:p>
        </p:txBody>
      </p:sp>
      <p:sp>
        <p:nvSpPr>
          <p:cNvPr id="4" name="Rectangle 3">
            <a:extLst>
              <a:ext uri="{FF2B5EF4-FFF2-40B4-BE49-F238E27FC236}">
                <a16:creationId xmlns:a16="http://schemas.microsoft.com/office/drawing/2014/main" id="{C9BD7B0A-F529-44DD-9057-708AF175562E}"/>
              </a:ext>
            </a:extLst>
          </p:cNvPr>
          <p:cNvSpPr/>
          <p:nvPr/>
        </p:nvSpPr>
        <p:spPr>
          <a:xfrm>
            <a:off x="7741329" y="5663057"/>
            <a:ext cx="4273887" cy="830997"/>
          </a:xfrm>
          <a:prstGeom prst="rect">
            <a:avLst/>
          </a:prstGeom>
        </p:spPr>
        <p:txBody>
          <a:bodyPr wrap="square">
            <a:spAutoFit/>
          </a:bodyPr>
          <a:lstStyle/>
          <a:p>
            <a:r>
              <a:rPr lang="en-GB" sz="1200" dirty="0"/>
              <a:t>Different plants have different nutrient needs. How useful is the treated sludge as fertilizer will depend on its nutrient ratio for the main element Nitrogen, Phosphorus, Potassium, and other secondary element such as Calcium, Sulphur, etc., </a:t>
            </a:r>
            <a:endParaRPr lang="en-US" sz="1200" dirty="0"/>
          </a:p>
        </p:txBody>
      </p:sp>
      <p:pic>
        <p:nvPicPr>
          <p:cNvPr id="6" name="Picture 5" descr="A picture containing text&#10;&#10;Description automatically generated">
            <a:extLst>
              <a:ext uri="{FF2B5EF4-FFF2-40B4-BE49-F238E27FC236}">
                <a16:creationId xmlns:a16="http://schemas.microsoft.com/office/drawing/2014/main" id="{E40461EF-8DE8-4F91-93EF-FBF096761F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71823" y="1427499"/>
            <a:ext cx="2424697" cy="1895672"/>
          </a:xfrm>
          <a:prstGeom prst="rect">
            <a:avLst/>
          </a:prstGeom>
        </p:spPr>
      </p:pic>
      <p:sp>
        <p:nvSpPr>
          <p:cNvPr id="42" name="Rectangle 41">
            <a:extLst>
              <a:ext uri="{FF2B5EF4-FFF2-40B4-BE49-F238E27FC236}">
                <a16:creationId xmlns:a16="http://schemas.microsoft.com/office/drawing/2014/main" id="{CB23CD29-5CE2-4888-AEEA-F9C3E69B7845}"/>
              </a:ext>
            </a:extLst>
          </p:cNvPr>
          <p:cNvSpPr/>
          <p:nvPr/>
        </p:nvSpPr>
        <p:spPr>
          <a:xfrm>
            <a:off x="10596520" y="1532060"/>
            <a:ext cx="1121664" cy="461665"/>
          </a:xfrm>
          <a:prstGeom prst="rect">
            <a:avLst/>
          </a:prstGeom>
        </p:spPr>
        <p:txBody>
          <a:bodyPr wrap="square">
            <a:spAutoFit/>
          </a:bodyPr>
          <a:lstStyle/>
          <a:p>
            <a:r>
              <a:rPr lang="en-GB" sz="1200" dirty="0"/>
              <a:t>Clay + humus + Calcium</a:t>
            </a:r>
            <a:endParaRPr lang="en-US" sz="1200" dirty="0"/>
          </a:p>
        </p:txBody>
      </p:sp>
      <p:sp>
        <p:nvSpPr>
          <p:cNvPr id="43" name="Rectangle 42">
            <a:extLst>
              <a:ext uri="{FF2B5EF4-FFF2-40B4-BE49-F238E27FC236}">
                <a16:creationId xmlns:a16="http://schemas.microsoft.com/office/drawing/2014/main" id="{7D59A420-E113-4156-A34F-475307FDE98C}"/>
              </a:ext>
            </a:extLst>
          </p:cNvPr>
          <p:cNvSpPr/>
          <p:nvPr/>
        </p:nvSpPr>
        <p:spPr>
          <a:xfrm>
            <a:off x="10654729" y="2083044"/>
            <a:ext cx="1121664" cy="276999"/>
          </a:xfrm>
          <a:prstGeom prst="rect">
            <a:avLst/>
          </a:prstGeom>
        </p:spPr>
        <p:txBody>
          <a:bodyPr wrap="square">
            <a:spAutoFit/>
          </a:bodyPr>
          <a:lstStyle/>
          <a:p>
            <a:r>
              <a:rPr lang="en-GB" sz="1200" dirty="0"/>
              <a:t>macropore</a:t>
            </a:r>
            <a:endParaRPr lang="en-US" sz="1200" dirty="0"/>
          </a:p>
        </p:txBody>
      </p:sp>
      <p:sp>
        <p:nvSpPr>
          <p:cNvPr id="44" name="Rectangle 43">
            <a:extLst>
              <a:ext uri="{FF2B5EF4-FFF2-40B4-BE49-F238E27FC236}">
                <a16:creationId xmlns:a16="http://schemas.microsoft.com/office/drawing/2014/main" id="{CC9B8EC6-4B95-421D-BD37-EB38FC0C869C}"/>
              </a:ext>
            </a:extLst>
          </p:cNvPr>
          <p:cNvSpPr/>
          <p:nvPr/>
        </p:nvSpPr>
        <p:spPr>
          <a:xfrm>
            <a:off x="10596520" y="2691747"/>
            <a:ext cx="1121664" cy="276999"/>
          </a:xfrm>
          <a:prstGeom prst="rect">
            <a:avLst/>
          </a:prstGeom>
        </p:spPr>
        <p:txBody>
          <a:bodyPr wrap="square">
            <a:spAutoFit/>
          </a:bodyPr>
          <a:lstStyle/>
          <a:p>
            <a:r>
              <a:rPr lang="en-GB" sz="1200" dirty="0"/>
              <a:t>micropore</a:t>
            </a:r>
            <a:endParaRPr lang="en-US" sz="1200" dirty="0"/>
          </a:p>
        </p:txBody>
      </p:sp>
      <p:sp>
        <p:nvSpPr>
          <p:cNvPr id="45" name="Rectangle 44">
            <a:extLst>
              <a:ext uri="{FF2B5EF4-FFF2-40B4-BE49-F238E27FC236}">
                <a16:creationId xmlns:a16="http://schemas.microsoft.com/office/drawing/2014/main" id="{C202DB91-D2F1-484D-8AA4-7811979A10B4}"/>
              </a:ext>
            </a:extLst>
          </p:cNvPr>
          <p:cNvSpPr/>
          <p:nvPr/>
        </p:nvSpPr>
        <p:spPr>
          <a:xfrm>
            <a:off x="7645948" y="2069723"/>
            <a:ext cx="607928" cy="279388"/>
          </a:xfrm>
          <a:prstGeom prst="rect">
            <a:avLst/>
          </a:prstGeom>
        </p:spPr>
        <p:txBody>
          <a:bodyPr wrap="square">
            <a:spAutoFit/>
          </a:bodyPr>
          <a:lstStyle/>
          <a:p>
            <a:r>
              <a:rPr lang="en-GB" sz="1200" dirty="0"/>
              <a:t>Silt </a:t>
            </a:r>
            <a:endParaRPr lang="en-US" sz="1200" dirty="0"/>
          </a:p>
        </p:txBody>
      </p:sp>
      <p:sp>
        <p:nvSpPr>
          <p:cNvPr id="46" name="Rectangle 45">
            <a:extLst>
              <a:ext uri="{FF2B5EF4-FFF2-40B4-BE49-F238E27FC236}">
                <a16:creationId xmlns:a16="http://schemas.microsoft.com/office/drawing/2014/main" id="{8960F911-1A0A-4649-8AEA-75FCC91CA04D}"/>
              </a:ext>
            </a:extLst>
          </p:cNvPr>
          <p:cNvSpPr/>
          <p:nvPr/>
        </p:nvSpPr>
        <p:spPr>
          <a:xfrm>
            <a:off x="7652867" y="2448932"/>
            <a:ext cx="607928" cy="279388"/>
          </a:xfrm>
          <a:prstGeom prst="rect">
            <a:avLst/>
          </a:prstGeom>
        </p:spPr>
        <p:txBody>
          <a:bodyPr wrap="square">
            <a:spAutoFit/>
          </a:bodyPr>
          <a:lstStyle/>
          <a:p>
            <a:r>
              <a:rPr lang="en-GB" sz="1200" dirty="0"/>
              <a:t>Sand </a:t>
            </a:r>
            <a:endParaRPr lang="en-US" sz="1200" dirty="0"/>
          </a:p>
        </p:txBody>
      </p:sp>
      <p:sp>
        <p:nvSpPr>
          <p:cNvPr id="47" name="Rectangle 46">
            <a:extLst>
              <a:ext uri="{FF2B5EF4-FFF2-40B4-BE49-F238E27FC236}">
                <a16:creationId xmlns:a16="http://schemas.microsoft.com/office/drawing/2014/main" id="{02FD2E21-A581-44FE-B2E5-01966BFD4429}"/>
              </a:ext>
            </a:extLst>
          </p:cNvPr>
          <p:cNvSpPr/>
          <p:nvPr/>
        </p:nvSpPr>
        <p:spPr>
          <a:xfrm>
            <a:off x="7443216" y="2711947"/>
            <a:ext cx="817579" cy="276999"/>
          </a:xfrm>
          <a:prstGeom prst="rect">
            <a:avLst/>
          </a:prstGeom>
        </p:spPr>
        <p:txBody>
          <a:bodyPr wrap="square">
            <a:spAutoFit/>
          </a:bodyPr>
          <a:lstStyle/>
          <a:p>
            <a:r>
              <a:rPr lang="en-GB" sz="1200" dirty="0"/>
              <a:t>Aggregate </a:t>
            </a:r>
            <a:endParaRPr lang="en-US" sz="1200" dirty="0"/>
          </a:p>
        </p:txBody>
      </p:sp>
      <p:sp>
        <p:nvSpPr>
          <p:cNvPr id="48" name="Rectangle 47">
            <a:extLst>
              <a:ext uri="{FF2B5EF4-FFF2-40B4-BE49-F238E27FC236}">
                <a16:creationId xmlns:a16="http://schemas.microsoft.com/office/drawing/2014/main" id="{D1D83170-DDB1-44DE-AA1F-AFD3067B3CF0}"/>
              </a:ext>
            </a:extLst>
          </p:cNvPr>
          <p:cNvSpPr/>
          <p:nvPr/>
        </p:nvSpPr>
        <p:spPr>
          <a:xfrm>
            <a:off x="1484348" y="1446682"/>
            <a:ext cx="6195440" cy="523220"/>
          </a:xfrm>
          <a:prstGeom prst="rect">
            <a:avLst/>
          </a:prstGeom>
        </p:spPr>
        <p:txBody>
          <a:bodyPr wrap="square">
            <a:spAutoFit/>
          </a:bodyPr>
          <a:lstStyle/>
          <a:p>
            <a:r>
              <a:rPr lang="en-GB" sz="1400" dirty="0"/>
              <a:t>The addition of organic matter causes bacteria proliferation and stimulate roots development as well as increase the clay humus complex</a:t>
            </a:r>
            <a:endParaRPr lang="en-US" sz="1400" dirty="0"/>
          </a:p>
        </p:txBody>
      </p:sp>
      <p:sp>
        <p:nvSpPr>
          <p:cNvPr id="7" name="TextBox 6">
            <a:extLst>
              <a:ext uri="{FF2B5EF4-FFF2-40B4-BE49-F238E27FC236}">
                <a16:creationId xmlns:a16="http://schemas.microsoft.com/office/drawing/2014/main" id="{DACBFE65-CC27-46E3-8095-F49813B0779E}"/>
              </a:ext>
            </a:extLst>
          </p:cNvPr>
          <p:cNvSpPr txBox="1"/>
          <p:nvPr/>
        </p:nvSpPr>
        <p:spPr>
          <a:xfrm>
            <a:off x="1484348" y="2031047"/>
            <a:ext cx="5341197" cy="584775"/>
          </a:xfrm>
          <a:prstGeom prst="rect">
            <a:avLst/>
          </a:prstGeom>
          <a:noFill/>
        </p:spPr>
        <p:txBody>
          <a:bodyPr wrap="square" rtlCol="0">
            <a:spAutoFit/>
          </a:bodyPr>
          <a:lstStyle/>
          <a:p>
            <a:r>
              <a:rPr lang="en-GB" sz="1600" b="1" dirty="0">
                <a:solidFill>
                  <a:srgbClr val="FF0000"/>
                </a:solidFill>
              </a:rPr>
              <a:t>Composts are the best form of soil conditioner – even better if the composting process combines sludge with plant debris</a:t>
            </a:r>
            <a:endParaRPr lang="en-US" sz="1600" b="1" dirty="0">
              <a:solidFill>
                <a:srgbClr val="FF0000"/>
              </a:solidFill>
            </a:endParaRPr>
          </a:p>
        </p:txBody>
      </p:sp>
      <p:sp>
        <p:nvSpPr>
          <p:cNvPr id="49" name="TextBox 48">
            <a:extLst>
              <a:ext uri="{FF2B5EF4-FFF2-40B4-BE49-F238E27FC236}">
                <a16:creationId xmlns:a16="http://schemas.microsoft.com/office/drawing/2014/main" id="{F6C3C5DD-1A69-4D44-BDC5-D3A0106A4E32}"/>
              </a:ext>
            </a:extLst>
          </p:cNvPr>
          <p:cNvSpPr txBox="1"/>
          <p:nvPr/>
        </p:nvSpPr>
        <p:spPr>
          <a:xfrm>
            <a:off x="8260795" y="3847175"/>
            <a:ext cx="3661915" cy="1815882"/>
          </a:xfrm>
          <a:prstGeom prst="rect">
            <a:avLst/>
          </a:prstGeom>
          <a:noFill/>
        </p:spPr>
        <p:txBody>
          <a:bodyPr wrap="square" rtlCol="0">
            <a:spAutoFit/>
          </a:bodyPr>
          <a:lstStyle/>
          <a:p>
            <a:r>
              <a:rPr lang="en-GB" sz="1600" dirty="0">
                <a:solidFill>
                  <a:srgbClr val="FF0000"/>
                </a:solidFill>
              </a:rPr>
              <a:t>Assume that not all pathogens have been inactivated and </a:t>
            </a:r>
            <a:r>
              <a:rPr lang="en-GB" sz="1600" b="1" dirty="0">
                <a:solidFill>
                  <a:srgbClr val="FF0000"/>
                </a:solidFill>
              </a:rPr>
              <a:t>avoid contact with any edible part of the plant </a:t>
            </a:r>
          </a:p>
          <a:p>
            <a:endParaRPr lang="en-GB" sz="1600" b="1" dirty="0">
              <a:solidFill>
                <a:srgbClr val="FF0000"/>
              </a:solidFill>
              <a:sym typeface="Wingdings" panose="05000000000000000000" pitchFamily="2" charset="2"/>
            </a:endParaRPr>
          </a:p>
          <a:p>
            <a:r>
              <a:rPr lang="en-GB" sz="1600" b="1" dirty="0">
                <a:solidFill>
                  <a:srgbClr val="FF0000"/>
                </a:solidFill>
                <a:sym typeface="Wingdings" panose="05000000000000000000" pitchFamily="2" charset="2"/>
              </a:rPr>
              <a:t> Reuse is not appropriate for vegetable gardening such as lettuce!!!</a:t>
            </a:r>
          </a:p>
          <a:p>
            <a:endParaRPr lang="en-US" sz="1600" b="1" dirty="0">
              <a:solidFill>
                <a:srgbClr val="FF0000"/>
              </a:solidFill>
            </a:endParaRPr>
          </a:p>
        </p:txBody>
      </p:sp>
    </p:spTree>
    <p:extLst>
      <p:ext uri="{BB962C8B-B14F-4D97-AF65-F5344CB8AC3E}">
        <p14:creationId xmlns:p14="http://schemas.microsoft.com/office/powerpoint/2010/main" val="32838155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4" name="Rectangle 33">
            <a:hlinkClick r:id="rId18" action="ppaction://hlinksldjump"/>
            <a:extLst>
              <a:ext uri="{FF2B5EF4-FFF2-40B4-BE49-F238E27FC236}">
                <a16:creationId xmlns:a16="http://schemas.microsoft.com/office/drawing/2014/main" id="{D33BE970-A936-4EBA-815F-2DA3BEDC4BB7}"/>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5" name="Rectangle 34">
            <a:extLst>
              <a:ext uri="{FF2B5EF4-FFF2-40B4-BE49-F238E27FC236}">
                <a16:creationId xmlns:a16="http://schemas.microsoft.com/office/drawing/2014/main" id="{3F0DD83C-1B30-42EA-8E48-F309251AD453}"/>
              </a:ext>
            </a:extLst>
          </p:cNvPr>
          <p:cNvSpPr/>
          <p:nvPr/>
        </p:nvSpPr>
        <p:spPr>
          <a:xfrm>
            <a:off x="80433" y="4484025"/>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Reuse</a:t>
            </a:r>
            <a:endParaRPr lang="en-US" sz="900" dirty="0">
              <a:solidFill>
                <a:schemeClr val="tx1"/>
              </a:solidFill>
            </a:endParaRPr>
          </a:p>
        </p:txBody>
      </p:sp>
      <p:sp>
        <p:nvSpPr>
          <p:cNvPr id="36" name="Rectangle 35">
            <a:hlinkClick r:id="rId19" action="ppaction://hlinksldjump"/>
            <a:extLst>
              <a:ext uri="{FF2B5EF4-FFF2-40B4-BE49-F238E27FC236}">
                <a16:creationId xmlns:a16="http://schemas.microsoft.com/office/drawing/2014/main" id="{177B42BA-533B-4369-AA94-BC17D63EF29E}"/>
              </a:ext>
            </a:extLst>
          </p:cNvPr>
          <p:cNvSpPr/>
          <p:nvPr/>
        </p:nvSpPr>
        <p:spPr>
          <a:xfrm>
            <a:off x="80433" y="4606396"/>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Pollution risks</a:t>
            </a:r>
            <a:endParaRPr lang="en-US" sz="900" dirty="0"/>
          </a:p>
        </p:txBody>
      </p:sp>
      <p:sp>
        <p:nvSpPr>
          <p:cNvPr id="32" name="Rectangle 31">
            <a:extLst>
              <a:ext uri="{FF2B5EF4-FFF2-40B4-BE49-F238E27FC236}">
                <a16:creationId xmlns:a16="http://schemas.microsoft.com/office/drawing/2014/main" id="{6C92DC6C-4554-4553-B569-276B7930FFA5}"/>
              </a:ext>
            </a:extLst>
          </p:cNvPr>
          <p:cNvSpPr/>
          <p:nvPr/>
        </p:nvSpPr>
        <p:spPr>
          <a:xfrm>
            <a:off x="10268793" y="0"/>
            <a:ext cx="655455" cy="29131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33" name="Action Button: Go Back or Previous 32">
            <a:hlinkClick r:id="" action="ppaction://hlinkshowjump?jump=previousslide" highlightClick="1"/>
            <a:extLst>
              <a:ext uri="{FF2B5EF4-FFF2-40B4-BE49-F238E27FC236}">
                <a16:creationId xmlns:a16="http://schemas.microsoft.com/office/drawing/2014/main" id="{C70C7009-E357-4E52-8A26-4DE62114E209}"/>
              </a:ext>
            </a:extLst>
          </p:cNvPr>
          <p:cNvSpPr/>
          <p:nvPr/>
        </p:nvSpPr>
        <p:spPr>
          <a:xfrm>
            <a:off x="9904651" y="3568"/>
            <a:ext cx="372234" cy="291313"/>
          </a:xfrm>
          <a:prstGeom prst="actionButtonBackPrevious">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Beginning 36">
            <a:hlinkClick r:id="rId20" action="ppaction://hlinksldjump" highlightClick="1"/>
            <a:extLst>
              <a:ext uri="{FF2B5EF4-FFF2-40B4-BE49-F238E27FC236}">
                <a16:creationId xmlns:a16="http://schemas.microsoft.com/office/drawing/2014/main" id="{0CF5801C-A983-4D09-A284-CF7D08ACA3B3}"/>
              </a:ext>
            </a:extLst>
          </p:cNvPr>
          <p:cNvSpPr/>
          <p:nvPr/>
        </p:nvSpPr>
        <p:spPr>
          <a:xfrm>
            <a:off x="9491035" y="0"/>
            <a:ext cx="413616" cy="291313"/>
          </a:xfrm>
          <a:prstGeom prst="actionButtonBeginning">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Forward or Next 37">
            <a:hlinkClick r:id="" action="ppaction://hlinkshowjump?jump=nextslide" highlightClick="1"/>
            <a:extLst>
              <a:ext uri="{FF2B5EF4-FFF2-40B4-BE49-F238E27FC236}">
                <a16:creationId xmlns:a16="http://schemas.microsoft.com/office/drawing/2014/main" id="{67ADFA6A-4FFB-44FD-9CF1-E0E4A1A71012}"/>
              </a:ext>
            </a:extLst>
          </p:cNvPr>
          <p:cNvSpPr/>
          <p:nvPr/>
        </p:nvSpPr>
        <p:spPr>
          <a:xfrm>
            <a:off x="10924248" y="0"/>
            <a:ext cx="291313" cy="291313"/>
          </a:xfrm>
          <a:prstGeom prst="actionButtonForwardNex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to End 38">
            <a:hlinkClick r:id="rId21" action="ppaction://hlinksldjump" highlightClick="1"/>
            <a:extLst>
              <a:ext uri="{FF2B5EF4-FFF2-40B4-BE49-F238E27FC236}">
                <a16:creationId xmlns:a16="http://schemas.microsoft.com/office/drawing/2014/main" id="{2965E19C-56BA-4639-8182-A8FF3982F5C7}"/>
              </a:ext>
            </a:extLst>
          </p:cNvPr>
          <p:cNvSpPr/>
          <p:nvPr/>
        </p:nvSpPr>
        <p:spPr>
          <a:xfrm>
            <a:off x="11215561" y="0"/>
            <a:ext cx="343318" cy="291312"/>
          </a:xfrm>
          <a:prstGeom prst="actionButtonEnd">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15C5FBD-8AB9-4CCA-8260-26B0451DA847}"/>
              </a:ext>
            </a:extLst>
          </p:cNvPr>
          <p:cNvSpPr txBox="1"/>
          <p:nvPr/>
        </p:nvSpPr>
        <p:spPr>
          <a:xfrm>
            <a:off x="1376039" y="328983"/>
            <a:ext cx="1626389" cy="338554"/>
          </a:xfrm>
          <a:prstGeom prst="rect">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t>Fuel briquettes</a:t>
            </a:r>
            <a:endParaRPr lang="en-US" sz="1600" dirty="0"/>
          </a:p>
        </p:txBody>
      </p:sp>
      <p:pic>
        <p:nvPicPr>
          <p:cNvPr id="28" name="Picture 27">
            <a:extLst>
              <a:ext uri="{FF2B5EF4-FFF2-40B4-BE49-F238E27FC236}">
                <a16:creationId xmlns:a16="http://schemas.microsoft.com/office/drawing/2014/main" id="{0F906A45-6A7B-4DD1-9BEC-0F54EA21A83B}"/>
              </a:ext>
            </a:extLst>
          </p:cNvPr>
          <p:cNvPicPr/>
          <p:nvPr/>
        </p:nvPicPr>
        <p:blipFill>
          <a:blip r:embed="rId22">
            <a:extLst>
              <a:ext uri="{BEBA8EAE-BF5A-486C-A8C5-ECC9F3942E4B}">
                <a14:imgProps xmlns:a14="http://schemas.microsoft.com/office/drawing/2010/main">
                  <a14:imgLayer r:embed="rId23">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4002533" y="1199361"/>
            <a:ext cx="3918396" cy="2780930"/>
          </a:xfrm>
          <a:prstGeom prst="rect">
            <a:avLst/>
          </a:prstGeom>
          <a:noFill/>
          <a:ln>
            <a:noFill/>
          </a:ln>
        </p:spPr>
      </p:pic>
      <p:sp>
        <p:nvSpPr>
          <p:cNvPr id="2" name="TextBox 1">
            <a:extLst>
              <a:ext uri="{FF2B5EF4-FFF2-40B4-BE49-F238E27FC236}">
                <a16:creationId xmlns:a16="http://schemas.microsoft.com/office/drawing/2014/main" id="{EA79E287-8EDF-4612-A726-5A65A523B1DA}"/>
              </a:ext>
            </a:extLst>
          </p:cNvPr>
          <p:cNvSpPr txBox="1"/>
          <p:nvPr/>
        </p:nvSpPr>
        <p:spPr>
          <a:xfrm>
            <a:off x="1244664" y="4714954"/>
            <a:ext cx="2945408" cy="1323439"/>
          </a:xfrm>
          <a:prstGeom prst="rect">
            <a:avLst/>
          </a:prstGeom>
          <a:noFill/>
        </p:spPr>
        <p:txBody>
          <a:bodyPr wrap="square" rtlCol="0">
            <a:spAutoFit/>
          </a:bodyPr>
          <a:lstStyle/>
          <a:p>
            <a:r>
              <a:rPr lang="en-GB" sz="1600" dirty="0"/>
              <a:t>After a process of carbonization, dry sludge mixed with carbonized biomass, such as saw dust and rice husks, can be moulded in briquettes</a:t>
            </a:r>
            <a:endParaRPr lang="en-US" sz="1600" dirty="0"/>
          </a:p>
        </p:txBody>
      </p:sp>
      <p:sp>
        <p:nvSpPr>
          <p:cNvPr id="3" name="TextBox 2">
            <a:extLst>
              <a:ext uri="{FF2B5EF4-FFF2-40B4-BE49-F238E27FC236}">
                <a16:creationId xmlns:a16="http://schemas.microsoft.com/office/drawing/2014/main" id="{C9CD65F7-C2E8-4346-AFB7-DAC433C25CD7}"/>
              </a:ext>
            </a:extLst>
          </p:cNvPr>
          <p:cNvSpPr txBox="1"/>
          <p:nvPr/>
        </p:nvSpPr>
        <p:spPr>
          <a:xfrm>
            <a:off x="5868267" y="4741250"/>
            <a:ext cx="1610947" cy="1323439"/>
          </a:xfrm>
          <a:prstGeom prst="rect">
            <a:avLst/>
          </a:prstGeom>
          <a:noFill/>
        </p:spPr>
        <p:txBody>
          <a:bodyPr wrap="square" rtlCol="0">
            <a:spAutoFit/>
          </a:bodyPr>
          <a:lstStyle/>
          <a:p>
            <a:r>
              <a:rPr lang="en-GB" sz="1600" dirty="0"/>
              <a:t>Gardening waste can be used as biomass and fuel for carbonization process</a:t>
            </a:r>
            <a:endParaRPr lang="en-US" sz="1600" dirty="0"/>
          </a:p>
        </p:txBody>
      </p:sp>
      <p:sp>
        <p:nvSpPr>
          <p:cNvPr id="30" name="TextBox 29">
            <a:extLst>
              <a:ext uri="{FF2B5EF4-FFF2-40B4-BE49-F238E27FC236}">
                <a16:creationId xmlns:a16="http://schemas.microsoft.com/office/drawing/2014/main" id="{0EA2C324-F20B-43B5-B3E4-A4D3BF0397B1}"/>
              </a:ext>
            </a:extLst>
          </p:cNvPr>
          <p:cNvSpPr txBox="1"/>
          <p:nvPr/>
        </p:nvSpPr>
        <p:spPr>
          <a:xfrm>
            <a:off x="8388359" y="2304364"/>
            <a:ext cx="2850868" cy="584775"/>
          </a:xfrm>
          <a:prstGeom prst="rect">
            <a:avLst/>
          </a:prstGeom>
          <a:noFill/>
        </p:spPr>
        <p:txBody>
          <a:bodyPr wrap="square" rtlCol="0">
            <a:spAutoFit/>
          </a:bodyPr>
          <a:lstStyle/>
          <a:p>
            <a:r>
              <a:rPr lang="en-GB" sz="1600" dirty="0"/>
              <a:t>Adapted stoved improve fuel efficiency of the briquette</a:t>
            </a:r>
            <a:endParaRPr lang="en-US" sz="1600" dirty="0"/>
          </a:p>
        </p:txBody>
      </p:sp>
      <p:sp>
        <p:nvSpPr>
          <p:cNvPr id="31" name="TextBox 30">
            <a:extLst>
              <a:ext uri="{FF2B5EF4-FFF2-40B4-BE49-F238E27FC236}">
                <a16:creationId xmlns:a16="http://schemas.microsoft.com/office/drawing/2014/main" id="{7426A9C1-E71E-4F1C-9421-BB455CF7822D}"/>
              </a:ext>
            </a:extLst>
          </p:cNvPr>
          <p:cNvSpPr txBox="1"/>
          <p:nvPr/>
        </p:nvSpPr>
        <p:spPr>
          <a:xfrm>
            <a:off x="8446162" y="3124922"/>
            <a:ext cx="2576211" cy="830997"/>
          </a:xfrm>
          <a:prstGeom prst="rect">
            <a:avLst/>
          </a:prstGeom>
          <a:noFill/>
        </p:spPr>
        <p:txBody>
          <a:bodyPr wrap="square" rtlCol="0">
            <a:spAutoFit/>
          </a:bodyPr>
          <a:lstStyle/>
          <a:p>
            <a:r>
              <a:rPr lang="en-US" altLang="en-US" sz="1600" b="1" dirty="0">
                <a:solidFill>
                  <a:srgbClr val="FF0000"/>
                </a:solidFill>
                <a:ea typeface="ＭＳ Ｐゴシック" panose="020B0600070205080204" pitchFamily="34" charset="-128"/>
              </a:rPr>
              <a:t>A k</a:t>
            </a:r>
            <a:r>
              <a:rPr lang="en-US" altLang="en-US" sz="1600" b="1" dirty="0">
                <a:solidFill>
                  <a:srgbClr val="FF0000"/>
                </a:solidFill>
              </a:rPr>
              <a:t>g of briquettes burns at the equivalent of 3 kg of charcoal</a:t>
            </a:r>
            <a:endParaRPr lang="en-US" sz="1600" b="1" dirty="0">
              <a:solidFill>
                <a:srgbClr val="FF0000"/>
              </a:solidFill>
            </a:endParaRPr>
          </a:p>
        </p:txBody>
      </p:sp>
      <p:sp>
        <p:nvSpPr>
          <p:cNvPr id="4" name="TextBox 3">
            <a:extLst>
              <a:ext uri="{FF2B5EF4-FFF2-40B4-BE49-F238E27FC236}">
                <a16:creationId xmlns:a16="http://schemas.microsoft.com/office/drawing/2014/main" id="{ED4E3454-4466-4507-A8E1-FF11824B90FC}"/>
              </a:ext>
            </a:extLst>
          </p:cNvPr>
          <p:cNvSpPr txBox="1"/>
          <p:nvPr/>
        </p:nvSpPr>
        <p:spPr>
          <a:xfrm>
            <a:off x="3416007" y="198571"/>
            <a:ext cx="5710886" cy="584775"/>
          </a:xfrm>
          <a:prstGeom prst="rect">
            <a:avLst/>
          </a:prstGeom>
          <a:noFill/>
        </p:spPr>
        <p:txBody>
          <a:bodyPr wrap="square" rtlCol="0">
            <a:spAutoFit/>
          </a:bodyPr>
          <a:lstStyle/>
          <a:p>
            <a:r>
              <a:rPr lang="en-GB" sz="1600" b="1" dirty="0">
                <a:solidFill>
                  <a:srgbClr val="FF0000"/>
                </a:solidFill>
              </a:rPr>
              <a:t>Buy-in and community engagement is required at the initial stages of developing the briquette manufacturing and marketing</a:t>
            </a:r>
            <a:endParaRPr lang="en-US" sz="1600" b="1" dirty="0">
              <a:solidFill>
                <a:srgbClr val="FF0000"/>
              </a:solidFill>
            </a:endParaRPr>
          </a:p>
        </p:txBody>
      </p:sp>
      <p:sp>
        <p:nvSpPr>
          <p:cNvPr id="41" name="TextBox 40">
            <a:extLst>
              <a:ext uri="{FF2B5EF4-FFF2-40B4-BE49-F238E27FC236}">
                <a16:creationId xmlns:a16="http://schemas.microsoft.com/office/drawing/2014/main" id="{C8C5376F-F028-44A6-AF5F-4C1BD6CE3006}"/>
              </a:ext>
            </a:extLst>
          </p:cNvPr>
          <p:cNvSpPr txBox="1"/>
          <p:nvPr/>
        </p:nvSpPr>
        <p:spPr>
          <a:xfrm>
            <a:off x="1244664" y="1558272"/>
            <a:ext cx="2171343" cy="584775"/>
          </a:xfrm>
          <a:prstGeom prst="rect">
            <a:avLst/>
          </a:prstGeom>
          <a:noFill/>
        </p:spPr>
        <p:txBody>
          <a:bodyPr wrap="square" rtlCol="0">
            <a:spAutoFit/>
          </a:bodyPr>
          <a:lstStyle/>
          <a:p>
            <a:r>
              <a:rPr lang="en-GB" sz="1600" b="1" dirty="0">
                <a:solidFill>
                  <a:srgbClr val="FF0000"/>
                </a:solidFill>
              </a:rPr>
              <a:t>Potential for income generation</a:t>
            </a:r>
            <a:endParaRPr lang="en-US" sz="1600" b="1" dirty="0">
              <a:solidFill>
                <a:srgbClr val="FF0000"/>
              </a:solidFill>
            </a:endParaRPr>
          </a:p>
        </p:txBody>
      </p:sp>
      <p:pic>
        <p:nvPicPr>
          <p:cNvPr id="42" name="Picture 9">
            <a:extLst>
              <a:ext uri="{FF2B5EF4-FFF2-40B4-BE49-F238E27FC236}">
                <a16:creationId xmlns:a16="http://schemas.microsoft.com/office/drawing/2014/main" id="{8BD1F97E-B328-43EB-9A30-A888EF894D3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67491" y="4216074"/>
            <a:ext cx="356076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5050CA02-5267-4C0D-9344-7D6C04825746}"/>
              </a:ext>
            </a:extLst>
          </p:cNvPr>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03641" y="4673823"/>
            <a:ext cx="1276350" cy="1701165"/>
          </a:xfrm>
          <a:prstGeom prst="rect">
            <a:avLst/>
          </a:prstGeom>
          <a:noFill/>
          <a:ln>
            <a:noFill/>
          </a:ln>
        </p:spPr>
      </p:pic>
      <p:sp>
        <p:nvSpPr>
          <p:cNvPr id="44" name="TextBox 43">
            <a:extLst>
              <a:ext uri="{FF2B5EF4-FFF2-40B4-BE49-F238E27FC236}">
                <a16:creationId xmlns:a16="http://schemas.microsoft.com/office/drawing/2014/main" id="{4DAABA14-C257-49C4-80BB-2BDF4392F12B}"/>
              </a:ext>
            </a:extLst>
          </p:cNvPr>
          <p:cNvSpPr txBox="1"/>
          <p:nvPr/>
        </p:nvSpPr>
        <p:spPr>
          <a:xfrm>
            <a:off x="1244663" y="2544925"/>
            <a:ext cx="2171343" cy="1323439"/>
          </a:xfrm>
          <a:prstGeom prst="rect">
            <a:avLst/>
          </a:prstGeom>
          <a:noFill/>
        </p:spPr>
        <p:txBody>
          <a:bodyPr wrap="square" rtlCol="0">
            <a:spAutoFit/>
          </a:bodyPr>
          <a:lstStyle/>
          <a:p>
            <a:r>
              <a:rPr lang="en-GB" sz="1600" b="1" dirty="0">
                <a:solidFill>
                  <a:srgbClr val="FF0000"/>
                </a:solidFill>
              </a:rPr>
              <a:t>Alternative to firewood collection, reducing both environment impact and risk to women</a:t>
            </a:r>
            <a:endParaRPr lang="en-US" sz="1600" b="1" dirty="0">
              <a:solidFill>
                <a:srgbClr val="FF0000"/>
              </a:solidFill>
            </a:endParaRPr>
          </a:p>
        </p:txBody>
      </p:sp>
      <p:sp>
        <p:nvSpPr>
          <p:cNvPr id="5" name="TextBox 4">
            <a:extLst>
              <a:ext uri="{FF2B5EF4-FFF2-40B4-BE49-F238E27FC236}">
                <a16:creationId xmlns:a16="http://schemas.microsoft.com/office/drawing/2014/main" id="{BECE7EF3-280E-40C6-980A-A7807DD34D05}"/>
              </a:ext>
            </a:extLst>
          </p:cNvPr>
          <p:cNvSpPr txBox="1"/>
          <p:nvPr/>
        </p:nvSpPr>
        <p:spPr>
          <a:xfrm>
            <a:off x="8388359" y="1142773"/>
            <a:ext cx="2757863" cy="830997"/>
          </a:xfrm>
          <a:prstGeom prst="rect">
            <a:avLst/>
          </a:prstGeom>
          <a:noFill/>
        </p:spPr>
        <p:txBody>
          <a:bodyPr wrap="square" rtlCol="0">
            <a:spAutoFit/>
          </a:bodyPr>
          <a:lstStyle/>
          <a:p>
            <a:r>
              <a:rPr lang="en-GB" sz="1600" dirty="0"/>
              <a:t>Sensitisation of communities on latrine proper use to improve faecal sludge quality </a:t>
            </a:r>
            <a:endParaRPr lang="en-US" sz="1600" dirty="0"/>
          </a:p>
        </p:txBody>
      </p:sp>
    </p:spTree>
    <p:extLst>
      <p:ext uri="{BB962C8B-B14F-4D97-AF65-F5344CB8AC3E}">
        <p14:creationId xmlns:p14="http://schemas.microsoft.com/office/powerpoint/2010/main" val="38543568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4" name="Rectangle 33">
            <a:hlinkClick r:id="rId18" action="ppaction://hlinksldjump"/>
            <a:extLst>
              <a:ext uri="{FF2B5EF4-FFF2-40B4-BE49-F238E27FC236}">
                <a16:creationId xmlns:a16="http://schemas.microsoft.com/office/drawing/2014/main" id="{D33BE970-A936-4EBA-815F-2DA3BEDC4BB7}"/>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5" name="Rectangle 34">
            <a:extLst>
              <a:ext uri="{FF2B5EF4-FFF2-40B4-BE49-F238E27FC236}">
                <a16:creationId xmlns:a16="http://schemas.microsoft.com/office/drawing/2014/main" id="{3F0DD83C-1B30-42EA-8E48-F309251AD453}"/>
              </a:ext>
            </a:extLst>
          </p:cNvPr>
          <p:cNvSpPr/>
          <p:nvPr/>
        </p:nvSpPr>
        <p:spPr>
          <a:xfrm>
            <a:off x="80433" y="4484025"/>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Reuse</a:t>
            </a:r>
            <a:endParaRPr lang="en-US" sz="900" dirty="0">
              <a:solidFill>
                <a:schemeClr val="tx1"/>
              </a:solidFill>
            </a:endParaRPr>
          </a:p>
        </p:txBody>
      </p:sp>
      <p:sp>
        <p:nvSpPr>
          <p:cNvPr id="36" name="Rectangle 35">
            <a:hlinkClick r:id="rId19" action="ppaction://hlinksldjump"/>
            <a:extLst>
              <a:ext uri="{FF2B5EF4-FFF2-40B4-BE49-F238E27FC236}">
                <a16:creationId xmlns:a16="http://schemas.microsoft.com/office/drawing/2014/main" id="{177B42BA-533B-4369-AA94-BC17D63EF29E}"/>
              </a:ext>
            </a:extLst>
          </p:cNvPr>
          <p:cNvSpPr/>
          <p:nvPr/>
        </p:nvSpPr>
        <p:spPr>
          <a:xfrm>
            <a:off x="80433" y="4606396"/>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Pollution risks</a:t>
            </a:r>
            <a:endParaRPr lang="en-US" sz="900" dirty="0"/>
          </a:p>
        </p:txBody>
      </p:sp>
      <p:sp>
        <p:nvSpPr>
          <p:cNvPr id="30" name="TextBox 29">
            <a:extLst>
              <a:ext uri="{FF2B5EF4-FFF2-40B4-BE49-F238E27FC236}">
                <a16:creationId xmlns:a16="http://schemas.microsoft.com/office/drawing/2014/main" id="{ADFEAB12-9F1C-43C4-9F1D-2D60984C2A4F}"/>
              </a:ext>
            </a:extLst>
          </p:cNvPr>
          <p:cNvSpPr txBox="1"/>
          <p:nvPr/>
        </p:nvSpPr>
        <p:spPr>
          <a:xfrm>
            <a:off x="1376039" y="6497775"/>
            <a:ext cx="6241001" cy="276999"/>
          </a:xfrm>
          <a:prstGeom prst="rect">
            <a:avLst/>
          </a:prstGeom>
          <a:noFill/>
        </p:spPr>
        <p:txBody>
          <a:bodyPr wrap="square" rtlCol="0">
            <a:spAutoFit/>
          </a:bodyPr>
          <a:lstStyle/>
          <a:p>
            <a:r>
              <a:rPr lang="en-GB" sz="1200" dirty="0"/>
              <a:t>Reference: </a:t>
            </a:r>
            <a:r>
              <a:rPr lang="en-GB" sz="1200" dirty="0" err="1">
                <a:hlinkClick r:id="rId20"/>
              </a:rPr>
              <a:t>Feacal</a:t>
            </a:r>
            <a:r>
              <a:rPr lang="en-GB" sz="1200" dirty="0">
                <a:hlinkClick r:id="rId20"/>
              </a:rPr>
              <a:t> sludge management – Systems approach for Implementation and Operation</a:t>
            </a:r>
            <a:endParaRPr lang="en-US" sz="1200" dirty="0"/>
          </a:p>
        </p:txBody>
      </p:sp>
      <p:sp>
        <p:nvSpPr>
          <p:cNvPr id="28" name="Rectangle 27">
            <a:extLst>
              <a:ext uri="{FF2B5EF4-FFF2-40B4-BE49-F238E27FC236}">
                <a16:creationId xmlns:a16="http://schemas.microsoft.com/office/drawing/2014/main" id="{857A65D3-204F-48CC-9F43-D7F0319DD701}"/>
              </a:ext>
            </a:extLst>
          </p:cNvPr>
          <p:cNvSpPr/>
          <p:nvPr/>
        </p:nvSpPr>
        <p:spPr>
          <a:xfrm>
            <a:off x="10268793" y="0"/>
            <a:ext cx="655455" cy="29131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32" name="Action Button: Go Back or Previous 31">
            <a:hlinkClick r:id="" action="ppaction://hlinkshowjump?jump=previousslide" highlightClick="1"/>
            <a:extLst>
              <a:ext uri="{FF2B5EF4-FFF2-40B4-BE49-F238E27FC236}">
                <a16:creationId xmlns:a16="http://schemas.microsoft.com/office/drawing/2014/main" id="{54DC043C-0286-45D5-8754-01302CB272AC}"/>
              </a:ext>
            </a:extLst>
          </p:cNvPr>
          <p:cNvSpPr/>
          <p:nvPr/>
        </p:nvSpPr>
        <p:spPr>
          <a:xfrm>
            <a:off x="9904651" y="3568"/>
            <a:ext cx="372234" cy="291313"/>
          </a:xfrm>
          <a:prstGeom prst="actionButtonBackPrevious">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Beginning 32">
            <a:hlinkClick r:id="rId21" action="ppaction://hlinksldjump" highlightClick="1"/>
            <a:extLst>
              <a:ext uri="{FF2B5EF4-FFF2-40B4-BE49-F238E27FC236}">
                <a16:creationId xmlns:a16="http://schemas.microsoft.com/office/drawing/2014/main" id="{F4B01873-C2FA-40D0-B660-02A94F57F645}"/>
              </a:ext>
            </a:extLst>
          </p:cNvPr>
          <p:cNvSpPr/>
          <p:nvPr/>
        </p:nvSpPr>
        <p:spPr>
          <a:xfrm>
            <a:off x="9491035" y="0"/>
            <a:ext cx="413616" cy="291313"/>
          </a:xfrm>
          <a:prstGeom prst="actionButtonBeginning">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1B27CA94-E57D-438D-AF4A-E1236089FD10}"/>
              </a:ext>
            </a:extLst>
          </p:cNvPr>
          <p:cNvPicPr>
            <a:picLocks noChangeAspect="1"/>
          </p:cNvPicPr>
          <p:nvPr/>
        </p:nvPicPr>
        <p:blipFill>
          <a:blip r:embed="rId22"/>
          <a:stretch>
            <a:fillRect/>
          </a:stretch>
        </p:blipFill>
        <p:spPr>
          <a:xfrm>
            <a:off x="1233908" y="867490"/>
            <a:ext cx="7730966" cy="4800455"/>
          </a:xfrm>
          <a:prstGeom prst="rect">
            <a:avLst/>
          </a:prstGeom>
        </p:spPr>
      </p:pic>
      <p:cxnSp>
        <p:nvCxnSpPr>
          <p:cNvPr id="4" name="Straight Arrow Connector 3">
            <a:extLst>
              <a:ext uri="{FF2B5EF4-FFF2-40B4-BE49-F238E27FC236}">
                <a16:creationId xmlns:a16="http://schemas.microsoft.com/office/drawing/2014/main" id="{314C694F-4C64-4B65-97ED-EE48937D95FE}"/>
              </a:ext>
            </a:extLst>
          </p:cNvPr>
          <p:cNvCxnSpPr>
            <a:cxnSpLocks/>
            <a:stCxn id="31" idx="1"/>
          </p:cNvCxnSpPr>
          <p:nvPr/>
        </p:nvCxnSpPr>
        <p:spPr>
          <a:xfrm flipH="1">
            <a:off x="7190901" y="1507588"/>
            <a:ext cx="2237184" cy="2462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17EA890-5BA8-440F-B346-58770A633BC2}"/>
              </a:ext>
            </a:extLst>
          </p:cNvPr>
          <p:cNvSpPr txBox="1"/>
          <p:nvPr/>
        </p:nvSpPr>
        <p:spPr>
          <a:xfrm>
            <a:off x="9428085" y="968979"/>
            <a:ext cx="2454336" cy="1077218"/>
          </a:xfrm>
          <a:prstGeom prst="rect">
            <a:avLst/>
          </a:prstGeom>
          <a:noFill/>
        </p:spPr>
        <p:txBody>
          <a:bodyPr wrap="square" rtlCol="0">
            <a:spAutoFit/>
          </a:bodyPr>
          <a:lstStyle/>
          <a:p>
            <a:r>
              <a:rPr lang="en-GB" sz="1600" b="1" dirty="0">
                <a:solidFill>
                  <a:srgbClr val="FF0000"/>
                </a:solidFill>
              </a:rPr>
              <a:t>Using deep trench row in tree plantation and only if the risk to groundwater pollution is very low</a:t>
            </a:r>
            <a:endParaRPr lang="en-US" sz="1600" b="1" dirty="0">
              <a:solidFill>
                <a:srgbClr val="FF0000"/>
              </a:solidFill>
            </a:endParaRPr>
          </a:p>
        </p:txBody>
      </p:sp>
      <p:cxnSp>
        <p:nvCxnSpPr>
          <p:cNvPr id="38" name="Straight Arrow Connector 37">
            <a:extLst>
              <a:ext uri="{FF2B5EF4-FFF2-40B4-BE49-F238E27FC236}">
                <a16:creationId xmlns:a16="http://schemas.microsoft.com/office/drawing/2014/main" id="{A053212B-17A2-4FA1-BA74-06D6BE0BE2EF}"/>
              </a:ext>
            </a:extLst>
          </p:cNvPr>
          <p:cNvCxnSpPr>
            <a:cxnSpLocks/>
            <a:stCxn id="31" idx="1"/>
          </p:cNvCxnSpPr>
          <p:nvPr/>
        </p:nvCxnSpPr>
        <p:spPr>
          <a:xfrm flipH="1">
            <a:off x="7102136" y="1507588"/>
            <a:ext cx="2325949" cy="1558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824664C-8A2B-43A0-ADC1-A3C925F5D96B}"/>
              </a:ext>
            </a:extLst>
          </p:cNvPr>
          <p:cNvSpPr txBox="1"/>
          <p:nvPr/>
        </p:nvSpPr>
        <p:spPr>
          <a:xfrm>
            <a:off x="1233908" y="166892"/>
            <a:ext cx="1626389" cy="338554"/>
          </a:xfrm>
          <a:prstGeom prst="rect">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600" dirty="0"/>
              <a:t>Other reuses</a:t>
            </a:r>
            <a:endParaRPr lang="en-US" sz="1600" dirty="0"/>
          </a:p>
        </p:txBody>
      </p:sp>
      <p:sp>
        <p:nvSpPr>
          <p:cNvPr id="40" name="TextBox 39">
            <a:extLst>
              <a:ext uri="{FF2B5EF4-FFF2-40B4-BE49-F238E27FC236}">
                <a16:creationId xmlns:a16="http://schemas.microsoft.com/office/drawing/2014/main" id="{54C67F2A-737D-470F-97A1-EF2044A97564}"/>
              </a:ext>
            </a:extLst>
          </p:cNvPr>
          <p:cNvSpPr txBox="1"/>
          <p:nvPr/>
        </p:nvSpPr>
        <p:spPr>
          <a:xfrm>
            <a:off x="9369352" y="2852218"/>
            <a:ext cx="2454336" cy="830997"/>
          </a:xfrm>
          <a:prstGeom prst="rect">
            <a:avLst/>
          </a:prstGeom>
          <a:noFill/>
        </p:spPr>
        <p:txBody>
          <a:bodyPr wrap="square" rtlCol="0">
            <a:spAutoFit/>
          </a:bodyPr>
          <a:lstStyle/>
          <a:p>
            <a:r>
              <a:rPr lang="en-GB" sz="1600" b="1" dirty="0">
                <a:solidFill>
                  <a:srgbClr val="FF0000"/>
                </a:solidFill>
              </a:rPr>
              <a:t>Irrigation (ensuring there is no contact with edible part of plants)</a:t>
            </a:r>
            <a:endParaRPr lang="en-US" sz="1600" b="1" dirty="0">
              <a:solidFill>
                <a:srgbClr val="FF0000"/>
              </a:solidFill>
            </a:endParaRPr>
          </a:p>
        </p:txBody>
      </p:sp>
      <p:cxnSp>
        <p:nvCxnSpPr>
          <p:cNvPr id="41" name="Straight Arrow Connector 40">
            <a:extLst>
              <a:ext uri="{FF2B5EF4-FFF2-40B4-BE49-F238E27FC236}">
                <a16:creationId xmlns:a16="http://schemas.microsoft.com/office/drawing/2014/main" id="{C5153813-7252-488F-A1C6-BA0514EA1F03}"/>
              </a:ext>
            </a:extLst>
          </p:cNvPr>
          <p:cNvCxnSpPr>
            <a:cxnSpLocks/>
            <a:stCxn id="40" idx="1"/>
          </p:cNvCxnSpPr>
          <p:nvPr/>
        </p:nvCxnSpPr>
        <p:spPr>
          <a:xfrm flipH="1">
            <a:off x="7102138" y="3267717"/>
            <a:ext cx="2267214" cy="96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4D002BB-1B08-40EB-94F1-3DF35385F294}"/>
              </a:ext>
            </a:extLst>
          </p:cNvPr>
          <p:cNvSpPr txBox="1"/>
          <p:nvPr/>
        </p:nvSpPr>
        <p:spPr>
          <a:xfrm>
            <a:off x="9395622" y="3837247"/>
            <a:ext cx="2454336" cy="1077218"/>
          </a:xfrm>
          <a:prstGeom prst="rect">
            <a:avLst/>
          </a:prstGeom>
          <a:noFill/>
        </p:spPr>
        <p:txBody>
          <a:bodyPr wrap="square" rtlCol="0">
            <a:spAutoFit/>
          </a:bodyPr>
          <a:lstStyle/>
          <a:p>
            <a:r>
              <a:rPr lang="en-GB" sz="1600" b="1" dirty="0">
                <a:solidFill>
                  <a:srgbClr val="FF0000"/>
                </a:solidFill>
              </a:rPr>
              <a:t>Aquifer recharge (provide the soil has time and capacity to remove the residual pollution)</a:t>
            </a:r>
            <a:endParaRPr lang="en-US" sz="1600" b="1" dirty="0">
              <a:solidFill>
                <a:srgbClr val="FF0000"/>
              </a:solidFill>
            </a:endParaRPr>
          </a:p>
        </p:txBody>
      </p:sp>
      <p:cxnSp>
        <p:nvCxnSpPr>
          <p:cNvPr id="44" name="Straight Arrow Connector 43">
            <a:extLst>
              <a:ext uri="{FF2B5EF4-FFF2-40B4-BE49-F238E27FC236}">
                <a16:creationId xmlns:a16="http://schemas.microsoft.com/office/drawing/2014/main" id="{CD624E7C-DDCB-4629-9BC6-682BC8AF6431}"/>
              </a:ext>
            </a:extLst>
          </p:cNvPr>
          <p:cNvCxnSpPr>
            <a:cxnSpLocks/>
            <a:stCxn id="43" idx="1"/>
          </p:cNvCxnSpPr>
          <p:nvPr/>
        </p:nvCxnSpPr>
        <p:spPr>
          <a:xfrm flipH="1" flipV="1">
            <a:off x="6955348" y="3427758"/>
            <a:ext cx="2440274" cy="9480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20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9D41087-DCF9-4012-B5FA-BF633F161AAB}"/>
              </a:ext>
            </a:extLst>
          </p:cNvPr>
          <p:cNvSpPr/>
          <p:nvPr/>
        </p:nvSpPr>
        <p:spPr>
          <a:xfrm>
            <a:off x="0" y="2665382"/>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28C14EAC-C0D0-4282-AEC5-BC3C8072E680}"/>
              </a:ext>
            </a:extLst>
          </p:cNvPr>
          <p:cNvSpPr/>
          <p:nvPr/>
        </p:nvSpPr>
        <p:spPr>
          <a:xfrm>
            <a:off x="-2" y="3003192"/>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1FFEC407-6E0F-4891-9882-B97203B7091F}"/>
              </a:ext>
            </a:extLst>
          </p:cNvPr>
          <p:cNvSpPr/>
          <p:nvPr/>
        </p:nvSpPr>
        <p:spPr>
          <a:xfrm>
            <a:off x="-2" y="380274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7D604666-CC12-4508-A079-C338C3FF363D}"/>
              </a:ext>
            </a:extLst>
          </p:cNvPr>
          <p:cNvSpPr/>
          <p:nvPr/>
        </p:nvSpPr>
        <p:spPr>
          <a:xfrm>
            <a:off x="0" y="451302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B92DBF56-BF2A-427A-A628-DA52C859856E}"/>
              </a:ext>
            </a:extLst>
          </p:cNvPr>
          <p:cNvSpPr/>
          <p:nvPr/>
        </p:nvSpPr>
        <p:spPr>
          <a:xfrm>
            <a:off x="-2" y="5132846"/>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F06F34F3-290D-488F-8C05-8A05DC05D154}"/>
              </a:ext>
            </a:extLst>
          </p:cNvPr>
          <p:cNvSpPr/>
          <p:nvPr/>
        </p:nvSpPr>
        <p:spPr>
          <a:xfrm>
            <a:off x="-2" y="568301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97A30B57-2BE0-4675-A41B-7F81F3D775FC}"/>
              </a:ext>
            </a:extLst>
          </p:cNvPr>
          <p:cNvSpPr/>
          <p:nvPr/>
        </p:nvSpPr>
        <p:spPr>
          <a:xfrm>
            <a:off x="-2" y="341060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3C9D89C5-47F2-433B-9019-538300BCF982}"/>
              </a:ext>
            </a:extLst>
          </p:cNvPr>
          <p:cNvSpPr/>
          <p:nvPr/>
        </p:nvSpPr>
        <p:spPr>
          <a:xfrm>
            <a:off x="0" y="41105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3F1E4E67-8CA9-46E5-A674-2D090F1956C6}"/>
              </a:ext>
            </a:extLst>
          </p:cNvPr>
          <p:cNvSpPr/>
          <p:nvPr/>
        </p:nvSpPr>
        <p:spPr>
          <a:xfrm>
            <a:off x="-2" y="4822969"/>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DF1CB925-F85C-49F5-9797-827DCAA693D1}"/>
              </a:ext>
            </a:extLst>
          </p:cNvPr>
          <p:cNvSpPr/>
          <p:nvPr/>
        </p:nvSpPr>
        <p:spPr>
          <a:xfrm>
            <a:off x="-2" y="534874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04F3BBD4-367B-4F44-AF7D-DFC945668F22}"/>
              </a:ext>
            </a:extLst>
          </p:cNvPr>
          <p:cNvSpPr/>
          <p:nvPr/>
        </p:nvSpPr>
        <p:spPr>
          <a:xfrm>
            <a:off x="-2" y="2017331"/>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071A7FBE-DB61-44BA-BFEA-30D0DB7C51BF}"/>
              </a:ext>
            </a:extLst>
          </p:cNvPr>
          <p:cNvSpPr/>
          <p:nvPr/>
        </p:nvSpPr>
        <p:spPr>
          <a:xfrm>
            <a:off x="-1" y="1714752"/>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2439EFB3-8BFA-419B-BE04-D347349BF446}"/>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6F214E76-34EB-4F2F-975D-288A2D9FC66D}"/>
              </a:ext>
            </a:extLst>
          </p:cNvPr>
          <p:cNvSpPr/>
          <p:nvPr/>
        </p:nvSpPr>
        <p:spPr>
          <a:xfrm>
            <a:off x="-3" y="2391778"/>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1C2F9A9-193A-4AA7-8ADB-8390B7423A0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34" name="Rectangle 33">
            <a:extLst>
              <a:ext uri="{FF2B5EF4-FFF2-40B4-BE49-F238E27FC236}">
                <a16:creationId xmlns:a16="http://schemas.microsoft.com/office/drawing/2014/main" id="{3693D6BD-4436-4E9D-99AD-1CDC49C16DC0}"/>
              </a:ext>
            </a:extLst>
          </p:cNvPr>
          <p:cNvSpPr/>
          <p:nvPr/>
        </p:nvSpPr>
        <p:spPr>
          <a:xfrm>
            <a:off x="4058047" y="78570"/>
            <a:ext cx="430470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Sub Surface offset toilet (Excavate + Water)</a:t>
            </a:r>
            <a:endParaRPr lang="en-US" dirty="0"/>
          </a:p>
        </p:txBody>
      </p:sp>
      <p:sp>
        <p:nvSpPr>
          <p:cNvPr id="30" name="Rectangle 29">
            <a:hlinkClick r:id="rId16" action="ppaction://hlinksldjump"/>
            <a:extLst>
              <a:ext uri="{FF2B5EF4-FFF2-40B4-BE49-F238E27FC236}">
                <a16:creationId xmlns:a16="http://schemas.microsoft.com/office/drawing/2014/main" id="{E345C527-75FA-42FD-A1FA-3D7CFB5601D0}"/>
              </a:ext>
            </a:extLst>
          </p:cNvPr>
          <p:cNvSpPr/>
          <p:nvPr/>
        </p:nvSpPr>
        <p:spPr>
          <a:xfrm>
            <a:off x="-3" y="609957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1" name="TextBox 30">
            <a:extLst>
              <a:ext uri="{FF2B5EF4-FFF2-40B4-BE49-F238E27FC236}">
                <a16:creationId xmlns:a16="http://schemas.microsoft.com/office/drawing/2014/main" id="{D136F737-74E8-4B26-8A08-8489C60D7FCE}"/>
              </a:ext>
            </a:extLst>
          </p:cNvPr>
          <p:cNvSpPr txBox="1"/>
          <p:nvPr/>
        </p:nvSpPr>
        <p:spPr>
          <a:xfrm>
            <a:off x="2152006" y="452502"/>
            <a:ext cx="1088825" cy="276999"/>
          </a:xfrm>
          <a:prstGeom prst="rect">
            <a:avLst/>
          </a:prstGeom>
          <a:solidFill>
            <a:schemeClr val="accent4">
              <a:lumMod val="60000"/>
              <a:lumOff val="40000"/>
            </a:schemeClr>
          </a:solidFill>
        </p:spPr>
        <p:txBody>
          <a:bodyPr wrap="square" rtlCol="0">
            <a:spAutoFit/>
          </a:bodyPr>
          <a:lstStyle/>
          <a:p>
            <a:r>
              <a:rPr lang="en-GB" sz="1200" b="1" dirty="0"/>
              <a:t>Septic Tank</a:t>
            </a:r>
            <a:endParaRPr lang="en-US" sz="1200" b="1" dirty="0"/>
          </a:p>
        </p:txBody>
      </p:sp>
      <p:pic>
        <p:nvPicPr>
          <p:cNvPr id="19" name="Picture 18">
            <a:extLst>
              <a:ext uri="{FF2B5EF4-FFF2-40B4-BE49-F238E27FC236}">
                <a16:creationId xmlns:a16="http://schemas.microsoft.com/office/drawing/2014/main" id="{E5A72566-55C9-4E39-9074-2E2471733D1F}"/>
              </a:ext>
            </a:extLst>
          </p:cNvPr>
          <p:cNvPicPr>
            <a:picLocks noChangeAspect="1"/>
          </p:cNvPicPr>
          <p:nvPr/>
        </p:nvPicPr>
        <p:blipFill>
          <a:blip r:embed="rId17"/>
          <a:stretch>
            <a:fillRect/>
          </a:stretch>
        </p:blipFill>
        <p:spPr>
          <a:xfrm>
            <a:off x="1509176" y="985926"/>
            <a:ext cx="6425076" cy="5485409"/>
          </a:xfrm>
          <a:prstGeom prst="rect">
            <a:avLst/>
          </a:prstGeom>
        </p:spPr>
      </p:pic>
      <p:sp>
        <p:nvSpPr>
          <p:cNvPr id="33" name="TextBox 32">
            <a:extLst>
              <a:ext uri="{FF2B5EF4-FFF2-40B4-BE49-F238E27FC236}">
                <a16:creationId xmlns:a16="http://schemas.microsoft.com/office/drawing/2014/main" id="{3E40B249-F894-4D09-A4D1-0D844E3063BB}"/>
              </a:ext>
            </a:extLst>
          </p:cNvPr>
          <p:cNvSpPr txBox="1"/>
          <p:nvPr/>
        </p:nvSpPr>
        <p:spPr>
          <a:xfrm>
            <a:off x="9037908" y="5690141"/>
            <a:ext cx="2641639" cy="461665"/>
          </a:xfrm>
          <a:prstGeom prst="rect">
            <a:avLst/>
          </a:prstGeom>
          <a:noFill/>
        </p:spPr>
        <p:txBody>
          <a:bodyPr wrap="square" rtlCol="0">
            <a:spAutoFit/>
          </a:bodyPr>
          <a:lstStyle/>
          <a:p>
            <a:r>
              <a:rPr lang="en-GB" sz="1200" dirty="0"/>
              <a:t>Reference: </a:t>
            </a:r>
            <a:r>
              <a:rPr lang="en-GB" sz="1200" dirty="0">
                <a:hlinkClick r:id="rId18"/>
              </a:rPr>
              <a:t>Compendium of Sanitation Technologies in Emergencies</a:t>
            </a:r>
            <a:endParaRPr lang="en-US" sz="1200" dirty="0"/>
          </a:p>
        </p:txBody>
      </p:sp>
      <p:sp>
        <p:nvSpPr>
          <p:cNvPr id="36" name="Rectangle 35">
            <a:hlinkClick r:id="rId19" action="ppaction://hlinksldjump"/>
            <a:extLst>
              <a:ext uri="{FF2B5EF4-FFF2-40B4-BE49-F238E27FC236}">
                <a16:creationId xmlns:a16="http://schemas.microsoft.com/office/drawing/2014/main" id="{98423AF8-93BB-439D-85FB-F155DEBE241E}"/>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39" name="Rectangle 38">
            <a:hlinkClick r:id="rId20" action="ppaction://hlinksldjump"/>
            <a:extLst>
              <a:ext uri="{FF2B5EF4-FFF2-40B4-BE49-F238E27FC236}">
                <a16:creationId xmlns:a16="http://schemas.microsoft.com/office/drawing/2014/main" id="{45CAE943-D3AF-4880-A083-8E03E79CAD46}"/>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0" name="Rectangle 39">
            <a:hlinkClick r:id="rId21" action="ppaction://hlinksldjump"/>
            <a:extLst>
              <a:ext uri="{FF2B5EF4-FFF2-40B4-BE49-F238E27FC236}">
                <a16:creationId xmlns:a16="http://schemas.microsoft.com/office/drawing/2014/main" id="{E47CC251-9DFA-4C0E-9D9A-24332E30FA6E}"/>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2" name="Rectangle 41">
            <a:hlinkClick r:id="rId22" action="ppaction://hlinksldjump"/>
            <a:extLst>
              <a:ext uri="{FF2B5EF4-FFF2-40B4-BE49-F238E27FC236}">
                <a16:creationId xmlns:a16="http://schemas.microsoft.com/office/drawing/2014/main" id="{6C86599E-BEBC-429D-AFA6-DDEF1617C361}"/>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3" name="Rectangle 42">
            <a:extLst>
              <a:ext uri="{FF2B5EF4-FFF2-40B4-BE49-F238E27FC236}">
                <a16:creationId xmlns:a16="http://schemas.microsoft.com/office/drawing/2014/main" id="{5F9FFDF7-B116-4B98-A16C-F95D9768579E}"/>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44" name="Rectangle 43">
            <a:extLst>
              <a:ext uri="{FF2B5EF4-FFF2-40B4-BE49-F238E27FC236}">
                <a16:creationId xmlns:a16="http://schemas.microsoft.com/office/drawing/2014/main" id="{9E2866DB-AC10-40F5-9CBE-4CED8DD9CEFA}"/>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4/7</a:t>
            </a:r>
            <a:endParaRPr lang="en-US" sz="900" dirty="0"/>
          </a:p>
        </p:txBody>
      </p:sp>
      <p:sp>
        <p:nvSpPr>
          <p:cNvPr id="45" name="Action Button: Go Forward or Next 44">
            <a:hlinkClick r:id="" action="ppaction://hlinkshowjump?jump=nextslide" highlightClick="1"/>
            <a:extLst>
              <a:ext uri="{FF2B5EF4-FFF2-40B4-BE49-F238E27FC236}">
                <a16:creationId xmlns:a16="http://schemas.microsoft.com/office/drawing/2014/main" id="{47129689-A40F-47B0-BEC7-419771FF3D7B}"/>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ction Button: Go to End 45">
            <a:hlinkClick r:id="rId23" action="ppaction://hlinksldjump" highlightClick="1"/>
            <a:extLst>
              <a:ext uri="{FF2B5EF4-FFF2-40B4-BE49-F238E27FC236}">
                <a16:creationId xmlns:a16="http://schemas.microsoft.com/office/drawing/2014/main" id="{39422B24-9DD1-4C13-9A0E-753249B053CD}"/>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ction Button: Go Back or Previous 46">
            <a:hlinkClick r:id="" action="ppaction://hlinkshowjump?jump=previousslide" highlightClick="1"/>
            <a:extLst>
              <a:ext uri="{FF2B5EF4-FFF2-40B4-BE49-F238E27FC236}">
                <a16:creationId xmlns:a16="http://schemas.microsoft.com/office/drawing/2014/main" id="{8129BB2E-ED05-4048-997D-87BB898BEC1B}"/>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ction Button: Go to Beginning 47">
            <a:hlinkClick r:id="rId24" action="ppaction://hlinksldjump" highlightClick="1"/>
            <a:extLst>
              <a:ext uri="{FF2B5EF4-FFF2-40B4-BE49-F238E27FC236}">
                <a16:creationId xmlns:a16="http://schemas.microsoft.com/office/drawing/2014/main" id="{730A2714-C66C-4911-A2F4-1768F83A993B}"/>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25" action="ppaction://hlinksldjump"/>
            <a:extLst>
              <a:ext uri="{FF2B5EF4-FFF2-40B4-BE49-F238E27FC236}">
                <a16:creationId xmlns:a16="http://schemas.microsoft.com/office/drawing/2014/main" id="{D14D5CAA-993A-44D7-A3A0-163A8029AE7B}"/>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37" name="TextBox 36">
            <a:extLst>
              <a:ext uri="{FF2B5EF4-FFF2-40B4-BE49-F238E27FC236}">
                <a16:creationId xmlns:a16="http://schemas.microsoft.com/office/drawing/2014/main" id="{15FDC3B5-F1D7-4299-9175-579FC033054E}"/>
              </a:ext>
            </a:extLst>
          </p:cNvPr>
          <p:cNvSpPr txBox="1"/>
          <p:nvPr/>
        </p:nvSpPr>
        <p:spPr>
          <a:xfrm>
            <a:off x="8362752" y="3490134"/>
            <a:ext cx="3251282"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Effluent still contain contaminants and needs to be discharged either through a sewer or through a percolation field. How much space is available, and would user want to reuse effluent for irrigation? (meaning an additional step for effluent treatment will be required to reduce contamination risks or discouraging the idea)?</a:t>
            </a:r>
            <a:endParaRPr lang="en-US" sz="1400" dirty="0">
              <a:solidFill>
                <a:srgbClr val="FF0000"/>
              </a:solidFill>
            </a:endParaRPr>
          </a:p>
        </p:txBody>
      </p:sp>
    </p:spTree>
    <p:extLst>
      <p:ext uri="{BB962C8B-B14F-4D97-AF65-F5344CB8AC3E}">
        <p14:creationId xmlns:p14="http://schemas.microsoft.com/office/powerpoint/2010/main" val="10896802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3" name="Rectangle 32">
            <a:hlinkClick r:id="rId18" action="ppaction://hlinksldjump"/>
            <a:extLst>
              <a:ext uri="{FF2B5EF4-FFF2-40B4-BE49-F238E27FC236}">
                <a16:creationId xmlns:a16="http://schemas.microsoft.com/office/drawing/2014/main" id="{7DE2219C-B6C8-48EC-B35A-20E81F05FA21}"/>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4" name="Rectangle 33">
            <a:hlinkClick r:id="rId19" action="ppaction://hlinksldjump"/>
            <a:extLst>
              <a:ext uri="{FF2B5EF4-FFF2-40B4-BE49-F238E27FC236}">
                <a16:creationId xmlns:a16="http://schemas.microsoft.com/office/drawing/2014/main" id="{5BF71ED4-D17B-4178-BA5E-E69A4FE65AEA}"/>
              </a:ext>
            </a:extLst>
          </p:cNvPr>
          <p:cNvSpPr/>
          <p:nvPr/>
        </p:nvSpPr>
        <p:spPr>
          <a:xfrm>
            <a:off x="80433" y="4481155"/>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Reuse</a:t>
            </a:r>
            <a:endParaRPr lang="en-US" sz="900" dirty="0"/>
          </a:p>
        </p:txBody>
      </p:sp>
      <p:sp>
        <p:nvSpPr>
          <p:cNvPr id="35" name="Rectangle 34">
            <a:extLst>
              <a:ext uri="{FF2B5EF4-FFF2-40B4-BE49-F238E27FC236}">
                <a16:creationId xmlns:a16="http://schemas.microsoft.com/office/drawing/2014/main" id="{5FD3EC78-04F4-4B84-AF8E-83F1EFBDBE5B}"/>
              </a:ext>
            </a:extLst>
          </p:cNvPr>
          <p:cNvSpPr/>
          <p:nvPr/>
        </p:nvSpPr>
        <p:spPr>
          <a:xfrm>
            <a:off x="80433" y="4606894"/>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Pollution risks</a:t>
            </a:r>
            <a:endParaRPr lang="en-US" sz="900" dirty="0">
              <a:solidFill>
                <a:schemeClr val="tx1"/>
              </a:solidFill>
            </a:endParaRPr>
          </a:p>
        </p:txBody>
      </p:sp>
      <p:sp>
        <p:nvSpPr>
          <p:cNvPr id="30" name="TextBox 29">
            <a:extLst>
              <a:ext uri="{FF2B5EF4-FFF2-40B4-BE49-F238E27FC236}">
                <a16:creationId xmlns:a16="http://schemas.microsoft.com/office/drawing/2014/main" id="{16779F66-15C3-46CB-973B-EE0F23CA8A63}"/>
              </a:ext>
            </a:extLst>
          </p:cNvPr>
          <p:cNvSpPr txBox="1"/>
          <p:nvPr/>
        </p:nvSpPr>
        <p:spPr>
          <a:xfrm>
            <a:off x="822530" y="6052995"/>
            <a:ext cx="4151681" cy="646331"/>
          </a:xfrm>
          <a:prstGeom prst="rect">
            <a:avLst/>
          </a:prstGeom>
          <a:noFill/>
        </p:spPr>
        <p:txBody>
          <a:bodyPr wrap="square" rtlCol="0">
            <a:spAutoFit/>
          </a:bodyPr>
          <a:lstStyle/>
          <a:p>
            <a:r>
              <a:rPr lang="en-GB" sz="1200" dirty="0"/>
              <a:t>Reference:  ARGOSS 2001. </a:t>
            </a:r>
            <a:r>
              <a:rPr lang="en-GB" sz="1200" dirty="0">
                <a:hlinkClick r:id="rId20"/>
              </a:rPr>
              <a:t>Guideline for assessing the risk to groundwater from on-site sanitation</a:t>
            </a:r>
            <a:r>
              <a:rPr lang="en-GB" sz="1200" dirty="0"/>
              <a:t> – </a:t>
            </a:r>
            <a:r>
              <a:rPr lang="en-US" sz="1200" dirty="0"/>
              <a:t>British Geological Survey Commissioned Report</a:t>
            </a:r>
          </a:p>
        </p:txBody>
      </p:sp>
      <p:sp>
        <p:nvSpPr>
          <p:cNvPr id="31" name="Rectangle 30">
            <a:extLst>
              <a:ext uri="{FF2B5EF4-FFF2-40B4-BE49-F238E27FC236}">
                <a16:creationId xmlns:a16="http://schemas.microsoft.com/office/drawing/2014/main" id="{D9ABB39B-CCE7-498A-8AE4-0624937B3988}"/>
              </a:ext>
            </a:extLst>
          </p:cNvPr>
          <p:cNvSpPr/>
          <p:nvPr/>
        </p:nvSpPr>
        <p:spPr>
          <a:xfrm>
            <a:off x="1715512" y="102037"/>
            <a:ext cx="1528752"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Pollution risks</a:t>
            </a:r>
            <a:endParaRPr lang="en-US" dirty="0"/>
          </a:p>
        </p:txBody>
      </p:sp>
      <p:sp>
        <p:nvSpPr>
          <p:cNvPr id="2" name="TextBox 1">
            <a:extLst>
              <a:ext uri="{FF2B5EF4-FFF2-40B4-BE49-F238E27FC236}">
                <a16:creationId xmlns:a16="http://schemas.microsoft.com/office/drawing/2014/main" id="{5D8B399F-F856-40A9-9FF3-5494424B4E37}"/>
              </a:ext>
            </a:extLst>
          </p:cNvPr>
          <p:cNvSpPr txBox="1"/>
          <p:nvPr/>
        </p:nvSpPr>
        <p:spPr>
          <a:xfrm>
            <a:off x="1396861" y="481839"/>
            <a:ext cx="10676769" cy="584775"/>
          </a:xfrm>
          <a:prstGeom prst="rect">
            <a:avLst/>
          </a:prstGeom>
          <a:noFill/>
        </p:spPr>
        <p:txBody>
          <a:bodyPr wrap="square" rtlCol="0">
            <a:spAutoFit/>
          </a:bodyPr>
          <a:lstStyle/>
          <a:p>
            <a:r>
              <a:rPr lang="en-GB" sz="1600" dirty="0"/>
              <a:t>The principal concern for contamination from faecal sludge deposit, treatment product and effluent are pathogen and nitrate, with the later accumulating overtime with delayed pollution risks for water sources. </a:t>
            </a:r>
            <a:endParaRPr lang="en-US" sz="1600" dirty="0"/>
          </a:p>
        </p:txBody>
      </p:sp>
      <p:pic>
        <p:nvPicPr>
          <p:cNvPr id="3" name="Picture 2">
            <a:extLst>
              <a:ext uri="{FF2B5EF4-FFF2-40B4-BE49-F238E27FC236}">
                <a16:creationId xmlns:a16="http://schemas.microsoft.com/office/drawing/2014/main" id="{2A3D87F3-2E3E-4355-9C9B-F8661DD99B10}"/>
              </a:ext>
            </a:extLst>
          </p:cNvPr>
          <p:cNvPicPr>
            <a:picLocks noChangeAspect="1"/>
          </p:cNvPicPr>
          <p:nvPr/>
        </p:nvPicPr>
        <p:blipFill>
          <a:blip r:embed="rId21"/>
          <a:stretch>
            <a:fillRect/>
          </a:stretch>
        </p:blipFill>
        <p:spPr>
          <a:xfrm>
            <a:off x="1308557" y="1827719"/>
            <a:ext cx="3179629" cy="2788290"/>
          </a:xfrm>
          <a:prstGeom prst="rect">
            <a:avLst/>
          </a:prstGeom>
        </p:spPr>
      </p:pic>
      <p:sp>
        <p:nvSpPr>
          <p:cNvPr id="32" name="Rectangle 31">
            <a:extLst>
              <a:ext uri="{FF2B5EF4-FFF2-40B4-BE49-F238E27FC236}">
                <a16:creationId xmlns:a16="http://schemas.microsoft.com/office/drawing/2014/main" id="{90F153AE-CF48-4A49-9172-6E6D5B4841F1}"/>
              </a:ext>
            </a:extLst>
          </p:cNvPr>
          <p:cNvSpPr/>
          <p:nvPr/>
        </p:nvSpPr>
        <p:spPr>
          <a:xfrm>
            <a:off x="10268793" y="0"/>
            <a:ext cx="655455" cy="29131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94E5E2FE-2C9F-430E-980D-3B4FB9745D50}"/>
              </a:ext>
            </a:extLst>
          </p:cNvPr>
          <p:cNvSpPr/>
          <p:nvPr/>
        </p:nvSpPr>
        <p:spPr>
          <a:xfrm>
            <a:off x="10924248" y="0"/>
            <a:ext cx="291313" cy="291313"/>
          </a:xfrm>
          <a:prstGeom prst="actionButtonForwardNex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22" action="ppaction://hlinksldjump" highlightClick="1"/>
            <a:extLst>
              <a:ext uri="{FF2B5EF4-FFF2-40B4-BE49-F238E27FC236}">
                <a16:creationId xmlns:a16="http://schemas.microsoft.com/office/drawing/2014/main" id="{BF50E75A-8649-4D5E-A255-F31ABC73B10B}"/>
              </a:ext>
            </a:extLst>
          </p:cNvPr>
          <p:cNvSpPr/>
          <p:nvPr/>
        </p:nvSpPr>
        <p:spPr>
          <a:xfrm>
            <a:off x="11215561" y="0"/>
            <a:ext cx="343318" cy="291312"/>
          </a:xfrm>
          <a:prstGeom prst="actionButtonEnd">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2E1E9BF-78F3-491C-8D18-BF85EEDECE1F}"/>
              </a:ext>
            </a:extLst>
          </p:cNvPr>
          <p:cNvSpPr txBox="1"/>
          <p:nvPr/>
        </p:nvSpPr>
        <p:spPr>
          <a:xfrm>
            <a:off x="1371352" y="1133873"/>
            <a:ext cx="10377996" cy="584775"/>
          </a:xfrm>
          <a:prstGeom prst="rect">
            <a:avLst/>
          </a:prstGeom>
          <a:noFill/>
        </p:spPr>
        <p:txBody>
          <a:bodyPr wrap="square" rtlCol="0">
            <a:spAutoFit/>
          </a:bodyPr>
          <a:lstStyle/>
          <a:p>
            <a:r>
              <a:rPr lang="en-GB" sz="1600" dirty="0"/>
              <a:t>Soil profiles, permeabilities of soil layers and groundwater levels must be analysed to evaluate the potential for pollution attenuation and groundwater pollution risks.</a:t>
            </a:r>
            <a:endParaRPr lang="en-US" sz="1600" dirty="0"/>
          </a:p>
        </p:txBody>
      </p:sp>
      <p:sp>
        <p:nvSpPr>
          <p:cNvPr id="5" name="TextBox 4">
            <a:extLst>
              <a:ext uri="{FF2B5EF4-FFF2-40B4-BE49-F238E27FC236}">
                <a16:creationId xmlns:a16="http://schemas.microsoft.com/office/drawing/2014/main" id="{94548F82-B4A8-4870-B93C-AD2516F8A4C5}"/>
              </a:ext>
            </a:extLst>
          </p:cNvPr>
          <p:cNvSpPr txBox="1"/>
          <p:nvPr/>
        </p:nvSpPr>
        <p:spPr>
          <a:xfrm>
            <a:off x="1245750" y="4766019"/>
            <a:ext cx="3495680" cy="1077218"/>
          </a:xfrm>
          <a:prstGeom prst="rect">
            <a:avLst/>
          </a:prstGeom>
          <a:noFill/>
        </p:spPr>
        <p:txBody>
          <a:bodyPr wrap="square" rtlCol="0">
            <a:spAutoFit/>
          </a:bodyPr>
          <a:lstStyle/>
          <a:p>
            <a:r>
              <a:rPr lang="en-GB" sz="1600" b="1" dirty="0">
                <a:solidFill>
                  <a:srgbClr val="FF0000"/>
                </a:solidFill>
              </a:rPr>
              <a:t>The smaller the pores and voids the slower leaching fluid travel through soil layers, increasing the potential for pollution attenuation</a:t>
            </a:r>
            <a:endParaRPr lang="en-US" sz="1600" b="1" dirty="0">
              <a:solidFill>
                <a:srgbClr val="FF0000"/>
              </a:solidFill>
            </a:endParaRPr>
          </a:p>
        </p:txBody>
      </p:sp>
      <p:pic>
        <p:nvPicPr>
          <p:cNvPr id="7" name="Picture 6">
            <a:extLst>
              <a:ext uri="{FF2B5EF4-FFF2-40B4-BE49-F238E27FC236}">
                <a16:creationId xmlns:a16="http://schemas.microsoft.com/office/drawing/2014/main" id="{789187C4-48FC-405D-B55E-5656A1FD6EF6}"/>
              </a:ext>
            </a:extLst>
          </p:cNvPr>
          <p:cNvPicPr>
            <a:picLocks noChangeAspect="1"/>
          </p:cNvPicPr>
          <p:nvPr/>
        </p:nvPicPr>
        <p:blipFill>
          <a:blip r:embed="rId23"/>
          <a:stretch>
            <a:fillRect/>
          </a:stretch>
        </p:blipFill>
        <p:spPr>
          <a:xfrm>
            <a:off x="5042302" y="3014006"/>
            <a:ext cx="6319777" cy="3611301"/>
          </a:xfrm>
          <a:prstGeom prst="rect">
            <a:avLst/>
          </a:prstGeom>
        </p:spPr>
      </p:pic>
      <p:sp>
        <p:nvSpPr>
          <p:cNvPr id="8" name="Rectangle 7">
            <a:extLst>
              <a:ext uri="{FF2B5EF4-FFF2-40B4-BE49-F238E27FC236}">
                <a16:creationId xmlns:a16="http://schemas.microsoft.com/office/drawing/2014/main" id="{85009D8A-E3D9-462C-81C1-3CD3B8F2BF0C}"/>
              </a:ext>
            </a:extLst>
          </p:cNvPr>
          <p:cNvSpPr/>
          <p:nvPr/>
        </p:nvSpPr>
        <p:spPr>
          <a:xfrm>
            <a:off x="5288388" y="1827718"/>
            <a:ext cx="5054097" cy="1077218"/>
          </a:xfrm>
          <a:prstGeom prst="rect">
            <a:avLst/>
          </a:prstGeom>
        </p:spPr>
        <p:txBody>
          <a:bodyPr wrap="square">
            <a:spAutoFit/>
          </a:bodyPr>
          <a:lstStyle/>
          <a:p>
            <a:pPr>
              <a:spcAft>
                <a:spcPts val="600"/>
              </a:spcAft>
            </a:pPr>
            <a:r>
              <a:rPr lang="en-GB" sz="800" dirty="0">
                <a:latin typeface="AdobePiStd"/>
              </a:rPr>
              <a:t> </a:t>
            </a:r>
            <a:r>
              <a:rPr lang="en-GB" b="1" dirty="0">
                <a:solidFill>
                  <a:srgbClr val="FF0000"/>
                </a:solidFill>
                <a:latin typeface="Times New Roman" panose="02020603050405020304" pitchFamily="18" charset="0"/>
              </a:rPr>
              <a:t>Significant risk - less than 25 days travel time</a:t>
            </a:r>
          </a:p>
          <a:p>
            <a:pPr>
              <a:spcAft>
                <a:spcPts val="600"/>
              </a:spcAft>
            </a:pPr>
            <a:r>
              <a:rPr lang="en-GB" sz="800" dirty="0">
                <a:solidFill>
                  <a:srgbClr val="FF0000"/>
                </a:solidFill>
                <a:latin typeface="AdobePiStd"/>
              </a:rPr>
              <a:t> </a:t>
            </a:r>
            <a:r>
              <a:rPr lang="en-GB" b="1" dirty="0">
                <a:solidFill>
                  <a:srgbClr val="FF0000"/>
                </a:solidFill>
                <a:latin typeface="Times New Roman" panose="02020603050405020304" pitchFamily="18" charset="0"/>
              </a:rPr>
              <a:t>Low risk - between 25 and 50 days travel time</a:t>
            </a:r>
          </a:p>
          <a:p>
            <a:pPr>
              <a:spcAft>
                <a:spcPts val="600"/>
              </a:spcAft>
            </a:pPr>
            <a:r>
              <a:rPr lang="en-GB" sz="800" dirty="0">
                <a:solidFill>
                  <a:srgbClr val="FF0000"/>
                </a:solidFill>
                <a:latin typeface="AdobePiStd"/>
              </a:rPr>
              <a:t> </a:t>
            </a:r>
            <a:r>
              <a:rPr lang="en-GB" b="1" dirty="0">
                <a:solidFill>
                  <a:srgbClr val="FF0000"/>
                </a:solidFill>
                <a:latin typeface="Times New Roman" panose="02020603050405020304" pitchFamily="18" charset="0"/>
              </a:rPr>
              <a:t>Very low risk - greater than 50 days travel time</a:t>
            </a:r>
            <a:endParaRPr lang="en-US" dirty="0">
              <a:solidFill>
                <a:srgbClr val="FF0000"/>
              </a:solidFill>
            </a:endParaRPr>
          </a:p>
        </p:txBody>
      </p:sp>
    </p:spTree>
    <p:extLst>
      <p:ext uri="{BB962C8B-B14F-4D97-AF65-F5344CB8AC3E}">
        <p14:creationId xmlns:p14="http://schemas.microsoft.com/office/powerpoint/2010/main" val="15002693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3"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4"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5"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6"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7"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8"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9"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0"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1"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3"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4"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7"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3" name="Rectangle 32">
            <a:hlinkClick r:id="rId18" action="ppaction://hlinksldjump"/>
            <a:extLst>
              <a:ext uri="{FF2B5EF4-FFF2-40B4-BE49-F238E27FC236}">
                <a16:creationId xmlns:a16="http://schemas.microsoft.com/office/drawing/2014/main" id="{7DE2219C-B6C8-48EC-B35A-20E81F05FA21}"/>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4" name="Rectangle 33">
            <a:hlinkClick r:id="rId19" action="ppaction://hlinksldjump"/>
            <a:extLst>
              <a:ext uri="{FF2B5EF4-FFF2-40B4-BE49-F238E27FC236}">
                <a16:creationId xmlns:a16="http://schemas.microsoft.com/office/drawing/2014/main" id="{5BF71ED4-D17B-4178-BA5E-E69A4FE65AEA}"/>
              </a:ext>
            </a:extLst>
          </p:cNvPr>
          <p:cNvSpPr/>
          <p:nvPr/>
        </p:nvSpPr>
        <p:spPr>
          <a:xfrm>
            <a:off x="80433" y="4481155"/>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Reuse</a:t>
            </a:r>
            <a:endParaRPr lang="en-US" sz="900" dirty="0"/>
          </a:p>
        </p:txBody>
      </p:sp>
      <p:sp>
        <p:nvSpPr>
          <p:cNvPr id="35" name="Rectangle 34">
            <a:extLst>
              <a:ext uri="{FF2B5EF4-FFF2-40B4-BE49-F238E27FC236}">
                <a16:creationId xmlns:a16="http://schemas.microsoft.com/office/drawing/2014/main" id="{5FD3EC78-04F4-4B84-AF8E-83F1EFBDBE5B}"/>
              </a:ext>
            </a:extLst>
          </p:cNvPr>
          <p:cNvSpPr/>
          <p:nvPr/>
        </p:nvSpPr>
        <p:spPr>
          <a:xfrm>
            <a:off x="80433" y="4606894"/>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Pollution risks</a:t>
            </a:r>
            <a:endParaRPr lang="en-US" sz="900" dirty="0">
              <a:solidFill>
                <a:schemeClr val="tx1"/>
              </a:solidFill>
            </a:endParaRPr>
          </a:p>
        </p:txBody>
      </p:sp>
      <p:sp>
        <p:nvSpPr>
          <p:cNvPr id="30" name="TextBox 29">
            <a:extLst>
              <a:ext uri="{FF2B5EF4-FFF2-40B4-BE49-F238E27FC236}">
                <a16:creationId xmlns:a16="http://schemas.microsoft.com/office/drawing/2014/main" id="{16779F66-15C3-46CB-973B-EE0F23CA8A63}"/>
              </a:ext>
            </a:extLst>
          </p:cNvPr>
          <p:cNvSpPr txBox="1"/>
          <p:nvPr/>
        </p:nvSpPr>
        <p:spPr>
          <a:xfrm>
            <a:off x="1748900" y="6190396"/>
            <a:ext cx="9543496" cy="276999"/>
          </a:xfrm>
          <a:prstGeom prst="rect">
            <a:avLst/>
          </a:prstGeom>
          <a:noFill/>
        </p:spPr>
        <p:txBody>
          <a:bodyPr wrap="square" rtlCol="0">
            <a:spAutoFit/>
          </a:bodyPr>
          <a:lstStyle/>
          <a:p>
            <a:r>
              <a:rPr lang="en-GB" sz="1200" dirty="0"/>
              <a:t>Reference:  ARGOSS 2001. </a:t>
            </a:r>
            <a:r>
              <a:rPr lang="en-GB" sz="1200" dirty="0">
                <a:hlinkClick r:id="rId20"/>
              </a:rPr>
              <a:t>Guideline for assessing the risk to groundwater from on-site sanitation</a:t>
            </a:r>
            <a:r>
              <a:rPr lang="en-GB" sz="1200" dirty="0"/>
              <a:t> – </a:t>
            </a:r>
            <a:r>
              <a:rPr lang="en-US" sz="1200" dirty="0"/>
              <a:t>British Geological Survey Commissioned Report</a:t>
            </a:r>
          </a:p>
        </p:txBody>
      </p:sp>
      <p:sp>
        <p:nvSpPr>
          <p:cNvPr id="32" name="Rectangle 31">
            <a:extLst>
              <a:ext uri="{FF2B5EF4-FFF2-40B4-BE49-F238E27FC236}">
                <a16:creationId xmlns:a16="http://schemas.microsoft.com/office/drawing/2014/main" id="{C049A6BF-FE3F-46E4-811B-A9AE5CBB6B13}"/>
              </a:ext>
            </a:extLst>
          </p:cNvPr>
          <p:cNvSpPr/>
          <p:nvPr/>
        </p:nvSpPr>
        <p:spPr>
          <a:xfrm>
            <a:off x="10268793" y="0"/>
            <a:ext cx="655455" cy="29131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36" name="Action Button: Go Back or Previous 35">
            <a:hlinkClick r:id="" action="ppaction://hlinkshowjump?jump=previousslide" highlightClick="1"/>
            <a:extLst>
              <a:ext uri="{FF2B5EF4-FFF2-40B4-BE49-F238E27FC236}">
                <a16:creationId xmlns:a16="http://schemas.microsoft.com/office/drawing/2014/main" id="{53DCAA0B-F54F-4523-B85E-03D58265B224}"/>
              </a:ext>
            </a:extLst>
          </p:cNvPr>
          <p:cNvSpPr/>
          <p:nvPr/>
        </p:nvSpPr>
        <p:spPr>
          <a:xfrm>
            <a:off x="9904651" y="3568"/>
            <a:ext cx="372234" cy="291313"/>
          </a:xfrm>
          <a:prstGeom prst="actionButtonBackPrevious">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Beginning 36">
            <a:hlinkClick r:id="rId21" action="ppaction://hlinksldjump" highlightClick="1"/>
            <a:extLst>
              <a:ext uri="{FF2B5EF4-FFF2-40B4-BE49-F238E27FC236}">
                <a16:creationId xmlns:a16="http://schemas.microsoft.com/office/drawing/2014/main" id="{4D8C76A4-7378-4963-9A82-B17E5B4CD264}"/>
              </a:ext>
            </a:extLst>
          </p:cNvPr>
          <p:cNvSpPr/>
          <p:nvPr/>
        </p:nvSpPr>
        <p:spPr>
          <a:xfrm>
            <a:off x="9491035" y="0"/>
            <a:ext cx="413616" cy="291313"/>
          </a:xfrm>
          <a:prstGeom prst="actionButtonBeginning">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Forward or Next 37">
            <a:hlinkClick r:id="" action="ppaction://hlinkshowjump?jump=nextslide" highlightClick="1"/>
            <a:extLst>
              <a:ext uri="{FF2B5EF4-FFF2-40B4-BE49-F238E27FC236}">
                <a16:creationId xmlns:a16="http://schemas.microsoft.com/office/drawing/2014/main" id="{31A675C7-BADD-40B8-ADF5-D7778829F250}"/>
              </a:ext>
            </a:extLst>
          </p:cNvPr>
          <p:cNvSpPr/>
          <p:nvPr/>
        </p:nvSpPr>
        <p:spPr>
          <a:xfrm>
            <a:off x="10924248" y="0"/>
            <a:ext cx="291313" cy="291313"/>
          </a:xfrm>
          <a:prstGeom prst="actionButtonForwardNex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to End 38">
            <a:hlinkClick r:id="rId22" action="ppaction://hlinksldjump" highlightClick="1"/>
            <a:extLst>
              <a:ext uri="{FF2B5EF4-FFF2-40B4-BE49-F238E27FC236}">
                <a16:creationId xmlns:a16="http://schemas.microsoft.com/office/drawing/2014/main" id="{0F5783F1-491C-4A4F-9AA2-BC7FAFF4EBFC}"/>
              </a:ext>
            </a:extLst>
          </p:cNvPr>
          <p:cNvSpPr/>
          <p:nvPr/>
        </p:nvSpPr>
        <p:spPr>
          <a:xfrm>
            <a:off x="11215561" y="0"/>
            <a:ext cx="343318" cy="291312"/>
          </a:xfrm>
          <a:prstGeom prst="actionButtonEnd">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9C4BE7-E298-4FC5-B1DF-C5E6327A6960}"/>
              </a:ext>
            </a:extLst>
          </p:cNvPr>
          <p:cNvPicPr>
            <a:picLocks noChangeAspect="1"/>
          </p:cNvPicPr>
          <p:nvPr/>
        </p:nvPicPr>
        <p:blipFill>
          <a:blip r:embed="rId23"/>
          <a:stretch>
            <a:fillRect/>
          </a:stretch>
        </p:blipFill>
        <p:spPr>
          <a:xfrm>
            <a:off x="1346212" y="1025235"/>
            <a:ext cx="6657428" cy="4270229"/>
          </a:xfrm>
          <a:prstGeom prst="rect">
            <a:avLst/>
          </a:prstGeom>
        </p:spPr>
      </p:pic>
      <p:sp>
        <p:nvSpPr>
          <p:cNvPr id="5" name="TextBox 4">
            <a:extLst>
              <a:ext uri="{FF2B5EF4-FFF2-40B4-BE49-F238E27FC236}">
                <a16:creationId xmlns:a16="http://schemas.microsoft.com/office/drawing/2014/main" id="{9536EE4E-CD60-44BA-B8D5-5EA1569BAC3C}"/>
              </a:ext>
            </a:extLst>
          </p:cNvPr>
          <p:cNvSpPr txBox="1"/>
          <p:nvPr/>
        </p:nvSpPr>
        <p:spPr>
          <a:xfrm>
            <a:off x="1411549" y="416259"/>
            <a:ext cx="6657428" cy="523220"/>
          </a:xfrm>
          <a:prstGeom prst="rect">
            <a:avLst/>
          </a:prstGeom>
          <a:noFill/>
        </p:spPr>
        <p:txBody>
          <a:bodyPr wrap="square" rtlCol="0">
            <a:spAutoFit/>
          </a:bodyPr>
          <a:lstStyle/>
          <a:p>
            <a:r>
              <a:rPr lang="en-GB" sz="1400" dirty="0"/>
              <a:t>Sources of faecal pollution within urban and rural setting from a) sanitation and b) other sources </a:t>
            </a:r>
            <a:endParaRPr lang="en-US" sz="1400" dirty="0"/>
          </a:p>
        </p:txBody>
      </p:sp>
      <p:sp>
        <p:nvSpPr>
          <p:cNvPr id="6" name="TextBox 5">
            <a:extLst>
              <a:ext uri="{FF2B5EF4-FFF2-40B4-BE49-F238E27FC236}">
                <a16:creationId xmlns:a16="http://schemas.microsoft.com/office/drawing/2014/main" id="{76D6B5DC-C8A6-4832-8DFD-8B2185EEBBEC}"/>
              </a:ext>
            </a:extLst>
          </p:cNvPr>
          <p:cNvSpPr txBox="1"/>
          <p:nvPr/>
        </p:nvSpPr>
        <p:spPr>
          <a:xfrm>
            <a:off x="9132359" y="1185587"/>
            <a:ext cx="1544583"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400" dirty="0"/>
              <a:t>Unsaturated zone</a:t>
            </a:r>
            <a:endParaRPr lang="en-US" sz="1400" dirty="0"/>
          </a:p>
        </p:txBody>
      </p:sp>
      <p:cxnSp>
        <p:nvCxnSpPr>
          <p:cNvPr id="8" name="Straight Arrow Connector 7">
            <a:extLst>
              <a:ext uri="{FF2B5EF4-FFF2-40B4-BE49-F238E27FC236}">
                <a16:creationId xmlns:a16="http://schemas.microsoft.com/office/drawing/2014/main" id="{23D5FE79-DD58-445C-951B-F5BF8C37A98A}"/>
              </a:ext>
            </a:extLst>
          </p:cNvPr>
          <p:cNvCxnSpPr>
            <a:cxnSpLocks/>
            <a:stCxn id="6" idx="1"/>
          </p:cNvCxnSpPr>
          <p:nvPr/>
        </p:nvCxnSpPr>
        <p:spPr>
          <a:xfrm flipH="1">
            <a:off x="7927759" y="1339476"/>
            <a:ext cx="1204600" cy="827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026D1C6-9608-4D46-8630-2796DBA6420E}"/>
              </a:ext>
            </a:extLst>
          </p:cNvPr>
          <p:cNvCxnSpPr>
            <a:cxnSpLocks/>
            <a:stCxn id="6" idx="1"/>
          </p:cNvCxnSpPr>
          <p:nvPr/>
        </p:nvCxnSpPr>
        <p:spPr>
          <a:xfrm flipH="1">
            <a:off x="7927759" y="1339476"/>
            <a:ext cx="1204600" cy="2574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3DB334-40E5-4A79-B3AB-093C2EBC95DE}"/>
              </a:ext>
            </a:extLst>
          </p:cNvPr>
          <p:cNvSpPr txBox="1"/>
          <p:nvPr/>
        </p:nvSpPr>
        <p:spPr>
          <a:xfrm>
            <a:off x="8768669" y="1684758"/>
            <a:ext cx="3304962" cy="1815882"/>
          </a:xfrm>
          <a:prstGeom prst="rect">
            <a:avLst/>
          </a:prstGeom>
          <a:noFill/>
        </p:spPr>
        <p:txBody>
          <a:bodyPr wrap="square" rtlCol="0">
            <a:spAutoFit/>
          </a:bodyPr>
          <a:lstStyle/>
          <a:p>
            <a:pPr marL="285750" indent="-285750">
              <a:buFont typeface="Arial" panose="020B0604020202020204" pitchFamily="34" charset="0"/>
              <a:buChar char="•"/>
            </a:pPr>
            <a:r>
              <a:rPr lang="en-GB" sz="1400" dirty="0"/>
              <a:t>First line of natural defence against groundwater pollution</a:t>
            </a:r>
          </a:p>
          <a:p>
            <a:pPr marL="285750" indent="-285750">
              <a:buFont typeface="Arial" panose="020B0604020202020204" pitchFamily="34" charset="0"/>
              <a:buChar char="•"/>
            </a:pPr>
            <a:r>
              <a:rPr lang="en-GB" sz="1400" dirty="0"/>
              <a:t>Where the most effective pollution attenuation occurs</a:t>
            </a:r>
          </a:p>
          <a:p>
            <a:pPr marL="285750" indent="-285750">
              <a:buFont typeface="Arial" panose="020B0604020202020204" pitchFamily="34" charset="0"/>
              <a:buChar char="•"/>
            </a:pPr>
            <a:r>
              <a:rPr lang="en-GB" sz="1400" dirty="0"/>
              <a:t>Biological activity in the upper soil layers can remove, transform, retard microbiological and to a lesser extent chemical contamination</a:t>
            </a:r>
            <a:endParaRPr lang="en-US" sz="1400" dirty="0"/>
          </a:p>
        </p:txBody>
      </p:sp>
      <p:sp>
        <p:nvSpPr>
          <p:cNvPr id="42" name="TextBox 41">
            <a:extLst>
              <a:ext uri="{FF2B5EF4-FFF2-40B4-BE49-F238E27FC236}">
                <a16:creationId xmlns:a16="http://schemas.microsoft.com/office/drawing/2014/main" id="{06EC5080-ACA8-48D1-A342-9EBB261CD820}"/>
              </a:ext>
            </a:extLst>
          </p:cNvPr>
          <p:cNvSpPr txBox="1"/>
          <p:nvPr/>
        </p:nvSpPr>
        <p:spPr>
          <a:xfrm>
            <a:off x="9132359" y="3966937"/>
            <a:ext cx="1544583"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400" dirty="0"/>
              <a:t>Saturated zone</a:t>
            </a:r>
            <a:endParaRPr lang="en-US" sz="1400" dirty="0"/>
          </a:p>
        </p:txBody>
      </p:sp>
      <p:cxnSp>
        <p:nvCxnSpPr>
          <p:cNvPr id="43" name="Straight Arrow Connector 42">
            <a:extLst>
              <a:ext uri="{FF2B5EF4-FFF2-40B4-BE49-F238E27FC236}">
                <a16:creationId xmlns:a16="http://schemas.microsoft.com/office/drawing/2014/main" id="{D6D751E7-FFA9-476C-85A4-AB3B80E6B23C}"/>
              </a:ext>
            </a:extLst>
          </p:cNvPr>
          <p:cNvCxnSpPr>
            <a:cxnSpLocks/>
            <a:stCxn id="42" idx="1"/>
          </p:cNvCxnSpPr>
          <p:nvPr/>
        </p:nvCxnSpPr>
        <p:spPr>
          <a:xfrm flipH="1" flipV="1">
            <a:off x="7927759" y="2633352"/>
            <a:ext cx="1204600" cy="148747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ABB6C66-2C15-4846-A675-89149D84A8C0}"/>
              </a:ext>
            </a:extLst>
          </p:cNvPr>
          <p:cNvCxnSpPr>
            <a:cxnSpLocks/>
            <a:stCxn id="42" idx="1"/>
          </p:cNvCxnSpPr>
          <p:nvPr/>
        </p:nvCxnSpPr>
        <p:spPr>
          <a:xfrm flipH="1">
            <a:off x="7927759" y="4120826"/>
            <a:ext cx="1204600" cy="46629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FAD7AF7-B72D-4626-BB25-1E707C82550F}"/>
              </a:ext>
            </a:extLst>
          </p:cNvPr>
          <p:cNvSpPr txBox="1"/>
          <p:nvPr/>
        </p:nvSpPr>
        <p:spPr>
          <a:xfrm>
            <a:off x="8765944" y="4471995"/>
            <a:ext cx="3304962"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t>Pollution attenuation more limited, </a:t>
            </a:r>
          </a:p>
          <a:p>
            <a:pPr marL="285750" indent="-285750">
              <a:buFont typeface="Arial" panose="020B0604020202020204" pitchFamily="34" charset="0"/>
              <a:buChar char="•"/>
            </a:pPr>
            <a:r>
              <a:rPr lang="en-US" sz="1400" dirty="0"/>
              <a:t>Distance to water point from contamination entry zone and the speed of groundwater travel will condition the risk to human beings</a:t>
            </a:r>
          </a:p>
        </p:txBody>
      </p:sp>
    </p:spTree>
    <p:extLst>
      <p:ext uri="{BB962C8B-B14F-4D97-AF65-F5344CB8AC3E}">
        <p14:creationId xmlns:p14="http://schemas.microsoft.com/office/powerpoint/2010/main" val="31704940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26F856-9169-4B9B-A62D-D76C513F452F}"/>
              </a:ext>
            </a:extLst>
          </p:cNvPr>
          <p:cNvPicPr>
            <a:picLocks noChangeAspect="1"/>
          </p:cNvPicPr>
          <p:nvPr/>
        </p:nvPicPr>
        <p:blipFill>
          <a:blip r:embed="rId3"/>
          <a:stretch>
            <a:fillRect/>
          </a:stretch>
        </p:blipFill>
        <p:spPr>
          <a:xfrm>
            <a:off x="944866" y="527045"/>
            <a:ext cx="4225774" cy="3777356"/>
          </a:xfrm>
          <a:prstGeom prst="rect">
            <a:avLst/>
          </a:prstGeom>
        </p:spPr>
      </p:pic>
      <p:sp>
        <p:nvSpPr>
          <p:cNvPr id="11" name="Rectangle 10">
            <a:extLst>
              <a:ext uri="{FF2B5EF4-FFF2-40B4-BE49-F238E27FC236}">
                <a16:creationId xmlns:a16="http://schemas.microsoft.com/office/drawing/2014/main" id="{7081851F-5808-4743-9ACB-BAD987D8AD09}"/>
              </a:ext>
            </a:extLst>
          </p:cNvPr>
          <p:cNvSpPr/>
          <p:nvPr/>
        </p:nvSpPr>
        <p:spPr>
          <a:xfrm>
            <a:off x="0" y="4085264"/>
            <a:ext cx="1087121" cy="2616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Final disposal</a:t>
            </a:r>
            <a:endParaRPr lang="en-US" sz="1200" dirty="0">
              <a:solidFill>
                <a:schemeClr val="tx1"/>
              </a:solidFill>
            </a:endParaRPr>
          </a:p>
        </p:txBody>
      </p:sp>
      <p:sp>
        <p:nvSpPr>
          <p:cNvPr id="14" name="Rectangle 13">
            <a:hlinkClick r:id="rId4" action="ppaction://hlinksldjump"/>
            <a:extLst>
              <a:ext uri="{FF2B5EF4-FFF2-40B4-BE49-F238E27FC236}">
                <a16:creationId xmlns:a16="http://schemas.microsoft.com/office/drawing/2014/main" id="{CC3DD416-6E6C-4E4E-858A-994357063432}"/>
              </a:ext>
            </a:extLst>
          </p:cNvPr>
          <p:cNvSpPr/>
          <p:nvPr/>
        </p:nvSpPr>
        <p:spPr>
          <a:xfrm>
            <a:off x="2" y="161300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5" action="ppaction://hlinksldjump"/>
            <a:extLst>
              <a:ext uri="{FF2B5EF4-FFF2-40B4-BE49-F238E27FC236}">
                <a16:creationId xmlns:a16="http://schemas.microsoft.com/office/drawing/2014/main" id="{A2DD3DBF-5739-438A-A27D-71B7DEDBA6A9}"/>
              </a:ext>
            </a:extLst>
          </p:cNvPr>
          <p:cNvSpPr/>
          <p:nvPr/>
        </p:nvSpPr>
        <p:spPr>
          <a:xfrm>
            <a:off x="-6" y="19587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6" action="ppaction://hlinksldjump"/>
            <a:extLst>
              <a:ext uri="{FF2B5EF4-FFF2-40B4-BE49-F238E27FC236}">
                <a16:creationId xmlns:a16="http://schemas.microsoft.com/office/drawing/2014/main" id="{9BD65D6F-1E17-478D-A155-07D2BF04A9F4}"/>
              </a:ext>
            </a:extLst>
          </p:cNvPr>
          <p:cNvSpPr/>
          <p:nvPr/>
        </p:nvSpPr>
        <p:spPr>
          <a:xfrm>
            <a:off x="0" y="23664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7" action="ppaction://hlinksldjump"/>
            <a:extLst>
              <a:ext uri="{FF2B5EF4-FFF2-40B4-BE49-F238E27FC236}">
                <a16:creationId xmlns:a16="http://schemas.microsoft.com/office/drawing/2014/main" id="{6263D4F5-1E66-4330-8308-9068A901F4CB}"/>
              </a:ext>
            </a:extLst>
          </p:cNvPr>
          <p:cNvSpPr/>
          <p:nvPr/>
        </p:nvSpPr>
        <p:spPr>
          <a:xfrm>
            <a:off x="0" y="275583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8" action="ppaction://hlinksldjump"/>
            <a:extLst>
              <a:ext uri="{FF2B5EF4-FFF2-40B4-BE49-F238E27FC236}">
                <a16:creationId xmlns:a16="http://schemas.microsoft.com/office/drawing/2014/main" id="{FBE4052A-54E7-4AAE-B547-35670241B977}"/>
              </a:ext>
            </a:extLst>
          </p:cNvPr>
          <p:cNvSpPr/>
          <p:nvPr/>
        </p:nvSpPr>
        <p:spPr>
          <a:xfrm>
            <a:off x="-6" y="3069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9" action="ppaction://hlinksldjump"/>
            <a:extLst>
              <a:ext uri="{FF2B5EF4-FFF2-40B4-BE49-F238E27FC236}">
                <a16:creationId xmlns:a16="http://schemas.microsoft.com/office/drawing/2014/main" id="{0BA1A85C-D8ED-46F8-8231-95D45D8C5979}"/>
              </a:ext>
            </a:extLst>
          </p:cNvPr>
          <p:cNvSpPr/>
          <p:nvPr/>
        </p:nvSpPr>
        <p:spPr>
          <a:xfrm>
            <a:off x="0" y="346720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10" action="ppaction://hlinksldjump"/>
            <a:extLst>
              <a:ext uri="{FF2B5EF4-FFF2-40B4-BE49-F238E27FC236}">
                <a16:creationId xmlns:a16="http://schemas.microsoft.com/office/drawing/2014/main" id="{BEACF0CC-34D4-48BF-BDD1-9024FEB18F47}"/>
              </a:ext>
            </a:extLst>
          </p:cNvPr>
          <p:cNvSpPr/>
          <p:nvPr/>
        </p:nvSpPr>
        <p:spPr>
          <a:xfrm>
            <a:off x="0" y="377538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11" action="ppaction://hlinksldjump"/>
            <a:extLst>
              <a:ext uri="{FF2B5EF4-FFF2-40B4-BE49-F238E27FC236}">
                <a16:creationId xmlns:a16="http://schemas.microsoft.com/office/drawing/2014/main" id="{42B2127B-885D-4790-8A4A-52A01D615CF4}"/>
              </a:ext>
            </a:extLst>
          </p:cNvPr>
          <p:cNvSpPr/>
          <p:nvPr/>
        </p:nvSpPr>
        <p:spPr>
          <a:xfrm>
            <a:off x="-6" y="474174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2" action="ppaction://hlinksldjump"/>
            <a:extLst>
              <a:ext uri="{FF2B5EF4-FFF2-40B4-BE49-F238E27FC236}">
                <a16:creationId xmlns:a16="http://schemas.microsoft.com/office/drawing/2014/main" id="{54E8C33D-B225-4483-A20B-1B430156BA50}"/>
              </a:ext>
            </a:extLst>
          </p:cNvPr>
          <p:cNvSpPr/>
          <p:nvPr/>
        </p:nvSpPr>
        <p:spPr>
          <a:xfrm>
            <a:off x="0" y="508718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3" action="ppaction://hlinksldjump"/>
            <a:extLst>
              <a:ext uri="{FF2B5EF4-FFF2-40B4-BE49-F238E27FC236}">
                <a16:creationId xmlns:a16="http://schemas.microsoft.com/office/drawing/2014/main" id="{EE11FD51-87A7-429A-BFCA-C729C53E96BF}"/>
              </a:ext>
            </a:extLst>
          </p:cNvPr>
          <p:cNvSpPr/>
          <p:nvPr/>
        </p:nvSpPr>
        <p:spPr>
          <a:xfrm>
            <a:off x="-2" y="97018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4" action="ppaction://hlinksldjump"/>
            <a:extLst>
              <a:ext uri="{FF2B5EF4-FFF2-40B4-BE49-F238E27FC236}">
                <a16:creationId xmlns:a16="http://schemas.microsoft.com/office/drawing/2014/main" id="{C92C11F3-000E-4F42-9846-DD5EE468007D}"/>
              </a:ext>
            </a:extLst>
          </p:cNvPr>
          <p:cNvSpPr/>
          <p:nvPr/>
        </p:nvSpPr>
        <p:spPr>
          <a:xfrm>
            <a:off x="0" y="333753"/>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5" action="ppaction://hlinksldjump"/>
            <a:extLst>
              <a:ext uri="{FF2B5EF4-FFF2-40B4-BE49-F238E27FC236}">
                <a16:creationId xmlns:a16="http://schemas.microsoft.com/office/drawing/2014/main" id="{B25055F7-5F85-4C02-92E3-2039EEDBF7F3}"/>
              </a:ext>
            </a:extLst>
          </p:cNvPr>
          <p:cNvSpPr/>
          <p:nvPr/>
        </p:nvSpPr>
        <p:spPr>
          <a:xfrm>
            <a:off x="-1" y="66760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6" action="ppaction://hlinksldjump"/>
            <a:extLst>
              <a:ext uri="{FF2B5EF4-FFF2-40B4-BE49-F238E27FC236}">
                <a16:creationId xmlns:a16="http://schemas.microsoft.com/office/drawing/2014/main" id="{2EDB6698-B9D0-40E0-8A33-CD7FDFCE561A}"/>
              </a:ext>
            </a:extLst>
          </p:cNvPr>
          <p:cNvSpPr/>
          <p:nvPr/>
        </p:nvSpPr>
        <p:spPr>
          <a:xfrm>
            <a:off x="-3" y="134463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7" action="ppaction://hlinksldjump"/>
            <a:extLst>
              <a:ext uri="{FF2B5EF4-FFF2-40B4-BE49-F238E27FC236}">
                <a16:creationId xmlns:a16="http://schemas.microsoft.com/office/drawing/2014/main" id="{07255EF2-A79F-4998-9C06-1CDB604285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8" action="ppaction://hlinksldjump"/>
            <a:extLst>
              <a:ext uri="{FF2B5EF4-FFF2-40B4-BE49-F238E27FC236}">
                <a16:creationId xmlns:a16="http://schemas.microsoft.com/office/drawing/2014/main" id="{ACFB7F18-DA17-40B8-A4EA-D17846F4664E}"/>
              </a:ext>
            </a:extLst>
          </p:cNvPr>
          <p:cNvSpPr/>
          <p:nvPr/>
        </p:nvSpPr>
        <p:spPr>
          <a:xfrm>
            <a:off x="-6" y="549631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3" name="Rectangle 32">
            <a:hlinkClick r:id="rId19" action="ppaction://hlinksldjump"/>
            <a:extLst>
              <a:ext uri="{FF2B5EF4-FFF2-40B4-BE49-F238E27FC236}">
                <a16:creationId xmlns:a16="http://schemas.microsoft.com/office/drawing/2014/main" id="{7DE2219C-B6C8-48EC-B35A-20E81F05FA21}"/>
              </a:ext>
            </a:extLst>
          </p:cNvPr>
          <p:cNvSpPr/>
          <p:nvPr/>
        </p:nvSpPr>
        <p:spPr>
          <a:xfrm>
            <a:off x="80433" y="4346884"/>
            <a:ext cx="1006687" cy="13485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Burying</a:t>
            </a:r>
            <a:endParaRPr lang="en-US" sz="900" dirty="0"/>
          </a:p>
        </p:txBody>
      </p:sp>
      <p:sp>
        <p:nvSpPr>
          <p:cNvPr id="34" name="Rectangle 33">
            <a:hlinkClick r:id="rId20" action="ppaction://hlinksldjump"/>
            <a:extLst>
              <a:ext uri="{FF2B5EF4-FFF2-40B4-BE49-F238E27FC236}">
                <a16:creationId xmlns:a16="http://schemas.microsoft.com/office/drawing/2014/main" id="{5BF71ED4-D17B-4178-BA5E-E69A4FE65AEA}"/>
              </a:ext>
            </a:extLst>
          </p:cNvPr>
          <p:cNvSpPr/>
          <p:nvPr/>
        </p:nvSpPr>
        <p:spPr>
          <a:xfrm>
            <a:off x="80433" y="4481155"/>
            <a:ext cx="1006687" cy="13485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Reuse</a:t>
            </a:r>
            <a:endParaRPr lang="en-US" sz="900" dirty="0"/>
          </a:p>
        </p:txBody>
      </p:sp>
      <p:sp>
        <p:nvSpPr>
          <p:cNvPr id="35" name="Rectangle 34">
            <a:extLst>
              <a:ext uri="{FF2B5EF4-FFF2-40B4-BE49-F238E27FC236}">
                <a16:creationId xmlns:a16="http://schemas.microsoft.com/office/drawing/2014/main" id="{5FD3EC78-04F4-4B84-AF8E-83F1EFBDBE5B}"/>
              </a:ext>
            </a:extLst>
          </p:cNvPr>
          <p:cNvSpPr/>
          <p:nvPr/>
        </p:nvSpPr>
        <p:spPr>
          <a:xfrm>
            <a:off x="80433" y="4606894"/>
            <a:ext cx="1006687" cy="1348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Pollution risks</a:t>
            </a:r>
            <a:endParaRPr lang="en-US" sz="900" dirty="0">
              <a:solidFill>
                <a:schemeClr val="tx1"/>
              </a:solidFill>
            </a:endParaRPr>
          </a:p>
        </p:txBody>
      </p:sp>
      <p:sp>
        <p:nvSpPr>
          <p:cNvPr id="30" name="TextBox 29">
            <a:extLst>
              <a:ext uri="{FF2B5EF4-FFF2-40B4-BE49-F238E27FC236}">
                <a16:creationId xmlns:a16="http://schemas.microsoft.com/office/drawing/2014/main" id="{16779F66-15C3-46CB-973B-EE0F23CA8A63}"/>
              </a:ext>
            </a:extLst>
          </p:cNvPr>
          <p:cNvSpPr txBox="1"/>
          <p:nvPr/>
        </p:nvSpPr>
        <p:spPr>
          <a:xfrm>
            <a:off x="1748900" y="6291670"/>
            <a:ext cx="9658906" cy="276999"/>
          </a:xfrm>
          <a:prstGeom prst="rect">
            <a:avLst/>
          </a:prstGeom>
          <a:noFill/>
        </p:spPr>
        <p:txBody>
          <a:bodyPr wrap="square" rtlCol="0">
            <a:spAutoFit/>
          </a:bodyPr>
          <a:lstStyle/>
          <a:p>
            <a:r>
              <a:rPr lang="en-GB" sz="1200" dirty="0"/>
              <a:t>Reference:  ARGOSS 2001. </a:t>
            </a:r>
            <a:r>
              <a:rPr lang="en-GB" sz="1200" dirty="0">
                <a:hlinkClick r:id="rId21"/>
              </a:rPr>
              <a:t>Guideline for assessing the risk to groundwater from on-site sanitation</a:t>
            </a:r>
            <a:r>
              <a:rPr lang="en-GB" sz="1200" dirty="0"/>
              <a:t> – </a:t>
            </a:r>
            <a:r>
              <a:rPr lang="en-US" sz="1200" dirty="0"/>
              <a:t>British Geological Survey Commissioned Report</a:t>
            </a:r>
          </a:p>
        </p:txBody>
      </p:sp>
      <p:sp>
        <p:nvSpPr>
          <p:cNvPr id="32" name="Rectangle 31">
            <a:extLst>
              <a:ext uri="{FF2B5EF4-FFF2-40B4-BE49-F238E27FC236}">
                <a16:creationId xmlns:a16="http://schemas.microsoft.com/office/drawing/2014/main" id="{86416D6D-73A7-40F5-817B-71C5F49EB11F}"/>
              </a:ext>
            </a:extLst>
          </p:cNvPr>
          <p:cNvSpPr/>
          <p:nvPr/>
        </p:nvSpPr>
        <p:spPr>
          <a:xfrm>
            <a:off x="10268793" y="0"/>
            <a:ext cx="655455" cy="291313"/>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36" name="Action Button: Go Back or Previous 35">
            <a:hlinkClick r:id="" action="ppaction://hlinkshowjump?jump=previousslide" highlightClick="1"/>
            <a:extLst>
              <a:ext uri="{FF2B5EF4-FFF2-40B4-BE49-F238E27FC236}">
                <a16:creationId xmlns:a16="http://schemas.microsoft.com/office/drawing/2014/main" id="{CAFD4275-B347-45F8-B1E4-89CD088F5572}"/>
              </a:ext>
            </a:extLst>
          </p:cNvPr>
          <p:cNvSpPr/>
          <p:nvPr/>
        </p:nvSpPr>
        <p:spPr>
          <a:xfrm>
            <a:off x="9904651" y="3568"/>
            <a:ext cx="372234" cy="291313"/>
          </a:xfrm>
          <a:prstGeom prst="actionButtonBackPrevious">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Beginning 36">
            <a:hlinkClick r:id="rId22" action="ppaction://hlinksldjump" highlightClick="1"/>
            <a:extLst>
              <a:ext uri="{FF2B5EF4-FFF2-40B4-BE49-F238E27FC236}">
                <a16:creationId xmlns:a16="http://schemas.microsoft.com/office/drawing/2014/main" id="{5B1E3A8F-3E4B-4BAB-A0C1-0279D092D41A}"/>
              </a:ext>
            </a:extLst>
          </p:cNvPr>
          <p:cNvSpPr/>
          <p:nvPr/>
        </p:nvSpPr>
        <p:spPr>
          <a:xfrm>
            <a:off x="9491035" y="0"/>
            <a:ext cx="413616" cy="291313"/>
          </a:xfrm>
          <a:prstGeom prst="actionButtonBeginning">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3872E21-33EC-43F1-883D-CF91639E0EE0}"/>
              </a:ext>
            </a:extLst>
          </p:cNvPr>
          <p:cNvSpPr txBox="1"/>
          <p:nvPr/>
        </p:nvSpPr>
        <p:spPr>
          <a:xfrm>
            <a:off x="1167553" y="54648"/>
            <a:ext cx="4083728" cy="523220"/>
          </a:xfrm>
          <a:prstGeom prst="rect">
            <a:avLst/>
          </a:prstGeom>
          <a:noFill/>
        </p:spPr>
        <p:txBody>
          <a:bodyPr wrap="square" rtlCol="0">
            <a:spAutoFit/>
          </a:bodyPr>
          <a:lstStyle/>
          <a:p>
            <a:r>
              <a:rPr lang="en-GB" sz="1400" dirty="0"/>
              <a:t>Pollution attenuation processes within the saturated and unsaturated zones</a:t>
            </a:r>
            <a:endParaRPr lang="en-US" sz="1400" dirty="0"/>
          </a:p>
        </p:txBody>
      </p:sp>
      <p:sp>
        <p:nvSpPr>
          <p:cNvPr id="5" name="TextBox 4">
            <a:extLst>
              <a:ext uri="{FF2B5EF4-FFF2-40B4-BE49-F238E27FC236}">
                <a16:creationId xmlns:a16="http://schemas.microsoft.com/office/drawing/2014/main" id="{9DF125B7-78E5-44BE-949D-866442592042}"/>
              </a:ext>
            </a:extLst>
          </p:cNvPr>
          <p:cNvSpPr txBox="1"/>
          <p:nvPr/>
        </p:nvSpPr>
        <p:spPr>
          <a:xfrm>
            <a:off x="1243900" y="4741747"/>
            <a:ext cx="3850379" cy="954107"/>
          </a:xfrm>
          <a:prstGeom prst="rect">
            <a:avLst/>
          </a:prstGeom>
          <a:noFill/>
        </p:spPr>
        <p:txBody>
          <a:bodyPr wrap="square" rtlCol="0">
            <a:spAutoFit/>
          </a:bodyPr>
          <a:lstStyle/>
          <a:p>
            <a:r>
              <a:rPr lang="en-GB" sz="1400" b="1" dirty="0">
                <a:solidFill>
                  <a:srgbClr val="FF0000"/>
                </a:solidFill>
              </a:rPr>
              <a:t>Die-off of pathogen will depend on their survival time in various environment (from a few days for the cholera vibrion up to several months for helminths eggs in </a:t>
            </a:r>
            <a:r>
              <a:rPr lang="en-GB" sz="1400" b="1" i="1" u="sng" dirty="0">
                <a:solidFill>
                  <a:srgbClr val="FF0000"/>
                </a:solidFill>
              </a:rPr>
              <a:t>fresh</a:t>
            </a:r>
            <a:r>
              <a:rPr lang="en-GB" sz="1400" b="1" dirty="0">
                <a:solidFill>
                  <a:srgbClr val="FF0000"/>
                </a:solidFill>
              </a:rPr>
              <a:t> water)</a:t>
            </a:r>
            <a:endParaRPr lang="en-US" sz="1400" b="1" dirty="0">
              <a:solidFill>
                <a:srgbClr val="FF0000"/>
              </a:solidFill>
            </a:endParaRPr>
          </a:p>
        </p:txBody>
      </p:sp>
      <p:pic>
        <p:nvPicPr>
          <p:cNvPr id="6" name="Picture 5">
            <a:extLst>
              <a:ext uri="{FF2B5EF4-FFF2-40B4-BE49-F238E27FC236}">
                <a16:creationId xmlns:a16="http://schemas.microsoft.com/office/drawing/2014/main" id="{DB007AA8-5F23-4E8B-99E1-A30EEC18DC2B}"/>
              </a:ext>
            </a:extLst>
          </p:cNvPr>
          <p:cNvPicPr>
            <a:picLocks noChangeAspect="1"/>
          </p:cNvPicPr>
          <p:nvPr/>
        </p:nvPicPr>
        <p:blipFill>
          <a:blip r:embed="rId23"/>
          <a:stretch>
            <a:fillRect/>
          </a:stretch>
        </p:blipFill>
        <p:spPr>
          <a:xfrm>
            <a:off x="5393326" y="2706823"/>
            <a:ext cx="6597570" cy="3264061"/>
          </a:xfrm>
          <a:prstGeom prst="rect">
            <a:avLst/>
          </a:prstGeom>
        </p:spPr>
      </p:pic>
      <p:sp>
        <p:nvSpPr>
          <p:cNvPr id="39" name="TextBox 38">
            <a:extLst>
              <a:ext uri="{FF2B5EF4-FFF2-40B4-BE49-F238E27FC236}">
                <a16:creationId xmlns:a16="http://schemas.microsoft.com/office/drawing/2014/main" id="{DF4F5170-6665-44CD-9113-CA5FD0E5D5A6}"/>
              </a:ext>
            </a:extLst>
          </p:cNvPr>
          <p:cNvSpPr txBox="1"/>
          <p:nvPr/>
        </p:nvSpPr>
        <p:spPr>
          <a:xfrm>
            <a:off x="5576086" y="2402474"/>
            <a:ext cx="6232051" cy="307777"/>
          </a:xfrm>
          <a:prstGeom prst="rect">
            <a:avLst/>
          </a:prstGeom>
          <a:noFill/>
        </p:spPr>
        <p:txBody>
          <a:bodyPr wrap="square" rtlCol="0">
            <a:spAutoFit/>
          </a:bodyPr>
          <a:lstStyle/>
          <a:p>
            <a:r>
              <a:rPr lang="en-GB" sz="1400" dirty="0"/>
              <a:t>Pathogens’ diameter compared with aquifer matrix apertures</a:t>
            </a:r>
            <a:endParaRPr lang="en-US" sz="1400" dirty="0"/>
          </a:p>
        </p:txBody>
      </p:sp>
      <p:sp>
        <p:nvSpPr>
          <p:cNvPr id="40" name="TextBox 39">
            <a:extLst>
              <a:ext uri="{FF2B5EF4-FFF2-40B4-BE49-F238E27FC236}">
                <a16:creationId xmlns:a16="http://schemas.microsoft.com/office/drawing/2014/main" id="{3A24FD3E-F944-4D42-AB0F-314091372352}"/>
              </a:ext>
            </a:extLst>
          </p:cNvPr>
          <p:cNvSpPr txBox="1"/>
          <p:nvPr/>
        </p:nvSpPr>
        <p:spPr>
          <a:xfrm>
            <a:off x="5738401" y="1243672"/>
            <a:ext cx="6069735" cy="738664"/>
          </a:xfrm>
          <a:prstGeom prst="rect">
            <a:avLst/>
          </a:prstGeom>
          <a:noFill/>
        </p:spPr>
        <p:txBody>
          <a:bodyPr wrap="square" rtlCol="0">
            <a:spAutoFit/>
          </a:bodyPr>
          <a:lstStyle/>
          <a:p>
            <a:r>
              <a:rPr lang="en-GB" sz="1400" b="1" dirty="0">
                <a:solidFill>
                  <a:srgbClr val="FF0000"/>
                </a:solidFill>
              </a:rPr>
              <a:t>Mechanical filtration is more effective for larger organisms such as </a:t>
            </a:r>
            <a:r>
              <a:rPr lang="en-US" sz="1400" b="1" dirty="0">
                <a:solidFill>
                  <a:srgbClr val="FF0000"/>
                </a:solidFill>
              </a:rPr>
              <a:t>protozoan cysts and helminths </a:t>
            </a:r>
            <a:r>
              <a:rPr lang="en-GB" sz="1400" b="1" dirty="0">
                <a:solidFill>
                  <a:srgbClr val="FF0000"/>
                </a:solidFill>
              </a:rPr>
              <a:t>but will also help to attenuate bacteria and is dependent on the pore size of the rock</a:t>
            </a:r>
            <a:endParaRPr lang="en-US" sz="1400" b="1" dirty="0">
              <a:solidFill>
                <a:srgbClr val="FF0000"/>
              </a:solidFill>
            </a:endParaRPr>
          </a:p>
        </p:txBody>
      </p:sp>
    </p:spTree>
    <p:extLst>
      <p:ext uri="{BB962C8B-B14F-4D97-AF65-F5344CB8AC3E}">
        <p14:creationId xmlns:p14="http://schemas.microsoft.com/office/powerpoint/2010/main" val="20076571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hlinkClick r:id="rId16" action="ppaction://hlinksldjump"/>
            <a:extLst>
              <a:ext uri="{FF2B5EF4-FFF2-40B4-BE49-F238E27FC236}">
                <a16:creationId xmlns:a16="http://schemas.microsoft.com/office/drawing/2014/main" id="{0B89758E-980D-440C-BC86-E1A68FD968A5}"/>
              </a:ext>
            </a:extLst>
          </p:cNvPr>
          <p:cNvSpPr/>
          <p:nvPr/>
        </p:nvSpPr>
        <p:spPr>
          <a:xfrm>
            <a:off x="64113" y="483179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Budgeting</a:t>
            </a:r>
            <a:endParaRPr lang="en-US" sz="900" dirty="0"/>
          </a:p>
        </p:txBody>
      </p:sp>
      <p:sp>
        <p:nvSpPr>
          <p:cNvPr id="20" name="Rectangle 19">
            <a:hlinkClick r:id="rId17" action="ppaction://hlinksldjump"/>
            <a:extLst>
              <a:ext uri="{FF2B5EF4-FFF2-40B4-BE49-F238E27FC236}">
                <a16:creationId xmlns:a16="http://schemas.microsoft.com/office/drawing/2014/main" id="{8F740516-AB22-4756-84B2-258764C9A310}"/>
              </a:ext>
            </a:extLst>
          </p:cNvPr>
          <p:cNvSpPr/>
          <p:nvPr/>
        </p:nvSpPr>
        <p:spPr>
          <a:xfrm>
            <a:off x="-6" y="54018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1" name="Rectangle 20">
            <a:hlinkClick r:id="rId18" action="ppaction://hlinksldjump"/>
            <a:extLst>
              <a:ext uri="{FF2B5EF4-FFF2-40B4-BE49-F238E27FC236}">
                <a16:creationId xmlns:a16="http://schemas.microsoft.com/office/drawing/2014/main" id="{2A0442BC-0D4B-4EFA-9F21-58FAE548D80F}"/>
              </a:ext>
            </a:extLst>
          </p:cNvPr>
          <p:cNvSpPr/>
          <p:nvPr/>
        </p:nvSpPr>
        <p:spPr>
          <a:xfrm>
            <a:off x="64113" y="465890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phases</a:t>
            </a:r>
            <a:endParaRPr lang="en-US" sz="900" dirty="0"/>
          </a:p>
        </p:txBody>
      </p:sp>
      <p:sp>
        <p:nvSpPr>
          <p:cNvPr id="18" name="TextBox 17">
            <a:extLst>
              <a:ext uri="{FF2B5EF4-FFF2-40B4-BE49-F238E27FC236}">
                <a16:creationId xmlns:a16="http://schemas.microsoft.com/office/drawing/2014/main" id="{840D2CAB-EA73-4592-8539-F0A977AB0315}"/>
              </a:ext>
            </a:extLst>
          </p:cNvPr>
          <p:cNvSpPr txBox="1"/>
          <p:nvPr/>
        </p:nvSpPr>
        <p:spPr>
          <a:xfrm>
            <a:off x="1766761" y="361489"/>
            <a:ext cx="6487115" cy="646331"/>
          </a:xfrm>
          <a:prstGeom prst="rect">
            <a:avLst/>
          </a:prstGeom>
          <a:noFill/>
        </p:spPr>
        <p:txBody>
          <a:bodyPr wrap="square" rtlCol="0">
            <a:spAutoFit/>
          </a:bodyPr>
          <a:lstStyle/>
          <a:p>
            <a:r>
              <a:rPr lang="en-GB" b="1" dirty="0">
                <a:solidFill>
                  <a:srgbClr val="FF0000"/>
                </a:solidFill>
              </a:rPr>
              <a:t>Where there are human beings there is the need to ensure proper excreta disposal service for as long as the settlement lasts</a:t>
            </a:r>
            <a:endParaRPr lang="en-US" b="1" dirty="0">
              <a:solidFill>
                <a:srgbClr val="FF0000"/>
              </a:solidFill>
            </a:endParaRPr>
          </a:p>
        </p:txBody>
      </p:sp>
      <p:pic>
        <p:nvPicPr>
          <p:cNvPr id="22" name="Picture 21">
            <a:extLst>
              <a:ext uri="{FF2B5EF4-FFF2-40B4-BE49-F238E27FC236}">
                <a16:creationId xmlns:a16="http://schemas.microsoft.com/office/drawing/2014/main" id="{DC80A4C4-E25C-48AF-9CEF-FC0B6597DD40}"/>
              </a:ext>
            </a:extLst>
          </p:cNvPr>
          <p:cNvPicPr>
            <a:picLocks noChangeAspect="1"/>
          </p:cNvPicPr>
          <p:nvPr/>
        </p:nvPicPr>
        <p:blipFill>
          <a:blip r:embed="rId19"/>
          <a:stretch>
            <a:fillRect/>
          </a:stretch>
        </p:blipFill>
        <p:spPr>
          <a:xfrm>
            <a:off x="2445261" y="1238764"/>
            <a:ext cx="3923170" cy="4380472"/>
          </a:xfrm>
          <a:prstGeom prst="rect">
            <a:avLst/>
          </a:prstGeom>
        </p:spPr>
      </p:pic>
      <p:sp>
        <p:nvSpPr>
          <p:cNvPr id="23" name="TextBox 22">
            <a:extLst>
              <a:ext uri="{FF2B5EF4-FFF2-40B4-BE49-F238E27FC236}">
                <a16:creationId xmlns:a16="http://schemas.microsoft.com/office/drawing/2014/main" id="{F9AA4AFF-3EAC-41D1-A3F2-FAAA62F3507B}"/>
              </a:ext>
            </a:extLst>
          </p:cNvPr>
          <p:cNvSpPr txBox="1"/>
          <p:nvPr/>
        </p:nvSpPr>
        <p:spPr>
          <a:xfrm>
            <a:off x="7080531" y="1494094"/>
            <a:ext cx="4385883" cy="1323439"/>
          </a:xfrm>
          <a:prstGeom prst="rect">
            <a:avLst/>
          </a:prstGeom>
          <a:noFill/>
        </p:spPr>
        <p:txBody>
          <a:bodyPr wrap="square" rtlCol="0">
            <a:spAutoFit/>
          </a:bodyPr>
          <a:lstStyle/>
          <a:p>
            <a:r>
              <a:rPr lang="en-GB" sz="1600" dirty="0"/>
              <a:t>While camps are temporary structures to provide immediate protection and assistance to refugees and internally displaced people, people length of stay vary widely from a few months to several </a:t>
            </a:r>
            <a:r>
              <a:rPr lang="en-GB" sz="1600" b="1" dirty="0"/>
              <a:t>decades</a:t>
            </a:r>
            <a:r>
              <a:rPr lang="en-GB" sz="1600" dirty="0"/>
              <a:t> in protracted crisis.</a:t>
            </a:r>
            <a:endParaRPr lang="en-US" sz="1600" dirty="0"/>
          </a:p>
        </p:txBody>
      </p:sp>
      <p:sp>
        <p:nvSpPr>
          <p:cNvPr id="24" name="TextBox 23">
            <a:extLst>
              <a:ext uri="{FF2B5EF4-FFF2-40B4-BE49-F238E27FC236}">
                <a16:creationId xmlns:a16="http://schemas.microsoft.com/office/drawing/2014/main" id="{34E3EA93-8382-40FF-8329-C0E466FA71AF}"/>
              </a:ext>
            </a:extLst>
          </p:cNvPr>
          <p:cNvSpPr txBox="1"/>
          <p:nvPr/>
        </p:nvSpPr>
        <p:spPr>
          <a:xfrm>
            <a:off x="7080530" y="3163296"/>
            <a:ext cx="4385883" cy="1077218"/>
          </a:xfrm>
          <a:prstGeom prst="rect">
            <a:avLst/>
          </a:prstGeom>
          <a:noFill/>
        </p:spPr>
        <p:txBody>
          <a:bodyPr wrap="square" rtlCol="0">
            <a:spAutoFit/>
          </a:bodyPr>
          <a:lstStyle/>
          <a:p>
            <a:r>
              <a:rPr lang="en-GB" sz="1600" dirty="0"/>
              <a:t>However, most people affected by a crisis are more likely to be hosted by local population or to move in urban or peri-urban locations often in abandoned buildings and / or flood prone areas</a:t>
            </a:r>
          </a:p>
        </p:txBody>
      </p:sp>
      <p:sp>
        <p:nvSpPr>
          <p:cNvPr id="25" name="TextBox 24">
            <a:extLst>
              <a:ext uri="{FF2B5EF4-FFF2-40B4-BE49-F238E27FC236}">
                <a16:creationId xmlns:a16="http://schemas.microsoft.com/office/drawing/2014/main" id="{374314CD-4A19-411F-9B45-3B38F94C1C32}"/>
              </a:ext>
            </a:extLst>
          </p:cNvPr>
          <p:cNvSpPr txBox="1"/>
          <p:nvPr/>
        </p:nvSpPr>
        <p:spPr>
          <a:xfrm>
            <a:off x="7080529" y="4434400"/>
            <a:ext cx="4385883" cy="1077218"/>
          </a:xfrm>
          <a:prstGeom prst="rect">
            <a:avLst/>
          </a:prstGeom>
          <a:noFill/>
        </p:spPr>
        <p:txBody>
          <a:bodyPr wrap="square" rtlCol="0">
            <a:spAutoFit/>
          </a:bodyPr>
          <a:lstStyle/>
          <a:p>
            <a:r>
              <a:rPr lang="en-GB" sz="1600" dirty="0"/>
              <a:t>Each situation faces its own challenges to ensure any excreta disposal system continue to deliver quality service to all affected and hosting population.</a:t>
            </a:r>
          </a:p>
        </p:txBody>
      </p:sp>
    </p:spTree>
    <p:extLst>
      <p:ext uri="{BB962C8B-B14F-4D97-AF65-F5344CB8AC3E}">
        <p14:creationId xmlns:p14="http://schemas.microsoft.com/office/powerpoint/2010/main" val="11710398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hlinkClick r:id="rId16" action="ppaction://hlinksldjump"/>
            <a:extLst>
              <a:ext uri="{FF2B5EF4-FFF2-40B4-BE49-F238E27FC236}">
                <a16:creationId xmlns:a16="http://schemas.microsoft.com/office/drawing/2014/main" id="{0B89758E-980D-440C-BC86-E1A68FD968A5}"/>
              </a:ext>
            </a:extLst>
          </p:cNvPr>
          <p:cNvSpPr/>
          <p:nvPr/>
        </p:nvSpPr>
        <p:spPr>
          <a:xfrm>
            <a:off x="64113" y="483179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Budgeting</a:t>
            </a:r>
            <a:endParaRPr lang="en-US" sz="900" dirty="0"/>
          </a:p>
        </p:txBody>
      </p:sp>
      <p:sp>
        <p:nvSpPr>
          <p:cNvPr id="20" name="Rectangle 19">
            <a:hlinkClick r:id="rId17" action="ppaction://hlinksldjump"/>
            <a:extLst>
              <a:ext uri="{FF2B5EF4-FFF2-40B4-BE49-F238E27FC236}">
                <a16:creationId xmlns:a16="http://schemas.microsoft.com/office/drawing/2014/main" id="{8F740516-AB22-4756-84B2-258764C9A310}"/>
              </a:ext>
            </a:extLst>
          </p:cNvPr>
          <p:cNvSpPr/>
          <p:nvPr/>
        </p:nvSpPr>
        <p:spPr>
          <a:xfrm>
            <a:off x="-6" y="54018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Rectangle 21">
            <a:extLst>
              <a:ext uri="{FF2B5EF4-FFF2-40B4-BE49-F238E27FC236}">
                <a16:creationId xmlns:a16="http://schemas.microsoft.com/office/drawing/2014/main" id="{F1D50C2C-65C1-4DD7-AFB7-B620B574F6AA}"/>
              </a:ext>
            </a:extLst>
          </p:cNvPr>
          <p:cNvSpPr/>
          <p:nvPr/>
        </p:nvSpPr>
        <p:spPr>
          <a:xfrm>
            <a:off x="64113" y="465890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phases</a:t>
            </a:r>
            <a:endParaRPr lang="en-US" sz="900" dirty="0">
              <a:solidFill>
                <a:schemeClr val="tx1"/>
              </a:solidFill>
            </a:endParaRPr>
          </a:p>
        </p:txBody>
      </p:sp>
      <p:sp>
        <p:nvSpPr>
          <p:cNvPr id="27" name="TextBox 26">
            <a:extLst>
              <a:ext uri="{FF2B5EF4-FFF2-40B4-BE49-F238E27FC236}">
                <a16:creationId xmlns:a16="http://schemas.microsoft.com/office/drawing/2014/main" id="{185E9645-8624-4982-A4B1-7E0CE07ABDAF}"/>
              </a:ext>
            </a:extLst>
          </p:cNvPr>
          <p:cNvSpPr txBox="1"/>
          <p:nvPr/>
        </p:nvSpPr>
        <p:spPr>
          <a:xfrm>
            <a:off x="1491354" y="1216167"/>
            <a:ext cx="1634594" cy="369332"/>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Preparedness</a:t>
            </a:r>
            <a:endParaRPr lang="en-US" dirty="0"/>
          </a:p>
        </p:txBody>
      </p:sp>
      <p:sp>
        <p:nvSpPr>
          <p:cNvPr id="29" name="Rectangle 28">
            <a:extLst>
              <a:ext uri="{FF2B5EF4-FFF2-40B4-BE49-F238E27FC236}">
                <a16:creationId xmlns:a16="http://schemas.microsoft.com/office/drawing/2014/main" id="{20D9058B-E563-4238-B653-2C6581C8E743}"/>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1/5</a:t>
            </a:r>
            <a:endParaRPr lang="en-US" sz="900" dirty="0"/>
          </a:p>
        </p:txBody>
      </p:sp>
      <p:sp>
        <p:nvSpPr>
          <p:cNvPr id="32" name="Action Button: Go to End 31">
            <a:hlinkClick r:id="rId18" action="ppaction://hlinksldjump" highlightClick="1"/>
            <a:extLst>
              <a:ext uri="{FF2B5EF4-FFF2-40B4-BE49-F238E27FC236}">
                <a16:creationId xmlns:a16="http://schemas.microsoft.com/office/drawing/2014/main" id="{FB218DAA-3038-4128-AA37-B16879E33C26}"/>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Forward or Next 32">
            <a:hlinkClick r:id="" action="ppaction://hlinkshowjump?jump=nextslide" highlightClick="1"/>
            <a:extLst>
              <a:ext uri="{FF2B5EF4-FFF2-40B4-BE49-F238E27FC236}">
                <a16:creationId xmlns:a16="http://schemas.microsoft.com/office/drawing/2014/main" id="{C74DCA1A-B3E1-4236-9F66-9E32C35AB2DA}"/>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D70FAD5-7DAA-4072-987C-45AA4C961BB3}"/>
              </a:ext>
            </a:extLst>
          </p:cNvPr>
          <p:cNvSpPr/>
          <p:nvPr/>
        </p:nvSpPr>
        <p:spPr>
          <a:xfrm>
            <a:off x="1715512" y="102037"/>
            <a:ext cx="1941172"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Emergency phases</a:t>
            </a:r>
            <a:endParaRPr lang="en-US" dirty="0"/>
          </a:p>
        </p:txBody>
      </p:sp>
      <p:sp>
        <p:nvSpPr>
          <p:cNvPr id="17" name="TextBox 16">
            <a:extLst>
              <a:ext uri="{FF2B5EF4-FFF2-40B4-BE49-F238E27FC236}">
                <a16:creationId xmlns:a16="http://schemas.microsoft.com/office/drawing/2014/main" id="{4BA9FF54-5D6E-4BBF-BAA1-4A8AB437DC25}"/>
              </a:ext>
            </a:extLst>
          </p:cNvPr>
          <p:cNvSpPr txBox="1"/>
          <p:nvPr/>
        </p:nvSpPr>
        <p:spPr>
          <a:xfrm>
            <a:off x="1491354" y="471369"/>
            <a:ext cx="10258281" cy="646331"/>
          </a:xfrm>
          <a:prstGeom prst="rect">
            <a:avLst/>
          </a:prstGeom>
          <a:noFill/>
        </p:spPr>
        <p:txBody>
          <a:bodyPr wrap="square" rtlCol="0">
            <a:spAutoFit/>
          </a:bodyPr>
          <a:lstStyle/>
          <a:p>
            <a:r>
              <a:rPr lang="en-GB" dirty="0"/>
              <a:t>What are the activities to implement and the parameters you need to check and verify in order to ensure an excreta disposal service is in place and operational in all phases of an emergency, whatever the settings?</a:t>
            </a:r>
            <a:endParaRPr lang="en-US" dirty="0"/>
          </a:p>
        </p:txBody>
      </p:sp>
      <p:sp>
        <p:nvSpPr>
          <p:cNvPr id="21" name="TextBox 20">
            <a:extLst>
              <a:ext uri="{FF2B5EF4-FFF2-40B4-BE49-F238E27FC236}">
                <a16:creationId xmlns:a16="http://schemas.microsoft.com/office/drawing/2014/main" id="{99481218-F226-4D4C-BEA9-5C8CD3C376A1}"/>
              </a:ext>
            </a:extLst>
          </p:cNvPr>
          <p:cNvSpPr txBox="1"/>
          <p:nvPr/>
        </p:nvSpPr>
        <p:spPr>
          <a:xfrm>
            <a:off x="1491353" y="1749692"/>
            <a:ext cx="3226303" cy="523220"/>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What are the hazards that can / will affect excreta disposal services?</a:t>
            </a:r>
            <a:endParaRPr lang="en-US" sz="1400" dirty="0"/>
          </a:p>
        </p:txBody>
      </p:sp>
      <p:sp>
        <p:nvSpPr>
          <p:cNvPr id="36" name="TextBox 35">
            <a:extLst>
              <a:ext uri="{FF2B5EF4-FFF2-40B4-BE49-F238E27FC236}">
                <a16:creationId xmlns:a16="http://schemas.microsoft.com/office/drawing/2014/main" id="{57794CF6-BEA4-4BB5-8ED4-9E11B075E004}"/>
              </a:ext>
            </a:extLst>
          </p:cNvPr>
          <p:cNvSpPr txBox="1"/>
          <p:nvPr/>
        </p:nvSpPr>
        <p:spPr>
          <a:xfrm>
            <a:off x="1490438" y="2430503"/>
            <a:ext cx="3226302"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What are the hazards that can / will displace people to areas where there is no functional excreta disposal service?</a:t>
            </a:r>
            <a:endParaRPr lang="en-US" sz="1400" dirty="0"/>
          </a:p>
        </p:txBody>
      </p:sp>
      <p:sp>
        <p:nvSpPr>
          <p:cNvPr id="38" name="TextBox 37">
            <a:extLst>
              <a:ext uri="{FF2B5EF4-FFF2-40B4-BE49-F238E27FC236}">
                <a16:creationId xmlns:a16="http://schemas.microsoft.com/office/drawing/2014/main" id="{A0CD7A5D-A735-4709-9406-4B9C4795736D}"/>
              </a:ext>
            </a:extLst>
          </p:cNvPr>
          <p:cNvSpPr txBox="1"/>
          <p:nvPr/>
        </p:nvSpPr>
        <p:spPr>
          <a:xfrm>
            <a:off x="5116268" y="1606879"/>
            <a:ext cx="6738563" cy="523220"/>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e.g., flood can destroy latrines, treatment systems, damage transport trucks, overflow and fill latrines, damage water network and stop latrine flushing system, etc.</a:t>
            </a:r>
            <a:endParaRPr lang="en-US" sz="1400" dirty="0"/>
          </a:p>
        </p:txBody>
      </p:sp>
      <p:sp>
        <p:nvSpPr>
          <p:cNvPr id="40" name="TextBox 39">
            <a:extLst>
              <a:ext uri="{FF2B5EF4-FFF2-40B4-BE49-F238E27FC236}">
                <a16:creationId xmlns:a16="http://schemas.microsoft.com/office/drawing/2014/main" id="{7A2AD480-A01D-419B-AAB7-D9FED8AD03E3}"/>
              </a:ext>
            </a:extLst>
          </p:cNvPr>
          <p:cNvSpPr txBox="1"/>
          <p:nvPr/>
        </p:nvSpPr>
        <p:spPr>
          <a:xfrm>
            <a:off x="5116269" y="2375524"/>
            <a:ext cx="6738562" cy="738664"/>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e.g., severe drought reduces access to water impacting the flushing of latrines and sewerage as well as handwashing, it can also dry out clays and undermine foundation of infrastructure</a:t>
            </a:r>
            <a:endParaRPr lang="en-US" sz="1400" dirty="0"/>
          </a:p>
        </p:txBody>
      </p:sp>
      <p:sp>
        <p:nvSpPr>
          <p:cNvPr id="44" name="TextBox 43">
            <a:extLst>
              <a:ext uri="{FF2B5EF4-FFF2-40B4-BE49-F238E27FC236}">
                <a16:creationId xmlns:a16="http://schemas.microsoft.com/office/drawing/2014/main" id="{55CEB977-A6C0-4C8A-A25C-333BC3A00140}"/>
              </a:ext>
            </a:extLst>
          </p:cNvPr>
          <p:cNvSpPr txBox="1"/>
          <p:nvPr/>
        </p:nvSpPr>
        <p:spPr>
          <a:xfrm>
            <a:off x="1490438" y="3345443"/>
            <a:ext cx="3226302"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What are the population groups whose access to excreta disposal services will be the most affected?</a:t>
            </a:r>
            <a:endParaRPr lang="en-US" sz="1400" dirty="0"/>
          </a:p>
        </p:txBody>
      </p:sp>
      <p:sp>
        <p:nvSpPr>
          <p:cNvPr id="48" name="TextBox 47">
            <a:extLst>
              <a:ext uri="{FF2B5EF4-FFF2-40B4-BE49-F238E27FC236}">
                <a16:creationId xmlns:a16="http://schemas.microsoft.com/office/drawing/2014/main" id="{BD021581-83A8-471B-90F1-340918E5711F}"/>
              </a:ext>
            </a:extLst>
          </p:cNvPr>
          <p:cNvSpPr txBox="1"/>
          <p:nvPr/>
        </p:nvSpPr>
        <p:spPr>
          <a:xfrm>
            <a:off x="5116269" y="3318708"/>
            <a:ext cx="6738562" cy="738664"/>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Contingency planning exercises usually provide information on hazards, geographical areas and potential affected population size. But it often does not inform on how various population groups are affected differently by disaster.</a:t>
            </a:r>
            <a:endParaRPr lang="en-US" sz="1400" dirty="0"/>
          </a:p>
        </p:txBody>
      </p:sp>
      <p:sp>
        <p:nvSpPr>
          <p:cNvPr id="49" name="TextBox 48">
            <a:extLst>
              <a:ext uri="{FF2B5EF4-FFF2-40B4-BE49-F238E27FC236}">
                <a16:creationId xmlns:a16="http://schemas.microsoft.com/office/drawing/2014/main" id="{A101DA0E-EA10-4A09-B8F4-E7C4AB00F78B}"/>
              </a:ext>
            </a:extLst>
          </p:cNvPr>
          <p:cNvSpPr txBox="1"/>
          <p:nvPr/>
        </p:nvSpPr>
        <p:spPr>
          <a:xfrm>
            <a:off x="5116269" y="4265456"/>
            <a:ext cx="6738562" cy="738664"/>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Local disaster response plan may inform on location for evacuation centres (often schools) but not the status of its excreta disposal system neither if there is enough infrastructure to serve the number of affected population it can shelter.</a:t>
            </a:r>
            <a:endParaRPr lang="en-US" sz="1400" dirty="0"/>
          </a:p>
        </p:txBody>
      </p:sp>
      <p:sp>
        <p:nvSpPr>
          <p:cNvPr id="50" name="TextBox 49">
            <a:extLst>
              <a:ext uri="{FF2B5EF4-FFF2-40B4-BE49-F238E27FC236}">
                <a16:creationId xmlns:a16="http://schemas.microsoft.com/office/drawing/2014/main" id="{8B892F08-5246-4007-85E3-08E978CA1F98}"/>
              </a:ext>
            </a:extLst>
          </p:cNvPr>
          <p:cNvSpPr txBox="1"/>
          <p:nvPr/>
        </p:nvSpPr>
        <p:spPr>
          <a:xfrm>
            <a:off x="1490438" y="4256484"/>
            <a:ext cx="3226302" cy="954107"/>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What are the existing excreta disposal systems and their functional status? Has the markets for material and services been assessed?</a:t>
            </a:r>
            <a:endParaRPr lang="en-US" sz="1400" dirty="0"/>
          </a:p>
        </p:txBody>
      </p:sp>
      <p:sp>
        <p:nvSpPr>
          <p:cNvPr id="51" name="TextBox 50">
            <a:extLst>
              <a:ext uri="{FF2B5EF4-FFF2-40B4-BE49-F238E27FC236}">
                <a16:creationId xmlns:a16="http://schemas.microsoft.com/office/drawing/2014/main" id="{EF909FA7-45C1-46EF-B537-C09A1FA55132}"/>
              </a:ext>
            </a:extLst>
          </p:cNvPr>
          <p:cNvSpPr txBox="1"/>
          <p:nvPr/>
        </p:nvSpPr>
        <p:spPr>
          <a:xfrm>
            <a:off x="5116269" y="5180077"/>
            <a:ext cx="6738562" cy="138499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It important to examine both what function and what doesn’t and why.</a:t>
            </a:r>
          </a:p>
          <a:p>
            <a:r>
              <a:rPr lang="en-GB" sz="1400" dirty="0"/>
              <a:t>e.g., technical issues may reflect local entrepreneurs’ skills and limitations</a:t>
            </a:r>
          </a:p>
          <a:p>
            <a:r>
              <a:rPr lang="en-GB" sz="1400" dirty="0"/>
              <a:t>Operation and maintenance issues may highlight service affordability limitation</a:t>
            </a:r>
          </a:p>
          <a:p>
            <a:r>
              <a:rPr lang="en-GB" sz="1400" dirty="0"/>
              <a:t>Misuse and limit use should alert on design problem as well as security concern to access services and in general a lack of users’ consultation and preference inclusion for designing systems and infrastructures</a:t>
            </a:r>
            <a:endParaRPr lang="en-US" sz="1400" dirty="0"/>
          </a:p>
        </p:txBody>
      </p:sp>
      <p:sp>
        <p:nvSpPr>
          <p:cNvPr id="52" name="TextBox 51">
            <a:extLst>
              <a:ext uri="{FF2B5EF4-FFF2-40B4-BE49-F238E27FC236}">
                <a16:creationId xmlns:a16="http://schemas.microsoft.com/office/drawing/2014/main" id="{79714CB3-A3E2-419C-B1A6-0967D3489F28}"/>
              </a:ext>
            </a:extLst>
          </p:cNvPr>
          <p:cNvSpPr txBox="1"/>
          <p:nvPr/>
        </p:nvSpPr>
        <p:spPr>
          <a:xfrm>
            <a:off x="1490438" y="5387168"/>
            <a:ext cx="3226302" cy="116955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What emergency latrine model is appropriate and what material should be pre-stocked or can standby agreement with suppliers / enterprises be made as preparedness planning?</a:t>
            </a:r>
            <a:endParaRPr lang="en-US" sz="1400" dirty="0"/>
          </a:p>
        </p:txBody>
      </p:sp>
    </p:spTree>
    <p:extLst>
      <p:ext uri="{BB962C8B-B14F-4D97-AF65-F5344CB8AC3E}">
        <p14:creationId xmlns:p14="http://schemas.microsoft.com/office/powerpoint/2010/main" val="31235787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hlinkClick r:id="rId16" action="ppaction://hlinksldjump"/>
            <a:extLst>
              <a:ext uri="{FF2B5EF4-FFF2-40B4-BE49-F238E27FC236}">
                <a16:creationId xmlns:a16="http://schemas.microsoft.com/office/drawing/2014/main" id="{0B89758E-980D-440C-BC86-E1A68FD968A5}"/>
              </a:ext>
            </a:extLst>
          </p:cNvPr>
          <p:cNvSpPr/>
          <p:nvPr/>
        </p:nvSpPr>
        <p:spPr>
          <a:xfrm>
            <a:off x="64113" y="483179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Budgeting</a:t>
            </a:r>
            <a:endParaRPr lang="en-US" sz="900" dirty="0"/>
          </a:p>
        </p:txBody>
      </p:sp>
      <p:sp>
        <p:nvSpPr>
          <p:cNvPr id="20" name="Rectangle 19">
            <a:hlinkClick r:id="rId17" action="ppaction://hlinksldjump"/>
            <a:extLst>
              <a:ext uri="{FF2B5EF4-FFF2-40B4-BE49-F238E27FC236}">
                <a16:creationId xmlns:a16="http://schemas.microsoft.com/office/drawing/2014/main" id="{8F740516-AB22-4756-84B2-258764C9A310}"/>
              </a:ext>
            </a:extLst>
          </p:cNvPr>
          <p:cNvSpPr/>
          <p:nvPr/>
        </p:nvSpPr>
        <p:spPr>
          <a:xfrm>
            <a:off x="-6" y="54018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Rectangle 21">
            <a:extLst>
              <a:ext uri="{FF2B5EF4-FFF2-40B4-BE49-F238E27FC236}">
                <a16:creationId xmlns:a16="http://schemas.microsoft.com/office/drawing/2014/main" id="{F1D50C2C-65C1-4DD7-AFB7-B620B574F6AA}"/>
              </a:ext>
            </a:extLst>
          </p:cNvPr>
          <p:cNvSpPr/>
          <p:nvPr/>
        </p:nvSpPr>
        <p:spPr>
          <a:xfrm>
            <a:off x="64113" y="465890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phases</a:t>
            </a:r>
            <a:endParaRPr lang="en-US" sz="900" dirty="0">
              <a:solidFill>
                <a:schemeClr val="tx1"/>
              </a:solidFill>
            </a:endParaRPr>
          </a:p>
        </p:txBody>
      </p:sp>
      <p:sp>
        <p:nvSpPr>
          <p:cNvPr id="25" name="Rectangle 24">
            <a:extLst>
              <a:ext uri="{FF2B5EF4-FFF2-40B4-BE49-F238E27FC236}">
                <a16:creationId xmlns:a16="http://schemas.microsoft.com/office/drawing/2014/main" id="{03CA14E3-CBE2-4879-992F-C51C910F8708}"/>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2/5</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27C66CB8-A054-4985-ACEC-9E3DDE37201E}"/>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18" action="ppaction://hlinksldjump" highlightClick="1"/>
            <a:extLst>
              <a:ext uri="{FF2B5EF4-FFF2-40B4-BE49-F238E27FC236}">
                <a16:creationId xmlns:a16="http://schemas.microsoft.com/office/drawing/2014/main" id="{EEF921F4-1A0A-4760-AA1E-B1E94EB35817}"/>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9" action="ppaction://hlinksldjump" highlightClick="1"/>
            <a:extLst>
              <a:ext uri="{FF2B5EF4-FFF2-40B4-BE49-F238E27FC236}">
                <a16:creationId xmlns:a16="http://schemas.microsoft.com/office/drawing/2014/main" id="{0989049F-CE4A-4446-919F-1F73D2CD1762}"/>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910A6694-84E0-4494-B752-949F03FF535E}"/>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52CEBA5-5A25-4EC2-814D-2B25449500E8}"/>
              </a:ext>
            </a:extLst>
          </p:cNvPr>
          <p:cNvSpPr txBox="1"/>
          <p:nvPr/>
        </p:nvSpPr>
        <p:spPr>
          <a:xfrm>
            <a:off x="1085200" y="155144"/>
            <a:ext cx="2884074" cy="369332"/>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1</a:t>
            </a:r>
            <a:r>
              <a:rPr lang="en-GB" baseline="30000" dirty="0"/>
              <a:t>st</a:t>
            </a:r>
            <a:r>
              <a:rPr lang="en-GB" dirty="0"/>
              <a:t> phase / onset emergency</a:t>
            </a:r>
            <a:endParaRPr lang="en-US" dirty="0"/>
          </a:p>
        </p:txBody>
      </p:sp>
      <p:sp>
        <p:nvSpPr>
          <p:cNvPr id="40" name="TextBox 39">
            <a:extLst>
              <a:ext uri="{FF2B5EF4-FFF2-40B4-BE49-F238E27FC236}">
                <a16:creationId xmlns:a16="http://schemas.microsoft.com/office/drawing/2014/main" id="{F20AA221-6326-4E28-BC73-C33079EED7FF}"/>
              </a:ext>
            </a:extLst>
          </p:cNvPr>
          <p:cNvSpPr txBox="1"/>
          <p:nvPr/>
        </p:nvSpPr>
        <p:spPr>
          <a:xfrm>
            <a:off x="1289394" y="1387389"/>
            <a:ext cx="2985673"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Speed is important but not at the sake of quality and consultation with people</a:t>
            </a:r>
            <a:endParaRPr lang="en-US" sz="1400" dirty="0"/>
          </a:p>
        </p:txBody>
      </p:sp>
      <p:sp>
        <p:nvSpPr>
          <p:cNvPr id="42" name="TextBox 41">
            <a:extLst>
              <a:ext uri="{FF2B5EF4-FFF2-40B4-BE49-F238E27FC236}">
                <a16:creationId xmlns:a16="http://schemas.microsoft.com/office/drawing/2014/main" id="{FEB4AB2B-44E4-41F0-8609-DD0F8951BD29}"/>
              </a:ext>
            </a:extLst>
          </p:cNvPr>
          <p:cNvSpPr txBox="1"/>
          <p:nvPr/>
        </p:nvSpPr>
        <p:spPr>
          <a:xfrm>
            <a:off x="1289394" y="2308433"/>
            <a:ext cx="2992334" cy="1384995"/>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Build a good enough excreta disposal system for the first few weeks while you defined and build the final system based on a proper technical assessment and consultation, design with local actors</a:t>
            </a:r>
            <a:endParaRPr lang="en-US" sz="1400" dirty="0"/>
          </a:p>
        </p:txBody>
      </p:sp>
      <p:sp>
        <p:nvSpPr>
          <p:cNvPr id="35" name="TextBox 34">
            <a:extLst>
              <a:ext uri="{FF2B5EF4-FFF2-40B4-BE49-F238E27FC236}">
                <a16:creationId xmlns:a16="http://schemas.microsoft.com/office/drawing/2014/main" id="{DD699B98-8DA4-45FB-98C6-AB4381D77FD1}"/>
              </a:ext>
            </a:extLst>
          </p:cNvPr>
          <p:cNvSpPr txBox="1"/>
          <p:nvPr/>
        </p:nvSpPr>
        <p:spPr>
          <a:xfrm>
            <a:off x="7021675" y="1415376"/>
            <a:ext cx="2228857"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200" dirty="0"/>
              <a:t>Tools and material supporting communities to manage open defecation</a:t>
            </a:r>
            <a:endParaRPr lang="en-US" sz="1200" dirty="0"/>
          </a:p>
        </p:txBody>
      </p:sp>
      <p:sp>
        <p:nvSpPr>
          <p:cNvPr id="36" name="TextBox 35">
            <a:extLst>
              <a:ext uri="{FF2B5EF4-FFF2-40B4-BE49-F238E27FC236}">
                <a16:creationId xmlns:a16="http://schemas.microsoft.com/office/drawing/2014/main" id="{29F796F5-6A2C-42E0-A932-E9A30C862F2C}"/>
              </a:ext>
            </a:extLst>
          </p:cNvPr>
          <p:cNvSpPr txBox="1"/>
          <p:nvPr/>
        </p:nvSpPr>
        <p:spPr>
          <a:xfrm>
            <a:off x="4525964" y="1391540"/>
            <a:ext cx="2089209"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Container based latrine / </a:t>
            </a:r>
            <a:r>
              <a:rPr lang="en-GB" sz="1200" dirty="0" err="1"/>
              <a:t>PeePoo</a:t>
            </a:r>
            <a:r>
              <a:rPr lang="en-GB" sz="1200" dirty="0"/>
              <a:t> bag</a:t>
            </a:r>
            <a:endParaRPr lang="en-US" sz="1200" dirty="0"/>
          </a:p>
        </p:txBody>
      </p:sp>
      <p:sp>
        <p:nvSpPr>
          <p:cNvPr id="37" name="TextBox 36">
            <a:extLst>
              <a:ext uri="{FF2B5EF4-FFF2-40B4-BE49-F238E27FC236}">
                <a16:creationId xmlns:a16="http://schemas.microsoft.com/office/drawing/2014/main" id="{D023429F-EE5D-455E-A43D-429E395DCA8A}"/>
              </a:ext>
            </a:extLst>
          </p:cNvPr>
          <p:cNvSpPr txBox="1"/>
          <p:nvPr/>
        </p:nvSpPr>
        <p:spPr>
          <a:xfrm>
            <a:off x="9783693" y="1430842"/>
            <a:ext cx="2228857"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Deep trench latrine (ratio 1:50)</a:t>
            </a:r>
            <a:endParaRPr lang="en-US" sz="1200" dirty="0"/>
          </a:p>
        </p:txBody>
      </p:sp>
      <p:sp>
        <p:nvSpPr>
          <p:cNvPr id="45" name="TextBox 44">
            <a:extLst>
              <a:ext uri="{FF2B5EF4-FFF2-40B4-BE49-F238E27FC236}">
                <a16:creationId xmlns:a16="http://schemas.microsoft.com/office/drawing/2014/main" id="{B753AF7D-4269-40BE-A622-DB35F9DEF840}"/>
              </a:ext>
            </a:extLst>
          </p:cNvPr>
          <p:cNvSpPr txBox="1"/>
          <p:nvPr/>
        </p:nvSpPr>
        <p:spPr>
          <a:xfrm>
            <a:off x="4525965" y="2102054"/>
            <a:ext cx="2082548"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Assess and strengthen existing Faecal Sludge collection and transport system </a:t>
            </a:r>
            <a:endParaRPr lang="en-US" sz="1200" dirty="0"/>
          </a:p>
        </p:txBody>
      </p:sp>
      <p:sp>
        <p:nvSpPr>
          <p:cNvPr id="41" name="TextBox 40">
            <a:extLst>
              <a:ext uri="{FF2B5EF4-FFF2-40B4-BE49-F238E27FC236}">
                <a16:creationId xmlns:a16="http://schemas.microsoft.com/office/drawing/2014/main" id="{15CF0D89-A8D9-4991-8C91-1A07F4F000E7}"/>
              </a:ext>
            </a:extLst>
          </p:cNvPr>
          <p:cNvSpPr txBox="1"/>
          <p:nvPr/>
        </p:nvSpPr>
        <p:spPr>
          <a:xfrm>
            <a:off x="9809819" y="1858781"/>
            <a:ext cx="2228857"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Set monitoring system</a:t>
            </a:r>
            <a:endParaRPr lang="en-US" sz="1200" dirty="0"/>
          </a:p>
        </p:txBody>
      </p:sp>
      <p:sp>
        <p:nvSpPr>
          <p:cNvPr id="38" name="TextBox 37">
            <a:extLst>
              <a:ext uri="{FF2B5EF4-FFF2-40B4-BE49-F238E27FC236}">
                <a16:creationId xmlns:a16="http://schemas.microsoft.com/office/drawing/2014/main" id="{48908084-4E89-47CF-9F7F-ED338C7B2051}"/>
              </a:ext>
            </a:extLst>
          </p:cNvPr>
          <p:cNvSpPr txBox="1"/>
          <p:nvPr/>
        </p:nvSpPr>
        <p:spPr>
          <a:xfrm>
            <a:off x="1286057" y="4187044"/>
            <a:ext cx="2985673"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Where and who are the “invisible” people? What difficulties do they have to access excreta disposal services?</a:t>
            </a:r>
            <a:endParaRPr lang="en-US" sz="1400" dirty="0"/>
          </a:p>
        </p:txBody>
      </p:sp>
      <p:sp>
        <p:nvSpPr>
          <p:cNvPr id="43" name="TextBox 42">
            <a:extLst>
              <a:ext uri="{FF2B5EF4-FFF2-40B4-BE49-F238E27FC236}">
                <a16:creationId xmlns:a16="http://schemas.microsoft.com/office/drawing/2014/main" id="{CC3B2ABE-7FBD-421B-9811-3EFB7F9958D6}"/>
              </a:ext>
            </a:extLst>
          </p:cNvPr>
          <p:cNvSpPr txBox="1"/>
          <p:nvPr/>
        </p:nvSpPr>
        <p:spPr>
          <a:xfrm>
            <a:off x="1289394" y="5421142"/>
            <a:ext cx="2985673" cy="523220"/>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What are the enablers and blockers for sanitation uptake?</a:t>
            </a:r>
            <a:endParaRPr lang="en-US" sz="1400" dirty="0"/>
          </a:p>
        </p:txBody>
      </p:sp>
      <p:grpSp>
        <p:nvGrpSpPr>
          <p:cNvPr id="17" name="Group 16">
            <a:extLst>
              <a:ext uri="{FF2B5EF4-FFF2-40B4-BE49-F238E27FC236}">
                <a16:creationId xmlns:a16="http://schemas.microsoft.com/office/drawing/2014/main" id="{D04FE4DC-6304-4BE4-A755-C21B6EFC082D}"/>
              </a:ext>
            </a:extLst>
          </p:cNvPr>
          <p:cNvGrpSpPr/>
          <p:nvPr/>
        </p:nvGrpSpPr>
        <p:grpSpPr>
          <a:xfrm>
            <a:off x="5181921" y="389512"/>
            <a:ext cx="609637" cy="692560"/>
            <a:chOff x="5500575" y="-33153"/>
            <a:chExt cx="665610" cy="835110"/>
          </a:xfrm>
        </p:grpSpPr>
        <p:pic>
          <p:nvPicPr>
            <p:cNvPr id="28" name="Graphic 27" descr="City">
              <a:extLst>
                <a:ext uri="{FF2B5EF4-FFF2-40B4-BE49-F238E27FC236}">
                  <a16:creationId xmlns:a16="http://schemas.microsoft.com/office/drawing/2014/main" id="{BFDB628C-75A1-4A2C-A96B-B4A0A254638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00575" y="-33153"/>
              <a:ext cx="644038" cy="644038"/>
            </a:xfrm>
            <a:prstGeom prst="rect">
              <a:avLst/>
            </a:prstGeom>
          </p:spPr>
        </p:pic>
        <p:sp>
          <p:nvSpPr>
            <p:cNvPr id="47" name="TextBox 46">
              <a:extLst>
                <a:ext uri="{FF2B5EF4-FFF2-40B4-BE49-F238E27FC236}">
                  <a16:creationId xmlns:a16="http://schemas.microsoft.com/office/drawing/2014/main" id="{38E196D9-1433-4A92-96D5-8BD722015B34}"/>
                </a:ext>
              </a:extLst>
            </p:cNvPr>
            <p:cNvSpPr txBox="1"/>
            <p:nvPr/>
          </p:nvSpPr>
          <p:spPr>
            <a:xfrm>
              <a:off x="5522147" y="516857"/>
              <a:ext cx="644038" cy="285100"/>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Urban</a:t>
              </a:r>
              <a:endParaRPr lang="en-US" sz="1200" dirty="0">
                <a:solidFill>
                  <a:schemeClr val="bg1"/>
                </a:solidFill>
              </a:endParaRPr>
            </a:p>
          </p:txBody>
        </p:sp>
      </p:grpSp>
      <p:grpSp>
        <p:nvGrpSpPr>
          <p:cNvPr id="18" name="Group 17">
            <a:extLst>
              <a:ext uri="{FF2B5EF4-FFF2-40B4-BE49-F238E27FC236}">
                <a16:creationId xmlns:a16="http://schemas.microsoft.com/office/drawing/2014/main" id="{CF94F165-BC02-4567-A471-BFC7327F822E}"/>
              </a:ext>
            </a:extLst>
          </p:cNvPr>
          <p:cNvGrpSpPr/>
          <p:nvPr/>
        </p:nvGrpSpPr>
        <p:grpSpPr>
          <a:xfrm>
            <a:off x="7910558" y="403309"/>
            <a:ext cx="546066" cy="664838"/>
            <a:chOff x="7532284" y="20255"/>
            <a:chExt cx="612402" cy="769204"/>
          </a:xfrm>
        </p:grpSpPr>
        <p:pic>
          <p:nvPicPr>
            <p:cNvPr id="32" name="Graphic 31" descr="Hill scene">
              <a:extLst>
                <a:ext uri="{FF2B5EF4-FFF2-40B4-BE49-F238E27FC236}">
                  <a16:creationId xmlns:a16="http://schemas.microsoft.com/office/drawing/2014/main" id="{5DADC5B3-3E62-4EAC-8BA5-F5DD0014136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532284" y="20255"/>
              <a:ext cx="609746" cy="609746"/>
            </a:xfrm>
            <a:prstGeom prst="rect">
              <a:avLst/>
            </a:prstGeom>
          </p:spPr>
        </p:pic>
        <p:sp>
          <p:nvSpPr>
            <p:cNvPr id="48" name="TextBox 47">
              <a:extLst>
                <a:ext uri="{FF2B5EF4-FFF2-40B4-BE49-F238E27FC236}">
                  <a16:creationId xmlns:a16="http://schemas.microsoft.com/office/drawing/2014/main" id="{33FD588C-7874-4DB7-9C04-4A1B9134948D}"/>
                </a:ext>
              </a:extLst>
            </p:cNvPr>
            <p:cNvSpPr txBox="1"/>
            <p:nvPr/>
          </p:nvSpPr>
          <p:spPr>
            <a:xfrm>
              <a:off x="7554807" y="512460"/>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Rural</a:t>
              </a:r>
              <a:endParaRPr lang="en-US" sz="1200" dirty="0">
                <a:solidFill>
                  <a:schemeClr val="bg1"/>
                </a:solidFill>
              </a:endParaRPr>
            </a:p>
          </p:txBody>
        </p:sp>
      </p:grpSp>
      <p:grpSp>
        <p:nvGrpSpPr>
          <p:cNvPr id="21" name="Group 20">
            <a:extLst>
              <a:ext uri="{FF2B5EF4-FFF2-40B4-BE49-F238E27FC236}">
                <a16:creationId xmlns:a16="http://schemas.microsoft.com/office/drawing/2014/main" id="{C6588DC3-659B-4714-8E26-73DD7976983A}"/>
              </a:ext>
            </a:extLst>
          </p:cNvPr>
          <p:cNvGrpSpPr/>
          <p:nvPr/>
        </p:nvGrpSpPr>
        <p:grpSpPr>
          <a:xfrm>
            <a:off x="10247149" y="325866"/>
            <a:ext cx="655455" cy="657259"/>
            <a:chOff x="10421162" y="202456"/>
            <a:chExt cx="644039" cy="778871"/>
          </a:xfrm>
        </p:grpSpPr>
        <p:pic>
          <p:nvPicPr>
            <p:cNvPr id="39" name="Graphic 38" descr="Tent">
              <a:extLst>
                <a:ext uri="{FF2B5EF4-FFF2-40B4-BE49-F238E27FC236}">
                  <a16:creationId xmlns:a16="http://schemas.microsoft.com/office/drawing/2014/main" id="{DA35FA38-55CC-4C09-B392-2EA90DAA996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21162" y="202456"/>
              <a:ext cx="644039" cy="644039"/>
            </a:xfrm>
            <a:prstGeom prst="rect">
              <a:avLst/>
            </a:prstGeom>
          </p:spPr>
        </p:pic>
        <p:sp>
          <p:nvSpPr>
            <p:cNvPr id="49" name="TextBox 48">
              <a:extLst>
                <a:ext uri="{FF2B5EF4-FFF2-40B4-BE49-F238E27FC236}">
                  <a16:creationId xmlns:a16="http://schemas.microsoft.com/office/drawing/2014/main" id="{2182CD73-0D4A-43F8-8EAE-87120EE052F3}"/>
                </a:ext>
              </a:extLst>
            </p:cNvPr>
            <p:cNvSpPr txBox="1"/>
            <p:nvPr/>
          </p:nvSpPr>
          <p:spPr>
            <a:xfrm>
              <a:off x="10452368" y="704328"/>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Camp</a:t>
              </a:r>
              <a:endParaRPr lang="en-US" sz="1200" dirty="0">
                <a:solidFill>
                  <a:schemeClr val="bg1"/>
                </a:solidFill>
              </a:endParaRPr>
            </a:p>
          </p:txBody>
        </p:sp>
      </p:grpSp>
      <p:sp>
        <p:nvSpPr>
          <p:cNvPr id="51" name="TextBox 50">
            <a:extLst>
              <a:ext uri="{FF2B5EF4-FFF2-40B4-BE49-F238E27FC236}">
                <a16:creationId xmlns:a16="http://schemas.microsoft.com/office/drawing/2014/main" id="{935177E6-698D-4471-BAC2-E014E484B118}"/>
              </a:ext>
            </a:extLst>
          </p:cNvPr>
          <p:cNvSpPr txBox="1"/>
          <p:nvPr/>
        </p:nvSpPr>
        <p:spPr>
          <a:xfrm>
            <a:off x="4612922" y="3378410"/>
            <a:ext cx="4703182" cy="27591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Sanitation stakeholders, construction and services delivery mapping</a:t>
            </a:r>
            <a:endParaRPr lang="en-US" sz="1200" dirty="0"/>
          </a:p>
        </p:txBody>
      </p:sp>
      <p:sp>
        <p:nvSpPr>
          <p:cNvPr id="52" name="TextBox 51">
            <a:extLst>
              <a:ext uri="{FF2B5EF4-FFF2-40B4-BE49-F238E27FC236}">
                <a16:creationId xmlns:a16="http://schemas.microsoft.com/office/drawing/2014/main" id="{5F615DFC-6E5F-4F10-A080-AA8AEB930FE5}"/>
              </a:ext>
            </a:extLst>
          </p:cNvPr>
          <p:cNvSpPr txBox="1"/>
          <p:nvPr/>
        </p:nvSpPr>
        <p:spPr>
          <a:xfrm>
            <a:off x="4612922" y="3791086"/>
            <a:ext cx="4637610"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Gender sensitive excreta disposal services’ risk mapping and analysis</a:t>
            </a:r>
            <a:endParaRPr lang="en-US" sz="1200" dirty="0"/>
          </a:p>
        </p:txBody>
      </p:sp>
      <p:sp>
        <p:nvSpPr>
          <p:cNvPr id="53" name="TextBox 52">
            <a:extLst>
              <a:ext uri="{FF2B5EF4-FFF2-40B4-BE49-F238E27FC236}">
                <a16:creationId xmlns:a16="http://schemas.microsoft.com/office/drawing/2014/main" id="{7DDF5994-1588-4150-BF7A-56939CCB71E9}"/>
              </a:ext>
            </a:extLst>
          </p:cNvPr>
          <p:cNvSpPr txBox="1"/>
          <p:nvPr/>
        </p:nvSpPr>
        <p:spPr>
          <a:xfrm>
            <a:off x="4612921" y="2924899"/>
            <a:ext cx="7404111" cy="27591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sz="1200" dirty="0"/>
              <a:t>Train and implement </a:t>
            </a:r>
            <a:r>
              <a:rPr lang="en-GB" sz="1200" dirty="0" err="1"/>
              <a:t>SaniTweak</a:t>
            </a:r>
            <a:r>
              <a:rPr lang="en-GB" sz="1200" dirty="0"/>
              <a:t> for adaptation of latrine models</a:t>
            </a:r>
            <a:endParaRPr lang="en-US" sz="1200" dirty="0"/>
          </a:p>
        </p:txBody>
      </p:sp>
      <p:sp>
        <p:nvSpPr>
          <p:cNvPr id="55" name="TextBox 54">
            <a:extLst>
              <a:ext uri="{FF2B5EF4-FFF2-40B4-BE49-F238E27FC236}">
                <a16:creationId xmlns:a16="http://schemas.microsoft.com/office/drawing/2014/main" id="{F6761D8F-BCA8-4B96-A23A-AE1A2F20375E}"/>
              </a:ext>
            </a:extLst>
          </p:cNvPr>
          <p:cNvSpPr txBox="1"/>
          <p:nvPr/>
        </p:nvSpPr>
        <p:spPr>
          <a:xfrm>
            <a:off x="7087247" y="4286255"/>
            <a:ext cx="4929784"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Set up / reactivate and train sanitation committee(s)</a:t>
            </a:r>
            <a:endParaRPr lang="en-US" sz="1200" dirty="0"/>
          </a:p>
        </p:txBody>
      </p:sp>
      <p:sp>
        <p:nvSpPr>
          <p:cNvPr id="56" name="TextBox 55">
            <a:extLst>
              <a:ext uri="{FF2B5EF4-FFF2-40B4-BE49-F238E27FC236}">
                <a16:creationId xmlns:a16="http://schemas.microsoft.com/office/drawing/2014/main" id="{0E8647DA-5016-4E95-846E-29534EE255AA}"/>
              </a:ext>
            </a:extLst>
          </p:cNvPr>
          <p:cNvSpPr txBox="1"/>
          <p:nvPr/>
        </p:nvSpPr>
        <p:spPr>
          <a:xfrm>
            <a:off x="4612921" y="4917099"/>
            <a:ext cx="4703181"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Where malnutrition has high prevalence, target families with malnourished children with sanitation package (latrine subsidy &amp; hygiene promotion)</a:t>
            </a:r>
            <a:endParaRPr lang="en-US" sz="1200" dirty="0"/>
          </a:p>
        </p:txBody>
      </p:sp>
      <p:sp>
        <p:nvSpPr>
          <p:cNvPr id="50" name="TextBox 49">
            <a:extLst>
              <a:ext uri="{FF2B5EF4-FFF2-40B4-BE49-F238E27FC236}">
                <a16:creationId xmlns:a16="http://schemas.microsoft.com/office/drawing/2014/main" id="{5F82208C-A489-47D4-9CF6-28468CC6DA3E}"/>
              </a:ext>
            </a:extLst>
          </p:cNvPr>
          <p:cNvSpPr txBox="1"/>
          <p:nvPr/>
        </p:nvSpPr>
        <p:spPr>
          <a:xfrm>
            <a:off x="9788176" y="2286720"/>
            <a:ext cx="222885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Train and support cleaning and repair teams</a:t>
            </a:r>
            <a:endParaRPr lang="en-US" sz="1200" dirty="0"/>
          </a:p>
        </p:txBody>
      </p:sp>
      <p:sp>
        <p:nvSpPr>
          <p:cNvPr id="54" name="TextBox 53">
            <a:extLst>
              <a:ext uri="{FF2B5EF4-FFF2-40B4-BE49-F238E27FC236}">
                <a16:creationId xmlns:a16="http://schemas.microsoft.com/office/drawing/2014/main" id="{4AB94DE7-C006-4D34-AF17-A5EBA19A93AE}"/>
              </a:ext>
            </a:extLst>
          </p:cNvPr>
          <p:cNvSpPr txBox="1"/>
          <p:nvPr/>
        </p:nvSpPr>
        <p:spPr>
          <a:xfrm>
            <a:off x="4612921" y="5910659"/>
            <a:ext cx="7404109" cy="27699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sz="1200" dirty="0"/>
              <a:t>Anthropological / socio-economical study</a:t>
            </a:r>
            <a:endParaRPr lang="en-US" sz="1200" dirty="0"/>
          </a:p>
        </p:txBody>
      </p:sp>
    </p:spTree>
    <p:extLst>
      <p:ext uri="{BB962C8B-B14F-4D97-AF65-F5344CB8AC3E}">
        <p14:creationId xmlns:p14="http://schemas.microsoft.com/office/powerpoint/2010/main" val="16499325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hlinkClick r:id="rId16" action="ppaction://hlinksldjump"/>
            <a:extLst>
              <a:ext uri="{FF2B5EF4-FFF2-40B4-BE49-F238E27FC236}">
                <a16:creationId xmlns:a16="http://schemas.microsoft.com/office/drawing/2014/main" id="{0B89758E-980D-440C-BC86-E1A68FD968A5}"/>
              </a:ext>
            </a:extLst>
          </p:cNvPr>
          <p:cNvSpPr/>
          <p:nvPr/>
        </p:nvSpPr>
        <p:spPr>
          <a:xfrm>
            <a:off x="64113" y="483179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Budgeting</a:t>
            </a:r>
            <a:endParaRPr lang="en-US" sz="900" dirty="0"/>
          </a:p>
        </p:txBody>
      </p:sp>
      <p:sp>
        <p:nvSpPr>
          <p:cNvPr id="20" name="Rectangle 19">
            <a:hlinkClick r:id="rId17" action="ppaction://hlinksldjump"/>
            <a:extLst>
              <a:ext uri="{FF2B5EF4-FFF2-40B4-BE49-F238E27FC236}">
                <a16:creationId xmlns:a16="http://schemas.microsoft.com/office/drawing/2014/main" id="{8F740516-AB22-4756-84B2-258764C9A310}"/>
              </a:ext>
            </a:extLst>
          </p:cNvPr>
          <p:cNvSpPr/>
          <p:nvPr/>
        </p:nvSpPr>
        <p:spPr>
          <a:xfrm>
            <a:off x="-6" y="54018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Rectangle 21">
            <a:extLst>
              <a:ext uri="{FF2B5EF4-FFF2-40B4-BE49-F238E27FC236}">
                <a16:creationId xmlns:a16="http://schemas.microsoft.com/office/drawing/2014/main" id="{F1D50C2C-65C1-4DD7-AFB7-B620B574F6AA}"/>
              </a:ext>
            </a:extLst>
          </p:cNvPr>
          <p:cNvSpPr/>
          <p:nvPr/>
        </p:nvSpPr>
        <p:spPr>
          <a:xfrm>
            <a:off x="64113" y="465890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phases</a:t>
            </a:r>
            <a:endParaRPr lang="en-US" sz="900" dirty="0">
              <a:solidFill>
                <a:schemeClr val="tx1"/>
              </a:solidFill>
            </a:endParaRPr>
          </a:p>
        </p:txBody>
      </p:sp>
      <p:sp>
        <p:nvSpPr>
          <p:cNvPr id="23" name="TextBox 22">
            <a:extLst>
              <a:ext uri="{FF2B5EF4-FFF2-40B4-BE49-F238E27FC236}">
                <a16:creationId xmlns:a16="http://schemas.microsoft.com/office/drawing/2014/main" id="{8869BE44-4A11-475F-814B-487B84AB5F6C}"/>
              </a:ext>
            </a:extLst>
          </p:cNvPr>
          <p:cNvSpPr txBox="1"/>
          <p:nvPr/>
        </p:nvSpPr>
        <p:spPr>
          <a:xfrm>
            <a:off x="1198035" y="131317"/>
            <a:ext cx="3098568" cy="369332"/>
          </a:xfrm>
          <a:prstGeom prst="rect">
            <a:avLst/>
          </a:prstGeo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2</a:t>
            </a:r>
            <a:r>
              <a:rPr lang="en-GB" baseline="30000" dirty="0"/>
              <a:t>nd</a:t>
            </a:r>
            <a:r>
              <a:rPr lang="en-GB" dirty="0"/>
              <a:t> phase / stabilisation period</a:t>
            </a:r>
            <a:endParaRPr lang="en-US" dirty="0"/>
          </a:p>
        </p:txBody>
      </p:sp>
      <p:sp>
        <p:nvSpPr>
          <p:cNvPr id="25" name="Rectangle 24">
            <a:extLst>
              <a:ext uri="{FF2B5EF4-FFF2-40B4-BE49-F238E27FC236}">
                <a16:creationId xmlns:a16="http://schemas.microsoft.com/office/drawing/2014/main" id="{03CA14E3-CBE2-4879-992F-C51C910F8708}"/>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3/5</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27C66CB8-A054-4985-ACEC-9E3DDE37201E}"/>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18" action="ppaction://hlinksldjump" highlightClick="1"/>
            <a:extLst>
              <a:ext uri="{FF2B5EF4-FFF2-40B4-BE49-F238E27FC236}">
                <a16:creationId xmlns:a16="http://schemas.microsoft.com/office/drawing/2014/main" id="{EEF921F4-1A0A-4760-AA1E-B1E94EB35817}"/>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9" action="ppaction://hlinksldjump" highlightClick="1"/>
            <a:extLst>
              <a:ext uri="{FF2B5EF4-FFF2-40B4-BE49-F238E27FC236}">
                <a16:creationId xmlns:a16="http://schemas.microsoft.com/office/drawing/2014/main" id="{0989049F-CE4A-4446-919F-1F73D2CD1762}"/>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910A6694-84E0-4494-B752-949F03FF535E}"/>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05CD424-67B3-42D9-91ED-9E92CA8327BC}"/>
              </a:ext>
            </a:extLst>
          </p:cNvPr>
          <p:cNvSpPr txBox="1"/>
          <p:nvPr/>
        </p:nvSpPr>
        <p:spPr>
          <a:xfrm>
            <a:off x="1285108" y="1257197"/>
            <a:ext cx="2966296" cy="116955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Building a sound and affordable operation and maintenance system is essential especially if the excreta disposal system will be needed for more than a year </a:t>
            </a:r>
            <a:endParaRPr lang="en-US" sz="1400" dirty="0"/>
          </a:p>
        </p:txBody>
      </p:sp>
      <p:sp>
        <p:nvSpPr>
          <p:cNvPr id="44" name="TextBox 43">
            <a:extLst>
              <a:ext uri="{FF2B5EF4-FFF2-40B4-BE49-F238E27FC236}">
                <a16:creationId xmlns:a16="http://schemas.microsoft.com/office/drawing/2014/main" id="{1A66D6CC-3D0F-497F-AFD8-0D03073E149A}"/>
              </a:ext>
            </a:extLst>
          </p:cNvPr>
          <p:cNvSpPr txBox="1"/>
          <p:nvPr/>
        </p:nvSpPr>
        <p:spPr>
          <a:xfrm>
            <a:off x="1283531" y="2588489"/>
            <a:ext cx="2966296"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Support upgrade up the sanitation ladder building from existing systems and practices</a:t>
            </a:r>
            <a:endParaRPr lang="en-US" sz="1400" dirty="0"/>
          </a:p>
        </p:txBody>
      </p:sp>
      <p:sp>
        <p:nvSpPr>
          <p:cNvPr id="34" name="TextBox 33">
            <a:extLst>
              <a:ext uri="{FF2B5EF4-FFF2-40B4-BE49-F238E27FC236}">
                <a16:creationId xmlns:a16="http://schemas.microsoft.com/office/drawing/2014/main" id="{72C09140-2779-4EB3-B812-05F31206F09A}"/>
              </a:ext>
            </a:extLst>
          </p:cNvPr>
          <p:cNvSpPr txBox="1"/>
          <p:nvPr/>
        </p:nvSpPr>
        <p:spPr>
          <a:xfrm>
            <a:off x="1294796" y="4255987"/>
            <a:ext cx="2985673" cy="954107"/>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Ensure local authorities, utilities and technical department are involved in all steps of design and construction of excreta disposal services</a:t>
            </a:r>
            <a:endParaRPr lang="en-US" sz="1400" dirty="0"/>
          </a:p>
        </p:txBody>
      </p:sp>
      <p:sp>
        <p:nvSpPr>
          <p:cNvPr id="38" name="TextBox 37">
            <a:extLst>
              <a:ext uri="{FF2B5EF4-FFF2-40B4-BE49-F238E27FC236}">
                <a16:creationId xmlns:a16="http://schemas.microsoft.com/office/drawing/2014/main" id="{FFA4B7B0-F762-49AA-9323-93C8ECF977D4}"/>
              </a:ext>
            </a:extLst>
          </p:cNvPr>
          <p:cNvSpPr txBox="1"/>
          <p:nvPr/>
        </p:nvSpPr>
        <p:spPr>
          <a:xfrm>
            <a:off x="4540132" y="3655966"/>
            <a:ext cx="238445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Analyse capacity building needs of excreta disposal service actors</a:t>
            </a:r>
            <a:endParaRPr lang="en-US" sz="1200" dirty="0"/>
          </a:p>
        </p:txBody>
      </p:sp>
      <p:sp>
        <p:nvSpPr>
          <p:cNvPr id="47" name="TextBox 46">
            <a:extLst>
              <a:ext uri="{FF2B5EF4-FFF2-40B4-BE49-F238E27FC236}">
                <a16:creationId xmlns:a16="http://schemas.microsoft.com/office/drawing/2014/main" id="{36CEA72B-6163-4710-830D-765FFAB53AA7}"/>
              </a:ext>
            </a:extLst>
          </p:cNvPr>
          <p:cNvSpPr txBox="1"/>
          <p:nvPr/>
        </p:nvSpPr>
        <p:spPr>
          <a:xfrm>
            <a:off x="4531073" y="3230804"/>
            <a:ext cx="4955558" cy="27551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sz="1200" dirty="0"/>
              <a:t>Construction of public institution latrines (school and health centres)</a:t>
            </a:r>
            <a:endParaRPr lang="en-US" sz="1200" dirty="0"/>
          </a:p>
        </p:txBody>
      </p:sp>
      <p:sp>
        <p:nvSpPr>
          <p:cNvPr id="48" name="TextBox 47">
            <a:extLst>
              <a:ext uri="{FF2B5EF4-FFF2-40B4-BE49-F238E27FC236}">
                <a16:creationId xmlns:a16="http://schemas.microsoft.com/office/drawing/2014/main" id="{5451939F-1A98-4C02-A60C-B5103E23C3FF}"/>
              </a:ext>
            </a:extLst>
          </p:cNvPr>
          <p:cNvSpPr txBox="1"/>
          <p:nvPr/>
        </p:nvSpPr>
        <p:spPr>
          <a:xfrm>
            <a:off x="7201024" y="1314175"/>
            <a:ext cx="2290012"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200" dirty="0"/>
              <a:t>Distribution tool kits and material (slab) for household latrine construction</a:t>
            </a:r>
            <a:endParaRPr lang="en-US" sz="1200" dirty="0"/>
          </a:p>
        </p:txBody>
      </p:sp>
      <p:sp>
        <p:nvSpPr>
          <p:cNvPr id="50" name="TextBox 49">
            <a:extLst>
              <a:ext uri="{FF2B5EF4-FFF2-40B4-BE49-F238E27FC236}">
                <a16:creationId xmlns:a16="http://schemas.microsoft.com/office/drawing/2014/main" id="{A619FAF3-2517-47AA-9006-0CFEE64C26AB}"/>
              </a:ext>
            </a:extLst>
          </p:cNvPr>
          <p:cNvSpPr txBox="1"/>
          <p:nvPr/>
        </p:nvSpPr>
        <p:spPr>
          <a:xfrm>
            <a:off x="4540133" y="1276409"/>
            <a:ext cx="2384449"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With local authorities, design and build faecal sludge treatment system when not existing</a:t>
            </a:r>
            <a:endParaRPr lang="en-US" sz="1200" dirty="0"/>
          </a:p>
        </p:txBody>
      </p:sp>
      <p:sp>
        <p:nvSpPr>
          <p:cNvPr id="51" name="TextBox 50">
            <a:extLst>
              <a:ext uri="{FF2B5EF4-FFF2-40B4-BE49-F238E27FC236}">
                <a16:creationId xmlns:a16="http://schemas.microsoft.com/office/drawing/2014/main" id="{339E50FF-5E2D-424A-90F9-B9411192D0A9}"/>
              </a:ext>
            </a:extLst>
          </p:cNvPr>
          <p:cNvSpPr txBox="1"/>
          <p:nvPr/>
        </p:nvSpPr>
        <p:spPr>
          <a:xfrm>
            <a:off x="4535477" y="2072383"/>
            <a:ext cx="2389105" cy="101566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Voucher (material, technical human resource or artisan for full service) to vulnerable households for upgrade or construction of latrine</a:t>
            </a:r>
            <a:endParaRPr lang="en-US" sz="1200" dirty="0"/>
          </a:p>
        </p:txBody>
      </p:sp>
      <p:sp>
        <p:nvSpPr>
          <p:cNvPr id="49" name="TextBox 48">
            <a:extLst>
              <a:ext uri="{FF2B5EF4-FFF2-40B4-BE49-F238E27FC236}">
                <a16:creationId xmlns:a16="http://schemas.microsoft.com/office/drawing/2014/main" id="{FBE6C8EC-156C-4198-B36A-92DAA0DE69E3}"/>
              </a:ext>
            </a:extLst>
          </p:cNvPr>
          <p:cNvSpPr txBox="1"/>
          <p:nvPr/>
        </p:nvSpPr>
        <p:spPr>
          <a:xfrm>
            <a:off x="9788177" y="1331597"/>
            <a:ext cx="222885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Build family shared latrine, lined and </a:t>
            </a:r>
            <a:r>
              <a:rPr lang="en-GB" sz="1200" dirty="0" err="1"/>
              <a:t>desludgeable</a:t>
            </a:r>
            <a:r>
              <a:rPr lang="en-GB" sz="1200" dirty="0"/>
              <a:t> (ratio 1:20)</a:t>
            </a:r>
            <a:endParaRPr lang="en-US" sz="1200" dirty="0"/>
          </a:p>
        </p:txBody>
      </p:sp>
      <p:sp>
        <p:nvSpPr>
          <p:cNvPr id="52" name="TextBox 51">
            <a:extLst>
              <a:ext uri="{FF2B5EF4-FFF2-40B4-BE49-F238E27FC236}">
                <a16:creationId xmlns:a16="http://schemas.microsoft.com/office/drawing/2014/main" id="{50CB2F1A-61D8-4AB6-B9DF-3C8449DF6F76}"/>
              </a:ext>
            </a:extLst>
          </p:cNvPr>
          <p:cNvSpPr txBox="1"/>
          <p:nvPr/>
        </p:nvSpPr>
        <p:spPr>
          <a:xfrm>
            <a:off x="7208655" y="2103264"/>
            <a:ext cx="2290012"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200" dirty="0"/>
              <a:t>Support local artisans to produce slab (tools and equipment, voucher for most vulnerable households)</a:t>
            </a:r>
            <a:endParaRPr lang="en-US" sz="1200" dirty="0"/>
          </a:p>
        </p:txBody>
      </p:sp>
      <p:sp>
        <p:nvSpPr>
          <p:cNvPr id="53" name="TextBox 52">
            <a:extLst>
              <a:ext uri="{FF2B5EF4-FFF2-40B4-BE49-F238E27FC236}">
                <a16:creationId xmlns:a16="http://schemas.microsoft.com/office/drawing/2014/main" id="{E742EED4-A699-45CA-8AE3-8359E656013D}"/>
              </a:ext>
            </a:extLst>
          </p:cNvPr>
          <p:cNvSpPr txBox="1"/>
          <p:nvPr/>
        </p:nvSpPr>
        <p:spPr>
          <a:xfrm>
            <a:off x="4540132" y="4269386"/>
            <a:ext cx="2384450"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Upgrade manual desludging service (manual pump, protection equipment, training)</a:t>
            </a:r>
            <a:endParaRPr lang="en-US" sz="1200" dirty="0"/>
          </a:p>
        </p:txBody>
      </p:sp>
      <p:sp>
        <p:nvSpPr>
          <p:cNvPr id="54" name="TextBox 53">
            <a:extLst>
              <a:ext uri="{FF2B5EF4-FFF2-40B4-BE49-F238E27FC236}">
                <a16:creationId xmlns:a16="http://schemas.microsoft.com/office/drawing/2014/main" id="{B6CFACEE-9778-46FB-8F0A-9C2E05690884}"/>
              </a:ext>
            </a:extLst>
          </p:cNvPr>
          <p:cNvSpPr txBox="1"/>
          <p:nvPr/>
        </p:nvSpPr>
        <p:spPr>
          <a:xfrm>
            <a:off x="4540132" y="5052347"/>
            <a:ext cx="2384450"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Voucher for desludging service (vulnerable households, public institution)</a:t>
            </a:r>
            <a:endParaRPr lang="en-US" sz="1200" dirty="0"/>
          </a:p>
        </p:txBody>
      </p:sp>
      <p:sp>
        <p:nvSpPr>
          <p:cNvPr id="55" name="TextBox 54">
            <a:extLst>
              <a:ext uri="{FF2B5EF4-FFF2-40B4-BE49-F238E27FC236}">
                <a16:creationId xmlns:a16="http://schemas.microsoft.com/office/drawing/2014/main" id="{03924C5C-03B8-4D42-8E5C-86141AC34403}"/>
              </a:ext>
            </a:extLst>
          </p:cNvPr>
          <p:cNvSpPr txBox="1"/>
          <p:nvPr/>
        </p:nvSpPr>
        <p:spPr>
          <a:xfrm>
            <a:off x="1294796" y="3521936"/>
            <a:ext cx="2966296" cy="523220"/>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Operators and monitors’ training need to be planned and implemented</a:t>
            </a:r>
            <a:endParaRPr lang="en-US" sz="1400" dirty="0"/>
          </a:p>
        </p:txBody>
      </p:sp>
      <p:sp>
        <p:nvSpPr>
          <p:cNvPr id="56" name="TextBox 55">
            <a:extLst>
              <a:ext uri="{FF2B5EF4-FFF2-40B4-BE49-F238E27FC236}">
                <a16:creationId xmlns:a16="http://schemas.microsoft.com/office/drawing/2014/main" id="{9F27C5C6-A4D3-4949-90D4-FABBF8BD3B12}"/>
              </a:ext>
            </a:extLst>
          </p:cNvPr>
          <p:cNvSpPr txBox="1"/>
          <p:nvPr/>
        </p:nvSpPr>
        <p:spPr>
          <a:xfrm>
            <a:off x="1304484" y="5378801"/>
            <a:ext cx="2966296" cy="954107"/>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Identify and support sanitation “champions” who will model and promote appropriate infrastructures and practices</a:t>
            </a:r>
            <a:endParaRPr lang="en-US" sz="1400" dirty="0"/>
          </a:p>
        </p:txBody>
      </p:sp>
      <p:sp>
        <p:nvSpPr>
          <p:cNvPr id="57" name="TextBox 56">
            <a:extLst>
              <a:ext uri="{FF2B5EF4-FFF2-40B4-BE49-F238E27FC236}">
                <a16:creationId xmlns:a16="http://schemas.microsoft.com/office/drawing/2014/main" id="{7C42DF13-FDB5-4474-8096-77058317F6A1}"/>
              </a:ext>
            </a:extLst>
          </p:cNvPr>
          <p:cNvSpPr txBox="1"/>
          <p:nvPr/>
        </p:nvSpPr>
        <p:spPr>
          <a:xfrm>
            <a:off x="9782740" y="2011575"/>
            <a:ext cx="222885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Set up or hire local desludging service when existing (with a voucher system)</a:t>
            </a:r>
            <a:endParaRPr lang="en-US" sz="1200" dirty="0"/>
          </a:p>
        </p:txBody>
      </p:sp>
      <p:sp>
        <p:nvSpPr>
          <p:cNvPr id="58" name="TextBox 57">
            <a:extLst>
              <a:ext uri="{FF2B5EF4-FFF2-40B4-BE49-F238E27FC236}">
                <a16:creationId xmlns:a16="http://schemas.microsoft.com/office/drawing/2014/main" id="{AAE09C17-B8A8-4106-A2E1-9F9ED0F2F527}"/>
              </a:ext>
            </a:extLst>
          </p:cNvPr>
          <p:cNvSpPr txBox="1"/>
          <p:nvPr/>
        </p:nvSpPr>
        <p:spPr>
          <a:xfrm>
            <a:off x="9782740" y="2852389"/>
            <a:ext cx="222885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Support families with consumable and tools for cleaning and small maintenance</a:t>
            </a:r>
            <a:endParaRPr lang="en-US" sz="1200" dirty="0"/>
          </a:p>
        </p:txBody>
      </p:sp>
      <p:sp>
        <p:nvSpPr>
          <p:cNvPr id="59" name="TextBox 58">
            <a:extLst>
              <a:ext uri="{FF2B5EF4-FFF2-40B4-BE49-F238E27FC236}">
                <a16:creationId xmlns:a16="http://schemas.microsoft.com/office/drawing/2014/main" id="{F00F5F74-8F76-4AB6-A7AA-B7D3138645FF}"/>
              </a:ext>
            </a:extLst>
          </p:cNvPr>
          <p:cNvSpPr txBox="1"/>
          <p:nvPr/>
        </p:nvSpPr>
        <p:spPr>
          <a:xfrm>
            <a:off x="9782740" y="3687731"/>
            <a:ext cx="2228857"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Maintain and equip repair team </a:t>
            </a:r>
            <a:endParaRPr lang="en-US" sz="1200" dirty="0"/>
          </a:p>
        </p:txBody>
      </p:sp>
      <p:sp>
        <p:nvSpPr>
          <p:cNvPr id="60" name="TextBox 59">
            <a:extLst>
              <a:ext uri="{FF2B5EF4-FFF2-40B4-BE49-F238E27FC236}">
                <a16:creationId xmlns:a16="http://schemas.microsoft.com/office/drawing/2014/main" id="{256A2D82-17AF-4BE6-B5F2-CEEF38923327}"/>
              </a:ext>
            </a:extLst>
          </p:cNvPr>
          <p:cNvSpPr txBox="1"/>
          <p:nvPr/>
        </p:nvSpPr>
        <p:spPr>
          <a:xfrm>
            <a:off x="9782775" y="4195909"/>
            <a:ext cx="222885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With local authorities, design and build faecal sludge treatment system when not existing and if the type of latrine built requires it (N/A in case of tiger worm toilet or UDDT) </a:t>
            </a:r>
            <a:endParaRPr lang="en-US" sz="1200" dirty="0"/>
          </a:p>
        </p:txBody>
      </p:sp>
      <p:sp>
        <p:nvSpPr>
          <p:cNvPr id="62" name="TextBox 61">
            <a:extLst>
              <a:ext uri="{FF2B5EF4-FFF2-40B4-BE49-F238E27FC236}">
                <a16:creationId xmlns:a16="http://schemas.microsoft.com/office/drawing/2014/main" id="{E8BBE602-C749-41D6-8A6A-0961CB88E654}"/>
              </a:ext>
            </a:extLst>
          </p:cNvPr>
          <p:cNvSpPr txBox="1"/>
          <p:nvPr/>
        </p:nvSpPr>
        <p:spPr>
          <a:xfrm>
            <a:off x="7184245" y="3677036"/>
            <a:ext cx="2290011" cy="101566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200" dirty="0"/>
              <a:t>Support community health workers and local authorities (or sanitation committee) develop and implement a sanitation and handwashing promotion plan</a:t>
            </a:r>
            <a:endParaRPr lang="en-US" sz="1200" dirty="0"/>
          </a:p>
        </p:txBody>
      </p:sp>
      <p:sp>
        <p:nvSpPr>
          <p:cNvPr id="64" name="TextBox 63">
            <a:extLst>
              <a:ext uri="{FF2B5EF4-FFF2-40B4-BE49-F238E27FC236}">
                <a16:creationId xmlns:a16="http://schemas.microsoft.com/office/drawing/2014/main" id="{91264E6C-295E-43BB-AF14-D13DADEA0619}"/>
              </a:ext>
            </a:extLst>
          </p:cNvPr>
          <p:cNvSpPr txBox="1"/>
          <p:nvPr/>
        </p:nvSpPr>
        <p:spPr>
          <a:xfrm>
            <a:off x="4531299" y="5834161"/>
            <a:ext cx="7480298" cy="2744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sz="1200" dirty="0"/>
              <a:t>“Cash for latrine” conditional grant  </a:t>
            </a:r>
            <a:endParaRPr lang="en-US" sz="1200" dirty="0"/>
          </a:p>
        </p:txBody>
      </p:sp>
      <p:grpSp>
        <p:nvGrpSpPr>
          <p:cNvPr id="61" name="Group 60">
            <a:extLst>
              <a:ext uri="{FF2B5EF4-FFF2-40B4-BE49-F238E27FC236}">
                <a16:creationId xmlns:a16="http://schemas.microsoft.com/office/drawing/2014/main" id="{C1AD1210-3DC2-4F68-8E8F-A3F21E40BDA9}"/>
              </a:ext>
            </a:extLst>
          </p:cNvPr>
          <p:cNvGrpSpPr/>
          <p:nvPr/>
        </p:nvGrpSpPr>
        <p:grpSpPr>
          <a:xfrm>
            <a:off x="5181921" y="389512"/>
            <a:ext cx="609637" cy="692560"/>
            <a:chOff x="5500575" y="-33153"/>
            <a:chExt cx="665610" cy="835110"/>
          </a:xfrm>
        </p:grpSpPr>
        <p:pic>
          <p:nvPicPr>
            <p:cNvPr id="63" name="Graphic 62" descr="City">
              <a:extLst>
                <a:ext uri="{FF2B5EF4-FFF2-40B4-BE49-F238E27FC236}">
                  <a16:creationId xmlns:a16="http://schemas.microsoft.com/office/drawing/2014/main" id="{D1AD756B-DABB-427C-97D5-CAF2B1CE348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00575" y="-33153"/>
              <a:ext cx="644038" cy="644038"/>
            </a:xfrm>
            <a:prstGeom prst="rect">
              <a:avLst/>
            </a:prstGeom>
          </p:spPr>
        </p:pic>
        <p:sp>
          <p:nvSpPr>
            <p:cNvPr id="65" name="TextBox 64">
              <a:extLst>
                <a:ext uri="{FF2B5EF4-FFF2-40B4-BE49-F238E27FC236}">
                  <a16:creationId xmlns:a16="http://schemas.microsoft.com/office/drawing/2014/main" id="{713153B0-46E0-4A83-9EF7-BE69BDF576F4}"/>
                </a:ext>
              </a:extLst>
            </p:cNvPr>
            <p:cNvSpPr txBox="1"/>
            <p:nvPr/>
          </p:nvSpPr>
          <p:spPr>
            <a:xfrm>
              <a:off x="5522147" y="516857"/>
              <a:ext cx="644038" cy="285100"/>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Urban</a:t>
              </a:r>
              <a:endParaRPr lang="en-US" sz="1200" dirty="0">
                <a:solidFill>
                  <a:schemeClr val="bg1"/>
                </a:solidFill>
              </a:endParaRPr>
            </a:p>
          </p:txBody>
        </p:sp>
      </p:grpSp>
      <p:grpSp>
        <p:nvGrpSpPr>
          <p:cNvPr id="66" name="Group 65">
            <a:extLst>
              <a:ext uri="{FF2B5EF4-FFF2-40B4-BE49-F238E27FC236}">
                <a16:creationId xmlns:a16="http://schemas.microsoft.com/office/drawing/2014/main" id="{05C58593-8311-49B5-A0E4-440DE4D5907A}"/>
              </a:ext>
            </a:extLst>
          </p:cNvPr>
          <p:cNvGrpSpPr/>
          <p:nvPr/>
        </p:nvGrpSpPr>
        <p:grpSpPr>
          <a:xfrm>
            <a:off x="7910558" y="403309"/>
            <a:ext cx="546066" cy="664838"/>
            <a:chOff x="7532284" y="20255"/>
            <a:chExt cx="612402" cy="769204"/>
          </a:xfrm>
        </p:grpSpPr>
        <p:pic>
          <p:nvPicPr>
            <p:cNvPr id="67" name="Graphic 66" descr="Hill scene">
              <a:extLst>
                <a:ext uri="{FF2B5EF4-FFF2-40B4-BE49-F238E27FC236}">
                  <a16:creationId xmlns:a16="http://schemas.microsoft.com/office/drawing/2014/main" id="{878C078C-D107-41B1-B827-29E3EA65CC4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532284" y="20255"/>
              <a:ext cx="609746" cy="609746"/>
            </a:xfrm>
            <a:prstGeom prst="rect">
              <a:avLst/>
            </a:prstGeom>
          </p:spPr>
        </p:pic>
        <p:sp>
          <p:nvSpPr>
            <p:cNvPr id="68" name="TextBox 67">
              <a:extLst>
                <a:ext uri="{FF2B5EF4-FFF2-40B4-BE49-F238E27FC236}">
                  <a16:creationId xmlns:a16="http://schemas.microsoft.com/office/drawing/2014/main" id="{9CC0C19A-BD0C-4136-8AB4-BF0493A23CA3}"/>
                </a:ext>
              </a:extLst>
            </p:cNvPr>
            <p:cNvSpPr txBox="1"/>
            <p:nvPr/>
          </p:nvSpPr>
          <p:spPr>
            <a:xfrm>
              <a:off x="7554807" y="512460"/>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Rural</a:t>
              </a:r>
              <a:endParaRPr lang="en-US" sz="1200" dirty="0">
                <a:solidFill>
                  <a:schemeClr val="bg1"/>
                </a:solidFill>
              </a:endParaRPr>
            </a:p>
          </p:txBody>
        </p:sp>
      </p:grpSp>
      <p:grpSp>
        <p:nvGrpSpPr>
          <p:cNvPr id="69" name="Group 68">
            <a:extLst>
              <a:ext uri="{FF2B5EF4-FFF2-40B4-BE49-F238E27FC236}">
                <a16:creationId xmlns:a16="http://schemas.microsoft.com/office/drawing/2014/main" id="{74E4FBCB-D86A-400C-BABC-9273AA42CC0A}"/>
              </a:ext>
            </a:extLst>
          </p:cNvPr>
          <p:cNvGrpSpPr/>
          <p:nvPr/>
        </p:nvGrpSpPr>
        <p:grpSpPr>
          <a:xfrm>
            <a:off x="10247149" y="325866"/>
            <a:ext cx="655455" cy="657259"/>
            <a:chOff x="10421162" y="202456"/>
            <a:chExt cx="644039" cy="778871"/>
          </a:xfrm>
        </p:grpSpPr>
        <p:pic>
          <p:nvPicPr>
            <p:cNvPr id="70" name="Graphic 69" descr="Tent">
              <a:extLst>
                <a:ext uri="{FF2B5EF4-FFF2-40B4-BE49-F238E27FC236}">
                  <a16:creationId xmlns:a16="http://schemas.microsoft.com/office/drawing/2014/main" id="{9C018A7C-FC1C-4C48-8EF9-7387ECD7CD9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21162" y="202456"/>
              <a:ext cx="644039" cy="644039"/>
            </a:xfrm>
            <a:prstGeom prst="rect">
              <a:avLst/>
            </a:prstGeom>
          </p:spPr>
        </p:pic>
        <p:sp>
          <p:nvSpPr>
            <p:cNvPr id="71" name="TextBox 70">
              <a:extLst>
                <a:ext uri="{FF2B5EF4-FFF2-40B4-BE49-F238E27FC236}">
                  <a16:creationId xmlns:a16="http://schemas.microsoft.com/office/drawing/2014/main" id="{2A93D4D7-A986-43D3-82ED-7E603498CF4E}"/>
                </a:ext>
              </a:extLst>
            </p:cNvPr>
            <p:cNvSpPr txBox="1"/>
            <p:nvPr/>
          </p:nvSpPr>
          <p:spPr>
            <a:xfrm>
              <a:off x="10452368" y="704328"/>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Camp</a:t>
              </a:r>
              <a:endParaRPr lang="en-US" sz="1200" dirty="0">
                <a:solidFill>
                  <a:schemeClr val="bg1"/>
                </a:solidFill>
              </a:endParaRPr>
            </a:p>
          </p:txBody>
        </p:sp>
      </p:grpSp>
    </p:spTree>
    <p:extLst>
      <p:ext uri="{BB962C8B-B14F-4D97-AF65-F5344CB8AC3E}">
        <p14:creationId xmlns:p14="http://schemas.microsoft.com/office/powerpoint/2010/main" val="442611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hlinkClick r:id="rId16" action="ppaction://hlinksldjump"/>
            <a:extLst>
              <a:ext uri="{FF2B5EF4-FFF2-40B4-BE49-F238E27FC236}">
                <a16:creationId xmlns:a16="http://schemas.microsoft.com/office/drawing/2014/main" id="{0B89758E-980D-440C-BC86-E1A68FD968A5}"/>
              </a:ext>
            </a:extLst>
          </p:cNvPr>
          <p:cNvSpPr/>
          <p:nvPr/>
        </p:nvSpPr>
        <p:spPr>
          <a:xfrm>
            <a:off x="64113" y="483179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Budgeting</a:t>
            </a:r>
            <a:endParaRPr lang="en-US" sz="900" dirty="0"/>
          </a:p>
        </p:txBody>
      </p:sp>
      <p:sp>
        <p:nvSpPr>
          <p:cNvPr id="20" name="Rectangle 19">
            <a:hlinkClick r:id="rId17" action="ppaction://hlinksldjump"/>
            <a:extLst>
              <a:ext uri="{FF2B5EF4-FFF2-40B4-BE49-F238E27FC236}">
                <a16:creationId xmlns:a16="http://schemas.microsoft.com/office/drawing/2014/main" id="{8F740516-AB22-4756-84B2-258764C9A310}"/>
              </a:ext>
            </a:extLst>
          </p:cNvPr>
          <p:cNvSpPr/>
          <p:nvPr/>
        </p:nvSpPr>
        <p:spPr>
          <a:xfrm>
            <a:off x="-6" y="54018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Rectangle 21">
            <a:extLst>
              <a:ext uri="{FF2B5EF4-FFF2-40B4-BE49-F238E27FC236}">
                <a16:creationId xmlns:a16="http://schemas.microsoft.com/office/drawing/2014/main" id="{F1D50C2C-65C1-4DD7-AFB7-B620B574F6AA}"/>
              </a:ext>
            </a:extLst>
          </p:cNvPr>
          <p:cNvSpPr/>
          <p:nvPr/>
        </p:nvSpPr>
        <p:spPr>
          <a:xfrm>
            <a:off x="64113" y="465890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phases</a:t>
            </a:r>
            <a:endParaRPr lang="en-US" sz="900" dirty="0">
              <a:solidFill>
                <a:schemeClr val="tx1"/>
              </a:solidFill>
            </a:endParaRPr>
          </a:p>
        </p:txBody>
      </p:sp>
      <p:sp>
        <p:nvSpPr>
          <p:cNvPr id="24" name="TextBox 23">
            <a:extLst>
              <a:ext uri="{FF2B5EF4-FFF2-40B4-BE49-F238E27FC236}">
                <a16:creationId xmlns:a16="http://schemas.microsoft.com/office/drawing/2014/main" id="{CBD3B6B2-DC5D-4ACD-A5B5-B435BEF7BA3B}"/>
              </a:ext>
            </a:extLst>
          </p:cNvPr>
          <p:cNvSpPr txBox="1"/>
          <p:nvPr/>
        </p:nvSpPr>
        <p:spPr>
          <a:xfrm>
            <a:off x="1309014" y="191168"/>
            <a:ext cx="2282927" cy="369332"/>
          </a:xfrm>
          <a:prstGeom prst="rect">
            <a:avLst/>
          </a:prstGeom>
          <a:solidFill>
            <a:schemeClr val="accent1">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Recovery / exit phase</a:t>
            </a:r>
            <a:endParaRPr lang="en-US" dirty="0"/>
          </a:p>
        </p:txBody>
      </p:sp>
      <p:sp>
        <p:nvSpPr>
          <p:cNvPr id="25" name="Rectangle 24">
            <a:extLst>
              <a:ext uri="{FF2B5EF4-FFF2-40B4-BE49-F238E27FC236}">
                <a16:creationId xmlns:a16="http://schemas.microsoft.com/office/drawing/2014/main" id="{BA8897E0-D404-4EC2-BBA3-07AEAD5A537E}"/>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4/5</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42BE7B4D-D6E3-4076-A562-A02B467A131B}"/>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ction Button: Go to Beginning 28">
            <a:hlinkClick r:id="rId18" action="ppaction://hlinksldjump" highlightClick="1"/>
            <a:extLst>
              <a:ext uri="{FF2B5EF4-FFF2-40B4-BE49-F238E27FC236}">
                <a16:creationId xmlns:a16="http://schemas.microsoft.com/office/drawing/2014/main" id="{33C9525A-9C22-4347-93D8-9A7D76A3B5CA}"/>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DDBA610-ED6A-41DC-A546-0ECD081122F7}"/>
              </a:ext>
            </a:extLst>
          </p:cNvPr>
          <p:cNvSpPr txBox="1"/>
          <p:nvPr/>
        </p:nvSpPr>
        <p:spPr>
          <a:xfrm>
            <a:off x="1283021" y="1292925"/>
            <a:ext cx="2651425" cy="116955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Accompany people going back to their place with household level infrastructure, through participatory approaches and subsidies for the most vulnerable</a:t>
            </a:r>
            <a:endParaRPr lang="en-US" sz="1400" dirty="0"/>
          </a:p>
        </p:txBody>
      </p:sp>
      <p:sp>
        <p:nvSpPr>
          <p:cNvPr id="33" name="TextBox 32">
            <a:extLst>
              <a:ext uri="{FF2B5EF4-FFF2-40B4-BE49-F238E27FC236}">
                <a16:creationId xmlns:a16="http://schemas.microsoft.com/office/drawing/2014/main" id="{3CA44F4C-6050-4E6B-ADEC-CBEC899EEFE0}"/>
              </a:ext>
            </a:extLst>
          </p:cNvPr>
          <p:cNvSpPr txBox="1"/>
          <p:nvPr/>
        </p:nvSpPr>
        <p:spPr>
          <a:xfrm>
            <a:off x="1283020" y="2803514"/>
            <a:ext cx="2651425" cy="116955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Support local authorities, utilities and / or technical department take over the supervision or O&amp;M of public infrastructures and services</a:t>
            </a:r>
            <a:endParaRPr lang="en-US" sz="1400" dirty="0"/>
          </a:p>
        </p:txBody>
      </p:sp>
      <p:sp>
        <p:nvSpPr>
          <p:cNvPr id="36" name="TextBox 35">
            <a:extLst>
              <a:ext uri="{FF2B5EF4-FFF2-40B4-BE49-F238E27FC236}">
                <a16:creationId xmlns:a16="http://schemas.microsoft.com/office/drawing/2014/main" id="{EA472E78-D24A-435F-9C20-B22C696DC472}"/>
              </a:ext>
            </a:extLst>
          </p:cNvPr>
          <p:cNvSpPr txBox="1"/>
          <p:nvPr/>
        </p:nvSpPr>
        <p:spPr>
          <a:xfrm>
            <a:off x="1289395" y="4344057"/>
            <a:ext cx="2651425"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Support local enterprises for appropriate materials and services market</a:t>
            </a:r>
            <a:endParaRPr lang="en-US" sz="1400" dirty="0"/>
          </a:p>
        </p:txBody>
      </p:sp>
      <p:sp>
        <p:nvSpPr>
          <p:cNvPr id="37" name="Action Button: Go to End 36">
            <a:hlinkClick r:id="rId19" action="ppaction://hlinksldjump" highlightClick="1"/>
            <a:extLst>
              <a:ext uri="{FF2B5EF4-FFF2-40B4-BE49-F238E27FC236}">
                <a16:creationId xmlns:a16="http://schemas.microsoft.com/office/drawing/2014/main" id="{D43EADA1-0B42-4AEE-A258-419E099E814A}"/>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ction Button: Go Forward or Next 37">
            <a:hlinkClick r:id="" action="ppaction://hlinkshowjump?jump=nextslide" highlightClick="1"/>
            <a:extLst>
              <a:ext uri="{FF2B5EF4-FFF2-40B4-BE49-F238E27FC236}">
                <a16:creationId xmlns:a16="http://schemas.microsoft.com/office/drawing/2014/main" id="{6A2D1259-3094-480E-B6C7-0B5ADE3B30DC}"/>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38FAE173-303D-4416-919F-E7979EEB2064}"/>
              </a:ext>
            </a:extLst>
          </p:cNvPr>
          <p:cNvSpPr txBox="1"/>
          <p:nvPr/>
        </p:nvSpPr>
        <p:spPr>
          <a:xfrm>
            <a:off x="4218017" y="2527768"/>
            <a:ext cx="2389106" cy="101566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With local authorities and local entrepreneur explore waste to value project (compost, biogas, irrigation) associated with treatment plant</a:t>
            </a:r>
            <a:endParaRPr lang="en-US" sz="1200" dirty="0"/>
          </a:p>
        </p:txBody>
      </p:sp>
      <p:sp>
        <p:nvSpPr>
          <p:cNvPr id="48" name="TextBox 47">
            <a:extLst>
              <a:ext uri="{FF2B5EF4-FFF2-40B4-BE49-F238E27FC236}">
                <a16:creationId xmlns:a16="http://schemas.microsoft.com/office/drawing/2014/main" id="{914E34A1-D844-4B36-9AE0-B44884F7ED19}"/>
              </a:ext>
            </a:extLst>
          </p:cNvPr>
          <p:cNvSpPr txBox="1"/>
          <p:nvPr/>
        </p:nvSpPr>
        <p:spPr>
          <a:xfrm>
            <a:off x="6765513" y="1292925"/>
            <a:ext cx="228238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200" dirty="0"/>
              <a:t>Participative and community approach to manage ODF status</a:t>
            </a:r>
            <a:endParaRPr lang="en-US" sz="1200" dirty="0"/>
          </a:p>
        </p:txBody>
      </p:sp>
      <p:sp>
        <p:nvSpPr>
          <p:cNvPr id="47" name="TextBox 46">
            <a:extLst>
              <a:ext uri="{FF2B5EF4-FFF2-40B4-BE49-F238E27FC236}">
                <a16:creationId xmlns:a16="http://schemas.microsoft.com/office/drawing/2014/main" id="{58162217-1BE9-45A4-B11D-4C862590224A}"/>
              </a:ext>
            </a:extLst>
          </p:cNvPr>
          <p:cNvSpPr txBox="1"/>
          <p:nvPr/>
        </p:nvSpPr>
        <p:spPr>
          <a:xfrm>
            <a:off x="6765513" y="1948637"/>
            <a:ext cx="2282380"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200" dirty="0"/>
              <a:t>With communities explore and design low-cost ecological sanitation options (</a:t>
            </a:r>
            <a:r>
              <a:rPr lang="en-GB" sz="1200" dirty="0">
                <a:hlinkClick r:id="rId20"/>
              </a:rPr>
              <a:t>Arborloo</a:t>
            </a:r>
            <a:r>
              <a:rPr lang="en-GB" sz="1200" dirty="0"/>
              <a:t>, </a:t>
            </a:r>
            <a:r>
              <a:rPr lang="en-GB" sz="1200" dirty="0">
                <a:hlinkClick r:id="rId21"/>
              </a:rPr>
              <a:t>Fossa Alterna</a:t>
            </a:r>
            <a:r>
              <a:rPr lang="en-GB" sz="1200" dirty="0"/>
              <a:t>, adapted UDDT)</a:t>
            </a:r>
            <a:endParaRPr lang="en-US" sz="1200" dirty="0"/>
          </a:p>
        </p:txBody>
      </p:sp>
      <p:sp>
        <p:nvSpPr>
          <p:cNvPr id="49" name="TextBox 48">
            <a:extLst>
              <a:ext uri="{FF2B5EF4-FFF2-40B4-BE49-F238E27FC236}">
                <a16:creationId xmlns:a16="http://schemas.microsoft.com/office/drawing/2014/main" id="{77AE00ED-1301-42DE-AAFF-ADF9AA6E6E0C}"/>
              </a:ext>
            </a:extLst>
          </p:cNvPr>
          <p:cNvSpPr txBox="1"/>
          <p:nvPr/>
        </p:nvSpPr>
        <p:spPr>
          <a:xfrm>
            <a:off x="4218017" y="1275537"/>
            <a:ext cx="2389106" cy="101566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Support local entrepreneur for the construction of public toilet (combined with biogas as transitional storage / decentralised faecal sludge treatment station)</a:t>
            </a:r>
            <a:endParaRPr lang="en-US" sz="1200" dirty="0"/>
          </a:p>
        </p:txBody>
      </p:sp>
      <p:sp>
        <p:nvSpPr>
          <p:cNvPr id="50" name="TextBox 49">
            <a:extLst>
              <a:ext uri="{FF2B5EF4-FFF2-40B4-BE49-F238E27FC236}">
                <a16:creationId xmlns:a16="http://schemas.microsoft.com/office/drawing/2014/main" id="{C3982EED-62F6-4283-9249-2EFBC3F6D185}"/>
              </a:ext>
            </a:extLst>
          </p:cNvPr>
          <p:cNvSpPr txBox="1"/>
          <p:nvPr/>
        </p:nvSpPr>
        <p:spPr>
          <a:xfrm>
            <a:off x="4218017" y="3761364"/>
            <a:ext cx="4955557"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Identification of micro-finance institutions and support for project definition to access loan</a:t>
            </a:r>
            <a:endParaRPr lang="en-US" sz="1200" dirty="0"/>
          </a:p>
        </p:txBody>
      </p:sp>
      <p:sp>
        <p:nvSpPr>
          <p:cNvPr id="51" name="TextBox 50">
            <a:extLst>
              <a:ext uri="{FF2B5EF4-FFF2-40B4-BE49-F238E27FC236}">
                <a16:creationId xmlns:a16="http://schemas.microsoft.com/office/drawing/2014/main" id="{03359FE5-9EA6-4466-B8C5-7086C27C0F98}"/>
              </a:ext>
            </a:extLst>
          </p:cNvPr>
          <p:cNvSpPr txBox="1"/>
          <p:nvPr/>
        </p:nvSpPr>
        <p:spPr>
          <a:xfrm>
            <a:off x="9404123" y="1292925"/>
            <a:ext cx="263851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Review excreta disposal service operational cost, identify options for minimising OPEX, collaborate with local utilities… and evaluate feasibility of transferring operation and maintenance management</a:t>
            </a:r>
            <a:endParaRPr lang="en-US" sz="1200" dirty="0"/>
          </a:p>
        </p:txBody>
      </p:sp>
      <p:sp>
        <p:nvSpPr>
          <p:cNvPr id="52" name="TextBox 51">
            <a:extLst>
              <a:ext uri="{FF2B5EF4-FFF2-40B4-BE49-F238E27FC236}">
                <a16:creationId xmlns:a16="http://schemas.microsoft.com/office/drawing/2014/main" id="{189757A0-CFB6-40CB-B1F7-9F06CCD356AA}"/>
              </a:ext>
            </a:extLst>
          </p:cNvPr>
          <p:cNvSpPr txBox="1"/>
          <p:nvPr/>
        </p:nvSpPr>
        <p:spPr>
          <a:xfrm>
            <a:off x="9404123" y="5839600"/>
            <a:ext cx="263851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Be careful of labour law and refugees’ status as not all staff can be transferred into utilities’ workforce</a:t>
            </a:r>
            <a:endParaRPr lang="en-US" sz="1200" b="1" dirty="0">
              <a:solidFill>
                <a:srgbClr val="FF0000"/>
              </a:solidFill>
            </a:endParaRPr>
          </a:p>
        </p:txBody>
      </p:sp>
      <p:sp>
        <p:nvSpPr>
          <p:cNvPr id="53" name="TextBox 52">
            <a:extLst>
              <a:ext uri="{FF2B5EF4-FFF2-40B4-BE49-F238E27FC236}">
                <a16:creationId xmlns:a16="http://schemas.microsoft.com/office/drawing/2014/main" id="{34CA6244-6735-4C6E-82B0-43EE5EBC1098}"/>
              </a:ext>
            </a:extLst>
          </p:cNvPr>
          <p:cNvSpPr txBox="1"/>
          <p:nvPr/>
        </p:nvSpPr>
        <p:spPr>
          <a:xfrm>
            <a:off x="7295850" y="4858964"/>
            <a:ext cx="279491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Transfer of service delivery responsibility is easier if the design and planning of the system was done with local authorities and within an overall sanitation plan</a:t>
            </a:r>
            <a:endParaRPr lang="en-US" sz="1200" b="1" dirty="0">
              <a:solidFill>
                <a:srgbClr val="FF0000"/>
              </a:solidFill>
            </a:endParaRPr>
          </a:p>
        </p:txBody>
      </p:sp>
      <p:sp>
        <p:nvSpPr>
          <p:cNvPr id="54" name="TextBox 53">
            <a:extLst>
              <a:ext uri="{FF2B5EF4-FFF2-40B4-BE49-F238E27FC236}">
                <a16:creationId xmlns:a16="http://schemas.microsoft.com/office/drawing/2014/main" id="{F8CD942C-3DD2-4F20-BABB-F7BEDEDA2EB7}"/>
              </a:ext>
            </a:extLst>
          </p:cNvPr>
          <p:cNvSpPr txBox="1"/>
          <p:nvPr/>
        </p:nvSpPr>
        <p:spPr>
          <a:xfrm>
            <a:off x="9410716" y="3813150"/>
            <a:ext cx="263851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Implement required structural change to reduce OPEX, build capacity of local utility for transfer of management responsibilities</a:t>
            </a:r>
            <a:endParaRPr lang="en-US" sz="1200" dirty="0"/>
          </a:p>
        </p:txBody>
      </p:sp>
      <p:sp>
        <p:nvSpPr>
          <p:cNvPr id="55" name="TextBox 54">
            <a:extLst>
              <a:ext uri="{FF2B5EF4-FFF2-40B4-BE49-F238E27FC236}">
                <a16:creationId xmlns:a16="http://schemas.microsoft.com/office/drawing/2014/main" id="{88FE8640-EDF9-4633-8890-E67AF7D1EDFE}"/>
              </a:ext>
            </a:extLst>
          </p:cNvPr>
          <p:cNvSpPr txBox="1"/>
          <p:nvPr/>
        </p:nvSpPr>
        <p:spPr>
          <a:xfrm>
            <a:off x="9404123" y="2635981"/>
            <a:ext cx="2638519"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Communication and discussion with communities on the transfer plan (purpose, responsibilities, consequence, cost, etc.). Adapt plan with feedbacks.</a:t>
            </a:r>
            <a:endParaRPr lang="en-US" sz="1200" dirty="0"/>
          </a:p>
        </p:txBody>
      </p:sp>
      <p:sp>
        <p:nvSpPr>
          <p:cNvPr id="56" name="TextBox 55">
            <a:extLst>
              <a:ext uri="{FF2B5EF4-FFF2-40B4-BE49-F238E27FC236}">
                <a16:creationId xmlns:a16="http://schemas.microsoft.com/office/drawing/2014/main" id="{D7AC4187-F760-4E6A-877D-1D006ADA4F26}"/>
              </a:ext>
            </a:extLst>
          </p:cNvPr>
          <p:cNvSpPr txBox="1"/>
          <p:nvPr/>
        </p:nvSpPr>
        <p:spPr>
          <a:xfrm>
            <a:off x="4198259" y="4438916"/>
            <a:ext cx="2389106"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Market evaluation for latrine construction material, faecal sludge treatment product</a:t>
            </a:r>
            <a:endParaRPr lang="en-US" sz="1200" dirty="0"/>
          </a:p>
        </p:txBody>
      </p:sp>
      <p:sp>
        <p:nvSpPr>
          <p:cNvPr id="57" name="TextBox 56">
            <a:extLst>
              <a:ext uri="{FF2B5EF4-FFF2-40B4-BE49-F238E27FC236}">
                <a16:creationId xmlns:a16="http://schemas.microsoft.com/office/drawing/2014/main" id="{8382931C-EDEC-4E6D-84C4-0580BC46F501}"/>
              </a:ext>
            </a:extLst>
          </p:cNvPr>
          <p:cNvSpPr txBox="1"/>
          <p:nvPr/>
        </p:nvSpPr>
        <p:spPr>
          <a:xfrm>
            <a:off x="4198259" y="5216429"/>
            <a:ext cx="2389106"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Market evaluation faecal sludge treatment product prospect</a:t>
            </a:r>
            <a:endParaRPr lang="en-US" sz="1200" dirty="0"/>
          </a:p>
        </p:txBody>
      </p:sp>
      <p:grpSp>
        <p:nvGrpSpPr>
          <p:cNvPr id="58" name="Group 57">
            <a:extLst>
              <a:ext uri="{FF2B5EF4-FFF2-40B4-BE49-F238E27FC236}">
                <a16:creationId xmlns:a16="http://schemas.microsoft.com/office/drawing/2014/main" id="{A164EBBC-DA20-4F58-B044-E226BE79DC11}"/>
              </a:ext>
            </a:extLst>
          </p:cNvPr>
          <p:cNvGrpSpPr/>
          <p:nvPr/>
        </p:nvGrpSpPr>
        <p:grpSpPr>
          <a:xfrm>
            <a:off x="5181921" y="389512"/>
            <a:ext cx="609637" cy="692560"/>
            <a:chOff x="5500575" y="-33153"/>
            <a:chExt cx="665610" cy="835110"/>
          </a:xfrm>
        </p:grpSpPr>
        <p:pic>
          <p:nvPicPr>
            <p:cNvPr id="59" name="Graphic 58" descr="City">
              <a:extLst>
                <a:ext uri="{FF2B5EF4-FFF2-40B4-BE49-F238E27FC236}">
                  <a16:creationId xmlns:a16="http://schemas.microsoft.com/office/drawing/2014/main" id="{B8F65183-8F6F-415B-8677-259F0A23B34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00575" y="-33153"/>
              <a:ext cx="644038" cy="644038"/>
            </a:xfrm>
            <a:prstGeom prst="rect">
              <a:avLst/>
            </a:prstGeom>
          </p:spPr>
        </p:pic>
        <p:sp>
          <p:nvSpPr>
            <p:cNvPr id="60" name="TextBox 59">
              <a:extLst>
                <a:ext uri="{FF2B5EF4-FFF2-40B4-BE49-F238E27FC236}">
                  <a16:creationId xmlns:a16="http://schemas.microsoft.com/office/drawing/2014/main" id="{1D2DE895-C9D0-4F4A-AE06-7E873B5FA640}"/>
                </a:ext>
              </a:extLst>
            </p:cNvPr>
            <p:cNvSpPr txBox="1"/>
            <p:nvPr/>
          </p:nvSpPr>
          <p:spPr>
            <a:xfrm>
              <a:off x="5522147" y="516857"/>
              <a:ext cx="644038" cy="285100"/>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Urban</a:t>
              </a:r>
              <a:endParaRPr lang="en-US" sz="1200" dirty="0">
                <a:solidFill>
                  <a:schemeClr val="bg1"/>
                </a:solidFill>
              </a:endParaRPr>
            </a:p>
          </p:txBody>
        </p:sp>
      </p:grpSp>
      <p:grpSp>
        <p:nvGrpSpPr>
          <p:cNvPr id="61" name="Group 60">
            <a:extLst>
              <a:ext uri="{FF2B5EF4-FFF2-40B4-BE49-F238E27FC236}">
                <a16:creationId xmlns:a16="http://schemas.microsoft.com/office/drawing/2014/main" id="{92FC4495-0C77-4D7B-B33E-9F07BAF49CDC}"/>
              </a:ext>
            </a:extLst>
          </p:cNvPr>
          <p:cNvGrpSpPr/>
          <p:nvPr/>
        </p:nvGrpSpPr>
        <p:grpSpPr>
          <a:xfrm>
            <a:off x="7910558" y="403309"/>
            <a:ext cx="546066" cy="664838"/>
            <a:chOff x="7532284" y="20255"/>
            <a:chExt cx="612402" cy="769204"/>
          </a:xfrm>
        </p:grpSpPr>
        <p:pic>
          <p:nvPicPr>
            <p:cNvPr id="62" name="Graphic 61" descr="Hill scene">
              <a:extLst>
                <a:ext uri="{FF2B5EF4-FFF2-40B4-BE49-F238E27FC236}">
                  <a16:creationId xmlns:a16="http://schemas.microsoft.com/office/drawing/2014/main" id="{B2F7D101-DD73-40E4-A052-132FB0E1807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532284" y="20255"/>
              <a:ext cx="609746" cy="609746"/>
            </a:xfrm>
            <a:prstGeom prst="rect">
              <a:avLst/>
            </a:prstGeom>
          </p:spPr>
        </p:pic>
        <p:sp>
          <p:nvSpPr>
            <p:cNvPr id="63" name="TextBox 62">
              <a:extLst>
                <a:ext uri="{FF2B5EF4-FFF2-40B4-BE49-F238E27FC236}">
                  <a16:creationId xmlns:a16="http://schemas.microsoft.com/office/drawing/2014/main" id="{28042533-1AEC-42DC-A2B9-B390AEC8E807}"/>
                </a:ext>
              </a:extLst>
            </p:cNvPr>
            <p:cNvSpPr txBox="1"/>
            <p:nvPr/>
          </p:nvSpPr>
          <p:spPr>
            <a:xfrm>
              <a:off x="7554807" y="512460"/>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Rural</a:t>
              </a:r>
              <a:endParaRPr lang="en-US" sz="1200" dirty="0">
                <a:solidFill>
                  <a:schemeClr val="bg1"/>
                </a:solidFill>
              </a:endParaRPr>
            </a:p>
          </p:txBody>
        </p:sp>
      </p:grpSp>
      <p:grpSp>
        <p:nvGrpSpPr>
          <p:cNvPr id="64" name="Group 63">
            <a:extLst>
              <a:ext uri="{FF2B5EF4-FFF2-40B4-BE49-F238E27FC236}">
                <a16:creationId xmlns:a16="http://schemas.microsoft.com/office/drawing/2014/main" id="{2C1213D0-6C2F-453D-B27A-934FE5662C83}"/>
              </a:ext>
            </a:extLst>
          </p:cNvPr>
          <p:cNvGrpSpPr/>
          <p:nvPr/>
        </p:nvGrpSpPr>
        <p:grpSpPr>
          <a:xfrm>
            <a:off x="10247149" y="325866"/>
            <a:ext cx="655455" cy="657259"/>
            <a:chOff x="10421162" y="202456"/>
            <a:chExt cx="644039" cy="778871"/>
          </a:xfrm>
        </p:grpSpPr>
        <p:pic>
          <p:nvPicPr>
            <p:cNvPr id="65" name="Graphic 64" descr="Tent">
              <a:extLst>
                <a:ext uri="{FF2B5EF4-FFF2-40B4-BE49-F238E27FC236}">
                  <a16:creationId xmlns:a16="http://schemas.microsoft.com/office/drawing/2014/main" id="{D113557C-FBB9-4A3C-922B-49466534B5F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421162" y="202456"/>
              <a:ext cx="644039" cy="644039"/>
            </a:xfrm>
            <a:prstGeom prst="rect">
              <a:avLst/>
            </a:prstGeom>
          </p:spPr>
        </p:pic>
        <p:sp>
          <p:nvSpPr>
            <p:cNvPr id="66" name="TextBox 65">
              <a:extLst>
                <a:ext uri="{FF2B5EF4-FFF2-40B4-BE49-F238E27FC236}">
                  <a16:creationId xmlns:a16="http://schemas.microsoft.com/office/drawing/2014/main" id="{FA7A2988-F873-4EAE-A19D-7EA5230763BF}"/>
                </a:ext>
              </a:extLst>
            </p:cNvPr>
            <p:cNvSpPr txBox="1"/>
            <p:nvPr/>
          </p:nvSpPr>
          <p:spPr>
            <a:xfrm>
              <a:off x="10452368" y="704328"/>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Camp</a:t>
              </a:r>
              <a:endParaRPr lang="en-US" sz="1200" dirty="0">
                <a:solidFill>
                  <a:schemeClr val="bg1"/>
                </a:solidFill>
              </a:endParaRPr>
            </a:p>
          </p:txBody>
        </p:sp>
      </p:grpSp>
    </p:spTree>
    <p:extLst>
      <p:ext uri="{BB962C8B-B14F-4D97-AF65-F5344CB8AC3E}">
        <p14:creationId xmlns:p14="http://schemas.microsoft.com/office/powerpoint/2010/main" val="24943286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hlinkClick r:id="rId16" action="ppaction://hlinksldjump"/>
            <a:extLst>
              <a:ext uri="{FF2B5EF4-FFF2-40B4-BE49-F238E27FC236}">
                <a16:creationId xmlns:a16="http://schemas.microsoft.com/office/drawing/2014/main" id="{0B89758E-980D-440C-BC86-E1A68FD968A5}"/>
              </a:ext>
            </a:extLst>
          </p:cNvPr>
          <p:cNvSpPr/>
          <p:nvPr/>
        </p:nvSpPr>
        <p:spPr>
          <a:xfrm>
            <a:off x="64113" y="483179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Budgeting</a:t>
            </a:r>
            <a:endParaRPr lang="en-US" sz="900" dirty="0"/>
          </a:p>
        </p:txBody>
      </p:sp>
      <p:sp>
        <p:nvSpPr>
          <p:cNvPr id="20" name="Rectangle 19">
            <a:hlinkClick r:id="rId17" action="ppaction://hlinksldjump"/>
            <a:extLst>
              <a:ext uri="{FF2B5EF4-FFF2-40B4-BE49-F238E27FC236}">
                <a16:creationId xmlns:a16="http://schemas.microsoft.com/office/drawing/2014/main" id="{8F740516-AB22-4756-84B2-258764C9A310}"/>
              </a:ext>
            </a:extLst>
          </p:cNvPr>
          <p:cNvSpPr/>
          <p:nvPr/>
        </p:nvSpPr>
        <p:spPr>
          <a:xfrm>
            <a:off x="-6" y="54018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Rectangle 21">
            <a:extLst>
              <a:ext uri="{FF2B5EF4-FFF2-40B4-BE49-F238E27FC236}">
                <a16:creationId xmlns:a16="http://schemas.microsoft.com/office/drawing/2014/main" id="{F1D50C2C-65C1-4DD7-AFB7-B620B574F6AA}"/>
              </a:ext>
            </a:extLst>
          </p:cNvPr>
          <p:cNvSpPr/>
          <p:nvPr/>
        </p:nvSpPr>
        <p:spPr>
          <a:xfrm>
            <a:off x="64113" y="465890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phases</a:t>
            </a:r>
            <a:endParaRPr lang="en-US" sz="900" dirty="0">
              <a:solidFill>
                <a:schemeClr val="tx1"/>
              </a:solidFill>
            </a:endParaRPr>
          </a:p>
        </p:txBody>
      </p:sp>
      <p:sp>
        <p:nvSpPr>
          <p:cNvPr id="28" name="TextBox 27">
            <a:extLst>
              <a:ext uri="{FF2B5EF4-FFF2-40B4-BE49-F238E27FC236}">
                <a16:creationId xmlns:a16="http://schemas.microsoft.com/office/drawing/2014/main" id="{044D193E-0ECE-4813-A10C-DF108AFD1932}"/>
              </a:ext>
            </a:extLst>
          </p:cNvPr>
          <p:cNvSpPr txBox="1"/>
          <p:nvPr/>
        </p:nvSpPr>
        <p:spPr>
          <a:xfrm>
            <a:off x="1309014" y="215634"/>
            <a:ext cx="2451892" cy="369332"/>
          </a:xfrm>
          <a:prstGeom prst="rect">
            <a:avLst/>
          </a:prstGeom>
          <a:solidFill>
            <a:schemeClr val="accent1">
              <a:lumMod val="5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solidFill>
                  <a:schemeClr val="bg1"/>
                </a:solidFill>
              </a:rPr>
              <a:t>Prevention &amp; mitigation</a:t>
            </a:r>
            <a:endParaRPr lang="en-US" dirty="0">
              <a:solidFill>
                <a:schemeClr val="bg1"/>
              </a:solidFill>
            </a:endParaRPr>
          </a:p>
        </p:txBody>
      </p:sp>
      <p:sp>
        <p:nvSpPr>
          <p:cNvPr id="25" name="Rectangle 24">
            <a:extLst>
              <a:ext uri="{FF2B5EF4-FFF2-40B4-BE49-F238E27FC236}">
                <a16:creationId xmlns:a16="http://schemas.microsoft.com/office/drawing/2014/main" id="{BA8897E0-D404-4EC2-BBA3-07AEAD5A537E}"/>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5/5</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42BE7B4D-D6E3-4076-A562-A02B467A131B}"/>
              </a:ext>
            </a:extLst>
          </p:cNvPr>
          <p:cNvSpPr/>
          <p:nvPr/>
        </p:nvSpPr>
        <p:spPr>
          <a:xfrm>
            <a:off x="9904651" y="-1"/>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ction Button: Go to Beginning 28">
            <a:hlinkClick r:id="rId18" action="ppaction://hlinksldjump" highlightClick="1"/>
            <a:extLst>
              <a:ext uri="{FF2B5EF4-FFF2-40B4-BE49-F238E27FC236}">
                <a16:creationId xmlns:a16="http://schemas.microsoft.com/office/drawing/2014/main" id="{33C9525A-9C22-4347-93D8-9A7D76A3B5CA}"/>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431022BE-E72A-44C0-AD66-0FA51D72CD15}"/>
              </a:ext>
            </a:extLst>
          </p:cNvPr>
          <p:cNvSpPr txBox="1"/>
          <p:nvPr/>
        </p:nvSpPr>
        <p:spPr>
          <a:xfrm>
            <a:off x="1289390" y="1325257"/>
            <a:ext cx="2651425"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Identify lessons learned from how disasters have impacted excreta disposal systems</a:t>
            </a:r>
            <a:endParaRPr lang="en-US" sz="1400" dirty="0"/>
          </a:p>
        </p:txBody>
      </p:sp>
      <p:sp>
        <p:nvSpPr>
          <p:cNvPr id="35" name="TextBox 34">
            <a:extLst>
              <a:ext uri="{FF2B5EF4-FFF2-40B4-BE49-F238E27FC236}">
                <a16:creationId xmlns:a16="http://schemas.microsoft.com/office/drawing/2014/main" id="{3A865F41-8143-4120-9407-B0D44280A360}"/>
              </a:ext>
            </a:extLst>
          </p:cNvPr>
          <p:cNvSpPr txBox="1"/>
          <p:nvPr/>
        </p:nvSpPr>
        <p:spPr>
          <a:xfrm>
            <a:off x="1289382" y="2191650"/>
            <a:ext cx="2651425" cy="738664"/>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Advocacy to improve designing, financing for resilient excreta disposal systems</a:t>
            </a:r>
            <a:endParaRPr lang="en-US" sz="1400" dirty="0"/>
          </a:p>
        </p:txBody>
      </p:sp>
      <p:sp>
        <p:nvSpPr>
          <p:cNvPr id="32" name="TextBox 31">
            <a:extLst>
              <a:ext uri="{FF2B5EF4-FFF2-40B4-BE49-F238E27FC236}">
                <a16:creationId xmlns:a16="http://schemas.microsoft.com/office/drawing/2014/main" id="{FE12A4BA-D158-4649-AC30-633C61DA98B2}"/>
              </a:ext>
            </a:extLst>
          </p:cNvPr>
          <p:cNvSpPr txBox="1"/>
          <p:nvPr/>
        </p:nvSpPr>
        <p:spPr>
          <a:xfrm>
            <a:off x="1289381" y="3069824"/>
            <a:ext cx="2651425" cy="1169551"/>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If there isn’t a local sanitation strategic plan involving all stakeholders, how can the development process be initiated / supported?</a:t>
            </a:r>
            <a:endParaRPr lang="en-US" sz="1400" dirty="0"/>
          </a:p>
        </p:txBody>
      </p:sp>
      <p:sp>
        <p:nvSpPr>
          <p:cNvPr id="33" name="TextBox 32">
            <a:extLst>
              <a:ext uri="{FF2B5EF4-FFF2-40B4-BE49-F238E27FC236}">
                <a16:creationId xmlns:a16="http://schemas.microsoft.com/office/drawing/2014/main" id="{50B12537-C567-42C6-A32D-14FC18C6456D}"/>
              </a:ext>
            </a:extLst>
          </p:cNvPr>
          <p:cNvSpPr txBox="1"/>
          <p:nvPr/>
        </p:nvSpPr>
        <p:spPr>
          <a:xfrm>
            <a:off x="1289381" y="4399476"/>
            <a:ext cx="2651425" cy="523220"/>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Who are the sanitation champions?</a:t>
            </a:r>
            <a:endParaRPr lang="en-US" sz="1400" dirty="0"/>
          </a:p>
        </p:txBody>
      </p:sp>
      <p:sp>
        <p:nvSpPr>
          <p:cNvPr id="36" name="TextBox 35">
            <a:extLst>
              <a:ext uri="{FF2B5EF4-FFF2-40B4-BE49-F238E27FC236}">
                <a16:creationId xmlns:a16="http://schemas.microsoft.com/office/drawing/2014/main" id="{D49D66AF-8688-4C8B-B1E4-A94AF6379BC9}"/>
              </a:ext>
            </a:extLst>
          </p:cNvPr>
          <p:cNvSpPr txBox="1"/>
          <p:nvPr/>
        </p:nvSpPr>
        <p:spPr>
          <a:xfrm>
            <a:off x="4285325" y="3231585"/>
            <a:ext cx="2350663"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Partnership with CSO for quality and access equity to sanitation service monitoring</a:t>
            </a:r>
            <a:endParaRPr lang="en-US" sz="1200" dirty="0"/>
          </a:p>
        </p:txBody>
      </p:sp>
      <p:sp>
        <p:nvSpPr>
          <p:cNvPr id="46" name="TextBox 45">
            <a:extLst>
              <a:ext uri="{FF2B5EF4-FFF2-40B4-BE49-F238E27FC236}">
                <a16:creationId xmlns:a16="http://schemas.microsoft.com/office/drawing/2014/main" id="{49519EC3-219B-428D-8545-6418EF2DCB7C}"/>
              </a:ext>
            </a:extLst>
          </p:cNvPr>
          <p:cNvSpPr txBox="1"/>
          <p:nvPr/>
        </p:nvSpPr>
        <p:spPr>
          <a:xfrm>
            <a:off x="4285333" y="1325296"/>
            <a:ext cx="500071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Construction of privately managed public toilet in market, bus station located in cholera hotspots (associated with biogas / Faecal sludge deconcentrated treatment station)</a:t>
            </a:r>
            <a:endParaRPr lang="en-US" sz="1200" dirty="0"/>
          </a:p>
        </p:txBody>
      </p:sp>
      <p:sp>
        <p:nvSpPr>
          <p:cNvPr id="47" name="TextBox 46">
            <a:extLst>
              <a:ext uri="{FF2B5EF4-FFF2-40B4-BE49-F238E27FC236}">
                <a16:creationId xmlns:a16="http://schemas.microsoft.com/office/drawing/2014/main" id="{79A3E5F2-86A0-41D8-BF3C-D1A60F9DC333}"/>
              </a:ext>
            </a:extLst>
          </p:cNvPr>
          <p:cNvSpPr txBox="1"/>
          <p:nvPr/>
        </p:nvSpPr>
        <p:spPr>
          <a:xfrm>
            <a:off x="4285326" y="2099317"/>
            <a:ext cx="500071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Community capacity building to identify sanitation service needs and authorities influencing / advocacy</a:t>
            </a:r>
            <a:endParaRPr lang="en-US" sz="1200" dirty="0"/>
          </a:p>
        </p:txBody>
      </p:sp>
      <p:sp>
        <p:nvSpPr>
          <p:cNvPr id="48" name="TextBox 47">
            <a:extLst>
              <a:ext uri="{FF2B5EF4-FFF2-40B4-BE49-F238E27FC236}">
                <a16:creationId xmlns:a16="http://schemas.microsoft.com/office/drawing/2014/main" id="{A666F834-A85A-4F11-932A-306628E887CC}"/>
              </a:ext>
            </a:extLst>
          </p:cNvPr>
          <p:cNvSpPr txBox="1"/>
          <p:nvPr/>
        </p:nvSpPr>
        <p:spPr>
          <a:xfrm>
            <a:off x="4285326" y="2683438"/>
            <a:ext cx="500070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sz="1200" dirty="0"/>
              <a:t>Support sanitation strategic and planning workshop at local and regional levels</a:t>
            </a:r>
            <a:endParaRPr lang="en-US" sz="1200" dirty="0"/>
          </a:p>
        </p:txBody>
      </p:sp>
      <p:sp>
        <p:nvSpPr>
          <p:cNvPr id="49" name="TextBox 48">
            <a:extLst>
              <a:ext uri="{FF2B5EF4-FFF2-40B4-BE49-F238E27FC236}">
                <a16:creationId xmlns:a16="http://schemas.microsoft.com/office/drawing/2014/main" id="{09F85D74-C997-496F-A757-AB61FF4E37CF}"/>
              </a:ext>
            </a:extLst>
          </p:cNvPr>
          <p:cNvSpPr txBox="1"/>
          <p:nvPr/>
        </p:nvSpPr>
        <p:spPr>
          <a:xfrm>
            <a:off x="4285325" y="4001616"/>
            <a:ext cx="2350662"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1200" dirty="0"/>
              <a:t>Strengthen sanitation services in evacuation centres</a:t>
            </a:r>
            <a:endParaRPr lang="en-US" sz="1200" dirty="0"/>
          </a:p>
        </p:txBody>
      </p:sp>
      <p:sp>
        <p:nvSpPr>
          <p:cNvPr id="50" name="TextBox 49">
            <a:extLst>
              <a:ext uri="{FF2B5EF4-FFF2-40B4-BE49-F238E27FC236}">
                <a16:creationId xmlns:a16="http://schemas.microsoft.com/office/drawing/2014/main" id="{AC44D7B8-BDCF-42D3-8F90-4B56A9205776}"/>
              </a:ext>
            </a:extLst>
          </p:cNvPr>
          <p:cNvSpPr txBox="1"/>
          <p:nvPr/>
        </p:nvSpPr>
        <p:spPr>
          <a:xfrm>
            <a:off x="9697843" y="1332594"/>
            <a:ext cx="222885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Assess existing camp sanitation system capacity</a:t>
            </a:r>
            <a:endParaRPr lang="en-US" sz="1200" dirty="0"/>
          </a:p>
        </p:txBody>
      </p:sp>
      <p:sp>
        <p:nvSpPr>
          <p:cNvPr id="51" name="TextBox 50">
            <a:extLst>
              <a:ext uri="{FF2B5EF4-FFF2-40B4-BE49-F238E27FC236}">
                <a16:creationId xmlns:a16="http://schemas.microsoft.com/office/drawing/2014/main" id="{0E53268E-4040-4B3A-A748-E183ED38F056}"/>
              </a:ext>
            </a:extLst>
          </p:cNvPr>
          <p:cNvSpPr txBox="1"/>
          <p:nvPr/>
        </p:nvSpPr>
        <p:spPr>
          <a:xfrm>
            <a:off x="9697843" y="2063921"/>
            <a:ext cx="222885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200" dirty="0"/>
              <a:t>Review past camp setting and management lessons learned</a:t>
            </a:r>
            <a:endParaRPr lang="en-US" sz="1200" dirty="0"/>
          </a:p>
        </p:txBody>
      </p:sp>
      <p:sp>
        <p:nvSpPr>
          <p:cNvPr id="52" name="TextBox 51">
            <a:extLst>
              <a:ext uri="{FF2B5EF4-FFF2-40B4-BE49-F238E27FC236}">
                <a16:creationId xmlns:a16="http://schemas.microsoft.com/office/drawing/2014/main" id="{0F5B9490-D9DB-41DC-B3EC-272DB4EDCCD8}"/>
              </a:ext>
            </a:extLst>
          </p:cNvPr>
          <p:cNvSpPr txBox="1"/>
          <p:nvPr/>
        </p:nvSpPr>
        <p:spPr>
          <a:xfrm>
            <a:off x="4163627" y="4548519"/>
            <a:ext cx="7763073"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solidFill>
                  <a:srgbClr val="FF0000"/>
                </a:solidFill>
              </a:rPr>
              <a:t>Whenever there is a contingency planning exercise planned, it’s important to read the various scenario with an excreta disposal service lenses: </a:t>
            </a:r>
          </a:p>
          <a:p>
            <a:pPr marL="171450" indent="-171450">
              <a:buFontTx/>
              <a:buChar char="-"/>
            </a:pPr>
            <a:r>
              <a:rPr lang="en-GB" sz="1400" b="1" dirty="0">
                <a:solidFill>
                  <a:srgbClr val="FF0000"/>
                </a:solidFill>
              </a:rPr>
              <a:t>What level of service will be needed, potentially for how long and where?</a:t>
            </a:r>
          </a:p>
          <a:p>
            <a:pPr marL="171450" indent="-171450">
              <a:buFontTx/>
              <a:buChar char="-"/>
            </a:pPr>
            <a:r>
              <a:rPr lang="en-GB" sz="1400" b="1" dirty="0">
                <a:solidFill>
                  <a:srgbClr val="FF0000"/>
                </a:solidFill>
              </a:rPr>
              <a:t>What did we do right before, what could we improve in the future?</a:t>
            </a:r>
          </a:p>
          <a:p>
            <a:pPr marL="171450" indent="-171450">
              <a:buFontTx/>
              <a:buChar char="-"/>
            </a:pPr>
            <a:r>
              <a:rPr lang="en-GB" sz="1400" b="1" dirty="0">
                <a:solidFill>
                  <a:srgbClr val="FF0000"/>
                </a:solidFill>
              </a:rPr>
              <a:t>How might we integrate lessons learned from previous emergencies in future responses?</a:t>
            </a:r>
          </a:p>
          <a:p>
            <a:pPr marL="171450" indent="-171450">
              <a:buFontTx/>
              <a:buChar char="-"/>
            </a:pPr>
            <a:r>
              <a:rPr lang="en-GB" sz="1400" b="1" dirty="0">
                <a:solidFill>
                  <a:srgbClr val="FF0000"/>
                </a:solidFill>
              </a:rPr>
              <a:t>How might we better involve communities and local authorities at all stages of setting up an excreta disposal service in an emergency?</a:t>
            </a:r>
          </a:p>
          <a:p>
            <a:pPr marL="171450" indent="-171450">
              <a:buFontTx/>
              <a:buChar char="-"/>
            </a:pPr>
            <a:r>
              <a:rPr lang="en-GB" sz="1400" b="1" dirty="0">
                <a:solidFill>
                  <a:srgbClr val="FF0000"/>
                </a:solidFill>
              </a:rPr>
              <a:t>How can the markets for sanitation material and services be supported during an emergency response?</a:t>
            </a:r>
          </a:p>
        </p:txBody>
      </p:sp>
      <p:grpSp>
        <p:nvGrpSpPr>
          <p:cNvPr id="53" name="Group 52">
            <a:extLst>
              <a:ext uri="{FF2B5EF4-FFF2-40B4-BE49-F238E27FC236}">
                <a16:creationId xmlns:a16="http://schemas.microsoft.com/office/drawing/2014/main" id="{648AA011-3ADF-4477-B56D-B1230A10B5C0}"/>
              </a:ext>
            </a:extLst>
          </p:cNvPr>
          <p:cNvGrpSpPr/>
          <p:nvPr/>
        </p:nvGrpSpPr>
        <p:grpSpPr>
          <a:xfrm>
            <a:off x="5181921" y="389512"/>
            <a:ext cx="609637" cy="692560"/>
            <a:chOff x="5500575" y="-33153"/>
            <a:chExt cx="665610" cy="835110"/>
          </a:xfrm>
        </p:grpSpPr>
        <p:pic>
          <p:nvPicPr>
            <p:cNvPr id="54" name="Graphic 53" descr="City">
              <a:extLst>
                <a:ext uri="{FF2B5EF4-FFF2-40B4-BE49-F238E27FC236}">
                  <a16:creationId xmlns:a16="http://schemas.microsoft.com/office/drawing/2014/main" id="{94757915-A7FC-42D5-BC50-4FFBF4EE0FD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00575" y="-33153"/>
              <a:ext cx="644038" cy="644038"/>
            </a:xfrm>
            <a:prstGeom prst="rect">
              <a:avLst/>
            </a:prstGeom>
          </p:spPr>
        </p:pic>
        <p:sp>
          <p:nvSpPr>
            <p:cNvPr id="55" name="TextBox 54">
              <a:extLst>
                <a:ext uri="{FF2B5EF4-FFF2-40B4-BE49-F238E27FC236}">
                  <a16:creationId xmlns:a16="http://schemas.microsoft.com/office/drawing/2014/main" id="{4ECB40DB-CB25-4FA2-92B1-B3336889AFCE}"/>
                </a:ext>
              </a:extLst>
            </p:cNvPr>
            <p:cNvSpPr txBox="1"/>
            <p:nvPr/>
          </p:nvSpPr>
          <p:spPr>
            <a:xfrm>
              <a:off x="5522147" y="516857"/>
              <a:ext cx="644038" cy="285100"/>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Urban</a:t>
              </a:r>
              <a:endParaRPr lang="en-US" sz="1200" dirty="0">
                <a:solidFill>
                  <a:schemeClr val="bg1"/>
                </a:solidFill>
              </a:endParaRPr>
            </a:p>
          </p:txBody>
        </p:sp>
      </p:grpSp>
      <p:grpSp>
        <p:nvGrpSpPr>
          <p:cNvPr id="56" name="Group 55">
            <a:extLst>
              <a:ext uri="{FF2B5EF4-FFF2-40B4-BE49-F238E27FC236}">
                <a16:creationId xmlns:a16="http://schemas.microsoft.com/office/drawing/2014/main" id="{9E27E48B-38FC-4112-B4B3-12CA92036843}"/>
              </a:ext>
            </a:extLst>
          </p:cNvPr>
          <p:cNvGrpSpPr/>
          <p:nvPr/>
        </p:nvGrpSpPr>
        <p:grpSpPr>
          <a:xfrm>
            <a:off x="7910558" y="403309"/>
            <a:ext cx="546066" cy="664838"/>
            <a:chOff x="7532284" y="20255"/>
            <a:chExt cx="612402" cy="769204"/>
          </a:xfrm>
        </p:grpSpPr>
        <p:pic>
          <p:nvPicPr>
            <p:cNvPr id="57" name="Graphic 56" descr="Hill scene">
              <a:extLst>
                <a:ext uri="{FF2B5EF4-FFF2-40B4-BE49-F238E27FC236}">
                  <a16:creationId xmlns:a16="http://schemas.microsoft.com/office/drawing/2014/main" id="{AA21066C-03FB-457E-A594-25E5307D6FE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32284" y="20255"/>
              <a:ext cx="609746" cy="609746"/>
            </a:xfrm>
            <a:prstGeom prst="rect">
              <a:avLst/>
            </a:prstGeom>
          </p:spPr>
        </p:pic>
        <p:sp>
          <p:nvSpPr>
            <p:cNvPr id="58" name="TextBox 57">
              <a:extLst>
                <a:ext uri="{FF2B5EF4-FFF2-40B4-BE49-F238E27FC236}">
                  <a16:creationId xmlns:a16="http://schemas.microsoft.com/office/drawing/2014/main" id="{57C9A90C-A3E2-4B0B-87F0-A10C2FFA70A7}"/>
                </a:ext>
              </a:extLst>
            </p:cNvPr>
            <p:cNvSpPr txBox="1"/>
            <p:nvPr/>
          </p:nvSpPr>
          <p:spPr>
            <a:xfrm>
              <a:off x="7554807" y="512460"/>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Rural</a:t>
              </a:r>
              <a:endParaRPr lang="en-US" sz="1200" dirty="0">
                <a:solidFill>
                  <a:schemeClr val="bg1"/>
                </a:solidFill>
              </a:endParaRPr>
            </a:p>
          </p:txBody>
        </p:sp>
      </p:grpSp>
      <p:grpSp>
        <p:nvGrpSpPr>
          <p:cNvPr id="59" name="Group 58">
            <a:extLst>
              <a:ext uri="{FF2B5EF4-FFF2-40B4-BE49-F238E27FC236}">
                <a16:creationId xmlns:a16="http://schemas.microsoft.com/office/drawing/2014/main" id="{AF152046-03A9-47BC-A713-9CA712667DAA}"/>
              </a:ext>
            </a:extLst>
          </p:cNvPr>
          <p:cNvGrpSpPr/>
          <p:nvPr/>
        </p:nvGrpSpPr>
        <p:grpSpPr>
          <a:xfrm>
            <a:off x="10247149" y="325866"/>
            <a:ext cx="655455" cy="657259"/>
            <a:chOff x="10421162" y="202456"/>
            <a:chExt cx="644039" cy="778871"/>
          </a:xfrm>
        </p:grpSpPr>
        <p:pic>
          <p:nvPicPr>
            <p:cNvPr id="60" name="Graphic 59" descr="Tent">
              <a:extLst>
                <a:ext uri="{FF2B5EF4-FFF2-40B4-BE49-F238E27FC236}">
                  <a16:creationId xmlns:a16="http://schemas.microsoft.com/office/drawing/2014/main" id="{2E084878-4F72-4E3B-8D71-509C193E4D0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421162" y="202456"/>
              <a:ext cx="644039" cy="644039"/>
            </a:xfrm>
            <a:prstGeom prst="rect">
              <a:avLst/>
            </a:prstGeom>
          </p:spPr>
        </p:pic>
        <p:sp>
          <p:nvSpPr>
            <p:cNvPr id="61" name="TextBox 60">
              <a:extLst>
                <a:ext uri="{FF2B5EF4-FFF2-40B4-BE49-F238E27FC236}">
                  <a16:creationId xmlns:a16="http://schemas.microsoft.com/office/drawing/2014/main" id="{7464A89F-45C4-46B9-92A9-E6371242C3E6}"/>
                </a:ext>
              </a:extLst>
            </p:cNvPr>
            <p:cNvSpPr txBox="1"/>
            <p:nvPr/>
          </p:nvSpPr>
          <p:spPr>
            <a:xfrm>
              <a:off x="10452368" y="704328"/>
              <a:ext cx="589879" cy="276999"/>
            </a:xfrm>
            <a:prstGeom prst="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Camp</a:t>
              </a:r>
              <a:endParaRPr lang="en-US" sz="1200" dirty="0">
                <a:solidFill>
                  <a:schemeClr val="bg1"/>
                </a:solidFill>
              </a:endParaRPr>
            </a:p>
          </p:txBody>
        </p:sp>
      </p:grpSp>
    </p:spTree>
    <p:extLst>
      <p:ext uri="{BB962C8B-B14F-4D97-AF65-F5344CB8AC3E}">
        <p14:creationId xmlns:p14="http://schemas.microsoft.com/office/powerpoint/2010/main" val="37934416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54DEE177-8493-4908-8C4B-6B81E57DE804}"/>
              </a:ext>
            </a:extLst>
          </p:cNvPr>
          <p:cNvSpPr/>
          <p:nvPr/>
        </p:nvSpPr>
        <p:spPr>
          <a:xfrm>
            <a:off x="64113" y="483179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Budgeting</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BD43D85-504C-449E-8479-E97DD875FC68}"/>
              </a:ext>
            </a:extLst>
          </p:cNvPr>
          <p:cNvSpPr/>
          <p:nvPr/>
        </p:nvSpPr>
        <p:spPr>
          <a:xfrm>
            <a:off x="0" y="541965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1" name="Rectangle 20">
            <a:hlinkClick r:id="rId17" action="ppaction://hlinksldjump"/>
            <a:extLst>
              <a:ext uri="{FF2B5EF4-FFF2-40B4-BE49-F238E27FC236}">
                <a16:creationId xmlns:a16="http://schemas.microsoft.com/office/drawing/2014/main" id="{F7F77DB9-9A30-48C2-84BD-35F1328CCE1E}"/>
              </a:ext>
            </a:extLst>
          </p:cNvPr>
          <p:cNvSpPr/>
          <p:nvPr/>
        </p:nvSpPr>
        <p:spPr>
          <a:xfrm>
            <a:off x="64113" y="465890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phases</a:t>
            </a:r>
            <a:endParaRPr lang="en-US" sz="900" dirty="0"/>
          </a:p>
        </p:txBody>
      </p:sp>
      <p:sp>
        <p:nvSpPr>
          <p:cNvPr id="22" name="Rectangle 21">
            <a:extLst>
              <a:ext uri="{FF2B5EF4-FFF2-40B4-BE49-F238E27FC236}">
                <a16:creationId xmlns:a16="http://schemas.microsoft.com/office/drawing/2014/main" id="{27B6466E-C58D-4F54-9463-C6F42C52B10A}"/>
              </a:ext>
            </a:extLst>
          </p:cNvPr>
          <p:cNvSpPr/>
          <p:nvPr/>
        </p:nvSpPr>
        <p:spPr>
          <a:xfrm>
            <a:off x="1715512" y="102037"/>
            <a:ext cx="1150380"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Budgeting</a:t>
            </a:r>
            <a:endParaRPr lang="en-US" dirty="0"/>
          </a:p>
        </p:txBody>
      </p:sp>
      <p:sp>
        <p:nvSpPr>
          <p:cNvPr id="17" name="TextBox 16">
            <a:extLst>
              <a:ext uri="{FF2B5EF4-FFF2-40B4-BE49-F238E27FC236}">
                <a16:creationId xmlns:a16="http://schemas.microsoft.com/office/drawing/2014/main" id="{AB033C95-CD11-4EE5-9663-3D53E266420E}"/>
              </a:ext>
            </a:extLst>
          </p:cNvPr>
          <p:cNvSpPr txBox="1"/>
          <p:nvPr/>
        </p:nvSpPr>
        <p:spPr>
          <a:xfrm>
            <a:off x="1408015" y="530158"/>
            <a:ext cx="9516234" cy="584775"/>
          </a:xfrm>
          <a:prstGeom prst="rect">
            <a:avLst/>
          </a:prstGeom>
          <a:noFill/>
        </p:spPr>
        <p:txBody>
          <a:bodyPr wrap="square" rtlCol="0">
            <a:spAutoFit/>
          </a:bodyPr>
          <a:lstStyle/>
          <a:p>
            <a:r>
              <a:rPr lang="en-GB" sz="1600" dirty="0"/>
              <a:t>Funding availability is often higher at a beginning of an emergency and therefore it’s important to plan carefully the various aspect of the excreta disposal system that need / can be funded in the first 6 months and later.</a:t>
            </a:r>
            <a:endParaRPr lang="en-US" sz="1600" dirty="0"/>
          </a:p>
        </p:txBody>
      </p:sp>
      <p:sp>
        <p:nvSpPr>
          <p:cNvPr id="19" name="TextBox 18">
            <a:extLst>
              <a:ext uri="{FF2B5EF4-FFF2-40B4-BE49-F238E27FC236}">
                <a16:creationId xmlns:a16="http://schemas.microsoft.com/office/drawing/2014/main" id="{63DA3F6D-A1DF-4BF7-BB80-F1763238933B}"/>
              </a:ext>
            </a:extLst>
          </p:cNvPr>
          <p:cNvSpPr txBox="1"/>
          <p:nvPr/>
        </p:nvSpPr>
        <p:spPr>
          <a:xfrm>
            <a:off x="1393140" y="1199889"/>
            <a:ext cx="2087745"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Community engagement</a:t>
            </a:r>
            <a:endParaRPr lang="en-US" sz="1400" dirty="0"/>
          </a:p>
        </p:txBody>
      </p:sp>
      <p:sp>
        <p:nvSpPr>
          <p:cNvPr id="27" name="Rectangle 26">
            <a:extLst>
              <a:ext uri="{FF2B5EF4-FFF2-40B4-BE49-F238E27FC236}">
                <a16:creationId xmlns:a16="http://schemas.microsoft.com/office/drawing/2014/main" id="{979AB058-6762-45A1-9B13-F253E30679D2}"/>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28" name="Action Button: Go to End 27">
            <a:hlinkClick r:id="rId18" action="ppaction://hlinksldjump" highlightClick="1"/>
            <a:extLst>
              <a:ext uri="{FF2B5EF4-FFF2-40B4-BE49-F238E27FC236}">
                <a16:creationId xmlns:a16="http://schemas.microsoft.com/office/drawing/2014/main" id="{8CC734D1-BE02-40B1-AA03-08E832E4B580}"/>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0407663C-E4D0-480A-B850-EFDC071B1F3B}"/>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D5D640C-1A35-49E3-B84E-9C29AE2D236A}"/>
              </a:ext>
            </a:extLst>
          </p:cNvPr>
          <p:cNvSpPr txBox="1"/>
          <p:nvPr/>
        </p:nvSpPr>
        <p:spPr>
          <a:xfrm>
            <a:off x="1327056" y="5332254"/>
            <a:ext cx="1109956"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Assessment</a:t>
            </a:r>
            <a:endParaRPr lang="en-US" sz="1400" dirty="0"/>
          </a:p>
        </p:txBody>
      </p:sp>
      <p:sp>
        <p:nvSpPr>
          <p:cNvPr id="23" name="TextBox 22">
            <a:extLst>
              <a:ext uri="{FF2B5EF4-FFF2-40B4-BE49-F238E27FC236}">
                <a16:creationId xmlns:a16="http://schemas.microsoft.com/office/drawing/2014/main" id="{E8BB7612-3F84-49A4-A76E-BAEF15C4721B}"/>
              </a:ext>
            </a:extLst>
          </p:cNvPr>
          <p:cNvSpPr txBox="1"/>
          <p:nvPr/>
        </p:nvSpPr>
        <p:spPr>
          <a:xfrm>
            <a:off x="7829046" y="1228733"/>
            <a:ext cx="1031734"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0-6 month</a:t>
            </a:r>
            <a:endParaRPr lang="en-US" sz="1400" dirty="0">
              <a:solidFill>
                <a:schemeClr val="bg1"/>
              </a:solidFill>
            </a:endParaRPr>
          </a:p>
        </p:txBody>
      </p:sp>
      <p:sp>
        <p:nvSpPr>
          <p:cNvPr id="31" name="TextBox 30">
            <a:extLst>
              <a:ext uri="{FF2B5EF4-FFF2-40B4-BE49-F238E27FC236}">
                <a16:creationId xmlns:a16="http://schemas.microsoft.com/office/drawing/2014/main" id="{217255D6-BF44-4E94-BD0F-3291E66B1FD7}"/>
              </a:ext>
            </a:extLst>
          </p:cNvPr>
          <p:cNvSpPr txBox="1"/>
          <p:nvPr/>
        </p:nvSpPr>
        <p:spPr>
          <a:xfrm>
            <a:off x="9211871" y="1228733"/>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6-12 months</a:t>
            </a:r>
            <a:endParaRPr lang="en-US" sz="1400" dirty="0">
              <a:solidFill>
                <a:schemeClr val="bg1"/>
              </a:solidFill>
            </a:endParaRPr>
          </a:p>
        </p:txBody>
      </p:sp>
      <p:sp>
        <p:nvSpPr>
          <p:cNvPr id="32" name="TextBox 31">
            <a:extLst>
              <a:ext uri="{FF2B5EF4-FFF2-40B4-BE49-F238E27FC236}">
                <a16:creationId xmlns:a16="http://schemas.microsoft.com/office/drawing/2014/main" id="{B23AECE9-3965-4A3E-ACC8-67A5373293B7}"/>
              </a:ext>
            </a:extLst>
          </p:cNvPr>
          <p:cNvSpPr txBox="1"/>
          <p:nvPr/>
        </p:nvSpPr>
        <p:spPr>
          <a:xfrm>
            <a:off x="10733098" y="1219383"/>
            <a:ext cx="823487"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&gt; 1 year</a:t>
            </a:r>
            <a:endParaRPr lang="en-US" sz="1400" dirty="0">
              <a:solidFill>
                <a:schemeClr val="bg1"/>
              </a:solidFill>
            </a:endParaRPr>
          </a:p>
        </p:txBody>
      </p:sp>
      <p:sp>
        <p:nvSpPr>
          <p:cNvPr id="33" name="TextBox 32">
            <a:extLst>
              <a:ext uri="{FF2B5EF4-FFF2-40B4-BE49-F238E27FC236}">
                <a16:creationId xmlns:a16="http://schemas.microsoft.com/office/drawing/2014/main" id="{CC36D9A1-3CF0-4B2D-A5B7-6025E8F5B97C}"/>
              </a:ext>
            </a:extLst>
          </p:cNvPr>
          <p:cNvSpPr txBox="1"/>
          <p:nvPr/>
        </p:nvSpPr>
        <p:spPr>
          <a:xfrm>
            <a:off x="6307819" y="1228732"/>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Preparedness</a:t>
            </a:r>
            <a:endParaRPr lang="en-US" sz="1400" dirty="0">
              <a:solidFill>
                <a:schemeClr val="bg1"/>
              </a:solidFill>
            </a:endParaRPr>
          </a:p>
        </p:txBody>
      </p:sp>
      <p:sp>
        <p:nvSpPr>
          <p:cNvPr id="24" name="TextBox 23">
            <a:extLst>
              <a:ext uri="{FF2B5EF4-FFF2-40B4-BE49-F238E27FC236}">
                <a16:creationId xmlns:a16="http://schemas.microsoft.com/office/drawing/2014/main" id="{1C67A50B-8477-4F21-8DEC-F040F92471C4}"/>
              </a:ext>
            </a:extLst>
          </p:cNvPr>
          <p:cNvSpPr txBox="1"/>
          <p:nvPr/>
        </p:nvSpPr>
        <p:spPr>
          <a:xfrm>
            <a:off x="1498337" y="1666630"/>
            <a:ext cx="4166086" cy="46166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Monthly incentives for volunteers (1 woman, 1 man per 1,000 targeted people)</a:t>
            </a:r>
            <a:endParaRPr lang="en-US" sz="1200" dirty="0"/>
          </a:p>
        </p:txBody>
      </p:sp>
      <p:sp>
        <p:nvSpPr>
          <p:cNvPr id="34" name="TextBox 33">
            <a:extLst>
              <a:ext uri="{FF2B5EF4-FFF2-40B4-BE49-F238E27FC236}">
                <a16:creationId xmlns:a16="http://schemas.microsoft.com/office/drawing/2014/main" id="{19A1D649-7DB1-400F-833F-16E8507C20BE}"/>
              </a:ext>
            </a:extLst>
          </p:cNvPr>
          <p:cNvSpPr txBox="1"/>
          <p:nvPr/>
        </p:nvSpPr>
        <p:spPr>
          <a:xfrm>
            <a:off x="1498336" y="2221131"/>
            <a:ext cx="4166087"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Community group grant (1 group per 5,000 targeted people)</a:t>
            </a:r>
            <a:endParaRPr lang="en-US" sz="1200" dirty="0"/>
          </a:p>
        </p:txBody>
      </p:sp>
      <p:sp>
        <p:nvSpPr>
          <p:cNvPr id="35" name="TextBox 34">
            <a:extLst>
              <a:ext uri="{FF2B5EF4-FFF2-40B4-BE49-F238E27FC236}">
                <a16:creationId xmlns:a16="http://schemas.microsoft.com/office/drawing/2014/main" id="{65959DAC-0818-4A46-84F3-AD28365F6C5F}"/>
              </a:ext>
            </a:extLst>
          </p:cNvPr>
          <p:cNvSpPr txBox="1"/>
          <p:nvPr/>
        </p:nvSpPr>
        <p:spPr>
          <a:xfrm>
            <a:off x="1498336" y="2593978"/>
            <a:ext cx="2735108"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Safe meeting area / Community centre </a:t>
            </a:r>
            <a:endParaRPr lang="en-US" sz="1200" dirty="0"/>
          </a:p>
        </p:txBody>
      </p:sp>
      <p:sp>
        <p:nvSpPr>
          <p:cNvPr id="36" name="TextBox 35">
            <a:extLst>
              <a:ext uri="{FF2B5EF4-FFF2-40B4-BE49-F238E27FC236}">
                <a16:creationId xmlns:a16="http://schemas.microsoft.com/office/drawing/2014/main" id="{DC434B5B-15B2-46E6-B2FA-9CAB1F927FC1}"/>
              </a:ext>
            </a:extLst>
          </p:cNvPr>
          <p:cNvSpPr txBox="1"/>
          <p:nvPr/>
        </p:nvSpPr>
        <p:spPr>
          <a:xfrm>
            <a:off x="1498336" y="2974599"/>
            <a:ext cx="2118804" cy="27550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Communication / phone credit</a:t>
            </a:r>
            <a:endParaRPr lang="en-US" sz="1200" dirty="0"/>
          </a:p>
        </p:txBody>
      </p:sp>
      <p:sp>
        <p:nvSpPr>
          <p:cNvPr id="37" name="TextBox 36">
            <a:extLst>
              <a:ext uri="{FF2B5EF4-FFF2-40B4-BE49-F238E27FC236}">
                <a16:creationId xmlns:a16="http://schemas.microsoft.com/office/drawing/2014/main" id="{774671B5-C290-432A-A0E8-97DCC909FD1F}"/>
              </a:ext>
            </a:extLst>
          </p:cNvPr>
          <p:cNvSpPr txBox="1"/>
          <p:nvPr/>
        </p:nvSpPr>
        <p:spPr>
          <a:xfrm>
            <a:off x="1498336" y="3356971"/>
            <a:ext cx="1982549"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Community mobilisation kits</a:t>
            </a:r>
            <a:endParaRPr lang="en-US" sz="1200" dirty="0"/>
          </a:p>
        </p:txBody>
      </p:sp>
      <p:sp>
        <p:nvSpPr>
          <p:cNvPr id="38" name="TextBox 37">
            <a:extLst>
              <a:ext uri="{FF2B5EF4-FFF2-40B4-BE49-F238E27FC236}">
                <a16:creationId xmlns:a16="http://schemas.microsoft.com/office/drawing/2014/main" id="{3869D7E7-D425-4C85-B8A1-8F5DAE406062}"/>
              </a:ext>
            </a:extLst>
          </p:cNvPr>
          <p:cNvSpPr txBox="1"/>
          <p:nvPr/>
        </p:nvSpPr>
        <p:spPr>
          <a:xfrm>
            <a:off x="1498336" y="3754857"/>
            <a:ext cx="1982549"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Capacity building / training</a:t>
            </a:r>
            <a:endParaRPr lang="en-US" sz="1200" dirty="0"/>
          </a:p>
        </p:txBody>
      </p:sp>
      <p:sp>
        <p:nvSpPr>
          <p:cNvPr id="39" name="TextBox 38">
            <a:extLst>
              <a:ext uri="{FF2B5EF4-FFF2-40B4-BE49-F238E27FC236}">
                <a16:creationId xmlns:a16="http://schemas.microsoft.com/office/drawing/2014/main" id="{8B9DB823-29AF-4B28-AC7B-3E115326CE75}"/>
              </a:ext>
            </a:extLst>
          </p:cNvPr>
          <p:cNvSpPr txBox="1"/>
          <p:nvPr/>
        </p:nvSpPr>
        <p:spPr>
          <a:xfrm>
            <a:off x="1498335" y="4131989"/>
            <a:ext cx="3348793"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Equipment and material for community events</a:t>
            </a:r>
            <a:endParaRPr lang="en-US" sz="1200" dirty="0"/>
          </a:p>
        </p:txBody>
      </p:sp>
      <p:sp>
        <p:nvSpPr>
          <p:cNvPr id="40" name="TextBox 39">
            <a:extLst>
              <a:ext uri="{FF2B5EF4-FFF2-40B4-BE49-F238E27FC236}">
                <a16:creationId xmlns:a16="http://schemas.microsoft.com/office/drawing/2014/main" id="{C84236DD-D147-4685-8598-F59C61797CD4}"/>
              </a:ext>
            </a:extLst>
          </p:cNvPr>
          <p:cNvSpPr txBox="1"/>
          <p:nvPr/>
        </p:nvSpPr>
        <p:spPr>
          <a:xfrm>
            <a:off x="1498335" y="4515855"/>
            <a:ext cx="1367558"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Translation service</a:t>
            </a:r>
            <a:endParaRPr lang="en-US" sz="1200" dirty="0"/>
          </a:p>
        </p:txBody>
      </p:sp>
      <p:sp>
        <p:nvSpPr>
          <p:cNvPr id="41" name="TextBox 40">
            <a:extLst>
              <a:ext uri="{FF2B5EF4-FFF2-40B4-BE49-F238E27FC236}">
                <a16:creationId xmlns:a16="http://schemas.microsoft.com/office/drawing/2014/main" id="{3AF1D72F-D2EB-42A0-BE1E-08A8E7AABB58}"/>
              </a:ext>
            </a:extLst>
          </p:cNvPr>
          <p:cNvSpPr txBox="1"/>
          <p:nvPr/>
        </p:nvSpPr>
        <p:spPr>
          <a:xfrm>
            <a:off x="1498335" y="4894982"/>
            <a:ext cx="4166087"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Formative research (anthropological, socio-economical studies)</a:t>
            </a:r>
            <a:endParaRPr lang="en-US" sz="1200" dirty="0"/>
          </a:p>
        </p:txBody>
      </p:sp>
      <p:sp>
        <p:nvSpPr>
          <p:cNvPr id="42" name="TextBox 41">
            <a:extLst>
              <a:ext uri="{FF2B5EF4-FFF2-40B4-BE49-F238E27FC236}">
                <a16:creationId xmlns:a16="http://schemas.microsoft.com/office/drawing/2014/main" id="{BFCF39B4-0F42-4A44-83D6-B65153301064}"/>
              </a:ext>
            </a:extLst>
          </p:cNvPr>
          <p:cNvSpPr txBox="1"/>
          <p:nvPr/>
        </p:nvSpPr>
        <p:spPr>
          <a:xfrm>
            <a:off x="1498334" y="5773090"/>
            <a:ext cx="237775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Kit (Tablet, software, stationaries)</a:t>
            </a:r>
            <a:endParaRPr lang="en-US" sz="1200" dirty="0"/>
          </a:p>
        </p:txBody>
      </p:sp>
      <p:sp>
        <p:nvSpPr>
          <p:cNvPr id="43" name="TextBox 42">
            <a:extLst>
              <a:ext uri="{FF2B5EF4-FFF2-40B4-BE49-F238E27FC236}">
                <a16:creationId xmlns:a16="http://schemas.microsoft.com/office/drawing/2014/main" id="{DD35C4B8-32F4-4D4A-9606-115C6B7A3442}"/>
              </a:ext>
            </a:extLst>
          </p:cNvPr>
          <p:cNvSpPr txBox="1"/>
          <p:nvPr/>
        </p:nvSpPr>
        <p:spPr>
          <a:xfrm>
            <a:off x="1498331" y="6188988"/>
            <a:ext cx="368057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People cost (Incentive, </a:t>
            </a:r>
            <a:r>
              <a:rPr lang="en-GB" sz="1200" dirty="0" err="1"/>
              <a:t>perdiem</a:t>
            </a:r>
            <a:r>
              <a:rPr lang="en-GB" sz="1200" dirty="0"/>
              <a:t>, accommodation, etc.)</a:t>
            </a:r>
            <a:endParaRPr lang="en-US" sz="1200" dirty="0"/>
          </a:p>
        </p:txBody>
      </p:sp>
      <p:pic>
        <p:nvPicPr>
          <p:cNvPr id="44" name="Graphic 43" descr="Checkmark">
            <a:extLst>
              <a:ext uri="{FF2B5EF4-FFF2-40B4-BE49-F238E27FC236}">
                <a16:creationId xmlns:a16="http://schemas.microsoft.com/office/drawing/2014/main" id="{B63D7FA0-62E7-483C-BEC3-221DB41C4C5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3960" y="1699757"/>
            <a:ext cx="315504" cy="315504"/>
          </a:xfrm>
          <a:prstGeom prst="rect">
            <a:avLst/>
          </a:prstGeom>
        </p:spPr>
      </p:pic>
      <p:pic>
        <p:nvPicPr>
          <p:cNvPr id="50" name="Graphic 49" descr="Checkmark">
            <a:extLst>
              <a:ext uri="{FF2B5EF4-FFF2-40B4-BE49-F238E27FC236}">
                <a16:creationId xmlns:a16="http://schemas.microsoft.com/office/drawing/2014/main" id="{37736ACE-0B91-4F94-B469-9B85076E876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39187" y="1693159"/>
            <a:ext cx="315504" cy="315504"/>
          </a:xfrm>
          <a:prstGeom prst="rect">
            <a:avLst/>
          </a:prstGeom>
        </p:spPr>
      </p:pic>
      <p:pic>
        <p:nvPicPr>
          <p:cNvPr id="51" name="Graphic 50" descr="Checkmark">
            <a:extLst>
              <a:ext uri="{FF2B5EF4-FFF2-40B4-BE49-F238E27FC236}">
                <a16:creationId xmlns:a16="http://schemas.microsoft.com/office/drawing/2014/main" id="{41445C62-6B18-4E7F-9853-8385A21A6D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10804" y="1703146"/>
            <a:ext cx="315504" cy="315504"/>
          </a:xfrm>
          <a:prstGeom prst="rect">
            <a:avLst/>
          </a:prstGeom>
        </p:spPr>
      </p:pic>
      <p:pic>
        <p:nvPicPr>
          <p:cNvPr id="52" name="Graphic 51" descr="Checkmark">
            <a:extLst>
              <a:ext uri="{FF2B5EF4-FFF2-40B4-BE49-F238E27FC236}">
                <a16:creationId xmlns:a16="http://schemas.microsoft.com/office/drawing/2014/main" id="{933E0D3C-6696-49EF-98E2-33398B98B3E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33198" y="5773090"/>
            <a:ext cx="315504" cy="315504"/>
          </a:xfrm>
          <a:prstGeom prst="rect">
            <a:avLst/>
          </a:prstGeom>
        </p:spPr>
      </p:pic>
      <p:pic>
        <p:nvPicPr>
          <p:cNvPr id="53" name="Graphic 52" descr="Checkmark">
            <a:extLst>
              <a:ext uri="{FF2B5EF4-FFF2-40B4-BE49-F238E27FC236}">
                <a16:creationId xmlns:a16="http://schemas.microsoft.com/office/drawing/2014/main" id="{584E925C-680A-436F-A36E-B172A130416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7964" y="5764332"/>
            <a:ext cx="315504" cy="315504"/>
          </a:xfrm>
          <a:prstGeom prst="rect">
            <a:avLst/>
          </a:prstGeom>
        </p:spPr>
      </p:pic>
      <p:pic>
        <p:nvPicPr>
          <p:cNvPr id="54" name="Graphic 53" descr="Checkmark">
            <a:extLst>
              <a:ext uri="{FF2B5EF4-FFF2-40B4-BE49-F238E27FC236}">
                <a16:creationId xmlns:a16="http://schemas.microsoft.com/office/drawing/2014/main" id="{BAC03F54-093D-4552-AB4F-590197FF521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37839" y="2191363"/>
            <a:ext cx="315504" cy="315504"/>
          </a:xfrm>
          <a:prstGeom prst="rect">
            <a:avLst/>
          </a:prstGeom>
        </p:spPr>
      </p:pic>
      <p:pic>
        <p:nvPicPr>
          <p:cNvPr id="55" name="Graphic 54" descr="Checkmark">
            <a:extLst>
              <a:ext uri="{FF2B5EF4-FFF2-40B4-BE49-F238E27FC236}">
                <a16:creationId xmlns:a16="http://schemas.microsoft.com/office/drawing/2014/main" id="{F83EB94D-2052-42D5-A4F9-B8CFB5A713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17912" y="2201878"/>
            <a:ext cx="315504" cy="315504"/>
          </a:xfrm>
          <a:prstGeom prst="rect">
            <a:avLst/>
          </a:prstGeom>
        </p:spPr>
      </p:pic>
      <p:pic>
        <p:nvPicPr>
          <p:cNvPr id="56" name="Graphic 55" descr="Checkmark">
            <a:extLst>
              <a:ext uri="{FF2B5EF4-FFF2-40B4-BE49-F238E27FC236}">
                <a16:creationId xmlns:a16="http://schemas.microsoft.com/office/drawing/2014/main" id="{1B965367-0A14-482A-AFAF-234E906BACB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02712" y="2201878"/>
            <a:ext cx="315504" cy="315504"/>
          </a:xfrm>
          <a:prstGeom prst="rect">
            <a:avLst/>
          </a:prstGeom>
        </p:spPr>
      </p:pic>
      <p:pic>
        <p:nvPicPr>
          <p:cNvPr id="57" name="Graphic 56" descr="Checkmark">
            <a:extLst>
              <a:ext uri="{FF2B5EF4-FFF2-40B4-BE49-F238E27FC236}">
                <a16:creationId xmlns:a16="http://schemas.microsoft.com/office/drawing/2014/main" id="{AFBF9841-CD36-4166-8855-BDACEB20884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33198" y="6188988"/>
            <a:ext cx="315504" cy="315504"/>
          </a:xfrm>
          <a:prstGeom prst="rect">
            <a:avLst/>
          </a:prstGeom>
        </p:spPr>
      </p:pic>
      <p:pic>
        <p:nvPicPr>
          <p:cNvPr id="58" name="Graphic 57" descr="Checkmark">
            <a:extLst>
              <a:ext uri="{FF2B5EF4-FFF2-40B4-BE49-F238E27FC236}">
                <a16:creationId xmlns:a16="http://schemas.microsoft.com/office/drawing/2014/main" id="{7ABA49C6-A80D-4ED7-9B3B-C5EDCBFA90A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7964" y="6182679"/>
            <a:ext cx="315504" cy="315504"/>
          </a:xfrm>
          <a:prstGeom prst="rect">
            <a:avLst/>
          </a:prstGeom>
        </p:spPr>
      </p:pic>
      <p:pic>
        <p:nvPicPr>
          <p:cNvPr id="59" name="Graphic 58" descr="Checkmark">
            <a:extLst>
              <a:ext uri="{FF2B5EF4-FFF2-40B4-BE49-F238E27FC236}">
                <a16:creationId xmlns:a16="http://schemas.microsoft.com/office/drawing/2014/main" id="{D53C1E41-FA96-416E-A66A-277DDEA72AC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37839" y="2595963"/>
            <a:ext cx="315504" cy="315504"/>
          </a:xfrm>
          <a:prstGeom prst="rect">
            <a:avLst/>
          </a:prstGeom>
        </p:spPr>
      </p:pic>
      <p:pic>
        <p:nvPicPr>
          <p:cNvPr id="60" name="Graphic 59" descr="Checkmark">
            <a:extLst>
              <a:ext uri="{FF2B5EF4-FFF2-40B4-BE49-F238E27FC236}">
                <a16:creationId xmlns:a16="http://schemas.microsoft.com/office/drawing/2014/main" id="{412221D3-204A-4F7F-A3B3-D49A2DC7D50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17912" y="2600837"/>
            <a:ext cx="315504" cy="315504"/>
          </a:xfrm>
          <a:prstGeom prst="rect">
            <a:avLst/>
          </a:prstGeom>
        </p:spPr>
      </p:pic>
      <p:pic>
        <p:nvPicPr>
          <p:cNvPr id="61" name="Graphic 60" descr="Checkmark">
            <a:extLst>
              <a:ext uri="{FF2B5EF4-FFF2-40B4-BE49-F238E27FC236}">
                <a16:creationId xmlns:a16="http://schemas.microsoft.com/office/drawing/2014/main" id="{806901E5-8024-49A0-AF9D-A5F21631384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02712" y="2582688"/>
            <a:ext cx="315504" cy="315504"/>
          </a:xfrm>
          <a:prstGeom prst="rect">
            <a:avLst/>
          </a:prstGeom>
        </p:spPr>
      </p:pic>
      <p:pic>
        <p:nvPicPr>
          <p:cNvPr id="62" name="Graphic 61" descr="Checkmark">
            <a:extLst>
              <a:ext uri="{FF2B5EF4-FFF2-40B4-BE49-F238E27FC236}">
                <a16:creationId xmlns:a16="http://schemas.microsoft.com/office/drawing/2014/main" id="{4D654058-379B-4CB4-B892-DA25593D503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21655" y="2968195"/>
            <a:ext cx="315504" cy="315504"/>
          </a:xfrm>
          <a:prstGeom prst="rect">
            <a:avLst/>
          </a:prstGeom>
        </p:spPr>
      </p:pic>
      <p:pic>
        <p:nvPicPr>
          <p:cNvPr id="63" name="Graphic 62" descr="Checkmark">
            <a:extLst>
              <a:ext uri="{FF2B5EF4-FFF2-40B4-BE49-F238E27FC236}">
                <a16:creationId xmlns:a16="http://schemas.microsoft.com/office/drawing/2014/main" id="{C4B205BB-6AC2-4139-B3A4-788B1FFE5F7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17912" y="2978682"/>
            <a:ext cx="315504" cy="315504"/>
          </a:xfrm>
          <a:prstGeom prst="rect">
            <a:avLst/>
          </a:prstGeom>
        </p:spPr>
      </p:pic>
      <p:pic>
        <p:nvPicPr>
          <p:cNvPr id="64" name="Graphic 63" descr="Checkmark">
            <a:extLst>
              <a:ext uri="{FF2B5EF4-FFF2-40B4-BE49-F238E27FC236}">
                <a16:creationId xmlns:a16="http://schemas.microsoft.com/office/drawing/2014/main" id="{9979F7AE-A6EF-459B-9171-11D39DC0745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02712" y="2971403"/>
            <a:ext cx="315504" cy="315504"/>
          </a:xfrm>
          <a:prstGeom prst="rect">
            <a:avLst/>
          </a:prstGeom>
        </p:spPr>
      </p:pic>
      <p:pic>
        <p:nvPicPr>
          <p:cNvPr id="65" name="Graphic 64" descr="Checkmark">
            <a:extLst>
              <a:ext uri="{FF2B5EF4-FFF2-40B4-BE49-F238E27FC236}">
                <a16:creationId xmlns:a16="http://schemas.microsoft.com/office/drawing/2014/main" id="{6B5DC1BA-EA7D-4FD6-A955-863E326223F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37839" y="3340427"/>
            <a:ext cx="315504" cy="315504"/>
          </a:xfrm>
          <a:prstGeom prst="rect">
            <a:avLst/>
          </a:prstGeom>
        </p:spPr>
      </p:pic>
      <p:pic>
        <p:nvPicPr>
          <p:cNvPr id="66" name="Graphic 65" descr="Checkmark">
            <a:extLst>
              <a:ext uri="{FF2B5EF4-FFF2-40B4-BE49-F238E27FC236}">
                <a16:creationId xmlns:a16="http://schemas.microsoft.com/office/drawing/2014/main" id="{078E299C-203A-4EE1-831E-D76EE5869FD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05288" y="3327252"/>
            <a:ext cx="315504" cy="315504"/>
          </a:xfrm>
          <a:prstGeom prst="rect">
            <a:avLst/>
          </a:prstGeom>
        </p:spPr>
      </p:pic>
      <p:pic>
        <p:nvPicPr>
          <p:cNvPr id="67" name="Graphic 66" descr="Checkmark">
            <a:extLst>
              <a:ext uri="{FF2B5EF4-FFF2-40B4-BE49-F238E27FC236}">
                <a16:creationId xmlns:a16="http://schemas.microsoft.com/office/drawing/2014/main" id="{34D48569-C07B-4DA0-8107-D90AF26ECAA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94620" y="3360435"/>
            <a:ext cx="315504" cy="315504"/>
          </a:xfrm>
          <a:prstGeom prst="rect">
            <a:avLst/>
          </a:prstGeom>
        </p:spPr>
      </p:pic>
      <p:pic>
        <p:nvPicPr>
          <p:cNvPr id="68" name="Graphic 67" descr="Checkmark">
            <a:extLst>
              <a:ext uri="{FF2B5EF4-FFF2-40B4-BE49-F238E27FC236}">
                <a16:creationId xmlns:a16="http://schemas.microsoft.com/office/drawing/2014/main" id="{7C130C8D-E497-407C-BD1A-34948A363CC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17791" y="3744547"/>
            <a:ext cx="315504" cy="315504"/>
          </a:xfrm>
          <a:prstGeom prst="rect">
            <a:avLst/>
          </a:prstGeom>
        </p:spPr>
      </p:pic>
      <p:pic>
        <p:nvPicPr>
          <p:cNvPr id="69" name="Graphic 68" descr="Checkmark">
            <a:extLst>
              <a:ext uri="{FF2B5EF4-FFF2-40B4-BE49-F238E27FC236}">
                <a16:creationId xmlns:a16="http://schemas.microsoft.com/office/drawing/2014/main" id="{B9175BA4-EEC1-4818-9D0D-CED8428C15F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3960" y="3772713"/>
            <a:ext cx="315504" cy="315504"/>
          </a:xfrm>
          <a:prstGeom prst="rect">
            <a:avLst/>
          </a:prstGeom>
        </p:spPr>
      </p:pic>
      <p:pic>
        <p:nvPicPr>
          <p:cNvPr id="70" name="Graphic 69" descr="Checkmark">
            <a:extLst>
              <a:ext uri="{FF2B5EF4-FFF2-40B4-BE49-F238E27FC236}">
                <a16:creationId xmlns:a16="http://schemas.microsoft.com/office/drawing/2014/main" id="{AD41C85C-7C5D-4E97-9E7F-57799955799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94620" y="3730254"/>
            <a:ext cx="315504" cy="315504"/>
          </a:xfrm>
          <a:prstGeom prst="rect">
            <a:avLst/>
          </a:prstGeom>
        </p:spPr>
      </p:pic>
      <p:pic>
        <p:nvPicPr>
          <p:cNvPr id="71" name="Graphic 70" descr="Checkmark">
            <a:extLst>
              <a:ext uri="{FF2B5EF4-FFF2-40B4-BE49-F238E27FC236}">
                <a16:creationId xmlns:a16="http://schemas.microsoft.com/office/drawing/2014/main" id="{7CD2A1FB-B4B6-4DD4-9FA4-3253A547142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29747" y="4119221"/>
            <a:ext cx="315504" cy="315504"/>
          </a:xfrm>
          <a:prstGeom prst="rect">
            <a:avLst/>
          </a:prstGeom>
        </p:spPr>
      </p:pic>
      <p:pic>
        <p:nvPicPr>
          <p:cNvPr id="72" name="Graphic 71" descr="Checkmark">
            <a:extLst>
              <a:ext uri="{FF2B5EF4-FFF2-40B4-BE49-F238E27FC236}">
                <a16:creationId xmlns:a16="http://schemas.microsoft.com/office/drawing/2014/main" id="{E6B86EF7-DAD0-43B7-AC24-B5E3DEEC238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7964" y="4129068"/>
            <a:ext cx="315504" cy="315504"/>
          </a:xfrm>
          <a:prstGeom prst="rect">
            <a:avLst/>
          </a:prstGeom>
        </p:spPr>
      </p:pic>
      <p:pic>
        <p:nvPicPr>
          <p:cNvPr id="73" name="Graphic 72" descr="Checkmark">
            <a:extLst>
              <a:ext uri="{FF2B5EF4-FFF2-40B4-BE49-F238E27FC236}">
                <a16:creationId xmlns:a16="http://schemas.microsoft.com/office/drawing/2014/main" id="{E79BE062-DADC-4A50-8F80-E669E9EF102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94620" y="4119221"/>
            <a:ext cx="315504" cy="315504"/>
          </a:xfrm>
          <a:prstGeom prst="rect">
            <a:avLst/>
          </a:prstGeom>
        </p:spPr>
      </p:pic>
      <p:pic>
        <p:nvPicPr>
          <p:cNvPr id="74" name="Graphic 73" descr="Checkmark">
            <a:extLst>
              <a:ext uri="{FF2B5EF4-FFF2-40B4-BE49-F238E27FC236}">
                <a16:creationId xmlns:a16="http://schemas.microsoft.com/office/drawing/2014/main" id="{09C30901-B004-4556-B833-FB253D30B04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17791" y="4515855"/>
            <a:ext cx="315504" cy="315504"/>
          </a:xfrm>
          <a:prstGeom prst="rect">
            <a:avLst/>
          </a:prstGeom>
        </p:spPr>
      </p:pic>
      <p:pic>
        <p:nvPicPr>
          <p:cNvPr id="75" name="Graphic 74" descr="Checkmark">
            <a:extLst>
              <a:ext uri="{FF2B5EF4-FFF2-40B4-BE49-F238E27FC236}">
                <a16:creationId xmlns:a16="http://schemas.microsoft.com/office/drawing/2014/main" id="{AA77C062-E010-41E9-8D17-7BD9D27A61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7964" y="4515855"/>
            <a:ext cx="315504" cy="315504"/>
          </a:xfrm>
          <a:prstGeom prst="rect">
            <a:avLst/>
          </a:prstGeom>
        </p:spPr>
      </p:pic>
      <p:pic>
        <p:nvPicPr>
          <p:cNvPr id="76" name="Graphic 75" descr="Checkmark">
            <a:extLst>
              <a:ext uri="{FF2B5EF4-FFF2-40B4-BE49-F238E27FC236}">
                <a16:creationId xmlns:a16="http://schemas.microsoft.com/office/drawing/2014/main" id="{B847A49A-106E-4AB8-9D80-3A0F968593A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02712" y="4503953"/>
            <a:ext cx="315504" cy="315504"/>
          </a:xfrm>
          <a:prstGeom prst="rect">
            <a:avLst/>
          </a:prstGeom>
        </p:spPr>
      </p:pic>
      <p:pic>
        <p:nvPicPr>
          <p:cNvPr id="77" name="Graphic 76" descr="Checkmark">
            <a:extLst>
              <a:ext uri="{FF2B5EF4-FFF2-40B4-BE49-F238E27FC236}">
                <a16:creationId xmlns:a16="http://schemas.microsoft.com/office/drawing/2014/main" id="{7A728B16-24C4-47A6-A15F-666C4C9885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37839" y="4870104"/>
            <a:ext cx="315504" cy="315504"/>
          </a:xfrm>
          <a:prstGeom prst="rect">
            <a:avLst/>
          </a:prstGeom>
        </p:spPr>
      </p:pic>
      <p:pic>
        <p:nvPicPr>
          <p:cNvPr id="78" name="Graphic 77" descr="Checkmark">
            <a:extLst>
              <a:ext uri="{FF2B5EF4-FFF2-40B4-BE49-F238E27FC236}">
                <a16:creationId xmlns:a16="http://schemas.microsoft.com/office/drawing/2014/main" id="{DECAE1F8-052A-48E7-B0FC-05AC9E4845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2544" y="4895087"/>
            <a:ext cx="315504" cy="315504"/>
          </a:xfrm>
          <a:prstGeom prst="rect">
            <a:avLst/>
          </a:prstGeom>
        </p:spPr>
      </p:pic>
      <p:pic>
        <p:nvPicPr>
          <p:cNvPr id="79" name="Graphic 78" descr="Checkmark">
            <a:extLst>
              <a:ext uri="{FF2B5EF4-FFF2-40B4-BE49-F238E27FC236}">
                <a16:creationId xmlns:a16="http://schemas.microsoft.com/office/drawing/2014/main" id="{E4FE1940-6CF2-4F60-84F6-D6D4A44915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02712" y="4865018"/>
            <a:ext cx="315504" cy="315504"/>
          </a:xfrm>
          <a:prstGeom prst="rect">
            <a:avLst/>
          </a:prstGeom>
        </p:spPr>
      </p:pic>
      <p:pic>
        <p:nvPicPr>
          <p:cNvPr id="87" name="Graphic 86" descr="Checkmark">
            <a:extLst>
              <a:ext uri="{FF2B5EF4-FFF2-40B4-BE49-F238E27FC236}">
                <a16:creationId xmlns:a16="http://schemas.microsoft.com/office/drawing/2014/main" id="{FBDB44CF-FB02-4A5D-A594-96C657AE03B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27125" y="3350109"/>
            <a:ext cx="315504" cy="315504"/>
          </a:xfrm>
          <a:prstGeom prst="rect">
            <a:avLst/>
          </a:prstGeom>
        </p:spPr>
      </p:pic>
      <p:pic>
        <p:nvPicPr>
          <p:cNvPr id="88" name="Graphic 87" descr="Checkmark">
            <a:extLst>
              <a:ext uri="{FF2B5EF4-FFF2-40B4-BE49-F238E27FC236}">
                <a16:creationId xmlns:a16="http://schemas.microsoft.com/office/drawing/2014/main" id="{694BB07E-6C85-43B2-B55F-9ECFCFFE87E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33198" y="4499181"/>
            <a:ext cx="315504" cy="315504"/>
          </a:xfrm>
          <a:prstGeom prst="rect">
            <a:avLst/>
          </a:prstGeom>
        </p:spPr>
      </p:pic>
      <p:pic>
        <p:nvPicPr>
          <p:cNvPr id="89" name="Graphic 88" descr="Checkmark">
            <a:extLst>
              <a:ext uri="{FF2B5EF4-FFF2-40B4-BE49-F238E27FC236}">
                <a16:creationId xmlns:a16="http://schemas.microsoft.com/office/drawing/2014/main" id="{235531FA-CC82-4E4B-B922-D09791F545C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25598" y="4870104"/>
            <a:ext cx="315504" cy="315504"/>
          </a:xfrm>
          <a:prstGeom prst="rect">
            <a:avLst/>
          </a:prstGeom>
        </p:spPr>
      </p:pic>
      <p:sp>
        <p:nvSpPr>
          <p:cNvPr id="95" name="Rectangle 94">
            <a:extLst>
              <a:ext uri="{FF2B5EF4-FFF2-40B4-BE49-F238E27FC236}">
                <a16:creationId xmlns:a16="http://schemas.microsoft.com/office/drawing/2014/main" id="{16D4CC19-0B9A-4B6E-9CA4-C83711B7163B}"/>
              </a:ext>
            </a:extLst>
          </p:cNvPr>
          <p:cNvSpPr/>
          <p:nvPr/>
        </p:nvSpPr>
        <p:spPr>
          <a:xfrm>
            <a:off x="6307819" y="1666977"/>
            <a:ext cx="5248766" cy="38456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7E072A0-B24A-4B38-9BD0-3B602652965F}"/>
              </a:ext>
            </a:extLst>
          </p:cNvPr>
          <p:cNvSpPr/>
          <p:nvPr/>
        </p:nvSpPr>
        <p:spPr>
          <a:xfrm>
            <a:off x="6307819" y="2206126"/>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460D5F1-7F07-4948-8A66-25A482C70381}"/>
              </a:ext>
            </a:extLst>
          </p:cNvPr>
          <p:cNvSpPr/>
          <p:nvPr/>
        </p:nvSpPr>
        <p:spPr>
          <a:xfrm>
            <a:off x="6307819" y="2601650"/>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86D021C-068F-4F29-82F2-94F216941CB3}"/>
              </a:ext>
            </a:extLst>
          </p:cNvPr>
          <p:cNvSpPr/>
          <p:nvPr/>
        </p:nvSpPr>
        <p:spPr>
          <a:xfrm>
            <a:off x="6307819" y="298101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E138CF6-B7D5-4A2C-B682-2F07F26C2BC4}"/>
              </a:ext>
            </a:extLst>
          </p:cNvPr>
          <p:cNvSpPr/>
          <p:nvPr/>
        </p:nvSpPr>
        <p:spPr>
          <a:xfrm>
            <a:off x="6307819" y="3362999"/>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1CDE2F3-E6D1-4418-81EA-1B3B067DF248}"/>
              </a:ext>
            </a:extLst>
          </p:cNvPr>
          <p:cNvSpPr/>
          <p:nvPr/>
        </p:nvSpPr>
        <p:spPr>
          <a:xfrm>
            <a:off x="6307819" y="3766015"/>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60F6CAD-99C6-43E4-B5B6-2073AFF0DC50}"/>
              </a:ext>
            </a:extLst>
          </p:cNvPr>
          <p:cNvSpPr/>
          <p:nvPr/>
        </p:nvSpPr>
        <p:spPr>
          <a:xfrm>
            <a:off x="6307819" y="414500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ACD0889-DA62-4F8D-B1E3-100E9A6B9A04}"/>
              </a:ext>
            </a:extLst>
          </p:cNvPr>
          <p:cNvSpPr/>
          <p:nvPr/>
        </p:nvSpPr>
        <p:spPr>
          <a:xfrm>
            <a:off x="6307819" y="4524315"/>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39915AE-42E9-4F3A-B9BC-BD3FDF59EE07}"/>
              </a:ext>
            </a:extLst>
          </p:cNvPr>
          <p:cNvSpPr/>
          <p:nvPr/>
        </p:nvSpPr>
        <p:spPr>
          <a:xfrm>
            <a:off x="6307819" y="4912256"/>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C98F080-E747-40C5-8203-DAC1D1FCE578}"/>
              </a:ext>
            </a:extLst>
          </p:cNvPr>
          <p:cNvSpPr/>
          <p:nvPr/>
        </p:nvSpPr>
        <p:spPr>
          <a:xfrm>
            <a:off x="6307819" y="5784852"/>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F1B6CEA5-B978-4065-A1E2-0D8DBBB98F57}"/>
              </a:ext>
            </a:extLst>
          </p:cNvPr>
          <p:cNvSpPr/>
          <p:nvPr/>
        </p:nvSpPr>
        <p:spPr>
          <a:xfrm>
            <a:off x="6307819" y="619850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Up 24">
            <a:extLst>
              <a:ext uri="{FF2B5EF4-FFF2-40B4-BE49-F238E27FC236}">
                <a16:creationId xmlns:a16="http://schemas.microsoft.com/office/drawing/2014/main" id="{F8655E4C-63D3-4754-A82F-874C9BB850BE}"/>
              </a:ext>
            </a:extLst>
          </p:cNvPr>
          <p:cNvSpPr/>
          <p:nvPr/>
        </p:nvSpPr>
        <p:spPr>
          <a:xfrm rot="8429779">
            <a:off x="1211383" y="1980137"/>
            <a:ext cx="345393" cy="307777"/>
          </a:xfrm>
          <a:prstGeom prst="leftUpArrow">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65AA714-67D8-403A-AE24-8C04FE2AD483}"/>
              </a:ext>
            </a:extLst>
          </p:cNvPr>
          <p:cNvSpPr txBox="1"/>
          <p:nvPr/>
        </p:nvSpPr>
        <p:spPr>
          <a:xfrm>
            <a:off x="1011503" y="1885978"/>
            <a:ext cx="330272" cy="276999"/>
          </a:xfrm>
          <a:prstGeom prst="rect">
            <a:avLst/>
          </a:prstGeom>
          <a:noFill/>
        </p:spPr>
        <p:txBody>
          <a:bodyPr wrap="square" rtlCol="0">
            <a:spAutoFit/>
          </a:bodyPr>
          <a:lstStyle/>
          <a:p>
            <a:r>
              <a:rPr lang="en-GB" sz="1200" dirty="0">
                <a:solidFill>
                  <a:srgbClr val="FF0000"/>
                </a:solidFill>
              </a:rPr>
              <a:t>or</a:t>
            </a:r>
            <a:endParaRPr lang="en-US" sz="1200" dirty="0">
              <a:solidFill>
                <a:srgbClr val="FF0000"/>
              </a:solidFill>
            </a:endParaRPr>
          </a:p>
        </p:txBody>
      </p:sp>
    </p:spTree>
    <p:extLst>
      <p:ext uri="{BB962C8B-B14F-4D97-AF65-F5344CB8AC3E}">
        <p14:creationId xmlns:p14="http://schemas.microsoft.com/office/powerpoint/2010/main" val="2671657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4F5A038D-C1DA-4C13-8D97-0AE6E8D91039}"/>
              </a:ext>
            </a:extLst>
          </p:cNvPr>
          <p:cNvSpPr/>
          <p:nvPr/>
        </p:nvSpPr>
        <p:spPr>
          <a:xfrm>
            <a:off x="0" y="2665382"/>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AB79F802-46B6-4E1E-AFA7-CEECA8A80F2D}"/>
              </a:ext>
            </a:extLst>
          </p:cNvPr>
          <p:cNvSpPr/>
          <p:nvPr/>
        </p:nvSpPr>
        <p:spPr>
          <a:xfrm>
            <a:off x="-2" y="3003192"/>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CC7EBC6B-157D-44AD-A42B-17D49F5815A0}"/>
              </a:ext>
            </a:extLst>
          </p:cNvPr>
          <p:cNvSpPr/>
          <p:nvPr/>
        </p:nvSpPr>
        <p:spPr>
          <a:xfrm>
            <a:off x="-2" y="380274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E80E07BC-5B11-45FD-A4F2-68D4B04D2924}"/>
              </a:ext>
            </a:extLst>
          </p:cNvPr>
          <p:cNvSpPr/>
          <p:nvPr/>
        </p:nvSpPr>
        <p:spPr>
          <a:xfrm>
            <a:off x="0" y="450677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34AF0811-1225-4B51-981A-4B966FD6717D}"/>
              </a:ext>
            </a:extLst>
          </p:cNvPr>
          <p:cNvSpPr/>
          <p:nvPr/>
        </p:nvSpPr>
        <p:spPr>
          <a:xfrm>
            <a:off x="-2" y="5126599"/>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A14B6722-7531-4486-910D-45A959287409}"/>
              </a:ext>
            </a:extLst>
          </p:cNvPr>
          <p:cNvSpPr/>
          <p:nvPr/>
        </p:nvSpPr>
        <p:spPr>
          <a:xfrm>
            <a:off x="-2" y="5676767"/>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199A0D85-1F40-4EB4-A7F1-2BB19DA56168}"/>
              </a:ext>
            </a:extLst>
          </p:cNvPr>
          <p:cNvSpPr/>
          <p:nvPr/>
        </p:nvSpPr>
        <p:spPr>
          <a:xfrm>
            <a:off x="-2" y="341060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4DD43931-E89E-46A7-94B4-F72FF7D04BF7}"/>
              </a:ext>
            </a:extLst>
          </p:cNvPr>
          <p:cNvSpPr/>
          <p:nvPr/>
        </p:nvSpPr>
        <p:spPr>
          <a:xfrm>
            <a:off x="0" y="41105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EC07A31C-A9EA-4284-A24B-3442773DA0F1}"/>
              </a:ext>
            </a:extLst>
          </p:cNvPr>
          <p:cNvSpPr/>
          <p:nvPr/>
        </p:nvSpPr>
        <p:spPr>
          <a:xfrm>
            <a:off x="-2" y="4816722"/>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18BB955D-2445-4823-845B-A86353D3DF26}"/>
              </a:ext>
            </a:extLst>
          </p:cNvPr>
          <p:cNvSpPr/>
          <p:nvPr/>
        </p:nvSpPr>
        <p:spPr>
          <a:xfrm>
            <a:off x="-2" y="5342494"/>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465FA975-8E38-4690-AB42-4A4E3A2F718D}"/>
              </a:ext>
            </a:extLst>
          </p:cNvPr>
          <p:cNvSpPr/>
          <p:nvPr/>
        </p:nvSpPr>
        <p:spPr>
          <a:xfrm>
            <a:off x="-2" y="2017331"/>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8753CD77-9629-4230-AC92-68C062D0FAF3}"/>
              </a:ext>
            </a:extLst>
          </p:cNvPr>
          <p:cNvSpPr/>
          <p:nvPr/>
        </p:nvSpPr>
        <p:spPr>
          <a:xfrm>
            <a:off x="-1" y="1714752"/>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26B62B-02CF-4FB7-8B6F-F94AD9356EC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C6FD8D82-7334-418A-B613-63532F11E3E9}"/>
              </a:ext>
            </a:extLst>
          </p:cNvPr>
          <p:cNvSpPr/>
          <p:nvPr/>
        </p:nvSpPr>
        <p:spPr>
          <a:xfrm>
            <a:off x="-3" y="2391778"/>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A4F748A-586D-45E3-BE49-751A5FFA45B6}"/>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extLst>
              <a:ext uri="{FF2B5EF4-FFF2-40B4-BE49-F238E27FC236}">
                <a16:creationId xmlns:a16="http://schemas.microsoft.com/office/drawing/2014/main" id="{6E7D4017-9E55-4D6F-9DA8-C39F7820DC31}"/>
              </a:ext>
            </a:extLst>
          </p:cNvPr>
          <p:cNvSpPr/>
          <p:nvPr/>
        </p:nvSpPr>
        <p:spPr>
          <a:xfrm>
            <a:off x="4041863" y="167583"/>
            <a:ext cx="248055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Raised direct drop toilet</a:t>
            </a:r>
            <a:endParaRPr lang="en-US" dirty="0"/>
          </a:p>
        </p:txBody>
      </p:sp>
      <p:sp>
        <p:nvSpPr>
          <p:cNvPr id="32" name="Rectangle 31">
            <a:hlinkClick r:id="rId16" action="ppaction://hlinksldjump"/>
            <a:extLst>
              <a:ext uri="{FF2B5EF4-FFF2-40B4-BE49-F238E27FC236}">
                <a16:creationId xmlns:a16="http://schemas.microsoft.com/office/drawing/2014/main" id="{B6B99AF2-20E0-471A-BEB7-69A60A92CCEE}"/>
              </a:ext>
            </a:extLst>
          </p:cNvPr>
          <p:cNvSpPr/>
          <p:nvPr/>
        </p:nvSpPr>
        <p:spPr>
          <a:xfrm>
            <a:off x="0" y="609332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7" name="Picture 16">
            <a:extLst>
              <a:ext uri="{FF2B5EF4-FFF2-40B4-BE49-F238E27FC236}">
                <a16:creationId xmlns:a16="http://schemas.microsoft.com/office/drawing/2014/main" id="{8DA58C65-6680-4C4B-A5E7-5EC68C638F3A}"/>
              </a:ext>
            </a:extLst>
          </p:cNvPr>
          <p:cNvPicPr>
            <a:picLocks noChangeAspect="1"/>
          </p:cNvPicPr>
          <p:nvPr/>
        </p:nvPicPr>
        <p:blipFill>
          <a:blip r:embed="rId17"/>
          <a:stretch>
            <a:fillRect/>
          </a:stretch>
        </p:blipFill>
        <p:spPr>
          <a:xfrm>
            <a:off x="1355095" y="1621534"/>
            <a:ext cx="5007495" cy="4311300"/>
          </a:xfrm>
          <a:prstGeom prst="rect">
            <a:avLst/>
          </a:prstGeom>
        </p:spPr>
      </p:pic>
      <p:sp>
        <p:nvSpPr>
          <p:cNvPr id="37" name="TextBox 36">
            <a:extLst>
              <a:ext uri="{FF2B5EF4-FFF2-40B4-BE49-F238E27FC236}">
                <a16:creationId xmlns:a16="http://schemas.microsoft.com/office/drawing/2014/main" id="{1F0F82D4-F390-4F7A-86BC-964F7B29F59B}"/>
              </a:ext>
            </a:extLst>
          </p:cNvPr>
          <p:cNvSpPr txBox="1"/>
          <p:nvPr/>
        </p:nvSpPr>
        <p:spPr>
          <a:xfrm>
            <a:off x="1713573" y="876073"/>
            <a:ext cx="1088825" cy="276999"/>
          </a:xfrm>
          <a:prstGeom prst="rect">
            <a:avLst/>
          </a:prstGeom>
          <a:solidFill>
            <a:schemeClr val="accent6">
              <a:lumMod val="60000"/>
              <a:lumOff val="40000"/>
            </a:schemeClr>
          </a:solidFill>
        </p:spPr>
        <p:txBody>
          <a:bodyPr wrap="square" rtlCol="0">
            <a:spAutoFit/>
          </a:bodyPr>
          <a:lstStyle/>
          <a:p>
            <a:r>
              <a:rPr lang="en-GB" sz="1200" b="1" dirty="0"/>
              <a:t>Raised Latrine</a:t>
            </a:r>
            <a:endParaRPr lang="en-US" sz="1200" b="1" dirty="0"/>
          </a:p>
        </p:txBody>
      </p:sp>
      <p:pic>
        <p:nvPicPr>
          <p:cNvPr id="18" name="Picture 17">
            <a:extLst>
              <a:ext uri="{FF2B5EF4-FFF2-40B4-BE49-F238E27FC236}">
                <a16:creationId xmlns:a16="http://schemas.microsoft.com/office/drawing/2014/main" id="{9939CC51-E3AE-461F-B7B0-C863909F879C}"/>
              </a:ext>
            </a:extLst>
          </p:cNvPr>
          <p:cNvPicPr>
            <a:picLocks noChangeAspect="1"/>
          </p:cNvPicPr>
          <p:nvPr/>
        </p:nvPicPr>
        <p:blipFill>
          <a:blip r:embed="rId18"/>
          <a:stretch>
            <a:fillRect/>
          </a:stretch>
        </p:blipFill>
        <p:spPr>
          <a:xfrm>
            <a:off x="6772819" y="1621534"/>
            <a:ext cx="5007495" cy="4302124"/>
          </a:xfrm>
          <a:prstGeom prst="rect">
            <a:avLst/>
          </a:prstGeom>
        </p:spPr>
      </p:pic>
      <p:sp>
        <p:nvSpPr>
          <p:cNvPr id="38" name="TextBox 37">
            <a:extLst>
              <a:ext uri="{FF2B5EF4-FFF2-40B4-BE49-F238E27FC236}">
                <a16:creationId xmlns:a16="http://schemas.microsoft.com/office/drawing/2014/main" id="{B7E46FC1-7580-4739-9403-4B1FDDBDB1F2}"/>
              </a:ext>
            </a:extLst>
          </p:cNvPr>
          <p:cNvSpPr txBox="1"/>
          <p:nvPr/>
        </p:nvSpPr>
        <p:spPr>
          <a:xfrm>
            <a:off x="7395257" y="876073"/>
            <a:ext cx="2546849" cy="461665"/>
          </a:xfrm>
          <a:prstGeom prst="rect">
            <a:avLst/>
          </a:prstGeom>
          <a:solidFill>
            <a:schemeClr val="accent6">
              <a:lumMod val="60000"/>
              <a:lumOff val="40000"/>
            </a:schemeClr>
          </a:solidFill>
        </p:spPr>
        <p:txBody>
          <a:bodyPr wrap="square" rtlCol="0">
            <a:spAutoFit/>
          </a:bodyPr>
          <a:lstStyle/>
          <a:p>
            <a:r>
              <a:rPr lang="en-US" sz="1200" b="1" dirty="0"/>
              <a:t>Double Vault UDDT </a:t>
            </a:r>
          </a:p>
          <a:p>
            <a:r>
              <a:rPr lang="en-US" sz="1200" b="1" dirty="0"/>
              <a:t>(Urine Diversion Dehydration Toilet)</a:t>
            </a:r>
          </a:p>
        </p:txBody>
      </p:sp>
      <p:sp>
        <p:nvSpPr>
          <p:cNvPr id="34" name="TextBox 33">
            <a:extLst>
              <a:ext uri="{FF2B5EF4-FFF2-40B4-BE49-F238E27FC236}">
                <a16:creationId xmlns:a16="http://schemas.microsoft.com/office/drawing/2014/main" id="{4DA03641-84B3-4296-A963-C0A7FDF9D947}"/>
              </a:ext>
            </a:extLst>
          </p:cNvPr>
          <p:cNvSpPr txBox="1"/>
          <p:nvPr/>
        </p:nvSpPr>
        <p:spPr>
          <a:xfrm>
            <a:off x="1329754" y="6322427"/>
            <a:ext cx="10347053" cy="276999"/>
          </a:xfrm>
          <a:prstGeom prst="rect">
            <a:avLst/>
          </a:prstGeom>
          <a:noFill/>
        </p:spPr>
        <p:txBody>
          <a:bodyPr wrap="square" rtlCol="0">
            <a:spAutoFit/>
          </a:bodyPr>
          <a:lstStyle/>
          <a:p>
            <a:r>
              <a:rPr lang="en-GB" sz="1200" dirty="0"/>
              <a:t>Reference: </a:t>
            </a:r>
            <a:r>
              <a:rPr lang="en-GB" sz="1200" dirty="0">
                <a:hlinkClick r:id="rId19"/>
              </a:rPr>
              <a:t>Compendium of Sanitation Technologies in Emergencies</a:t>
            </a:r>
            <a:endParaRPr lang="en-US" sz="1200" dirty="0"/>
          </a:p>
        </p:txBody>
      </p:sp>
      <p:sp>
        <p:nvSpPr>
          <p:cNvPr id="39" name="Rectangle 38">
            <a:hlinkClick r:id="rId20" action="ppaction://hlinksldjump"/>
            <a:extLst>
              <a:ext uri="{FF2B5EF4-FFF2-40B4-BE49-F238E27FC236}">
                <a16:creationId xmlns:a16="http://schemas.microsoft.com/office/drawing/2014/main" id="{F1230389-A9EC-44AF-BDA9-5FBE73C31ED1}"/>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40" name="Rectangle 39">
            <a:hlinkClick r:id="rId21" action="ppaction://hlinksldjump"/>
            <a:extLst>
              <a:ext uri="{FF2B5EF4-FFF2-40B4-BE49-F238E27FC236}">
                <a16:creationId xmlns:a16="http://schemas.microsoft.com/office/drawing/2014/main" id="{DF92CFBB-1A7B-419A-B73A-867AE4ABC723}"/>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1" name="Rectangle 40">
            <a:hlinkClick r:id="rId22" action="ppaction://hlinksldjump"/>
            <a:extLst>
              <a:ext uri="{FF2B5EF4-FFF2-40B4-BE49-F238E27FC236}">
                <a16:creationId xmlns:a16="http://schemas.microsoft.com/office/drawing/2014/main" id="{F3C54548-EDC7-40CD-8115-2388568DE31D}"/>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3" name="Rectangle 42">
            <a:hlinkClick r:id="rId23" action="ppaction://hlinksldjump"/>
            <a:extLst>
              <a:ext uri="{FF2B5EF4-FFF2-40B4-BE49-F238E27FC236}">
                <a16:creationId xmlns:a16="http://schemas.microsoft.com/office/drawing/2014/main" id="{B59CE03A-D568-4C0E-BAF8-9CCDE978AB03}"/>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4" name="Rectangle 43">
            <a:extLst>
              <a:ext uri="{FF2B5EF4-FFF2-40B4-BE49-F238E27FC236}">
                <a16:creationId xmlns:a16="http://schemas.microsoft.com/office/drawing/2014/main" id="{679A417C-CC49-42B6-96B6-73F5DEB7B196}"/>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45" name="Rectangle 44">
            <a:extLst>
              <a:ext uri="{FF2B5EF4-FFF2-40B4-BE49-F238E27FC236}">
                <a16:creationId xmlns:a16="http://schemas.microsoft.com/office/drawing/2014/main" id="{0642F20C-5B9A-4054-A51D-4BB7A9278DDE}"/>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5/7</a:t>
            </a:r>
            <a:endParaRPr lang="en-US" sz="900" dirty="0"/>
          </a:p>
        </p:txBody>
      </p:sp>
      <p:sp>
        <p:nvSpPr>
          <p:cNvPr id="46" name="Action Button: Go Forward or Next 45">
            <a:hlinkClick r:id="" action="ppaction://hlinkshowjump?jump=nextslide" highlightClick="1"/>
            <a:extLst>
              <a:ext uri="{FF2B5EF4-FFF2-40B4-BE49-F238E27FC236}">
                <a16:creationId xmlns:a16="http://schemas.microsoft.com/office/drawing/2014/main" id="{E4894051-AF77-48CF-A6B4-B1B12407915E}"/>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ction Button: Go to End 46">
            <a:hlinkClick r:id="rId24" action="ppaction://hlinksldjump" highlightClick="1"/>
            <a:extLst>
              <a:ext uri="{FF2B5EF4-FFF2-40B4-BE49-F238E27FC236}">
                <a16:creationId xmlns:a16="http://schemas.microsoft.com/office/drawing/2014/main" id="{29BBC4D8-6DD1-4EF3-A5B2-0F4B6C4F6442}"/>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ction Button: Go Back or Previous 47">
            <a:hlinkClick r:id="" action="ppaction://hlinkshowjump?jump=previousslide" highlightClick="1"/>
            <a:extLst>
              <a:ext uri="{FF2B5EF4-FFF2-40B4-BE49-F238E27FC236}">
                <a16:creationId xmlns:a16="http://schemas.microsoft.com/office/drawing/2014/main" id="{D4ADF56F-A382-4632-AD60-B8B90BA1CFC7}"/>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ction Button: Go to Beginning 48">
            <a:hlinkClick r:id="rId25" action="ppaction://hlinksldjump" highlightClick="1"/>
            <a:extLst>
              <a:ext uri="{FF2B5EF4-FFF2-40B4-BE49-F238E27FC236}">
                <a16:creationId xmlns:a16="http://schemas.microsoft.com/office/drawing/2014/main" id="{B4342B62-BD4A-465B-8638-A6AC44C8CDF3}"/>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26" action="ppaction://hlinksldjump"/>
            <a:extLst>
              <a:ext uri="{FF2B5EF4-FFF2-40B4-BE49-F238E27FC236}">
                <a16:creationId xmlns:a16="http://schemas.microsoft.com/office/drawing/2014/main" id="{ED9AD241-778F-4663-BDC4-740DB587BB54}"/>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36" name="TextBox 35">
            <a:extLst>
              <a:ext uri="{FF2B5EF4-FFF2-40B4-BE49-F238E27FC236}">
                <a16:creationId xmlns:a16="http://schemas.microsoft.com/office/drawing/2014/main" id="{FC003501-7A67-4174-8F77-063229F95DB6}"/>
              </a:ext>
            </a:extLst>
          </p:cNvPr>
          <p:cNvSpPr txBox="1"/>
          <p:nvPr/>
        </p:nvSpPr>
        <p:spPr>
          <a:xfrm>
            <a:off x="7356494" y="6001966"/>
            <a:ext cx="402727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Consult with users to ensure they will feel comfortable emptying the stabilised dry sludge</a:t>
            </a:r>
            <a:endParaRPr lang="en-US" sz="1400" dirty="0">
              <a:solidFill>
                <a:srgbClr val="FF0000"/>
              </a:solidFill>
            </a:endParaRPr>
          </a:p>
        </p:txBody>
      </p:sp>
    </p:spTree>
    <p:extLst>
      <p:ext uri="{BB962C8B-B14F-4D97-AF65-F5344CB8AC3E}">
        <p14:creationId xmlns:p14="http://schemas.microsoft.com/office/powerpoint/2010/main" val="41236998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54DEE177-8493-4908-8C4B-6B81E57DE804}"/>
              </a:ext>
            </a:extLst>
          </p:cNvPr>
          <p:cNvSpPr/>
          <p:nvPr/>
        </p:nvSpPr>
        <p:spPr>
          <a:xfrm>
            <a:off x="64113" y="483179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Budgeting</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BD43D85-504C-449E-8479-E97DD875FC68}"/>
              </a:ext>
            </a:extLst>
          </p:cNvPr>
          <p:cNvSpPr/>
          <p:nvPr/>
        </p:nvSpPr>
        <p:spPr>
          <a:xfrm>
            <a:off x="0" y="541965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1" name="Rectangle 20">
            <a:hlinkClick r:id="rId17" action="ppaction://hlinksldjump"/>
            <a:extLst>
              <a:ext uri="{FF2B5EF4-FFF2-40B4-BE49-F238E27FC236}">
                <a16:creationId xmlns:a16="http://schemas.microsoft.com/office/drawing/2014/main" id="{F7F77DB9-9A30-48C2-84BD-35F1328CCE1E}"/>
              </a:ext>
            </a:extLst>
          </p:cNvPr>
          <p:cNvSpPr/>
          <p:nvPr/>
        </p:nvSpPr>
        <p:spPr>
          <a:xfrm>
            <a:off x="64113" y="465890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phases</a:t>
            </a:r>
            <a:endParaRPr lang="en-US" sz="900" dirty="0"/>
          </a:p>
        </p:txBody>
      </p:sp>
      <p:sp>
        <p:nvSpPr>
          <p:cNvPr id="27" name="Rectangle 26">
            <a:extLst>
              <a:ext uri="{FF2B5EF4-FFF2-40B4-BE49-F238E27FC236}">
                <a16:creationId xmlns:a16="http://schemas.microsoft.com/office/drawing/2014/main" id="{ECD73B71-0512-4718-87B8-5C706F2A053C}"/>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0E054559-1CFD-4392-B816-80C19C2BEFEA}"/>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18" action="ppaction://hlinksldjump" highlightClick="1"/>
            <a:extLst>
              <a:ext uri="{FF2B5EF4-FFF2-40B4-BE49-F238E27FC236}">
                <a16:creationId xmlns:a16="http://schemas.microsoft.com/office/drawing/2014/main" id="{5B59946E-726B-451C-A498-3A54EFFE4EEC}"/>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9" action="ppaction://hlinksldjump" highlightClick="1"/>
            <a:extLst>
              <a:ext uri="{FF2B5EF4-FFF2-40B4-BE49-F238E27FC236}">
                <a16:creationId xmlns:a16="http://schemas.microsoft.com/office/drawing/2014/main" id="{35C5B450-2652-407B-BF6F-E25A9C93D902}"/>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59B7F7D2-A793-44E5-B067-93F14E0D14FB}"/>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972A2EF-78C7-4B74-BCB7-D92884441B18}"/>
              </a:ext>
            </a:extLst>
          </p:cNvPr>
          <p:cNvSpPr txBox="1"/>
          <p:nvPr/>
        </p:nvSpPr>
        <p:spPr>
          <a:xfrm>
            <a:off x="1391456" y="447502"/>
            <a:ext cx="817296"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Latrines</a:t>
            </a:r>
            <a:endParaRPr lang="en-US" sz="1400" dirty="0"/>
          </a:p>
        </p:txBody>
      </p:sp>
      <p:sp>
        <p:nvSpPr>
          <p:cNvPr id="37" name="TextBox 36">
            <a:extLst>
              <a:ext uri="{FF2B5EF4-FFF2-40B4-BE49-F238E27FC236}">
                <a16:creationId xmlns:a16="http://schemas.microsoft.com/office/drawing/2014/main" id="{1912B3EB-F8E3-459D-93F4-D8A7E3B2625F}"/>
              </a:ext>
            </a:extLst>
          </p:cNvPr>
          <p:cNvSpPr txBox="1"/>
          <p:nvPr/>
        </p:nvSpPr>
        <p:spPr>
          <a:xfrm>
            <a:off x="7829046" y="419533"/>
            <a:ext cx="1031734"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0-6 month</a:t>
            </a:r>
            <a:endParaRPr lang="en-US" sz="1400" dirty="0">
              <a:solidFill>
                <a:schemeClr val="bg1"/>
              </a:solidFill>
            </a:endParaRPr>
          </a:p>
        </p:txBody>
      </p:sp>
      <p:sp>
        <p:nvSpPr>
          <p:cNvPr id="38" name="TextBox 37">
            <a:extLst>
              <a:ext uri="{FF2B5EF4-FFF2-40B4-BE49-F238E27FC236}">
                <a16:creationId xmlns:a16="http://schemas.microsoft.com/office/drawing/2014/main" id="{252C8FAB-66C9-4BDD-84ED-AD9F5619F831}"/>
              </a:ext>
            </a:extLst>
          </p:cNvPr>
          <p:cNvSpPr txBox="1"/>
          <p:nvPr/>
        </p:nvSpPr>
        <p:spPr>
          <a:xfrm>
            <a:off x="9211871" y="419533"/>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6-12 months</a:t>
            </a:r>
            <a:endParaRPr lang="en-US" sz="1400" dirty="0">
              <a:solidFill>
                <a:schemeClr val="bg1"/>
              </a:solidFill>
            </a:endParaRPr>
          </a:p>
        </p:txBody>
      </p:sp>
      <p:sp>
        <p:nvSpPr>
          <p:cNvPr id="39" name="TextBox 38">
            <a:extLst>
              <a:ext uri="{FF2B5EF4-FFF2-40B4-BE49-F238E27FC236}">
                <a16:creationId xmlns:a16="http://schemas.microsoft.com/office/drawing/2014/main" id="{FE28FA83-4288-40E5-AF22-9AF04E7E5A33}"/>
              </a:ext>
            </a:extLst>
          </p:cNvPr>
          <p:cNvSpPr txBox="1"/>
          <p:nvPr/>
        </p:nvSpPr>
        <p:spPr>
          <a:xfrm>
            <a:off x="10733098" y="410183"/>
            <a:ext cx="823487"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&gt; 1 year</a:t>
            </a:r>
            <a:endParaRPr lang="en-US" sz="1400" dirty="0">
              <a:solidFill>
                <a:schemeClr val="bg1"/>
              </a:solidFill>
            </a:endParaRPr>
          </a:p>
        </p:txBody>
      </p:sp>
      <p:sp>
        <p:nvSpPr>
          <p:cNvPr id="40" name="TextBox 39">
            <a:extLst>
              <a:ext uri="{FF2B5EF4-FFF2-40B4-BE49-F238E27FC236}">
                <a16:creationId xmlns:a16="http://schemas.microsoft.com/office/drawing/2014/main" id="{EECC0553-4CE8-4DDC-8B41-33B37F5C4A18}"/>
              </a:ext>
            </a:extLst>
          </p:cNvPr>
          <p:cNvSpPr txBox="1"/>
          <p:nvPr/>
        </p:nvSpPr>
        <p:spPr>
          <a:xfrm>
            <a:off x="6307819" y="419532"/>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Preparedness</a:t>
            </a:r>
            <a:endParaRPr lang="en-US" sz="1400" dirty="0">
              <a:solidFill>
                <a:schemeClr val="bg1"/>
              </a:solidFill>
            </a:endParaRPr>
          </a:p>
        </p:txBody>
      </p:sp>
      <p:pic>
        <p:nvPicPr>
          <p:cNvPr id="41" name="Graphic 40" descr="Checkmark">
            <a:extLst>
              <a:ext uri="{FF2B5EF4-FFF2-40B4-BE49-F238E27FC236}">
                <a16:creationId xmlns:a16="http://schemas.microsoft.com/office/drawing/2014/main" id="{7B5B28A0-89BE-4501-929B-889F549F4A4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939552"/>
            <a:ext cx="315504" cy="315504"/>
          </a:xfrm>
          <a:prstGeom prst="rect">
            <a:avLst/>
          </a:prstGeom>
        </p:spPr>
      </p:pic>
      <p:pic>
        <p:nvPicPr>
          <p:cNvPr id="44" name="Graphic 43" descr="Checkmark">
            <a:extLst>
              <a:ext uri="{FF2B5EF4-FFF2-40B4-BE49-F238E27FC236}">
                <a16:creationId xmlns:a16="http://schemas.microsoft.com/office/drawing/2014/main" id="{3639672F-BE93-4019-A018-BFC220B04EA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33198" y="4963890"/>
            <a:ext cx="315504" cy="315504"/>
          </a:xfrm>
          <a:prstGeom prst="rect">
            <a:avLst/>
          </a:prstGeom>
        </p:spPr>
      </p:pic>
      <p:pic>
        <p:nvPicPr>
          <p:cNvPr id="45" name="Graphic 44" descr="Checkmark">
            <a:extLst>
              <a:ext uri="{FF2B5EF4-FFF2-40B4-BE49-F238E27FC236}">
                <a16:creationId xmlns:a16="http://schemas.microsoft.com/office/drawing/2014/main" id="{FCAED4CD-136B-4870-B50A-6CBB0CCBACB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4955132"/>
            <a:ext cx="315504" cy="315504"/>
          </a:xfrm>
          <a:prstGeom prst="rect">
            <a:avLst/>
          </a:prstGeom>
        </p:spPr>
      </p:pic>
      <p:pic>
        <p:nvPicPr>
          <p:cNvPr id="46" name="Graphic 45" descr="Checkmark">
            <a:extLst>
              <a:ext uri="{FF2B5EF4-FFF2-40B4-BE49-F238E27FC236}">
                <a16:creationId xmlns:a16="http://schemas.microsoft.com/office/drawing/2014/main" id="{02ADAD7A-89FA-4D9D-AD63-4DC77FA2AE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1382163"/>
            <a:ext cx="315504" cy="315504"/>
          </a:xfrm>
          <a:prstGeom prst="rect">
            <a:avLst/>
          </a:prstGeom>
        </p:spPr>
      </p:pic>
      <p:pic>
        <p:nvPicPr>
          <p:cNvPr id="47" name="Graphic 46" descr="Checkmark">
            <a:extLst>
              <a:ext uri="{FF2B5EF4-FFF2-40B4-BE49-F238E27FC236}">
                <a16:creationId xmlns:a16="http://schemas.microsoft.com/office/drawing/2014/main" id="{4CAD58FC-E003-47C9-AD00-B1371BE1539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1392678"/>
            <a:ext cx="315504" cy="315504"/>
          </a:xfrm>
          <a:prstGeom prst="rect">
            <a:avLst/>
          </a:prstGeom>
        </p:spPr>
      </p:pic>
      <p:pic>
        <p:nvPicPr>
          <p:cNvPr id="48" name="Graphic 47" descr="Checkmark">
            <a:extLst>
              <a:ext uri="{FF2B5EF4-FFF2-40B4-BE49-F238E27FC236}">
                <a16:creationId xmlns:a16="http://schemas.microsoft.com/office/drawing/2014/main" id="{FA77A158-8BD1-4637-B93E-B65A826C57D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1392678"/>
            <a:ext cx="315504" cy="315504"/>
          </a:xfrm>
          <a:prstGeom prst="rect">
            <a:avLst/>
          </a:prstGeom>
        </p:spPr>
      </p:pic>
      <p:pic>
        <p:nvPicPr>
          <p:cNvPr id="50" name="Graphic 49" descr="Checkmark">
            <a:extLst>
              <a:ext uri="{FF2B5EF4-FFF2-40B4-BE49-F238E27FC236}">
                <a16:creationId xmlns:a16="http://schemas.microsoft.com/office/drawing/2014/main" id="{135F5A57-BBB0-417F-A554-F8B28990EC6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5373479"/>
            <a:ext cx="315504" cy="315504"/>
          </a:xfrm>
          <a:prstGeom prst="rect">
            <a:avLst/>
          </a:prstGeom>
        </p:spPr>
      </p:pic>
      <p:pic>
        <p:nvPicPr>
          <p:cNvPr id="51" name="Graphic 50" descr="Checkmark">
            <a:extLst>
              <a:ext uri="{FF2B5EF4-FFF2-40B4-BE49-F238E27FC236}">
                <a16:creationId xmlns:a16="http://schemas.microsoft.com/office/drawing/2014/main" id="{48FCCF7E-356D-44F3-8A0A-195F0CD030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1786763"/>
            <a:ext cx="315504" cy="315504"/>
          </a:xfrm>
          <a:prstGeom prst="rect">
            <a:avLst/>
          </a:prstGeom>
        </p:spPr>
      </p:pic>
      <p:pic>
        <p:nvPicPr>
          <p:cNvPr id="52" name="Graphic 51" descr="Checkmark">
            <a:extLst>
              <a:ext uri="{FF2B5EF4-FFF2-40B4-BE49-F238E27FC236}">
                <a16:creationId xmlns:a16="http://schemas.microsoft.com/office/drawing/2014/main" id="{C43076F0-C743-4732-8EB3-A7DCC071BD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1791637"/>
            <a:ext cx="315504" cy="315504"/>
          </a:xfrm>
          <a:prstGeom prst="rect">
            <a:avLst/>
          </a:prstGeom>
        </p:spPr>
      </p:pic>
      <p:pic>
        <p:nvPicPr>
          <p:cNvPr id="53" name="Graphic 52" descr="Checkmark">
            <a:extLst>
              <a:ext uri="{FF2B5EF4-FFF2-40B4-BE49-F238E27FC236}">
                <a16:creationId xmlns:a16="http://schemas.microsoft.com/office/drawing/2014/main" id="{63185CAA-2F67-4212-A49B-78A8680EFD4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1773488"/>
            <a:ext cx="315504" cy="315504"/>
          </a:xfrm>
          <a:prstGeom prst="rect">
            <a:avLst/>
          </a:prstGeom>
        </p:spPr>
      </p:pic>
      <p:pic>
        <p:nvPicPr>
          <p:cNvPr id="54" name="Graphic 53" descr="Checkmark">
            <a:extLst>
              <a:ext uri="{FF2B5EF4-FFF2-40B4-BE49-F238E27FC236}">
                <a16:creationId xmlns:a16="http://schemas.microsoft.com/office/drawing/2014/main" id="{E4A7DC30-D2F2-4204-89B0-E9CF3EED243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21655" y="2158995"/>
            <a:ext cx="315504" cy="315504"/>
          </a:xfrm>
          <a:prstGeom prst="rect">
            <a:avLst/>
          </a:prstGeom>
        </p:spPr>
      </p:pic>
      <p:pic>
        <p:nvPicPr>
          <p:cNvPr id="55" name="Graphic 54" descr="Checkmark">
            <a:extLst>
              <a:ext uri="{FF2B5EF4-FFF2-40B4-BE49-F238E27FC236}">
                <a16:creationId xmlns:a16="http://schemas.microsoft.com/office/drawing/2014/main" id="{96BF55F9-2932-4019-BE19-4AC6A521D2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2169482"/>
            <a:ext cx="315504" cy="315504"/>
          </a:xfrm>
          <a:prstGeom prst="rect">
            <a:avLst/>
          </a:prstGeom>
        </p:spPr>
      </p:pic>
      <p:pic>
        <p:nvPicPr>
          <p:cNvPr id="56" name="Graphic 55" descr="Checkmark">
            <a:extLst>
              <a:ext uri="{FF2B5EF4-FFF2-40B4-BE49-F238E27FC236}">
                <a16:creationId xmlns:a16="http://schemas.microsoft.com/office/drawing/2014/main" id="{FFDF4C7D-4B07-4647-A878-F21559A40FD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2162203"/>
            <a:ext cx="315504" cy="315504"/>
          </a:xfrm>
          <a:prstGeom prst="rect">
            <a:avLst/>
          </a:prstGeom>
        </p:spPr>
      </p:pic>
      <p:pic>
        <p:nvPicPr>
          <p:cNvPr id="57" name="Graphic 56" descr="Checkmark">
            <a:extLst>
              <a:ext uri="{FF2B5EF4-FFF2-40B4-BE49-F238E27FC236}">
                <a16:creationId xmlns:a16="http://schemas.microsoft.com/office/drawing/2014/main" id="{C524A3D9-B86F-4338-882D-F34C17760C7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2531227"/>
            <a:ext cx="315504" cy="315504"/>
          </a:xfrm>
          <a:prstGeom prst="rect">
            <a:avLst/>
          </a:prstGeom>
        </p:spPr>
      </p:pic>
      <p:pic>
        <p:nvPicPr>
          <p:cNvPr id="58" name="Graphic 57" descr="Checkmark">
            <a:extLst>
              <a:ext uri="{FF2B5EF4-FFF2-40B4-BE49-F238E27FC236}">
                <a16:creationId xmlns:a16="http://schemas.microsoft.com/office/drawing/2014/main" id="{74E8D031-F7BD-4AEF-B598-ABCFCFD2AA6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05288" y="2518052"/>
            <a:ext cx="315504" cy="315504"/>
          </a:xfrm>
          <a:prstGeom prst="rect">
            <a:avLst/>
          </a:prstGeom>
        </p:spPr>
      </p:pic>
      <p:pic>
        <p:nvPicPr>
          <p:cNvPr id="59" name="Graphic 58" descr="Checkmark">
            <a:extLst>
              <a:ext uri="{FF2B5EF4-FFF2-40B4-BE49-F238E27FC236}">
                <a16:creationId xmlns:a16="http://schemas.microsoft.com/office/drawing/2014/main" id="{19985E69-2708-4D2F-B5DF-BE0A91072B0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2551235"/>
            <a:ext cx="315504" cy="315504"/>
          </a:xfrm>
          <a:prstGeom prst="rect">
            <a:avLst/>
          </a:prstGeom>
        </p:spPr>
      </p:pic>
      <p:pic>
        <p:nvPicPr>
          <p:cNvPr id="60" name="Graphic 59" descr="Checkmark">
            <a:extLst>
              <a:ext uri="{FF2B5EF4-FFF2-40B4-BE49-F238E27FC236}">
                <a16:creationId xmlns:a16="http://schemas.microsoft.com/office/drawing/2014/main" id="{2D5A7018-D12F-4964-A59A-D00035CE6D0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17791" y="2935347"/>
            <a:ext cx="315504" cy="315504"/>
          </a:xfrm>
          <a:prstGeom prst="rect">
            <a:avLst/>
          </a:prstGeom>
        </p:spPr>
      </p:pic>
      <p:pic>
        <p:nvPicPr>
          <p:cNvPr id="61" name="Graphic 60" descr="Checkmark">
            <a:extLst>
              <a:ext uri="{FF2B5EF4-FFF2-40B4-BE49-F238E27FC236}">
                <a16:creationId xmlns:a16="http://schemas.microsoft.com/office/drawing/2014/main" id="{CBF2C6C1-4F08-4DEE-BC58-065E0068718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3960" y="2963513"/>
            <a:ext cx="315504" cy="315504"/>
          </a:xfrm>
          <a:prstGeom prst="rect">
            <a:avLst/>
          </a:prstGeom>
        </p:spPr>
      </p:pic>
      <p:pic>
        <p:nvPicPr>
          <p:cNvPr id="62" name="Graphic 61" descr="Checkmark">
            <a:extLst>
              <a:ext uri="{FF2B5EF4-FFF2-40B4-BE49-F238E27FC236}">
                <a16:creationId xmlns:a16="http://schemas.microsoft.com/office/drawing/2014/main" id="{8FF349B4-3AF1-4418-B24A-AC0B916403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2921054"/>
            <a:ext cx="315504" cy="315504"/>
          </a:xfrm>
          <a:prstGeom prst="rect">
            <a:avLst/>
          </a:prstGeom>
        </p:spPr>
      </p:pic>
      <p:pic>
        <p:nvPicPr>
          <p:cNvPr id="64" name="Graphic 63" descr="Checkmark">
            <a:extLst>
              <a:ext uri="{FF2B5EF4-FFF2-40B4-BE49-F238E27FC236}">
                <a16:creationId xmlns:a16="http://schemas.microsoft.com/office/drawing/2014/main" id="{3E3CE769-42AF-4078-BD76-45B0C689888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3319868"/>
            <a:ext cx="315504" cy="315504"/>
          </a:xfrm>
          <a:prstGeom prst="rect">
            <a:avLst/>
          </a:prstGeom>
        </p:spPr>
      </p:pic>
      <p:pic>
        <p:nvPicPr>
          <p:cNvPr id="66" name="Graphic 65" descr="Checkmark">
            <a:extLst>
              <a:ext uri="{FF2B5EF4-FFF2-40B4-BE49-F238E27FC236}">
                <a16:creationId xmlns:a16="http://schemas.microsoft.com/office/drawing/2014/main" id="{7DA755E4-025B-4B20-9162-303DF2965E8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17791" y="3706655"/>
            <a:ext cx="315504" cy="315504"/>
          </a:xfrm>
          <a:prstGeom prst="rect">
            <a:avLst/>
          </a:prstGeom>
        </p:spPr>
      </p:pic>
      <p:pic>
        <p:nvPicPr>
          <p:cNvPr id="67" name="Graphic 66" descr="Checkmark">
            <a:extLst>
              <a:ext uri="{FF2B5EF4-FFF2-40B4-BE49-F238E27FC236}">
                <a16:creationId xmlns:a16="http://schemas.microsoft.com/office/drawing/2014/main" id="{DD873A54-AA70-4A98-8C90-2A2F81C7E8E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3706655"/>
            <a:ext cx="315504" cy="315504"/>
          </a:xfrm>
          <a:prstGeom prst="rect">
            <a:avLst/>
          </a:prstGeom>
        </p:spPr>
      </p:pic>
      <p:pic>
        <p:nvPicPr>
          <p:cNvPr id="68" name="Graphic 67" descr="Checkmark">
            <a:extLst>
              <a:ext uri="{FF2B5EF4-FFF2-40B4-BE49-F238E27FC236}">
                <a16:creationId xmlns:a16="http://schemas.microsoft.com/office/drawing/2014/main" id="{F3D3BDBA-8E35-4624-925D-891F2C62D1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3694753"/>
            <a:ext cx="315504" cy="315504"/>
          </a:xfrm>
          <a:prstGeom prst="rect">
            <a:avLst/>
          </a:prstGeom>
        </p:spPr>
      </p:pic>
      <p:pic>
        <p:nvPicPr>
          <p:cNvPr id="69" name="Graphic 68" descr="Checkmark">
            <a:extLst>
              <a:ext uri="{FF2B5EF4-FFF2-40B4-BE49-F238E27FC236}">
                <a16:creationId xmlns:a16="http://schemas.microsoft.com/office/drawing/2014/main" id="{1D3FDB97-695C-4C7E-9CC0-023AD4D8722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4060904"/>
            <a:ext cx="315504" cy="315504"/>
          </a:xfrm>
          <a:prstGeom prst="rect">
            <a:avLst/>
          </a:prstGeom>
        </p:spPr>
      </p:pic>
      <p:pic>
        <p:nvPicPr>
          <p:cNvPr id="71" name="Graphic 70" descr="Checkmark">
            <a:extLst>
              <a:ext uri="{FF2B5EF4-FFF2-40B4-BE49-F238E27FC236}">
                <a16:creationId xmlns:a16="http://schemas.microsoft.com/office/drawing/2014/main" id="{2022DAFC-8EF4-4170-8CEC-D095613888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4055818"/>
            <a:ext cx="315504" cy="315504"/>
          </a:xfrm>
          <a:prstGeom prst="rect">
            <a:avLst/>
          </a:prstGeom>
        </p:spPr>
      </p:pic>
      <p:pic>
        <p:nvPicPr>
          <p:cNvPr id="72" name="Graphic 71" descr="Checkmark">
            <a:extLst>
              <a:ext uri="{FF2B5EF4-FFF2-40B4-BE49-F238E27FC236}">
                <a16:creationId xmlns:a16="http://schemas.microsoft.com/office/drawing/2014/main" id="{945377B9-51F0-485E-A264-5917D0A784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27125" y="2540909"/>
            <a:ext cx="315504" cy="315504"/>
          </a:xfrm>
          <a:prstGeom prst="rect">
            <a:avLst/>
          </a:prstGeom>
        </p:spPr>
      </p:pic>
      <p:sp>
        <p:nvSpPr>
          <p:cNvPr id="76" name="Rectangle 75">
            <a:extLst>
              <a:ext uri="{FF2B5EF4-FFF2-40B4-BE49-F238E27FC236}">
                <a16:creationId xmlns:a16="http://schemas.microsoft.com/office/drawing/2014/main" id="{0D7023E4-AEA2-4E95-B795-2BA027E3331C}"/>
              </a:ext>
            </a:extLst>
          </p:cNvPr>
          <p:cNvSpPr/>
          <p:nvPr/>
        </p:nvSpPr>
        <p:spPr>
          <a:xfrm>
            <a:off x="6307819" y="1396926"/>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0E3EDC-5C7D-4BCC-9ADB-7624FD34D046}"/>
              </a:ext>
            </a:extLst>
          </p:cNvPr>
          <p:cNvSpPr/>
          <p:nvPr/>
        </p:nvSpPr>
        <p:spPr>
          <a:xfrm>
            <a:off x="6307819" y="1792450"/>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356FED7-7963-462D-BC82-804638C5A54B}"/>
              </a:ext>
            </a:extLst>
          </p:cNvPr>
          <p:cNvSpPr/>
          <p:nvPr/>
        </p:nvSpPr>
        <p:spPr>
          <a:xfrm>
            <a:off x="6307819" y="217181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A874DDC-1A5D-45CB-AB3E-93BE7D1736F7}"/>
              </a:ext>
            </a:extLst>
          </p:cNvPr>
          <p:cNvSpPr/>
          <p:nvPr/>
        </p:nvSpPr>
        <p:spPr>
          <a:xfrm>
            <a:off x="6307819" y="2553799"/>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559D097-44D1-4484-98B9-F0DD0806682A}"/>
              </a:ext>
            </a:extLst>
          </p:cNvPr>
          <p:cNvSpPr/>
          <p:nvPr/>
        </p:nvSpPr>
        <p:spPr>
          <a:xfrm>
            <a:off x="6307819" y="2956815"/>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33C5603-5F7C-4B2F-BC60-03DAAE24E052}"/>
              </a:ext>
            </a:extLst>
          </p:cNvPr>
          <p:cNvSpPr/>
          <p:nvPr/>
        </p:nvSpPr>
        <p:spPr>
          <a:xfrm>
            <a:off x="6307819" y="333580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EBE1807-57C9-4C9C-8989-9AB590BE13F5}"/>
              </a:ext>
            </a:extLst>
          </p:cNvPr>
          <p:cNvSpPr/>
          <p:nvPr/>
        </p:nvSpPr>
        <p:spPr>
          <a:xfrm>
            <a:off x="6307819" y="3715115"/>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B88596A-EC72-4B23-A7F1-47C42A4B62CC}"/>
              </a:ext>
            </a:extLst>
          </p:cNvPr>
          <p:cNvSpPr/>
          <p:nvPr/>
        </p:nvSpPr>
        <p:spPr>
          <a:xfrm>
            <a:off x="6307819" y="4103056"/>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E9AB5D3-3152-4FFC-9CBC-3C7E0B9583AF}"/>
              </a:ext>
            </a:extLst>
          </p:cNvPr>
          <p:cNvSpPr/>
          <p:nvPr/>
        </p:nvSpPr>
        <p:spPr>
          <a:xfrm>
            <a:off x="6307819" y="4975652"/>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117E0FD-E50B-4733-B23C-A77E540D5FB4}"/>
              </a:ext>
            </a:extLst>
          </p:cNvPr>
          <p:cNvSpPr/>
          <p:nvPr/>
        </p:nvSpPr>
        <p:spPr>
          <a:xfrm>
            <a:off x="6307819" y="538930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8A17B1C-3491-420C-BF16-10DBE9E00826}"/>
              </a:ext>
            </a:extLst>
          </p:cNvPr>
          <p:cNvSpPr txBox="1"/>
          <p:nvPr/>
        </p:nvSpPr>
        <p:spPr>
          <a:xfrm>
            <a:off x="1480842" y="1382163"/>
            <a:ext cx="473384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Rehabilitation / construction Institutional latrines (school / health centre)</a:t>
            </a:r>
            <a:endParaRPr lang="en-US" sz="1200" dirty="0"/>
          </a:p>
        </p:txBody>
      </p:sp>
      <p:sp>
        <p:nvSpPr>
          <p:cNvPr id="87" name="TextBox 86">
            <a:extLst>
              <a:ext uri="{FF2B5EF4-FFF2-40B4-BE49-F238E27FC236}">
                <a16:creationId xmlns:a16="http://schemas.microsoft.com/office/drawing/2014/main" id="{D056B7D2-444F-45B3-AB83-2ACBF8386479}"/>
              </a:ext>
            </a:extLst>
          </p:cNvPr>
          <p:cNvSpPr txBox="1"/>
          <p:nvPr/>
        </p:nvSpPr>
        <p:spPr>
          <a:xfrm>
            <a:off x="1484516" y="945316"/>
            <a:ext cx="1448475" cy="27918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Emergency latrines</a:t>
            </a:r>
            <a:endParaRPr lang="en-US" sz="1200" dirty="0"/>
          </a:p>
        </p:txBody>
      </p:sp>
      <p:sp>
        <p:nvSpPr>
          <p:cNvPr id="88" name="TextBox 87">
            <a:extLst>
              <a:ext uri="{FF2B5EF4-FFF2-40B4-BE49-F238E27FC236}">
                <a16:creationId xmlns:a16="http://schemas.microsoft.com/office/drawing/2014/main" id="{2F24CEFA-E52D-414B-9939-04FFC00E2F4E}"/>
              </a:ext>
            </a:extLst>
          </p:cNvPr>
          <p:cNvSpPr txBox="1"/>
          <p:nvPr/>
        </p:nvSpPr>
        <p:spPr>
          <a:xfrm>
            <a:off x="1472748" y="1780688"/>
            <a:ext cx="1683144"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Tool kit for communities</a:t>
            </a:r>
            <a:endParaRPr lang="en-US" sz="1200" dirty="0"/>
          </a:p>
        </p:txBody>
      </p:sp>
      <p:sp>
        <p:nvSpPr>
          <p:cNvPr id="89" name="TextBox 88">
            <a:extLst>
              <a:ext uri="{FF2B5EF4-FFF2-40B4-BE49-F238E27FC236}">
                <a16:creationId xmlns:a16="http://schemas.microsoft.com/office/drawing/2014/main" id="{5E9C14DD-4A63-4B5C-AAF4-C7942B872CF4}"/>
              </a:ext>
            </a:extLst>
          </p:cNvPr>
          <p:cNvSpPr txBox="1"/>
          <p:nvPr/>
        </p:nvSpPr>
        <p:spPr>
          <a:xfrm>
            <a:off x="1480842" y="2173515"/>
            <a:ext cx="3618023"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Voucher / subsidies for slab and other latrine material</a:t>
            </a:r>
            <a:endParaRPr lang="en-US" sz="1200" dirty="0"/>
          </a:p>
        </p:txBody>
      </p:sp>
      <p:sp>
        <p:nvSpPr>
          <p:cNvPr id="90" name="TextBox 89">
            <a:extLst>
              <a:ext uri="{FF2B5EF4-FFF2-40B4-BE49-F238E27FC236}">
                <a16:creationId xmlns:a16="http://schemas.microsoft.com/office/drawing/2014/main" id="{7B71DB63-EE2D-4543-B855-8ECB396E3B79}"/>
              </a:ext>
            </a:extLst>
          </p:cNvPr>
          <p:cNvSpPr txBox="1"/>
          <p:nvPr/>
        </p:nvSpPr>
        <p:spPr>
          <a:xfrm>
            <a:off x="1472748" y="2542037"/>
            <a:ext cx="3873746"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Support to local entrepreneur producing slab / latrine walls</a:t>
            </a:r>
            <a:endParaRPr lang="en-US" sz="1200" dirty="0"/>
          </a:p>
        </p:txBody>
      </p:sp>
      <p:pic>
        <p:nvPicPr>
          <p:cNvPr id="91" name="Graphic 90" descr="Checkmark">
            <a:extLst>
              <a:ext uri="{FF2B5EF4-FFF2-40B4-BE49-F238E27FC236}">
                <a16:creationId xmlns:a16="http://schemas.microsoft.com/office/drawing/2014/main" id="{7D24F9D0-72F3-4909-A8B3-28D2D7DEC0D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25598" y="924306"/>
            <a:ext cx="315504" cy="315504"/>
          </a:xfrm>
          <a:prstGeom prst="rect">
            <a:avLst/>
          </a:prstGeom>
        </p:spPr>
      </p:pic>
      <p:sp>
        <p:nvSpPr>
          <p:cNvPr id="92" name="Rectangle 91">
            <a:extLst>
              <a:ext uri="{FF2B5EF4-FFF2-40B4-BE49-F238E27FC236}">
                <a16:creationId xmlns:a16="http://schemas.microsoft.com/office/drawing/2014/main" id="{2C3D6CA8-DD05-481F-A99A-6A26624ADFC5}"/>
              </a:ext>
            </a:extLst>
          </p:cNvPr>
          <p:cNvSpPr/>
          <p:nvPr/>
        </p:nvSpPr>
        <p:spPr>
          <a:xfrm>
            <a:off x="6307819" y="974990"/>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B5698FE4-2280-4373-854F-A8276BDEDA5B}"/>
              </a:ext>
            </a:extLst>
          </p:cNvPr>
          <p:cNvSpPr txBox="1"/>
          <p:nvPr/>
        </p:nvSpPr>
        <p:spPr>
          <a:xfrm>
            <a:off x="1480842" y="2950933"/>
            <a:ext cx="1982549"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Sanitation market evaluation</a:t>
            </a:r>
            <a:endParaRPr lang="en-US" sz="1200" dirty="0"/>
          </a:p>
        </p:txBody>
      </p:sp>
      <p:sp>
        <p:nvSpPr>
          <p:cNvPr id="94" name="TextBox 93">
            <a:extLst>
              <a:ext uri="{FF2B5EF4-FFF2-40B4-BE49-F238E27FC236}">
                <a16:creationId xmlns:a16="http://schemas.microsoft.com/office/drawing/2014/main" id="{11922D20-AE72-4488-BD64-D2C5AEB45D6F}"/>
              </a:ext>
            </a:extLst>
          </p:cNvPr>
          <p:cNvSpPr txBox="1"/>
          <p:nvPr/>
        </p:nvSpPr>
        <p:spPr>
          <a:xfrm>
            <a:off x="1482678" y="3318568"/>
            <a:ext cx="1452149"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Latrine cleaning kit</a:t>
            </a:r>
            <a:endParaRPr lang="en-US" sz="1200" dirty="0"/>
          </a:p>
        </p:txBody>
      </p:sp>
      <p:pic>
        <p:nvPicPr>
          <p:cNvPr id="95" name="Graphic 94" descr="Checkmark">
            <a:extLst>
              <a:ext uri="{FF2B5EF4-FFF2-40B4-BE49-F238E27FC236}">
                <a16:creationId xmlns:a16="http://schemas.microsoft.com/office/drawing/2014/main" id="{FBF65959-1C1B-4A2D-B22A-53436A039C2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33198" y="3301795"/>
            <a:ext cx="315504" cy="315504"/>
          </a:xfrm>
          <a:prstGeom prst="rect">
            <a:avLst/>
          </a:prstGeom>
        </p:spPr>
      </p:pic>
      <p:sp>
        <p:nvSpPr>
          <p:cNvPr id="97" name="TextBox 96">
            <a:extLst>
              <a:ext uri="{FF2B5EF4-FFF2-40B4-BE49-F238E27FC236}">
                <a16:creationId xmlns:a16="http://schemas.microsoft.com/office/drawing/2014/main" id="{89531EEA-E881-4E8A-A80E-BB30C71010A3}"/>
              </a:ext>
            </a:extLst>
          </p:cNvPr>
          <p:cNvSpPr txBox="1"/>
          <p:nvPr/>
        </p:nvSpPr>
        <p:spPr>
          <a:xfrm>
            <a:off x="1472748" y="3694753"/>
            <a:ext cx="2468073"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CLTS triggering and monitoring cost</a:t>
            </a:r>
            <a:endParaRPr lang="en-US" sz="1200" dirty="0"/>
          </a:p>
        </p:txBody>
      </p:sp>
      <p:sp>
        <p:nvSpPr>
          <p:cNvPr id="98" name="TextBox 97">
            <a:extLst>
              <a:ext uri="{FF2B5EF4-FFF2-40B4-BE49-F238E27FC236}">
                <a16:creationId xmlns:a16="http://schemas.microsoft.com/office/drawing/2014/main" id="{BD616394-75DA-4EA1-B20B-BACE077CC315}"/>
              </a:ext>
            </a:extLst>
          </p:cNvPr>
          <p:cNvSpPr txBox="1"/>
          <p:nvPr/>
        </p:nvSpPr>
        <p:spPr>
          <a:xfrm>
            <a:off x="1471194" y="4100378"/>
            <a:ext cx="4305035"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Fully subsidised, adapted household latrine (e.g. UDDT)</a:t>
            </a:r>
            <a:endParaRPr lang="en-US" sz="1200" dirty="0"/>
          </a:p>
        </p:txBody>
      </p:sp>
      <p:sp>
        <p:nvSpPr>
          <p:cNvPr id="99" name="TextBox 98">
            <a:extLst>
              <a:ext uri="{FF2B5EF4-FFF2-40B4-BE49-F238E27FC236}">
                <a16:creationId xmlns:a16="http://schemas.microsoft.com/office/drawing/2014/main" id="{44F1391C-E78E-4E43-9C5C-3CB05378B5D1}"/>
              </a:ext>
            </a:extLst>
          </p:cNvPr>
          <p:cNvSpPr txBox="1"/>
          <p:nvPr/>
        </p:nvSpPr>
        <p:spPr>
          <a:xfrm>
            <a:off x="1391456" y="4551545"/>
            <a:ext cx="1152939"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Desludging</a:t>
            </a:r>
            <a:endParaRPr lang="en-US" sz="1400" dirty="0"/>
          </a:p>
        </p:txBody>
      </p:sp>
      <p:sp>
        <p:nvSpPr>
          <p:cNvPr id="100" name="TextBox 99">
            <a:extLst>
              <a:ext uri="{FF2B5EF4-FFF2-40B4-BE49-F238E27FC236}">
                <a16:creationId xmlns:a16="http://schemas.microsoft.com/office/drawing/2014/main" id="{DB879D77-9790-4C50-B823-620F491DEC46}"/>
              </a:ext>
            </a:extLst>
          </p:cNvPr>
          <p:cNvSpPr txBox="1"/>
          <p:nvPr/>
        </p:nvSpPr>
        <p:spPr>
          <a:xfrm>
            <a:off x="1471195" y="4990522"/>
            <a:ext cx="1152940"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Desludging kit</a:t>
            </a:r>
            <a:endParaRPr lang="en-US" sz="1200" dirty="0"/>
          </a:p>
        </p:txBody>
      </p:sp>
      <p:sp>
        <p:nvSpPr>
          <p:cNvPr id="101" name="TextBox 100">
            <a:extLst>
              <a:ext uri="{FF2B5EF4-FFF2-40B4-BE49-F238E27FC236}">
                <a16:creationId xmlns:a16="http://schemas.microsoft.com/office/drawing/2014/main" id="{6C74AF54-9955-4D46-A834-C63518E5357A}"/>
              </a:ext>
            </a:extLst>
          </p:cNvPr>
          <p:cNvSpPr txBox="1"/>
          <p:nvPr/>
        </p:nvSpPr>
        <p:spPr>
          <a:xfrm>
            <a:off x="1471193" y="5377539"/>
            <a:ext cx="4624807"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Desludging service cost (people, consumable or rental desludging truck)</a:t>
            </a:r>
            <a:endParaRPr lang="en-US" sz="1200" dirty="0"/>
          </a:p>
        </p:txBody>
      </p:sp>
      <p:pic>
        <p:nvPicPr>
          <p:cNvPr id="104" name="Graphic 103" descr="Checkmark">
            <a:extLst>
              <a:ext uri="{FF2B5EF4-FFF2-40B4-BE49-F238E27FC236}">
                <a16:creationId xmlns:a16="http://schemas.microsoft.com/office/drawing/2014/main" id="{BA084118-BA63-463F-94B3-A42E234554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5373479"/>
            <a:ext cx="315504" cy="315504"/>
          </a:xfrm>
          <a:prstGeom prst="rect">
            <a:avLst/>
          </a:prstGeom>
        </p:spPr>
      </p:pic>
      <p:pic>
        <p:nvPicPr>
          <p:cNvPr id="105" name="Graphic 104" descr="Checkmark">
            <a:extLst>
              <a:ext uri="{FF2B5EF4-FFF2-40B4-BE49-F238E27FC236}">
                <a16:creationId xmlns:a16="http://schemas.microsoft.com/office/drawing/2014/main" id="{41E3351C-EAB3-4A3B-B42C-27F7F9E9A8D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22760" y="5361577"/>
            <a:ext cx="315504" cy="315504"/>
          </a:xfrm>
          <a:prstGeom prst="rect">
            <a:avLst/>
          </a:prstGeom>
        </p:spPr>
      </p:pic>
      <p:sp>
        <p:nvSpPr>
          <p:cNvPr id="106" name="TextBox 105">
            <a:extLst>
              <a:ext uri="{FF2B5EF4-FFF2-40B4-BE49-F238E27FC236}">
                <a16:creationId xmlns:a16="http://schemas.microsoft.com/office/drawing/2014/main" id="{103224D5-280C-4CC9-A432-B78F4D661997}"/>
              </a:ext>
            </a:extLst>
          </p:cNvPr>
          <p:cNvSpPr txBox="1"/>
          <p:nvPr/>
        </p:nvSpPr>
        <p:spPr>
          <a:xfrm>
            <a:off x="1471192" y="5746716"/>
            <a:ext cx="4624807"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Transitional storage and transport (material and service operation cost)</a:t>
            </a:r>
            <a:endParaRPr lang="en-US" sz="1200" dirty="0"/>
          </a:p>
        </p:txBody>
      </p:sp>
      <p:pic>
        <p:nvPicPr>
          <p:cNvPr id="107" name="Graphic 106" descr="Checkmark">
            <a:extLst>
              <a:ext uri="{FF2B5EF4-FFF2-40B4-BE49-F238E27FC236}">
                <a16:creationId xmlns:a16="http://schemas.microsoft.com/office/drawing/2014/main" id="{C81BC819-4AC6-48F2-8C79-9FAC748FE1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5764102"/>
            <a:ext cx="315504" cy="315504"/>
          </a:xfrm>
          <a:prstGeom prst="rect">
            <a:avLst/>
          </a:prstGeom>
        </p:spPr>
      </p:pic>
      <p:sp>
        <p:nvSpPr>
          <p:cNvPr id="108" name="Rectangle 107">
            <a:extLst>
              <a:ext uri="{FF2B5EF4-FFF2-40B4-BE49-F238E27FC236}">
                <a16:creationId xmlns:a16="http://schemas.microsoft.com/office/drawing/2014/main" id="{D837BD3B-9A3D-41C1-ABBF-F44C0A99CEDE}"/>
              </a:ext>
            </a:extLst>
          </p:cNvPr>
          <p:cNvSpPr/>
          <p:nvPr/>
        </p:nvSpPr>
        <p:spPr>
          <a:xfrm>
            <a:off x="6307819" y="5779924"/>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descr="Checkmark">
            <a:extLst>
              <a:ext uri="{FF2B5EF4-FFF2-40B4-BE49-F238E27FC236}">
                <a16:creationId xmlns:a16="http://schemas.microsoft.com/office/drawing/2014/main" id="{F48B552A-A32E-40D5-996E-BA1F5EBBB81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5764102"/>
            <a:ext cx="315504" cy="315504"/>
          </a:xfrm>
          <a:prstGeom prst="rect">
            <a:avLst/>
          </a:prstGeom>
        </p:spPr>
      </p:pic>
      <p:pic>
        <p:nvPicPr>
          <p:cNvPr id="110" name="Graphic 109" descr="Checkmark">
            <a:extLst>
              <a:ext uri="{FF2B5EF4-FFF2-40B4-BE49-F238E27FC236}">
                <a16:creationId xmlns:a16="http://schemas.microsoft.com/office/drawing/2014/main" id="{C7B17581-5087-4A79-BDEF-9BADADA8B45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22760" y="5752200"/>
            <a:ext cx="315504" cy="315504"/>
          </a:xfrm>
          <a:prstGeom prst="rect">
            <a:avLst/>
          </a:prstGeom>
        </p:spPr>
      </p:pic>
      <p:sp>
        <p:nvSpPr>
          <p:cNvPr id="17" name="TextBox 16">
            <a:extLst>
              <a:ext uri="{FF2B5EF4-FFF2-40B4-BE49-F238E27FC236}">
                <a16:creationId xmlns:a16="http://schemas.microsoft.com/office/drawing/2014/main" id="{9809DF3B-389E-47D2-B3EA-78A4ECA334BC}"/>
              </a:ext>
            </a:extLst>
          </p:cNvPr>
          <p:cNvSpPr txBox="1"/>
          <p:nvPr/>
        </p:nvSpPr>
        <p:spPr>
          <a:xfrm>
            <a:off x="1242485" y="6093787"/>
            <a:ext cx="2455575" cy="646331"/>
          </a:xfrm>
          <a:prstGeom prst="rect">
            <a:avLst/>
          </a:prstGeom>
          <a:noFill/>
        </p:spPr>
        <p:txBody>
          <a:bodyPr wrap="square" rtlCol="0">
            <a:spAutoFit/>
          </a:bodyPr>
          <a:lstStyle/>
          <a:p>
            <a:r>
              <a:rPr lang="en-GB" sz="1200" dirty="0">
                <a:solidFill>
                  <a:srgbClr val="FF0000"/>
                </a:solidFill>
              </a:rPr>
              <a:t>If renting the service of a desludging truck, both lines are included in the same service</a:t>
            </a:r>
            <a:endParaRPr lang="en-US" sz="1200" dirty="0">
              <a:solidFill>
                <a:srgbClr val="FF0000"/>
              </a:solidFill>
            </a:endParaRPr>
          </a:p>
        </p:txBody>
      </p:sp>
      <p:grpSp>
        <p:nvGrpSpPr>
          <p:cNvPr id="22" name="Group 21">
            <a:extLst>
              <a:ext uri="{FF2B5EF4-FFF2-40B4-BE49-F238E27FC236}">
                <a16:creationId xmlns:a16="http://schemas.microsoft.com/office/drawing/2014/main" id="{0237CEB0-C2CE-4842-B706-8C253A95F5BC}"/>
              </a:ext>
            </a:extLst>
          </p:cNvPr>
          <p:cNvGrpSpPr/>
          <p:nvPr/>
        </p:nvGrpSpPr>
        <p:grpSpPr>
          <a:xfrm>
            <a:off x="1152872" y="5437710"/>
            <a:ext cx="315570" cy="841709"/>
            <a:chOff x="1152872" y="5437710"/>
            <a:chExt cx="315570" cy="841709"/>
          </a:xfrm>
          <a:solidFill>
            <a:srgbClr val="FFC000"/>
          </a:solidFill>
        </p:grpSpPr>
        <p:sp>
          <p:nvSpPr>
            <p:cNvPr id="19" name="Arrow: Bent 18">
              <a:extLst>
                <a:ext uri="{FF2B5EF4-FFF2-40B4-BE49-F238E27FC236}">
                  <a16:creationId xmlns:a16="http://schemas.microsoft.com/office/drawing/2014/main" id="{5B3CF151-0C08-41DF-B58E-A2204450658F}"/>
                </a:ext>
              </a:extLst>
            </p:cNvPr>
            <p:cNvSpPr/>
            <p:nvPr/>
          </p:nvSpPr>
          <p:spPr>
            <a:xfrm>
              <a:off x="1152938" y="5746716"/>
              <a:ext cx="315504" cy="532703"/>
            </a:xfrm>
            <a:prstGeom prst="bentArrow">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Bent 110">
              <a:extLst>
                <a:ext uri="{FF2B5EF4-FFF2-40B4-BE49-F238E27FC236}">
                  <a16:creationId xmlns:a16="http://schemas.microsoft.com/office/drawing/2014/main" id="{E7BBF996-D52D-4D2D-9D83-7651790F9B0B}"/>
                </a:ext>
              </a:extLst>
            </p:cNvPr>
            <p:cNvSpPr/>
            <p:nvPr/>
          </p:nvSpPr>
          <p:spPr>
            <a:xfrm>
              <a:off x="1152872" y="5437710"/>
              <a:ext cx="315504" cy="494582"/>
            </a:xfrm>
            <a:prstGeom prst="bentArrow">
              <a:avLst>
                <a:gd name="adj1" fmla="val 25000"/>
                <a:gd name="adj2" fmla="val 21608"/>
                <a:gd name="adj3" fmla="val 50000"/>
                <a:gd name="adj4" fmla="val 4375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96" name="Graphic 95" descr="Checkmark">
            <a:extLst>
              <a:ext uri="{FF2B5EF4-FFF2-40B4-BE49-F238E27FC236}">
                <a16:creationId xmlns:a16="http://schemas.microsoft.com/office/drawing/2014/main" id="{27DAE8C2-38B6-4647-B39A-F7651C6F73C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28604" y="2950763"/>
            <a:ext cx="315504" cy="315504"/>
          </a:xfrm>
          <a:prstGeom prst="rect">
            <a:avLst/>
          </a:prstGeom>
        </p:spPr>
      </p:pic>
    </p:spTree>
    <p:extLst>
      <p:ext uri="{BB962C8B-B14F-4D97-AF65-F5344CB8AC3E}">
        <p14:creationId xmlns:p14="http://schemas.microsoft.com/office/powerpoint/2010/main" val="42272685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7"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8"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9"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0"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54DEE177-8493-4908-8C4B-6B81E57DE804}"/>
              </a:ext>
            </a:extLst>
          </p:cNvPr>
          <p:cNvSpPr/>
          <p:nvPr/>
        </p:nvSpPr>
        <p:spPr>
          <a:xfrm>
            <a:off x="64113" y="483179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Budgeting</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7BD43D85-504C-449E-8479-E97DD875FC68}"/>
              </a:ext>
            </a:extLst>
          </p:cNvPr>
          <p:cNvSpPr/>
          <p:nvPr/>
        </p:nvSpPr>
        <p:spPr>
          <a:xfrm>
            <a:off x="0" y="541965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1" name="Rectangle 20">
            <a:hlinkClick r:id="rId17" action="ppaction://hlinksldjump"/>
            <a:extLst>
              <a:ext uri="{FF2B5EF4-FFF2-40B4-BE49-F238E27FC236}">
                <a16:creationId xmlns:a16="http://schemas.microsoft.com/office/drawing/2014/main" id="{F7F77DB9-9A30-48C2-84BD-35F1328CCE1E}"/>
              </a:ext>
            </a:extLst>
          </p:cNvPr>
          <p:cNvSpPr/>
          <p:nvPr/>
        </p:nvSpPr>
        <p:spPr>
          <a:xfrm>
            <a:off x="64113" y="465890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phases</a:t>
            </a:r>
            <a:endParaRPr lang="en-US" sz="900" dirty="0"/>
          </a:p>
        </p:txBody>
      </p:sp>
      <p:sp>
        <p:nvSpPr>
          <p:cNvPr id="24" name="TextBox 23">
            <a:extLst>
              <a:ext uri="{FF2B5EF4-FFF2-40B4-BE49-F238E27FC236}">
                <a16:creationId xmlns:a16="http://schemas.microsoft.com/office/drawing/2014/main" id="{DF5CD129-C032-4246-AA94-CDA8964CCF7C}"/>
              </a:ext>
            </a:extLst>
          </p:cNvPr>
          <p:cNvSpPr txBox="1"/>
          <p:nvPr/>
        </p:nvSpPr>
        <p:spPr>
          <a:xfrm>
            <a:off x="1392081" y="500649"/>
            <a:ext cx="1747629"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Treatment / disposal</a:t>
            </a:r>
            <a:endParaRPr lang="en-US" sz="1400" dirty="0"/>
          </a:p>
        </p:txBody>
      </p:sp>
      <p:sp>
        <p:nvSpPr>
          <p:cNvPr id="27" name="Rectangle 26">
            <a:extLst>
              <a:ext uri="{FF2B5EF4-FFF2-40B4-BE49-F238E27FC236}">
                <a16:creationId xmlns:a16="http://schemas.microsoft.com/office/drawing/2014/main" id="{ECD73B71-0512-4718-87B8-5C706F2A053C}"/>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0E054559-1CFD-4392-B816-80C19C2BEFEA}"/>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18" action="ppaction://hlinksldjump" highlightClick="1"/>
            <a:extLst>
              <a:ext uri="{FF2B5EF4-FFF2-40B4-BE49-F238E27FC236}">
                <a16:creationId xmlns:a16="http://schemas.microsoft.com/office/drawing/2014/main" id="{5B59946E-726B-451C-A498-3A54EFFE4EEC}"/>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9" action="ppaction://hlinksldjump" highlightClick="1"/>
            <a:extLst>
              <a:ext uri="{FF2B5EF4-FFF2-40B4-BE49-F238E27FC236}">
                <a16:creationId xmlns:a16="http://schemas.microsoft.com/office/drawing/2014/main" id="{35C5B450-2652-407B-BF6F-E25A9C93D902}"/>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59B7F7D2-A793-44E5-B067-93F14E0D14FB}"/>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912B3EB-F8E3-459D-93F4-D8A7E3B2625F}"/>
              </a:ext>
            </a:extLst>
          </p:cNvPr>
          <p:cNvSpPr txBox="1"/>
          <p:nvPr/>
        </p:nvSpPr>
        <p:spPr>
          <a:xfrm>
            <a:off x="7829046" y="419533"/>
            <a:ext cx="1031734"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0-6 month</a:t>
            </a:r>
            <a:endParaRPr lang="en-US" sz="1400" dirty="0">
              <a:solidFill>
                <a:schemeClr val="bg1"/>
              </a:solidFill>
            </a:endParaRPr>
          </a:p>
        </p:txBody>
      </p:sp>
      <p:sp>
        <p:nvSpPr>
          <p:cNvPr id="38" name="TextBox 37">
            <a:extLst>
              <a:ext uri="{FF2B5EF4-FFF2-40B4-BE49-F238E27FC236}">
                <a16:creationId xmlns:a16="http://schemas.microsoft.com/office/drawing/2014/main" id="{252C8FAB-66C9-4BDD-84ED-AD9F5619F831}"/>
              </a:ext>
            </a:extLst>
          </p:cNvPr>
          <p:cNvSpPr txBox="1"/>
          <p:nvPr/>
        </p:nvSpPr>
        <p:spPr>
          <a:xfrm>
            <a:off x="9211871" y="419533"/>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6-12 months</a:t>
            </a:r>
            <a:endParaRPr lang="en-US" sz="1400" dirty="0">
              <a:solidFill>
                <a:schemeClr val="bg1"/>
              </a:solidFill>
            </a:endParaRPr>
          </a:p>
        </p:txBody>
      </p:sp>
      <p:sp>
        <p:nvSpPr>
          <p:cNvPr id="39" name="TextBox 38">
            <a:extLst>
              <a:ext uri="{FF2B5EF4-FFF2-40B4-BE49-F238E27FC236}">
                <a16:creationId xmlns:a16="http://schemas.microsoft.com/office/drawing/2014/main" id="{FE28FA83-4288-40E5-AF22-9AF04E7E5A33}"/>
              </a:ext>
            </a:extLst>
          </p:cNvPr>
          <p:cNvSpPr txBox="1"/>
          <p:nvPr/>
        </p:nvSpPr>
        <p:spPr>
          <a:xfrm>
            <a:off x="10733098" y="410183"/>
            <a:ext cx="823487"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&gt; 1 year</a:t>
            </a:r>
            <a:endParaRPr lang="en-US" sz="1400" dirty="0">
              <a:solidFill>
                <a:schemeClr val="bg1"/>
              </a:solidFill>
            </a:endParaRPr>
          </a:p>
        </p:txBody>
      </p:sp>
      <p:sp>
        <p:nvSpPr>
          <p:cNvPr id="40" name="TextBox 39">
            <a:extLst>
              <a:ext uri="{FF2B5EF4-FFF2-40B4-BE49-F238E27FC236}">
                <a16:creationId xmlns:a16="http://schemas.microsoft.com/office/drawing/2014/main" id="{EECC0553-4CE8-4DDC-8B41-33B37F5C4A18}"/>
              </a:ext>
            </a:extLst>
          </p:cNvPr>
          <p:cNvSpPr txBox="1"/>
          <p:nvPr/>
        </p:nvSpPr>
        <p:spPr>
          <a:xfrm>
            <a:off x="6307819" y="419532"/>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Preparedness</a:t>
            </a:r>
            <a:endParaRPr lang="en-US" sz="1400" dirty="0">
              <a:solidFill>
                <a:schemeClr val="bg1"/>
              </a:solidFill>
            </a:endParaRPr>
          </a:p>
        </p:txBody>
      </p:sp>
      <p:pic>
        <p:nvPicPr>
          <p:cNvPr id="45" name="Graphic 44" descr="Checkmark">
            <a:extLst>
              <a:ext uri="{FF2B5EF4-FFF2-40B4-BE49-F238E27FC236}">
                <a16:creationId xmlns:a16="http://schemas.microsoft.com/office/drawing/2014/main" id="{FCAED4CD-136B-4870-B50A-6CBB0CCBACB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5104078"/>
            <a:ext cx="315504" cy="315504"/>
          </a:xfrm>
          <a:prstGeom prst="rect">
            <a:avLst/>
          </a:prstGeom>
        </p:spPr>
      </p:pic>
      <p:pic>
        <p:nvPicPr>
          <p:cNvPr id="46" name="Graphic 45" descr="Checkmark">
            <a:extLst>
              <a:ext uri="{FF2B5EF4-FFF2-40B4-BE49-F238E27FC236}">
                <a16:creationId xmlns:a16="http://schemas.microsoft.com/office/drawing/2014/main" id="{02ADAD7A-89FA-4D9D-AD63-4DC77FA2AE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964725"/>
            <a:ext cx="315504" cy="315504"/>
          </a:xfrm>
          <a:prstGeom prst="rect">
            <a:avLst/>
          </a:prstGeom>
        </p:spPr>
      </p:pic>
      <p:pic>
        <p:nvPicPr>
          <p:cNvPr id="47" name="Graphic 46" descr="Checkmark">
            <a:extLst>
              <a:ext uri="{FF2B5EF4-FFF2-40B4-BE49-F238E27FC236}">
                <a16:creationId xmlns:a16="http://schemas.microsoft.com/office/drawing/2014/main" id="{4CAD58FC-E003-47C9-AD00-B1371BE1539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975240"/>
            <a:ext cx="315504" cy="315504"/>
          </a:xfrm>
          <a:prstGeom prst="rect">
            <a:avLst/>
          </a:prstGeom>
        </p:spPr>
      </p:pic>
      <p:pic>
        <p:nvPicPr>
          <p:cNvPr id="48" name="Graphic 47" descr="Checkmark">
            <a:extLst>
              <a:ext uri="{FF2B5EF4-FFF2-40B4-BE49-F238E27FC236}">
                <a16:creationId xmlns:a16="http://schemas.microsoft.com/office/drawing/2014/main" id="{FA77A158-8BD1-4637-B93E-B65A826C57D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975240"/>
            <a:ext cx="315504" cy="315504"/>
          </a:xfrm>
          <a:prstGeom prst="rect">
            <a:avLst/>
          </a:prstGeom>
        </p:spPr>
      </p:pic>
      <p:pic>
        <p:nvPicPr>
          <p:cNvPr id="50" name="Graphic 49" descr="Checkmark">
            <a:extLst>
              <a:ext uri="{FF2B5EF4-FFF2-40B4-BE49-F238E27FC236}">
                <a16:creationId xmlns:a16="http://schemas.microsoft.com/office/drawing/2014/main" id="{135F5A57-BBB0-417F-A554-F8B28990EC6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5522425"/>
            <a:ext cx="315504" cy="315504"/>
          </a:xfrm>
          <a:prstGeom prst="rect">
            <a:avLst/>
          </a:prstGeom>
        </p:spPr>
      </p:pic>
      <p:pic>
        <p:nvPicPr>
          <p:cNvPr id="51" name="Graphic 50" descr="Checkmark">
            <a:extLst>
              <a:ext uri="{FF2B5EF4-FFF2-40B4-BE49-F238E27FC236}">
                <a16:creationId xmlns:a16="http://schemas.microsoft.com/office/drawing/2014/main" id="{48FCCF7E-356D-44F3-8A0A-195F0CD030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1369325"/>
            <a:ext cx="315504" cy="315504"/>
          </a:xfrm>
          <a:prstGeom prst="rect">
            <a:avLst/>
          </a:prstGeom>
        </p:spPr>
      </p:pic>
      <p:pic>
        <p:nvPicPr>
          <p:cNvPr id="53" name="Graphic 52" descr="Checkmark">
            <a:extLst>
              <a:ext uri="{FF2B5EF4-FFF2-40B4-BE49-F238E27FC236}">
                <a16:creationId xmlns:a16="http://schemas.microsoft.com/office/drawing/2014/main" id="{63185CAA-2F67-4212-A49B-78A8680EFD4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1356050"/>
            <a:ext cx="315504" cy="315504"/>
          </a:xfrm>
          <a:prstGeom prst="rect">
            <a:avLst/>
          </a:prstGeom>
        </p:spPr>
      </p:pic>
      <p:pic>
        <p:nvPicPr>
          <p:cNvPr id="54" name="Graphic 53" descr="Checkmark">
            <a:extLst>
              <a:ext uri="{FF2B5EF4-FFF2-40B4-BE49-F238E27FC236}">
                <a16:creationId xmlns:a16="http://schemas.microsoft.com/office/drawing/2014/main" id="{E4A7DC30-D2F2-4204-89B0-E9CF3EED243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21655" y="1741557"/>
            <a:ext cx="315504" cy="315504"/>
          </a:xfrm>
          <a:prstGeom prst="rect">
            <a:avLst/>
          </a:prstGeom>
        </p:spPr>
      </p:pic>
      <p:pic>
        <p:nvPicPr>
          <p:cNvPr id="55" name="Graphic 54" descr="Checkmark">
            <a:extLst>
              <a:ext uri="{FF2B5EF4-FFF2-40B4-BE49-F238E27FC236}">
                <a16:creationId xmlns:a16="http://schemas.microsoft.com/office/drawing/2014/main" id="{96BF55F9-2932-4019-BE19-4AC6A521D2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1752044"/>
            <a:ext cx="315504" cy="315504"/>
          </a:xfrm>
          <a:prstGeom prst="rect">
            <a:avLst/>
          </a:prstGeom>
        </p:spPr>
      </p:pic>
      <p:pic>
        <p:nvPicPr>
          <p:cNvPr id="56" name="Graphic 55" descr="Checkmark">
            <a:extLst>
              <a:ext uri="{FF2B5EF4-FFF2-40B4-BE49-F238E27FC236}">
                <a16:creationId xmlns:a16="http://schemas.microsoft.com/office/drawing/2014/main" id="{FFDF4C7D-4B07-4647-A878-F21559A40FD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1744765"/>
            <a:ext cx="315504" cy="315504"/>
          </a:xfrm>
          <a:prstGeom prst="rect">
            <a:avLst/>
          </a:prstGeom>
        </p:spPr>
      </p:pic>
      <p:pic>
        <p:nvPicPr>
          <p:cNvPr id="57" name="Graphic 56" descr="Checkmark">
            <a:extLst>
              <a:ext uri="{FF2B5EF4-FFF2-40B4-BE49-F238E27FC236}">
                <a16:creationId xmlns:a16="http://schemas.microsoft.com/office/drawing/2014/main" id="{C524A3D9-B86F-4338-882D-F34C17760C7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2113789"/>
            <a:ext cx="315504" cy="315504"/>
          </a:xfrm>
          <a:prstGeom prst="rect">
            <a:avLst/>
          </a:prstGeom>
        </p:spPr>
      </p:pic>
      <p:pic>
        <p:nvPicPr>
          <p:cNvPr id="59" name="Graphic 58" descr="Checkmark">
            <a:extLst>
              <a:ext uri="{FF2B5EF4-FFF2-40B4-BE49-F238E27FC236}">
                <a16:creationId xmlns:a16="http://schemas.microsoft.com/office/drawing/2014/main" id="{19985E69-2708-4D2F-B5DF-BE0A91072B0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2133797"/>
            <a:ext cx="315504" cy="315504"/>
          </a:xfrm>
          <a:prstGeom prst="rect">
            <a:avLst/>
          </a:prstGeom>
        </p:spPr>
      </p:pic>
      <p:pic>
        <p:nvPicPr>
          <p:cNvPr id="60" name="Graphic 59" descr="Checkmark">
            <a:extLst>
              <a:ext uri="{FF2B5EF4-FFF2-40B4-BE49-F238E27FC236}">
                <a16:creationId xmlns:a16="http://schemas.microsoft.com/office/drawing/2014/main" id="{2D5A7018-D12F-4964-A59A-D00035CE6D0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17791" y="2517909"/>
            <a:ext cx="315504" cy="315504"/>
          </a:xfrm>
          <a:prstGeom prst="rect">
            <a:avLst/>
          </a:prstGeom>
        </p:spPr>
      </p:pic>
      <p:pic>
        <p:nvPicPr>
          <p:cNvPr id="62" name="Graphic 61" descr="Checkmark">
            <a:extLst>
              <a:ext uri="{FF2B5EF4-FFF2-40B4-BE49-F238E27FC236}">
                <a16:creationId xmlns:a16="http://schemas.microsoft.com/office/drawing/2014/main" id="{8FF349B4-3AF1-4418-B24A-AC0B916403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2503616"/>
            <a:ext cx="315504" cy="315504"/>
          </a:xfrm>
          <a:prstGeom prst="rect">
            <a:avLst/>
          </a:prstGeom>
        </p:spPr>
      </p:pic>
      <p:pic>
        <p:nvPicPr>
          <p:cNvPr id="63" name="Graphic 62" descr="Checkmark">
            <a:extLst>
              <a:ext uri="{FF2B5EF4-FFF2-40B4-BE49-F238E27FC236}">
                <a16:creationId xmlns:a16="http://schemas.microsoft.com/office/drawing/2014/main" id="{C52A0B22-7D16-4C80-9E4C-50122DD3B8E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3022003"/>
            <a:ext cx="315504" cy="315504"/>
          </a:xfrm>
          <a:prstGeom prst="rect">
            <a:avLst/>
          </a:prstGeom>
        </p:spPr>
      </p:pic>
      <p:pic>
        <p:nvPicPr>
          <p:cNvPr id="65" name="Graphic 64" descr="Checkmark">
            <a:extLst>
              <a:ext uri="{FF2B5EF4-FFF2-40B4-BE49-F238E27FC236}">
                <a16:creationId xmlns:a16="http://schemas.microsoft.com/office/drawing/2014/main" id="{0B53E892-89F9-4E72-ABFF-2A5D64BE172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2976045"/>
            <a:ext cx="315504" cy="315504"/>
          </a:xfrm>
          <a:prstGeom prst="rect">
            <a:avLst/>
          </a:prstGeom>
        </p:spPr>
      </p:pic>
      <p:pic>
        <p:nvPicPr>
          <p:cNvPr id="66" name="Graphic 65" descr="Checkmark">
            <a:extLst>
              <a:ext uri="{FF2B5EF4-FFF2-40B4-BE49-F238E27FC236}">
                <a16:creationId xmlns:a16="http://schemas.microsoft.com/office/drawing/2014/main" id="{7DA755E4-025B-4B20-9162-303DF2965E8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17791" y="4330370"/>
            <a:ext cx="315504" cy="315504"/>
          </a:xfrm>
          <a:prstGeom prst="rect">
            <a:avLst/>
          </a:prstGeom>
        </p:spPr>
      </p:pic>
      <p:pic>
        <p:nvPicPr>
          <p:cNvPr id="68" name="Graphic 67" descr="Checkmark">
            <a:extLst>
              <a:ext uri="{FF2B5EF4-FFF2-40B4-BE49-F238E27FC236}">
                <a16:creationId xmlns:a16="http://schemas.microsoft.com/office/drawing/2014/main" id="{F3D3BDBA-8E35-4624-925D-891F2C62D15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4318468"/>
            <a:ext cx="315504" cy="315504"/>
          </a:xfrm>
          <a:prstGeom prst="rect">
            <a:avLst/>
          </a:prstGeom>
        </p:spPr>
      </p:pic>
      <p:pic>
        <p:nvPicPr>
          <p:cNvPr id="69" name="Graphic 68" descr="Checkmark">
            <a:extLst>
              <a:ext uri="{FF2B5EF4-FFF2-40B4-BE49-F238E27FC236}">
                <a16:creationId xmlns:a16="http://schemas.microsoft.com/office/drawing/2014/main" id="{1D3FDB97-695C-4C7E-9CC0-023AD4D8722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4684619"/>
            <a:ext cx="315504" cy="315504"/>
          </a:xfrm>
          <a:prstGeom prst="rect">
            <a:avLst/>
          </a:prstGeom>
        </p:spPr>
      </p:pic>
      <p:pic>
        <p:nvPicPr>
          <p:cNvPr id="70" name="Graphic 69" descr="Checkmark">
            <a:extLst>
              <a:ext uri="{FF2B5EF4-FFF2-40B4-BE49-F238E27FC236}">
                <a16:creationId xmlns:a16="http://schemas.microsoft.com/office/drawing/2014/main" id="{60D4384F-6511-4149-9B68-959C37F697E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2544" y="4709602"/>
            <a:ext cx="315504" cy="315504"/>
          </a:xfrm>
          <a:prstGeom prst="rect">
            <a:avLst/>
          </a:prstGeom>
        </p:spPr>
      </p:pic>
      <p:pic>
        <p:nvPicPr>
          <p:cNvPr id="71" name="Graphic 70" descr="Checkmark">
            <a:extLst>
              <a:ext uri="{FF2B5EF4-FFF2-40B4-BE49-F238E27FC236}">
                <a16:creationId xmlns:a16="http://schemas.microsoft.com/office/drawing/2014/main" id="{2022DAFC-8EF4-4170-8CEC-D095613888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4679533"/>
            <a:ext cx="315504" cy="315504"/>
          </a:xfrm>
          <a:prstGeom prst="rect">
            <a:avLst/>
          </a:prstGeom>
        </p:spPr>
      </p:pic>
      <p:sp>
        <p:nvSpPr>
          <p:cNvPr id="76" name="Rectangle 75">
            <a:extLst>
              <a:ext uri="{FF2B5EF4-FFF2-40B4-BE49-F238E27FC236}">
                <a16:creationId xmlns:a16="http://schemas.microsoft.com/office/drawing/2014/main" id="{0D7023E4-AEA2-4E95-B795-2BA027E3331C}"/>
              </a:ext>
            </a:extLst>
          </p:cNvPr>
          <p:cNvSpPr/>
          <p:nvPr/>
        </p:nvSpPr>
        <p:spPr>
          <a:xfrm>
            <a:off x="6307819" y="979488"/>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0E3EDC-5C7D-4BCC-9ADB-7624FD34D046}"/>
              </a:ext>
            </a:extLst>
          </p:cNvPr>
          <p:cNvSpPr/>
          <p:nvPr/>
        </p:nvSpPr>
        <p:spPr>
          <a:xfrm>
            <a:off x="6307819" y="1375012"/>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356FED7-7963-462D-BC82-804638C5A54B}"/>
              </a:ext>
            </a:extLst>
          </p:cNvPr>
          <p:cNvSpPr/>
          <p:nvPr/>
        </p:nvSpPr>
        <p:spPr>
          <a:xfrm>
            <a:off x="6307819" y="1754373"/>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A874DDC-1A5D-45CB-AB3E-93BE7D1736F7}"/>
              </a:ext>
            </a:extLst>
          </p:cNvPr>
          <p:cNvSpPr/>
          <p:nvPr/>
        </p:nvSpPr>
        <p:spPr>
          <a:xfrm>
            <a:off x="6307819" y="213636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559D097-44D1-4484-98B9-F0DD0806682A}"/>
              </a:ext>
            </a:extLst>
          </p:cNvPr>
          <p:cNvSpPr/>
          <p:nvPr/>
        </p:nvSpPr>
        <p:spPr>
          <a:xfrm>
            <a:off x="6307819" y="2539377"/>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33C5603-5F7C-4B2F-BC60-03DAAE24E052}"/>
              </a:ext>
            </a:extLst>
          </p:cNvPr>
          <p:cNvSpPr/>
          <p:nvPr/>
        </p:nvSpPr>
        <p:spPr>
          <a:xfrm>
            <a:off x="6307819" y="2918363"/>
            <a:ext cx="5248766" cy="438136"/>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EBE1807-57C9-4C9C-8989-9AB590BE13F5}"/>
              </a:ext>
            </a:extLst>
          </p:cNvPr>
          <p:cNvSpPr/>
          <p:nvPr/>
        </p:nvSpPr>
        <p:spPr>
          <a:xfrm>
            <a:off x="6307819" y="4338830"/>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B88596A-EC72-4B23-A7F1-47C42A4B62CC}"/>
              </a:ext>
            </a:extLst>
          </p:cNvPr>
          <p:cNvSpPr/>
          <p:nvPr/>
        </p:nvSpPr>
        <p:spPr>
          <a:xfrm>
            <a:off x="6307819" y="472677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E9AB5D3-3152-4FFC-9CBC-3C7E0B9583AF}"/>
              </a:ext>
            </a:extLst>
          </p:cNvPr>
          <p:cNvSpPr/>
          <p:nvPr/>
        </p:nvSpPr>
        <p:spPr>
          <a:xfrm>
            <a:off x="6307819" y="5124598"/>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117E0FD-E50B-4733-B23C-A77E540D5FB4}"/>
              </a:ext>
            </a:extLst>
          </p:cNvPr>
          <p:cNvSpPr/>
          <p:nvPr/>
        </p:nvSpPr>
        <p:spPr>
          <a:xfrm>
            <a:off x="6307819" y="5538247"/>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875E81ED-C919-4A16-8721-90806ECBBECB}"/>
              </a:ext>
            </a:extLst>
          </p:cNvPr>
          <p:cNvSpPr txBox="1"/>
          <p:nvPr/>
        </p:nvSpPr>
        <p:spPr>
          <a:xfrm>
            <a:off x="1392081" y="3895555"/>
            <a:ext cx="2314322"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Operation and maintenance</a:t>
            </a:r>
            <a:endParaRPr lang="en-US" sz="1400" dirty="0"/>
          </a:p>
        </p:txBody>
      </p:sp>
      <p:sp>
        <p:nvSpPr>
          <p:cNvPr id="86" name="TextBox 85">
            <a:extLst>
              <a:ext uri="{FF2B5EF4-FFF2-40B4-BE49-F238E27FC236}">
                <a16:creationId xmlns:a16="http://schemas.microsoft.com/office/drawing/2014/main" id="{E5F65001-0862-4F9D-A1FF-81D4CE9261EC}"/>
              </a:ext>
            </a:extLst>
          </p:cNvPr>
          <p:cNvSpPr txBox="1"/>
          <p:nvPr/>
        </p:nvSpPr>
        <p:spPr>
          <a:xfrm>
            <a:off x="1447313" y="4327068"/>
            <a:ext cx="2651980"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Rehabilitation / replacement of latrines</a:t>
            </a:r>
            <a:endParaRPr lang="en-US" sz="1200" dirty="0"/>
          </a:p>
        </p:txBody>
      </p:sp>
      <p:sp>
        <p:nvSpPr>
          <p:cNvPr id="87" name="TextBox 86">
            <a:extLst>
              <a:ext uri="{FF2B5EF4-FFF2-40B4-BE49-F238E27FC236}">
                <a16:creationId xmlns:a16="http://schemas.microsoft.com/office/drawing/2014/main" id="{997A6D14-1421-4A1E-B6EB-EB4528433D2F}"/>
              </a:ext>
            </a:extLst>
          </p:cNvPr>
          <p:cNvSpPr txBox="1"/>
          <p:nvPr/>
        </p:nvSpPr>
        <p:spPr>
          <a:xfrm>
            <a:off x="1447314" y="4731027"/>
            <a:ext cx="1962194"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Repair team / material cost</a:t>
            </a:r>
            <a:endParaRPr lang="en-US" sz="1200" dirty="0"/>
          </a:p>
        </p:txBody>
      </p:sp>
      <p:sp>
        <p:nvSpPr>
          <p:cNvPr id="88" name="TextBox 87">
            <a:extLst>
              <a:ext uri="{FF2B5EF4-FFF2-40B4-BE49-F238E27FC236}">
                <a16:creationId xmlns:a16="http://schemas.microsoft.com/office/drawing/2014/main" id="{DD149531-0866-4006-9E0E-497B94B1501E}"/>
              </a:ext>
            </a:extLst>
          </p:cNvPr>
          <p:cNvSpPr txBox="1"/>
          <p:nvPr/>
        </p:nvSpPr>
        <p:spPr>
          <a:xfrm>
            <a:off x="1447313" y="5143286"/>
            <a:ext cx="3473026"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Cleaning team people cost (salaries, incentives, etc.) </a:t>
            </a:r>
            <a:endParaRPr lang="en-US" sz="1200" dirty="0"/>
          </a:p>
        </p:txBody>
      </p:sp>
      <p:sp>
        <p:nvSpPr>
          <p:cNvPr id="89" name="TextBox 88">
            <a:extLst>
              <a:ext uri="{FF2B5EF4-FFF2-40B4-BE49-F238E27FC236}">
                <a16:creationId xmlns:a16="http://schemas.microsoft.com/office/drawing/2014/main" id="{C7DA5394-1611-4A0A-BF49-8649D6FA3726}"/>
              </a:ext>
            </a:extLst>
          </p:cNvPr>
          <p:cNvSpPr txBox="1"/>
          <p:nvPr/>
        </p:nvSpPr>
        <p:spPr>
          <a:xfrm>
            <a:off x="1447313" y="5564497"/>
            <a:ext cx="4508807"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Treatment site cost (salaries / incentives, consumable and tools, etc.) </a:t>
            </a:r>
            <a:endParaRPr lang="en-US" sz="1200" dirty="0"/>
          </a:p>
        </p:txBody>
      </p:sp>
      <p:sp>
        <p:nvSpPr>
          <p:cNvPr id="90" name="TextBox 89">
            <a:extLst>
              <a:ext uri="{FF2B5EF4-FFF2-40B4-BE49-F238E27FC236}">
                <a16:creationId xmlns:a16="http://schemas.microsoft.com/office/drawing/2014/main" id="{033B38DD-9E04-410F-BCCB-002F2DBF1A52}"/>
              </a:ext>
            </a:extLst>
          </p:cNvPr>
          <p:cNvSpPr txBox="1"/>
          <p:nvPr/>
        </p:nvSpPr>
        <p:spPr>
          <a:xfrm>
            <a:off x="1519238" y="965055"/>
            <a:ext cx="4129378"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Rehabilitation wastewater / Faecal Sludge (FS) treatment plant</a:t>
            </a:r>
            <a:endParaRPr lang="en-US" sz="1200" dirty="0"/>
          </a:p>
        </p:txBody>
      </p:sp>
      <p:sp>
        <p:nvSpPr>
          <p:cNvPr id="91" name="TextBox 90">
            <a:extLst>
              <a:ext uri="{FF2B5EF4-FFF2-40B4-BE49-F238E27FC236}">
                <a16:creationId xmlns:a16="http://schemas.microsoft.com/office/drawing/2014/main" id="{C0D65B67-2AC7-4C92-BEC3-5110573E547D}"/>
              </a:ext>
            </a:extLst>
          </p:cNvPr>
          <p:cNvSpPr txBox="1"/>
          <p:nvPr/>
        </p:nvSpPr>
        <p:spPr>
          <a:xfrm>
            <a:off x="1519238" y="1363250"/>
            <a:ext cx="383921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Construction wastewater / FS treatment plant</a:t>
            </a:r>
            <a:endParaRPr lang="en-US" sz="1200" dirty="0"/>
          </a:p>
        </p:txBody>
      </p:sp>
      <p:sp>
        <p:nvSpPr>
          <p:cNvPr id="92" name="TextBox 91">
            <a:extLst>
              <a:ext uri="{FF2B5EF4-FFF2-40B4-BE49-F238E27FC236}">
                <a16:creationId xmlns:a16="http://schemas.microsoft.com/office/drawing/2014/main" id="{412A3F2C-BB7C-4217-9BAC-E58FDE28C060}"/>
              </a:ext>
            </a:extLst>
          </p:cNvPr>
          <p:cNvSpPr txBox="1"/>
          <p:nvPr/>
        </p:nvSpPr>
        <p:spPr>
          <a:xfrm>
            <a:off x="1519239" y="2906281"/>
            <a:ext cx="3578744" cy="46166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Support micro-business with biodigester / composting treatment products</a:t>
            </a:r>
            <a:endParaRPr lang="en-US" sz="1200" dirty="0"/>
          </a:p>
        </p:txBody>
      </p:sp>
      <p:sp>
        <p:nvSpPr>
          <p:cNvPr id="93" name="TextBox 92">
            <a:extLst>
              <a:ext uri="{FF2B5EF4-FFF2-40B4-BE49-F238E27FC236}">
                <a16:creationId xmlns:a16="http://schemas.microsoft.com/office/drawing/2014/main" id="{4898BA4C-E864-42B0-84E6-63B91F4660DB}"/>
              </a:ext>
            </a:extLst>
          </p:cNvPr>
          <p:cNvSpPr txBox="1"/>
          <p:nvPr/>
        </p:nvSpPr>
        <p:spPr>
          <a:xfrm>
            <a:off x="1519238" y="1741557"/>
            <a:ext cx="383921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Market survey for recycling / use of treatment products</a:t>
            </a:r>
            <a:endParaRPr lang="en-US" sz="1200" dirty="0"/>
          </a:p>
        </p:txBody>
      </p:sp>
      <p:sp>
        <p:nvSpPr>
          <p:cNvPr id="94" name="TextBox 93">
            <a:extLst>
              <a:ext uri="{FF2B5EF4-FFF2-40B4-BE49-F238E27FC236}">
                <a16:creationId xmlns:a16="http://schemas.microsoft.com/office/drawing/2014/main" id="{30D98719-0F85-4F22-BE1E-EF1DB0C42E45}"/>
              </a:ext>
            </a:extLst>
          </p:cNvPr>
          <p:cNvSpPr txBox="1"/>
          <p:nvPr/>
        </p:nvSpPr>
        <p:spPr>
          <a:xfrm>
            <a:off x="1519237" y="2126621"/>
            <a:ext cx="2688621" cy="2749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Piloting innovative treatment technique</a:t>
            </a:r>
            <a:endParaRPr lang="en-US" sz="1200" dirty="0"/>
          </a:p>
        </p:txBody>
      </p:sp>
      <p:sp>
        <p:nvSpPr>
          <p:cNvPr id="95" name="TextBox 94">
            <a:extLst>
              <a:ext uri="{FF2B5EF4-FFF2-40B4-BE49-F238E27FC236}">
                <a16:creationId xmlns:a16="http://schemas.microsoft.com/office/drawing/2014/main" id="{DCE955BF-9D0F-42F4-A353-7D814C8DDA43}"/>
              </a:ext>
            </a:extLst>
          </p:cNvPr>
          <p:cNvSpPr txBox="1"/>
          <p:nvPr/>
        </p:nvSpPr>
        <p:spPr>
          <a:xfrm>
            <a:off x="1519236" y="2538144"/>
            <a:ext cx="4298938" cy="2749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Piloting project creating synergy between FS treatment &amp; farming</a:t>
            </a:r>
            <a:endParaRPr lang="en-US" sz="1200" dirty="0"/>
          </a:p>
        </p:txBody>
      </p:sp>
      <p:pic>
        <p:nvPicPr>
          <p:cNvPr id="96" name="Graphic 95" descr="Checkmark">
            <a:extLst>
              <a:ext uri="{FF2B5EF4-FFF2-40B4-BE49-F238E27FC236}">
                <a16:creationId xmlns:a16="http://schemas.microsoft.com/office/drawing/2014/main" id="{AC75AC7F-0B02-4164-9EBA-E896DB0470A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25512" y="1749633"/>
            <a:ext cx="315504" cy="315504"/>
          </a:xfrm>
          <a:prstGeom prst="rect">
            <a:avLst/>
          </a:prstGeom>
        </p:spPr>
      </p:pic>
      <p:pic>
        <p:nvPicPr>
          <p:cNvPr id="97" name="Graphic 96" descr="Checkmark">
            <a:extLst>
              <a:ext uri="{FF2B5EF4-FFF2-40B4-BE49-F238E27FC236}">
                <a16:creationId xmlns:a16="http://schemas.microsoft.com/office/drawing/2014/main" id="{AE969A9D-3F8C-482F-9F95-0A733F55025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5134445"/>
            <a:ext cx="315504" cy="315504"/>
          </a:xfrm>
          <a:prstGeom prst="rect">
            <a:avLst/>
          </a:prstGeom>
        </p:spPr>
      </p:pic>
      <p:pic>
        <p:nvPicPr>
          <p:cNvPr id="98" name="Graphic 97" descr="Checkmark">
            <a:extLst>
              <a:ext uri="{FF2B5EF4-FFF2-40B4-BE49-F238E27FC236}">
                <a16:creationId xmlns:a16="http://schemas.microsoft.com/office/drawing/2014/main" id="{AD86AF25-74DF-4BC5-9330-3584D0E1EC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5110673"/>
            <a:ext cx="315504" cy="315504"/>
          </a:xfrm>
          <a:prstGeom prst="rect">
            <a:avLst/>
          </a:prstGeom>
        </p:spPr>
      </p:pic>
      <p:pic>
        <p:nvPicPr>
          <p:cNvPr id="99" name="Graphic 98" descr="Checkmark">
            <a:extLst>
              <a:ext uri="{FF2B5EF4-FFF2-40B4-BE49-F238E27FC236}">
                <a16:creationId xmlns:a16="http://schemas.microsoft.com/office/drawing/2014/main" id="{531F43C3-3E26-4E12-9414-09B30404042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27964" y="1369200"/>
            <a:ext cx="315504" cy="315504"/>
          </a:xfrm>
          <a:prstGeom prst="rect">
            <a:avLst/>
          </a:prstGeom>
        </p:spPr>
      </p:pic>
      <p:pic>
        <p:nvPicPr>
          <p:cNvPr id="100" name="Graphic 99" descr="Checkmark">
            <a:extLst>
              <a:ext uri="{FF2B5EF4-FFF2-40B4-BE49-F238E27FC236}">
                <a16:creationId xmlns:a16="http://schemas.microsoft.com/office/drawing/2014/main" id="{ECC02CFE-49DB-4CFD-917A-7181BB32727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5513113"/>
            <a:ext cx="315504" cy="315504"/>
          </a:xfrm>
          <a:prstGeom prst="rect">
            <a:avLst/>
          </a:prstGeom>
        </p:spPr>
      </p:pic>
      <p:pic>
        <p:nvPicPr>
          <p:cNvPr id="101" name="Graphic 100" descr="Checkmark">
            <a:extLst>
              <a:ext uri="{FF2B5EF4-FFF2-40B4-BE49-F238E27FC236}">
                <a16:creationId xmlns:a16="http://schemas.microsoft.com/office/drawing/2014/main" id="{037B575A-9526-4F51-B2CD-DF4B4574C8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5513113"/>
            <a:ext cx="315504" cy="315504"/>
          </a:xfrm>
          <a:prstGeom prst="rect">
            <a:avLst/>
          </a:prstGeom>
        </p:spPr>
      </p:pic>
    </p:spTree>
    <p:extLst>
      <p:ext uri="{BB962C8B-B14F-4D97-AF65-F5344CB8AC3E}">
        <p14:creationId xmlns:p14="http://schemas.microsoft.com/office/powerpoint/2010/main" val="40007732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B0ABC-C5A7-44F7-A01C-841297D0FE74}"/>
              </a:ext>
            </a:extLst>
          </p:cNvPr>
          <p:cNvSpPr/>
          <p:nvPr/>
        </p:nvSpPr>
        <p:spPr>
          <a:xfrm>
            <a:off x="-1" y="4314017"/>
            <a:ext cx="1152939" cy="345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Continuity of service</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0DD565AD-7D5C-462F-985D-593591709395}"/>
              </a:ext>
            </a:extLst>
          </p:cNvPr>
          <p:cNvSpPr/>
          <p:nvPr/>
        </p:nvSpPr>
        <p:spPr>
          <a:xfrm>
            <a:off x="-6" y="161253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674D973A-CAAF-4C99-848D-CE309441C032}"/>
              </a:ext>
            </a:extLst>
          </p:cNvPr>
          <p:cNvSpPr/>
          <p:nvPr/>
        </p:nvSpPr>
        <p:spPr>
          <a:xfrm>
            <a:off x="-6" y="195469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6212C4DF-91FF-4BD4-82D2-C5CFF55C7315}"/>
              </a:ext>
            </a:extLst>
          </p:cNvPr>
          <p:cNvSpPr/>
          <p:nvPr/>
        </p:nvSpPr>
        <p:spPr>
          <a:xfrm>
            <a:off x="0" y="23628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5FF918C8-AA81-4D76-A21C-6ECB08E49CAF}"/>
              </a:ext>
            </a:extLst>
          </p:cNvPr>
          <p:cNvSpPr/>
          <p:nvPr/>
        </p:nvSpPr>
        <p:spPr>
          <a:xfrm>
            <a:off x="0" y="2752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DC0F9941-5E71-480D-BA0A-3298418CF98B}"/>
              </a:ext>
            </a:extLst>
          </p:cNvPr>
          <p:cNvSpPr/>
          <p:nvPr/>
        </p:nvSpPr>
        <p:spPr>
          <a:xfrm>
            <a:off x="0" y="306282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8" name="Rectangle 7">
            <a:hlinkClick r:id="rId8" action="ppaction://hlinksldjump"/>
            <a:extLst>
              <a:ext uri="{FF2B5EF4-FFF2-40B4-BE49-F238E27FC236}">
                <a16:creationId xmlns:a16="http://schemas.microsoft.com/office/drawing/2014/main" id="{2D5056D3-E01C-4B41-B1AC-4B71B06DB1F8}"/>
              </a:ext>
            </a:extLst>
          </p:cNvPr>
          <p:cNvSpPr/>
          <p:nvPr/>
        </p:nvSpPr>
        <p:spPr>
          <a:xfrm>
            <a:off x="0" y="34628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9" name="Rectangle 8">
            <a:hlinkClick r:id="rId9" action="ppaction://hlinksldjump"/>
            <a:extLst>
              <a:ext uri="{FF2B5EF4-FFF2-40B4-BE49-F238E27FC236}">
                <a16:creationId xmlns:a16="http://schemas.microsoft.com/office/drawing/2014/main" id="{31F4ED9E-7CD7-4C40-8FCA-6DF57B157D6C}"/>
              </a:ext>
            </a:extLst>
          </p:cNvPr>
          <p:cNvSpPr/>
          <p:nvPr/>
        </p:nvSpPr>
        <p:spPr>
          <a:xfrm>
            <a:off x="-6" y="37742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0" name="Rectangle 9">
            <a:hlinkClick r:id="rId10" action="ppaction://hlinksldjump"/>
            <a:extLst>
              <a:ext uri="{FF2B5EF4-FFF2-40B4-BE49-F238E27FC236}">
                <a16:creationId xmlns:a16="http://schemas.microsoft.com/office/drawing/2014/main" id="{7D938EAF-8105-4E1C-B0E0-BE7E63E0E5BF}"/>
              </a:ext>
            </a:extLst>
          </p:cNvPr>
          <p:cNvSpPr/>
          <p:nvPr/>
        </p:nvSpPr>
        <p:spPr>
          <a:xfrm>
            <a:off x="-6" y="40893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11" action="ppaction://hlinksldjump"/>
            <a:extLst>
              <a:ext uri="{FF2B5EF4-FFF2-40B4-BE49-F238E27FC236}">
                <a16:creationId xmlns:a16="http://schemas.microsoft.com/office/drawing/2014/main" id="{CE74D9F2-3DB1-4638-8E7C-23995BC2C62A}"/>
              </a:ext>
            </a:extLst>
          </p:cNvPr>
          <p:cNvSpPr/>
          <p:nvPr/>
        </p:nvSpPr>
        <p:spPr>
          <a:xfrm>
            <a:off x="0" y="500231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5B2A9938-2005-495B-87CD-36E869ECE107}"/>
              </a:ext>
            </a:extLst>
          </p:cNvPr>
          <p:cNvSpPr/>
          <p:nvPr/>
        </p:nvSpPr>
        <p:spPr>
          <a:xfrm>
            <a:off x="-2" y="970187"/>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44B2B546-7349-4725-A23E-C61EF26380D3}"/>
              </a:ext>
            </a:extLst>
          </p:cNvPr>
          <p:cNvSpPr/>
          <p:nvPr/>
        </p:nvSpPr>
        <p:spPr>
          <a:xfrm>
            <a:off x="0" y="333757"/>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6B536CDC-158F-43F4-B5B6-E8EC200B6E15}"/>
              </a:ext>
            </a:extLst>
          </p:cNvPr>
          <p:cNvSpPr/>
          <p:nvPr/>
        </p:nvSpPr>
        <p:spPr>
          <a:xfrm>
            <a:off x="-1" y="667608"/>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8055AB29-6B6E-41D1-96BD-D5E1DC5F13F5}"/>
              </a:ext>
            </a:extLst>
          </p:cNvPr>
          <p:cNvSpPr/>
          <p:nvPr/>
        </p:nvSpPr>
        <p:spPr>
          <a:xfrm>
            <a:off x="-3" y="13446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0F9DEC1F-B8BA-40DB-BEF2-0F022E95F6A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54DEE177-8493-4908-8C4B-6B81E57DE804}"/>
              </a:ext>
            </a:extLst>
          </p:cNvPr>
          <p:cNvSpPr/>
          <p:nvPr/>
        </p:nvSpPr>
        <p:spPr>
          <a:xfrm>
            <a:off x="64113" y="483179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Budgeting</a:t>
            </a:r>
            <a:endParaRPr lang="en-US" sz="900" dirty="0">
              <a:solidFill>
                <a:schemeClr val="tx1"/>
              </a:solidFill>
            </a:endParaRPr>
          </a:p>
        </p:txBody>
      </p:sp>
      <p:sp>
        <p:nvSpPr>
          <p:cNvPr id="20" name="Rectangle 19">
            <a:hlinkClick r:id="rId17" action="ppaction://hlinksldjump"/>
            <a:extLst>
              <a:ext uri="{FF2B5EF4-FFF2-40B4-BE49-F238E27FC236}">
                <a16:creationId xmlns:a16="http://schemas.microsoft.com/office/drawing/2014/main" id="{7BD43D85-504C-449E-8479-E97DD875FC68}"/>
              </a:ext>
            </a:extLst>
          </p:cNvPr>
          <p:cNvSpPr/>
          <p:nvPr/>
        </p:nvSpPr>
        <p:spPr>
          <a:xfrm>
            <a:off x="0" y="541965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1" name="Rectangle 20">
            <a:hlinkClick r:id="rId18" action="ppaction://hlinksldjump"/>
            <a:extLst>
              <a:ext uri="{FF2B5EF4-FFF2-40B4-BE49-F238E27FC236}">
                <a16:creationId xmlns:a16="http://schemas.microsoft.com/office/drawing/2014/main" id="{F7F77DB9-9A30-48C2-84BD-35F1328CCE1E}"/>
              </a:ext>
            </a:extLst>
          </p:cNvPr>
          <p:cNvSpPr/>
          <p:nvPr/>
        </p:nvSpPr>
        <p:spPr>
          <a:xfrm>
            <a:off x="64113" y="4658905"/>
            <a:ext cx="1088825" cy="17254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phases</a:t>
            </a:r>
            <a:endParaRPr lang="en-US" sz="900" dirty="0"/>
          </a:p>
        </p:txBody>
      </p:sp>
      <p:sp>
        <p:nvSpPr>
          <p:cNvPr id="26" name="TextBox 25">
            <a:extLst>
              <a:ext uri="{FF2B5EF4-FFF2-40B4-BE49-F238E27FC236}">
                <a16:creationId xmlns:a16="http://schemas.microsoft.com/office/drawing/2014/main" id="{A5FF8280-14E9-494F-8F04-E0E079BADC94}"/>
              </a:ext>
            </a:extLst>
          </p:cNvPr>
          <p:cNvSpPr txBox="1"/>
          <p:nvPr/>
        </p:nvSpPr>
        <p:spPr>
          <a:xfrm>
            <a:off x="1304399" y="369840"/>
            <a:ext cx="1084334"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Monitoring </a:t>
            </a:r>
            <a:endParaRPr lang="en-US" sz="1400" dirty="0"/>
          </a:p>
        </p:txBody>
      </p:sp>
      <p:sp>
        <p:nvSpPr>
          <p:cNvPr id="27" name="Rectangle 26">
            <a:extLst>
              <a:ext uri="{FF2B5EF4-FFF2-40B4-BE49-F238E27FC236}">
                <a16:creationId xmlns:a16="http://schemas.microsoft.com/office/drawing/2014/main" id="{0B17018D-EF24-46CB-BBAE-E12840B3846A}"/>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A29F1BFE-38C5-4E48-B091-512348455C84}"/>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19" action="ppaction://hlinksldjump" highlightClick="1"/>
            <a:extLst>
              <a:ext uri="{FF2B5EF4-FFF2-40B4-BE49-F238E27FC236}">
                <a16:creationId xmlns:a16="http://schemas.microsoft.com/office/drawing/2014/main" id="{FC339B02-4B1D-45A7-8885-7580906B115A}"/>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904C56E7-6AC4-46FC-BB7E-8C628A72BC53}"/>
              </a:ext>
            </a:extLst>
          </p:cNvPr>
          <p:cNvSpPr txBox="1"/>
          <p:nvPr/>
        </p:nvSpPr>
        <p:spPr>
          <a:xfrm>
            <a:off x="7829046" y="445201"/>
            <a:ext cx="1031734"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0-6 month</a:t>
            </a:r>
            <a:endParaRPr lang="en-US" sz="1400" dirty="0">
              <a:solidFill>
                <a:schemeClr val="bg1"/>
              </a:solidFill>
            </a:endParaRPr>
          </a:p>
        </p:txBody>
      </p:sp>
      <p:sp>
        <p:nvSpPr>
          <p:cNvPr id="84" name="TextBox 83">
            <a:extLst>
              <a:ext uri="{FF2B5EF4-FFF2-40B4-BE49-F238E27FC236}">
                <a16:creationId xmlns:a16="http://schemas.microsoft.com/office/drawing/2014/main" id="{64148840-3F68-4A8E-9B40-B2D4112ECFD9}"/>
              </a:ext>
            </a:extLst>
          </p:cNvPr>
          <p:cNvSpPr txBox="1"/>
          <p:nvPr/>
        </p:nvSpPr>
        <p:spPr>
          <a:xfrm>
            <a:off x="9211871" y="445201"/>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6-12 months</a:t>
            </a:r>
            <a:endParaRPr lang="en-US" sz="1400" dirty="0">
              <a:solidFill>
                <a:schemeClr val="bg1"/>
              </a:solidFill>
            </a:endParaRPr>
          </a:p>
        </p:txBody>
      </p:sp>
      <p:sp>
        <p:nvSpPr>
          <p:cNvPr id="85" name="TextBox 84">
            <a:extLst>
              <a:ext uri="{FF2B5EF4-FFF2-40B4-BE49-F238E27FC236}">
                <a16:creationId xmlns:a16="http://schemas.microsoft.com/office/drawing/2014/main" id="{CA16DC68-8BA5-4359-A3DF-B3AF4E47199F}"/>
              </a:ext>
            </a:extLst>
          </p:cNvPr>
          <p:cNvSpPr txBox="1"/>
          <p:nvPr/>
        </p:nvSpPr>
        <p:spPr>
          <a:xfrm>
            <a:off x="10733098" y="435851"/>
            <a:ext cx="823487"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&gt; 1 year</a:t>
            </a:r>
            <a:endParaRPr lang="en-US" sz="1400" dirty="0">
              <a:solidFill>
                <a:schemeClr val="bg1"/>
              </a:solidFill>
            </a:endParaRPr>
          </a:p>
        </p:txBody>
      </p:sp>
      <p:sp>
        <p:nvSpPr>
          <p:cNvPr id="86" name="TextBox 85">
            <a:extLst>
              <a:ext uri="{FF2B5EF4-FFF2-40B4-BE49-F238E27FC236}">
                <a16:creationId xmlns:a16="http://schemas.microsoft.com/office/drawing/2014/main" id="{65CB7C37-3CDA-4B15-8856-E1AAC0467039}"/>
              </a:ext>
            </a:extLst>
          </p:cNvPr>
          <p:cNvSpPr txBox="1"/>
          <p:nvPr/>
        </p:nvSpPr>
        <p:spPr>
          <a:xfrm>
            <a:off x="6307819" y="445200"/>
            <a:ext cx="1170136" cy="307777"/>
          </a:xfrm>
          <a:prstGeom prst="rect">
            <a:avLst/>
          </a:prstGeom>
          <a:solidFill>
            <a:schemeClr val="bg2">
              <a:lumMod val="2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chemeClr val="bg1"/>
                </a:solidFill>
              </a:rPr>
              <a:t>Preparedness</a:t>
            </a:r>
            <a:endParaRPr lang="en-US" sz="1400" dirty="0">
              <a:solidFill>
                <a:schemeClr val="bg1"/>
              </a:solidFill>
            </a:endParaRPr>
          </a:p>
        </p:txBody>
      </p:sp>
      <p:pic>
        <p:nvPicPr>
          <p:cNvPr id="92" name="Graphic 91" descr="Checkmark">
            <a:extLst>
              <a:ext uri="{FF2B5EF4-FFF2-40B4-BE49-F238E27FC236}">
                <a16:creationId xmlns:a16="http://schemas.microsoft.com/office/drawing/2014/main" id="{5EE0CB73-41B4-4B84-857E-88A5B66984F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890756"/>
            <a:ext cx="315504" cy="315504"/>
          </a:xfrm>
          <a:prstGeom prst="rect">
            <a:avLst/>
          </a:prstGeom>
        </p:spPr>
      </p:pic>
      <p:pic>
        <p:nvPicPr>
          <p:cNvPr id="93" name="Graphic 92" descr="Checkmark">
            <a:extLst>
              <a:ext uri="{FF2B5EF4-FFF2-40B4-BE49-F238E27FC236}">
                <a16:creationId xmlns:a16="http://schemas.microsoft.com/office/drawing/2014/main" id="{200736DE-1AAA-4E5B-890C-8C785AB3134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901271"/>
            <a:ext cx="315504" cy="315504"/>
          </a:xfrm>
          <a:prstGeom prst="rect">
            <a:avLst/>
          </a:prstGeom>
        </p:spPr>
      </p:pic>
      <p:pic>
        <p:nvPicPr>
          <p:cNvPr id="94" name="Graphic 93" descr="Checkmark">
            <a:extLst>
              <a:ext uri="{FF2B5EF4-FFF2-40B4-BE49-F238E27FC236}">
                <a16:creationId xmlns:a16="http://schemas.microsoft.com/office/drawing/2014/main" id="{6137F21B-F9AD-4F13-BE8F-23BEB6E2DB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901271"/>
            <a:ext cx="315504" cy="315504"/>
          </a:xfrm>
          <a:prstGeom prst="rect">
            <a:avLst/>
          </a:prstGeom>
        </p:spPr>
      </p:pic>
      <p:pic>
        <p:nvPicPr>
          <p:cNvPr id="97" name="Graphic 96" descr="Checkmark">
            <a:extLst>
              <a:ext uri="{FF2B5EF4-FFF2-40B4-BE49-F238E27FC236}">
                <a16:creationId xmlns:a16="http://schemas.microsoft.com/office/drawing/2014/main" id="{79514EDA-E27D-4B2E-8506-57E4A8E9598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1308659"/>
            <a:ext cx="315504" cy="315504"/>
          </a:xfrm>
          <a:prstGeom prst="rect">
            <a:avLst/>
          </a:prstGeom>
        </p:spPr>
      </p:pic>
      <p:pic>
        <p:nvPicPr>
          <p:cNvPr id="98" name="Graphic 97" descr="Checkmark">
            <a:extLst>
              <a:ext uri="{FF2B5EF4-FFF2-40B4-BE49-F238E27FC236}">
                <a16:creationId xmlns:a16="http://schemas.microsoft.com/office/drawing/2014/main" id="{120482C1-D4A2-4263-9D40-C73A0AA070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1313533"/>
            <a:ext cx="315504" cy="315504"/>
          </a:xfrm>
          <a:prstGeom prst="rect">
            <a:avLst/>
          </a:prstGeom>
        </p:spPr>
      </p:pic>
      <p:pic>
        <p:nvPicPr>
          <p:cNvPr id="99" name="Graphic 98" descr="Checkmark">
            <a:extLst>
              <a:ext uri="{FF2B5EF4-FFF2-40B4-BE49-F238E27FC236}">
                <a16:creationId xmlns:a16="http://schemas.microsoft.com/office/drawing/2014/main" id="{551F0C93-0586-44E7-884D-7343DA9577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1295384"/>
            <a:ext cx="315504" cy="315504"/>
          </a:xfrm>
          <a:prstGeom prst="rect">
            <a:avLst/>
          </a:prstGeom>
        </p:spPr>
      </p:pic>
      <p:pic>
        <p:nvPicPr>
          <p:cNvPr id="100" name="Graphic 99" descr="Checkmark">
            <a:extLst>
              <a:ext uri="{FF2B5EF4-FFF2-40B4-BE49-F238E27FC236}">
                <a16:creationId xmlns:a16="http://schemas.microsoft.com/office/drawing/2014/main" id="{1AF2066C-07AF-41DC-A6CD-15DEF872698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21655" y="1678768"/>
            <a:ext cx="315504" cy="315504"/>
          </a:xfrm>
          <a:prstGeom prst="rect">
            <a:avLst/>
          </a:prstGeom>
        </p:spPr>
      </p:pic>
      <p:pic>
        <p:nvPicPr>
          <p:cNvPr id="101" name="Graphic 100" descr="Checkmark">
            <a:extLst>
              <a:ext uri="{FF2B5EF4-FFF2-40B4-BE49-F238E27FC236}">
                <a16:creationId xmlns:a16="http://schemas.microsoft.com/office/drawing/2014/main" id="{89DC815F-5F2A-414C-BCD2-D189FA1F8C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17912" y="1689255"/>
            <a:ext cx="315504" cy="315504"/>
          </a:xfrm>
          <a:prstGeom prst="rect">
            <a:avLst/>
          </a:prstGeom>
        </p:spPr>
      </p:pic>
      <p:pic>
        <p:nvPicPr>
          <p:cNvPr id="102" name="Graphic 101" descr="Checkmark">
            <a:extLst>
              <a:ext uri="{FF2B5EF4-FFF2-40B4-BE49-F238E27FC236}">
                <a16:creationId xmlns:a16="http://schemas.microsoft.com/office/drawing/2014/main" id="{B63F302F-0A35-4C77-B3E2-0D8806D6447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902712" y="1681976"/>
            <a:ext cx="315504" cy="315504"/>
          </a:xfrm>
          <a:prstGeom prst="rect">
            <a:avLst/>
          </a:prstGeom>
        </p:spPr>
      </p:pic>
      <p:pic>
        <p:nvPicPr>
          <p:cNvPr id="103" name="Graphic 102" descr="Checkmark">
            <a:extLst>
              <a:ext uri="{FF2B5EF4-FFF2-40B4-BE49-F238E27FC236}">
                <a16:creationId xmlns:a16="http://schemas.microsoft.com/office/drawing/2014/main" id="{8F71BA09-EFEB-4799-81B3-2B5F646487C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637839" y="2072977"/>
            <a:ext cx="315504" cy="315504"/>
          </a:xfrm>
          <a:prstGeom prst="rect">
            <a:avLst/>
          </a:prstGeom>
        </p:spPr>
      </p:pic>
      <p:pic>
        <p:nvPicPr>
          <p:cNvPr id="104" name="Graphic 103" descr="Checkmark">
            <a:extLst>
              <a:ext uri="{FF2B5EF4-FFF2-40B4-BE49-F238E27FC236}">
                <a16:creationId xmlns:a16="http://schemas.microsoft.com/office/drawing/2014/main" id="{FA4DC85D-6002-4959-B02B-E6B7D459FC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05288" y="2059802"/>
            <a:ext cx="315504" cy="315504"/>
          </a:xfrm>
          <a:prstGeom prst="rect">
            <a:avLst/>
          </a:prstGeom>
        </p:spPr>
      </p:pic>
      <p:pic>
        <p:nvPicPr>
          <p:cNvPr id="105" name="Graphic 104" descr="Checkmark">
            <a:extLst>
              <a:ext uri="{FF2B5EF4-FFF2-40B4-BE49-F238E27FC236}">
                <a16:creationId xmlns:a16="http://schemas.microsoft.com/office/drawing/2014/main" id="{6C3F01DB-F880-4D75-B9E2-C83617F5E8F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94620" y="2092985"/>
            <a:ext cx="315504" cy="315504"/>
          </a:xfrm>
          <a:prstGeom prst="rect">
            <a:avLst/>
          </a:prstGeom>
        </p:spPr>
      </p:pic>
      <p:pic>
        <p:nvPicPr>
          <p:cNvPr id="106" name="Graphic 105" descr="Checkmark">
            <a:extLst>
              <a:ext uri="{FF2B5EF4-FFF2-40B4-BE49-F238E27FC236}">
                <a16:creationId xmlns:a16="http://schemas.microsoft.com/office/drawing/2014/main" id="{2EA1F47D-5A34-4176-86AC-9959E976F6B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46369" y="3229893"/>
            <a:ext cx="315504" cy="315504"/>
          </a:xfrm>
          <a:prstGeom prst="rect">
            <a:avLst/>
          </a:prstGeom>
        </p:spPr>
      </p:pic>
      <p:pic>
        <p:nvPicPr>
          <p:cNvPr id="108" name="Graphic 107" descr="Checkmark">
            <a:extLst>
              <a:ext uri="{FF2B5EF4-FFF2-40B4-BE49-F238E27FC236}">
                <a16:creationId xmlns:a16="http://schemas.microsoft.com/office/drawing/2014/main" id="{7B0BBBA6-8D7C-4C45-BFE3-D301FE944B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23198" y="3215600"/>
            <a:ext cx="315504" cy="315504"/>
          </a:xfrm>
          <a:prstGeom prst="rect">
            <a:avLst/>
          </a:prstGeom>
        </p:spPr>
      </p:pic>
      <p:pic>
        <p:nvPicPr>
          <p:cNvPr id="109" name="Graphic 108" descr="Checkmark">
            <a:extLst>
              <a:ext uri="{FF2B5EF4-FFF2-40B4-BE49-F238E27FC236}">
                <a16:creationId xmlns:a16="http://schemas.microsoft.com/office/drawing/2014/main" id="{13BB18D8-2E02-4896-AB87-2D8B2E2D2BC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58325" y="3620068"/>
            <a:ext cx="315504" cy="315504"/>
          </a:xfrm>
          <a:prstGeom prst="rect">
            <a:avLst/>
          </a:prstGeom>
        </p:spPr>
      </p:pic>
      <p:pic>
        <p:nvPicPr>
          <p:cNvPr id="110" name="Graphic 109" descr="Checkmark">
            <a:extLst>
              <a:ext uri="{FF2B5EF4-FFF2-40B4-BE49-F238E27FC236}">
                <a16:creationId xmlns:a16="http://schemas.microsoft.com/office/drawing/2014/main" id="{B0FFD5D1-6F48-43C4-86AD-3A45237DA6A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56542" y="3629915"/>
            <a:ext cx="315504" cy="315504"/>
          </a:xfrm>
          <a:prstGeom prst="rect">
            <a:avLst/>
          </a:prstGeom>
        </p:spPr>
      </p:pic>
      <p:pic>
        <p:nvPicPr>
          <p:cNvPr id="111" name="Graphic 110" descr="Checkmark">
            <a:extLst>
              <a:ext uri="{FF2B5EF4-FFF2-40B4-BE49-F238E27FC236}">
                <a16:creationId xmlns:a16="http://schemas.microsoft.com/office/drawing/2014/main" id="{DCC257DA-BF4F-4ACD-9EE8-8394909372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23198" y="3620068"/>
            <a:ext cx="315504" cy="315504"/>
          </a:xfrm>
          <a:prstGeom prst="rect">
            <a:avLst/>
          </a:prstGeom>
        </p:spPr>
      </p:pic>
      <p:pic>
        <p:nvPicPr>
          <p:cNvPr id="112" name="Graphic 111" descr="Checkmark">
            <a:extLst>
              <a:ext uri="{FF2B5EF4-FFF2-40B4-BE49-F238E27FC236}">
                <a16:creationId xmlns:a16="http://schemas.microsoft.com/office/drawing/2014/main" id="{A214C49B-8400-40E9-8569-647B07621BD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46369" y="4100450"/>
            <a:ext cx="315504" cy="315504"/>
          </a:xfrm>
          <a:prstGeom prst="rect">
            <a:avLst/>
          </a:prstGeom>
        </p:spPr>
      </p:pic>
      <p:pic>
        <p:nvPicPr>
          <p:cNvPr id="113" name="Graphic 112" descr="Checkmark">
            <a:extLst>
              <a:ext uri="{FF2B5EF4-FFF2-40B4-BE49-F238E27FC236}">
                <a16:creationId xmlns:a16="http://schemas.microsoft.com/office/drawing/2014/main" id="{B6363C54-BF0D-43F2-A0D3-5FA36FB190F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56542" y="4100450"/>
            <a:ext cx="315504" cy="315504"/>
          </a:xfrm>
          <a:prstGeom prst="rect">
            <a:avLst/>
          </a:prstGeom>
        </p:spPr>
      </p:pic>
      <p:pic>
        <p:nvPicPr>
          <p:cNvPr id="114" name="Graphic 113" descr="Checkmark">
            <a:extLst>
              <a:ext uri="{FF2B5EF4-FFF2-40B4-BE49-F238E27FC236}">
                <a16:creationId xmlns:a16="http://schemas.microsoft.com/office/drawing/2014/main" id="{51354847-8CD8-46C3-81BB-172D3D54B2B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31290" y="4088548"/>
            <a:ext cx="315504" cy="315504"/>
          </a:xfrm>
          <a:prstGeom prst="rect">
            <a:avLst/>
          </a:prstGeom>
        </p:spPr>
      </p:pic>
      <p:pic>
        <p:nvPicPr>
          <p:cNvPr id="115" name="Graphic 114" descr="Checkmark">
            <a:extLst>
              <a:ext uri="{FF2B5EF4-FFF2-40B4-BE49-F238E27FC236}">
                <a16:creationId xmlns:a16="http://schemas.microsoft.com/office/drawing/2014/main" id="{9AB4778C-164B-4408-8376-3CB132B0D35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66417" y="4686752"/>
            <a:ext cx="315504" cy="315504"/>
          </a:xfrm>
          <a:prstGeom prst="rect">
            <a:avLst/>
          </a:prstGeom>
        </p:spPr>
      </p:pic>
      <p:pic>
        <p:nvPicPr>
          <p:cNvPr id="116" name="Graphic 115" descr="Checkmark">
            <a:extLst>
              <a:ext uri="{FF2B5EF4-FFF2-40B4-BE49-F238E27FC236}">
                <a16:creationId xmlns:a16="http://schemas.microsoft.com/office/drawing/2014/main" id="{58ECFF3E-6B2B-45B6-8858-B5712A65123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60286" y="4725621"/>
            <a:ext cx="315504" cy="315504"/>
          </a:xfrm>
          <a:prstGeom prst="rect">
            <a:avLst/>
          </a:prstGeom>
        </p:spPr>
      </p:pic>
      <p:pic>
        <p:nvPicPr>
          <p:cNvPr id="117" name="Graphic 116" descr="Checkmark">
            <a:extLst>
              <a:ext uri="{FF2B5EF4-FFF2-40B4-BE49-F238E27FC236}">
                <a16:creationId xmlns:a16="http://schemas.microsoft.com/office/drawing/2014/main" id="{4A17495A-0E59-4A07-A1B8-EFCD619E4EE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31290" y="4701418"/>
            <a:ext cx="315504" cy="315504"/>
          </a:xfrm>
          <a:prstGeom prst="rect">
            <a:avLst/>
          </a:prstGeom>
        </p:spPr>
      </p:pic>
      <p:pic>
        <p:nvPicPr>
          <p:cNvPr id="119" name="Graphic 118" descr="Checkmark">
            <a:extLst>
              <a:ext uri="{FF2B5EF4-FFF2-40B4-BE49-F238E27FC236}">
                <a16:creationId xmlns:a16="http://schemas.microsoft.com/office/drawing/2014/main" id="{39C9F7B8-7FE4-4C87-8A88-9D62BF62801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73214" y="4166425"/>
            <a:ext cx="315504" cy="315504"/>
          </a:xfrm>
          <a:prstGeom prst="rect">
            <a:avLst/>
          </a:prstGeom>
        </p:spPr>
      </p:pic>
      <p:pic>
        <p:nvPicPr>
          <p:cNvPr id="120" name="Graphic 119" descr="Checkmark">
            <a:extLst>
              <a:ext uri="{FF2B5EF4-FFF2-40B4-BE49-F238E27FC236}">
                <a16:creationId xmlns:a16="http://schemas.microsoft.com/office/drawing/2014/main" id="{EA88ECF7-7993-484F-8AA3-B175258614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11907" y="4725621"/>
            <a:ext cx="315504" cy="315504"/>
          </a:xfrm>
          <a:prstGeom prst="rect">
            <a:avLst/>
          </a:prstGeom>
        </p:spPr>
      </p:pic>
      <p:sp>
        <p:nvSpPr>
          <p:cNvPr id="122" name="Rectangle 121">
            <a:extLst>
              <a:ext uri="{FF2B5EF4-FFF2-40B4-BE49-F238E27FC236}">
                <a16:creationId xmlns:a16="http://schemas.microsoft.com/office/drawing/2014/main" id="{0646F66F-8A1F-4373-90B5-E827ACDA1C56}"/>
              </a:ext>
            </a:extLst>
          </p:cNvPr>
          <p:cNvSpPr/>
          <p:nvPr/>
        </p:nvSpPr>
        <p:spPr>
          <a:xfrm>
            <a:off x="6307819" y="905519"/>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2069C74-91F5-43D4-9BF1-035198BA7C39}"/>
              </a:ext>
            </a:extLst>
          </p:cNvPr>
          <p:cNvSpPr/>
          <p:nvPr/>
        </p:nvSpPr>
        <p:spPr>
          <a:xfrm>
            <a:off x="6307819" y="1314346"/>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5CB90C1E-9136-4B1F-9583-08D53BF98914}"/>
              </a:ext>
            </a:extLst>
          </p:cNvPr>
          <p:cNvSpPr/>
          <p:nvPr/>
        </p:nvSpPr>
        <p:spPr>
          <a:xfrm>
            <a:off x="6307819" y="1691584"/>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90376FB1-B55B-433F-8512-E1250F71C038}"/>
              </a:ext>
            </a:extLst>
          </p:cNvPr>
          <p:cNvSpPr/>
          <p:nvPr/>
        </p:nvSpPr>
        <p:spPr>
          <a:xfrm>
            <a:off x="6307819" y="2095549"/>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5673BB8-2FFA-4587-9F50-436335FCAD8A}"/>
              </a:ext>
            </a:extLst>
          </p:cNvPr>
          <p:cNvSpPr/>
          <p:nvPr/>
        </p:nvSpPr>
        <p:spPr>
          <a:xfrm>
            <a:off x="6236397" y="3251361"/>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6EE437B6-35AA-4E91-83EC-DB50814A401A}"/>
              </a:ext>
            </a:extLst>
          </p:cNvPr>
          <p:cNvSpPr/>
          <p:nvPr/>
        </p:nvSpPr>
        <p:spPr>
          <a:xfrm>
            <a:off x="6236397" y="3645848"/>
            <a:ext cx="5248766" cy="26523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E9D479C6-5F74-4A81-8A21-8607BF9D9217}"/>
              </a:ext>
            </a:extLst>
          </p:cNvPr>
          <p:cNvSpPr/>
          <p:nvPr/>
        </p:nvSpPr>
        <p:spPr>
          <a:xfrm>
            <a:off x="6236397" y="4108910"/>
            <a:ext cx="5248766" cy="427536"/>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949A52A-8E5E-4F8D-9550-A69A43ADDC1D}"/>
              </a:ext>
            </a:extLst>
          </p:cNvPr>
          <p:cNvSpPr/>
          <p:nvPr/>
        </p:nvSpPr>
        <p:spPr>
          <a:xfrm>
            <a:off x="6236397" y="4662018"/>
            <a:ext cx="5248766" cy="44271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A2A497FA-D287-4B45-85F2-B82D4D66BDC9}"/>
              </a:ext>
            </a:extLst>
          </p:cNvPr>
          <p:cNvSpPr txBox="1"/>
          <p:nvPr/>
        </p:nvSpPr>
        <p:spPr>
          <a:xfrm>
            <a:off x="1304399" y="2711146"/>
            <a:ext cx="1805347" cy="307777"/>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Other budgeting post </a:t>
            </a:r>
            <a:endParaRPr lang="en-US" sz="1400" dirty="0"/>
          </a:p>
        </p:txBody>
      </p:sp>
      <p:sp>
        <p:nvSpPr>
          <p:cNvPr id="75" name="TextBox 74">
            <a:extLst>
              <a:ext uri="{FF2B5EF4-FFF2-40B4-BE49-F238E27FC236}">
                <a16:creationId xmlns:a16="http://schemas.microsoft.com/office/drawing/2014/main" id="{0928D1CC-8DAE-49ED-AF52-E33044BAD15F}"/>
              </a:ext>
            </a:extLst>
          </p:cNvPr>
          <p:cNvSpPr txBox="1"/>
          <p:nvPr/>
        </p:nvSpPr>
        <p:spPr>
          <a:xfrm>
            <a:off x="1384864" y="4643589"/>
            <a:ext cx="4305035" cy="46166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Logistic cost (transport and storage of material + vehicle for staff movement)</a:t>
            </a:r>
            <a:endParaRPr lang="en-US" sz="1200" dirty="0"/>
          </a:p>
        </p:txBody>
      </p:sp>
      <p:sp>
        <p:nvSpPr>
          <p:cNvPr id="76" name="TextBox 75">
            <a:extLst>
              <a:ext uri="{FF2B5EF4-FFF2-40B4-BE49-F238E27FC236}">
                <a16:creationId xmlns:a16="http://schemas.microsoft.com/office/drawing/2014/main" id="{0FBC639E-9B3D-4FF4-913B-D9706C9D1D45}"/>
              </a:ext>
            </a:extLst>
          </p:cNvPr>
          <p:cNvSpPr txBox="1"/>
          <p:nvPr/>
        </p:nvSpPr>
        <p:spPr>
          <a:xfrm>
            <a:off x="1384864" y="5231760"/>
            <a:ext cx="4305035" cy="64633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Staff salaries (1 assistant officer per 5,000 targeted people if direct implementation, or 10,000 people if construction is done through enterprise + 1 officer for 2-4 assistant + PHE manager)</a:t>
            </a:r>
            <a:endParaRPr lang="en-US" sz="1200" dirty="0"/>
          </a:p>
        </p:txBody>
      </p:sp>
      <p:sp>
        <p:nvSpPr>
          <p:cNvPr id="77" name="TextBox 76">
            <a:extLst>
              <a:ext uri="{FF2B5EF4-FFF2-40B4-BE49-F238E27FC236}">
                <a16:creationId xmlns:a16="http://schemas.microsoft.com/office/drawing/2014/main" id="{0639B002-FACC-4399-8A4A-974D9F840404}"/>
              </a:ext>
            </a:extLst>
          </p:cNvPr>
          <p:cNvSpPr txBox="1"/>
          <p:nvPr/>
        </p:nvSpPr>
        <p:spPr>
          <a:xfrm>
            <a:off x="1395790" y="3664763"/>
            <a:ext cx="2757951" cy="28763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Trainings, conference, other meeting cost</a:t>
            </a:r>
            <a:endParaRPr lang="en-US" sz="1200" dirty="0"/>
          </a:p>
        </p:txBody>
      </p:sp>
      <p:sp>
        <p:nvSpPr>
          <p:cNvPr id="78" name="TextBox 77">
            <a:extLst>
              <a:ext uri="{FF2B5EF4-FFF2-40B4-BE49-F238E27FC236}">
                <a16:creationId xmlns:a16="http://schemas.microsoft.com/office/drawing/2014/main" id="{473DDFA7-3610-42E4-AE98-B32405E5C69D}"/>
              </a:ext>
            </a:extLst>
          </p:cNvPr>
          <p:cNvSpPr txBox="1"/>
          <p:nvPr/>
        </p:nvSpPr>
        <p:spPr>
          <a:xfrm>
            <a:off x="1385171" y="3273449"/>
            <a:ext cx="4305035"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Support to local authorities’ sanitation strategic plan development</a:t>
            </a:r>
            <a:endParaRPr lang="en-US" sz="1200" dirty="0"/>
          </a:p>
        </p:txBody>
      </p:sp>
      <p:sp>
        <p:nvSpPr>
          <p:cNvPr id="79" name="TextBox 78">
            <a:extLst>
              <a:ext uri="{FF2B5EF4-FFF2-40B4-BE49-F238E27FC236}">
                <a16:creationId xmlns:a16="http://schemas.microsoft.com/office/drawing/2014/main" id="{DE659AC3-5CF5-4C06-BEA4-2F7217B8751D}"/>
              </a:ext>
            </a:extLst>
          </p:cNvPr>
          <p:cNvSpPr txBox="1"/>
          <p:nvPr/>
        </p:nvSpPr>
        <p:spPr>
          <a:xfrm>
            <a:off x="1382302" y="4087305"/>
            <a:ext cx="4305035" cy="46166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err="1"/>
              <a:t>Perdiem</a:t>
            </a:r>
            <a:r>
              <a:rPr lang="en-GB" sz="1200" dirty="0"/>
              <a:t>, accommodation and transport cost for government / university sanitation specialist collaboration</a:t>
            </a:r>
            <a:endParaRPr lang="en-US" sz="1200" dirty="0"/>
          </a:p>
        </p:txBody>
      </p:sp>
      <p:sp>
        <p:nvSpPr>
          <p:cNvPr id="80" name="TextBox 79">
            <a:extLst>
              <a:ext uri="{FF2B5EF4-FFF2-40B4-BE49-F238E27FC236}">
                <a16:creationId xmlns:a16="http://schemas.microsoft.com/office/drawing/2014/main" id="{75DA67FC-A807-41D3-886F-9ED5B87285DB}"/>
              </a:ext>
            </a:extLst>
          </p:cNvPr>
          <p:cNvSpPr txBox="1"/>
          <p:nvPr/>
        </p:nvSpPr>
        <p:spPr>
          <a:xfrm>
            <a:off x="1385172" y="901271"/>
            <a:ext cx="2453352"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Complain and feedback mechanism</a:t>
            </a:r>
            <a:endParaRPr lang="en-US" sz="1200" dirty="0"/>
          </a:p>
        </p:txBody>
      </p:sp>
      <p:pic>
        <p:nvPicPr>
          <p:cNvPr id="81" name="Graphic 80" descr="Checkmark">
            <a:extLst>
              <a:ext uri="{FF2B5EF4-FFF2-40B4-BE49-F238E27FC236}">
                <a16:creationId xmlns:a16="http://schemas.microsoft.com/office/drawing/2014/main" id="{142CBC63-B38F-4D45-8904-7B72E8D076C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51122" y="5386744"/>
            <a:ext cx="315504" cy="315504"/>
          </a:xfrm>
          <a:prstGeom prst="rect">
            <a:avLst/>
          </a:prstGeom>
        </p:spPr>
      </p:pic>
      <p:pic>
        <p:nvPicPr>
          <p:cNvPr id="82" name="Graphic 81" descr="Checkmark">
            <a:extLst>
              <a:ext uri="{FF2B5EF4-FFF2-40B4-BE49-F238E27FC236}">
                <a16:creationId xmlns:a16="http://schemas.microsoft.com/office/drawing/2014/main" id="{515576E7-06D2-4420-A62A-E927E3B6CE4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66417" y="5361752"/>
            <a:ext cx="315504" cy="315504"/>
          </a:xfrm>
          <a:prstGeom prst="rect">
            <a:avLst/>
          </a:prstGeom>
        </p:spPr>
      </p:pic>
      <p:pic>
        <p:nvPicPr>
          <p:cNvPr id="132" name="Graphic 131" descr="Checkmark">
            <a:extLst>
              <a:ext uri="{FF2B5EF4-FFF2-40B4-BE49-F238E27FC236}">
                <a16:creationId xmlns:a16="http://schemas.microsoft.com/office/drawing/2014/main" id="{E461CE48-D25E-424D-BFEB-BBBB4ABCE4A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31290" y="5358671"/>
            <a:ext cx="315504" cy="315504"/>
          </a:xfrm>
          <a:prstGeom prst="rect">
            <a:avLst/>
          </a:prstGeom>
        </p:spPr>
      </p:pic>
      <p:sp>
        <p:nvSpPr>
          <p:cNvPr id="133" name="Rectangle 132">
            <a:extLst>
              <a:ext uri="{FF2B5EF4-FFF2-40B4-BE49-F238E27FC236}">
                <a16:creationId xmlns:a16="http://schemas.microsoft.com/office/drawing/2014/main" id="{E206672F-909D-4679-B74E-3680BD260474}"/>
              </a:ext>
            </a:extLst>
          </p:cNvPr>
          <p:cNvSpPr/>
          <p:nvPr/>
        </p:nvSpPr>
        <p:spPr>
          <a:xfrm>
            <a:off x="6236397" y="5241895"/>
            <a:ext cx="5248766" cy="636196"/>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FCFEC165-AA35-40FE-B502-AD800865CB44}"/>
              </a:ext>
            </a:extLst>
          </p:cNvPr>
          <p:cNvSpPr txBox="1"/>
          <p:nvPr/>
        </p:nvSpPr>
        <p:spPr>
          <a:xfrm>
            <a:off x="1385171" y="1296962"/>
            <a:ext cx="4154593"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Tools &amp; equipment (Camera, GPS, protective gear, sticks, etc.)</a:t>
            </a:r>
            <a:endParaRPr lang="en-US" sz="1200" dirty="0"/>
          </a:p>
        </p:txBody>
      </p:sp>
      <p:sp>
        <p:nvSpPr>
          <p:cNvPr id="135" name="TextBox 134">
            <a:extLst>
              <a:ext uri="{FF2B5EF4-FFF2-40B4-BE49-F238E27FC236}">
                <a16:creationId xmlns:a16="http://schemas.microsoft.com/office/drawing/2014/main" id="{C52E92AE-81FB-4A25-8984-9D3DBFFD4FA9}"/>
              </a:ext>
            </a:extLst>
          </p:cNvPr>
          <p:cNvSpPr txBox="1"/>
          <p:nvPr/>
        </p:nvSpPr>
        <p:spPr>
          <a:xfrm>
            <a:off x="1395793" y="1679822"/>
            <a:ext cx="237775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Kit (Tablet, software, stationaries)</a:t>
            </a:r>
            <a:endParaRPr lang="en-US" sz="1200" dirty="0"/>
          </a:p>
        </p:txBody>
      </p:sp>
      <p:sp>
        <p:nvSpPr>
          <p:cNvPr id="136" name="TextBox 135">
            <a:extLst>
              <a:ext uri="{FF2B5EF4-FFF2-40B4-BE49-F238E27FC236}">
                <a16:creationId xmlns:a16="http://schemas.microsoft.com/office/drawing/2014/main" id="{C9D6349F-8C1E-4756-8D3A-F06D51AE01DC}"/>
              </a:ext>
            </a:extLst>
          </p:cNvPr>
          <p:cNvSpPr txBox="1"/>
          <p:nvPr/>
        </p:nvSpPr>
        <p:spPr>
          <a:xfrm>
            <a:off x="1395790" y="2095720"/>
            <a:ext cx="3680571" cy="27699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People cost (Incentive, </a:t>
            </a:r>
            <a:r>
              <a:rPr lang="en-GB" sz="1200" dirty="0" err="1"/>
              <a:t>perdiem</a:t>
            </a:r>
            <a:r>
              <a:rPr lang="en-GB" sz="1200" dirty="0"/>
              <a:t>, accommodation, etc.)</a:t>
            </a:r>
            <a:endParaRPr lang="en-US" sz="1200" dirty="0"/>
          </a:p>
        </p:txBody>
      </p:sp>
      <p:sp>
        <p:nvSpPr>
          <p:cNvPr id="87" name="TextBox 86">
            <a:extLst>
              <a:ext uri="{FF2B5EF4-FFF2-40B4-BE49-F238E27FC236}">
                <a16:creationId xmlns:a16="http://schemas.microsoft.com/office/drawing/2014/main" id="{CF46E344-0A76-4A42-BD00-1CCE76BE54D3}"/>
              </a:ext>
            </a:extLst>
          </p:cNvPr>
          <p:cNvSpPr txBox="1"/>
          <p:nvPr/>
        </p:nvSpPr>
        <p:spPr>
          <a:xfrm>
            <a:off x="1380254" y="6031406"/>
            <a:ext cx="4305035" cy="46166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200" dirty="0"/>
              <a:t>Decommissioning sanitation infrastructures (cleaning, disinfecting, dismantling, closing safely)</a:t>
            </a:r>
            <a:endParaRPr lang="en-US" sz="1200" dirty="0"/>
          </a:p>
        </p:txBody>
      </p:sp>
      <p:pic>
        <p:nvPicPr>
          <p:cNvPr id="88" name="Graphic 87" descr="Checkmark">
            <a:extLst>
              <a:ext uri="{FF2B5EF4-FFF2-40B4-BE49-F238E27FC236}">
                <a16:creationId xmlns:a16="http://schemas.microsoft.com/office/drawing/2014/main" id="{DB2DD9E5-B92A-4D06-8E26-1C7411CB621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61119" y="6086169"/>
            <a:ext cx="315504" cy="315504"/>
          </a:xfrm>
          <a:prstGeom prst="rect">
            <a:avLst/>
          </a:prstGeom>
        </p:spPr>
      </p:pic>
      <p:pic>
        <p:nvPicPr>
          <p:cNvPr id="89" name="Graphic 88" descr="Checkmark">
            <a:extLst>
              <a:ext uri="{FF2B5EF4-FFF2-40B4-BE49-F238E27FC236}">
                <a16:creationId xmlns:a16="http://schemas.microsoft.com/office/drawing/2014/main" id="{C53968E5-2B71-43C7-A968-0E0ED4B8F5C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37948" y="6071876"/>
            <a:ext cx="315504" cy="315504"/>
          </a:xfrm>
          <a:prstGeom prst="rect">
            <a:avLst/>
          </a:prstGeom>
        </p:spPr>
      </p:pic>
      <p:sp>
        <p:nvSpPr>
          <p:cNvPr id="90" name="Rectangle 89">
            <a:extLst>
              <a:ext uri="{FF2B5EF4-FFF2-40B4-BE49-F238E27FC236}">
                <a16:creationId xmlns:a16="http://schemas.microsoft.com/office/drawing/2014/main" id="{C12DD8EE-C8D2-423C-AEC8-C1A117FE7545}"/>
              </a:ext>
            </a:extLst>
          </p:cNvPr>
          <p:cNvSpPr/>
          <p:nvPr/>
        </p:nvSpPr>
        <p:spPr>
          <a:xfrm>
            <a:off x="6251147" y="6038813"/>
            <a:ext cx="5248766" cy="46166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5016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EFA14A4A-30EF-486C-B3E3-4D5E5B7EF5B1}"/>
              </a:ext>
            </a:extLst>
          </p:cNvPr>
          <p:cNvSpPr txBox="1"/>
          <p:nvPr/>
        </p:nvSpPr>
        <p:spPr>
          <a:xfrm>
            <a:off x="2446671" y="5770205"/>
            <a:ext cx="740293" cy="230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900" dirty="0"/>
              <a:t>Tiger worm</a:t>
            </a:r>
            <a:endParaRPr lang="en-US" sz="900" dirty="0"/>
          </a:p>
        </p:txBody>
      </p:sp>
      <p:sp>
        <p:nvSpPr>
          <p:cNvPr id="6" name="Rectangle 5">
            <a:hlinkClick r:id="rId3" action="ppaction://hlinksldjump"/>
            <a:extLst>
              <a:ext uri="{FF2B5EF4-FFF2-40B4-BE49-F238E27FC236}">
                <a16:creationId xmlns:a16="http://schemas.microsoft.com/office/drawing/2014/main" id="{29ACA4E5-2DF7-45F5-AB0F-FC5BA409B97F}"/>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8" name="Rectangle 7">
            <a:hlinkClick r:id="rId4" action="ppaction://hlinksldjump"/>
            <a:extLst>
              <a:ext uri="{FF2B5EF4-FFF2-40B4-BE49-F238E27FC236}">
                <a16:creationId xmlns:a16="http://schemas.microsoft.com/office/drawing/2014/main" id="{14939628-62DB-4FB8-B540-872F8B2F84D2}"/>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5" action="ppaction://hlinksldjump"/>
            <a:extLst>
              <a:ext uri="{FF2B5EF4-FFF2-40B4-BE49-F238E27FC236}">
                <a16:creationId xmlns:a16="http://schemas.microsoft.com/office/drawing/2014/main" id="{6765CB43-CE9A-46DE-95D5-A9EE083B6FA4}"/>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6" action="ppaction://hlinksldjump"/>
            <a:extLst>
              <a:ext uri="{FF2B5EF4-FFF2-40B4-BE49-F238E27FC236}">
                <a16:creationId xmlns:a16="http://schemas.microsoft.com/office/drawing/2014/main" id="{E25C2C47-9209-4785-8F7C-BF6B060EE04C}"/>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3" name="Rectangle 12">
            <a:extLst>
              <a:ext uri="{FF2B5EF4-FFF2-40B4-BE49-F238E27FC236}">
                <a16:creationId xmlns:a16="http://schemas.microsoft.com/office/drawing/2014/main" id="{883EDDE8-AEF0-4886-A614-8C0652528C8C}"/>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14" name="Rectangle 13">
            <a:hlinkClick r:id="rId7" action="ppaction://hlinksldjump"/>
            <a:extLst>
              <a:ext uri="{FF2B5EF4-FFF2-40B4-BE49-F238E27FC236}">
                <a16:creationId xmlns:a16="http://schemas.microsoft.com/office/drawing/2014/main" id="{A10C30C9-870A-4EA6-A809-8D2117F409A3}"/>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5" name="Rectangle 14">
            <a:hlinkClick r:id="rId8" action="ppaction://hlinksldjump"/>
            <a:extLst>
              <a:ext uri="{FF2B5EF4-FFF2-40B4-BE49-F238E27FC236}">
                <a16:creationId xmlns:a16="http://schemas.microsoft.com/office/drawing/2014/main" id="{EB358934-37BC-4E13-82C9-6C2AA5875A5C}"/>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6" name="Rectangle 15">
            <a:hlinkClick r:id="rId9" action="ppaction://hlinksldjump"/>
            <a:extLst>
              <a:ext uri="{FF2B5EF4-FFF2-40B4-BE49-F238E27FC236}">
                <a16:creationId xmlns:a16="http://schemas.microsoft.com/office/drawing/2014/main" id="{71D0F149-E0F1-4F25-9446-83A8EE8E88BA}"/>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7" name="Rectangle 16">
            <a:hlinkClick r:id="rId10" action="ppaction://hlinksldjump"/>
            <a:extLst>
              <a:ext uri="{FF2B5EF4-FFF2-40B4-BE49-F238E27FC236}">
                <a16:creationId xmlns:a16="http://schemas.microsoft.com/office/drawing/2014/main" id="{38C79A53-52BD-4886-9BB0-BFA946838648}"/>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8" name="Rectangle 17">
            <a:hlinkClick r:id="rId11" action="ppaction://hlinksldjump"/>
            <a:extLst>
              <a:ext uri="{FF2B5EF4-FFF2-40B4-BE49-F238E27FC236}">
                <a16:creationId xmlns:a16="http://schemas.microsoft.com/office/drawing/2014/main" id="{6151D361-661E-4E25-9A99-2405174B8479}"/>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9" name="Rectangle 18">
            <a:hlinkClick r:id="rId12" action="ppaction://hlinksldjump"/>
            <a:extLst>
              <a:ext uri="{FF2B5EF4-FFF2-40B4-BE49-F238E27FC236}">
                <a16:creationId xmlns:a16="http://schemas.microsoft.com/office/drawing/2014/main" id="{2A4783B1-B870-49EB-91AF-CE90FBDC6C33}"/>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hlinkClick r:id="rId13" action="ppaction://hlinksldjump"/>
            <a:extLst>
              <a:ext uri="{FF2B5EF4-FFF2-40B4-BE49-F238E27FC236}">
                <a16:creationId xmlns:a16="http://schemas.microsoft.com/office/drawing/2014/main" id="{2AD2EB29-8F0C-4DD7-90AC-7F10A06FDF1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1" name="Rectangle 20">
            <a:hlinkClick r:id="rId14" action="ppaction://hlinksldjump"/>
            <a:extLst>
              <a:ext uri="{FF2B5EF4-FFF2-40B4-BE49-F238E27FC236}">
                <a16:creationId xmlns:a16="http://schemas.microsoft.com/office/drawing/2014/main" id="{DFA2E243-1468-4315-A8BB-894E223CFAA4}"/>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2" name="Rectangle 21">
            <a:hlinkClick r:id="rId15" action="ppaction://hlinksldjump"/>
            <a:extLst>
              <a:ext uri="{FF2B5EF4-FFF2-40B4-BE49-F238E27FC236}">
                <a16:creationId xmlns:a16="http://schemas.microsoft.com/office/drawing/2014/main" id="{5720F422-E0B0-419F-B23B-64CCC5A4072F}"/>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3" name="Rectangle 22">
            <a:hlinkClick r:id="rId16" action="ppaction://hlinksldjump"/>
            <a:extLst>
              <a:ext uri="{FF2B5EF4-FFF2-40B4-BE49-F238E27FC236}">
                <a16:creationId xmlns:a16="http://schemas.microsoft.com/office/drawing/2014/main" id="{6A8AA460-D022-4B1E-A0FD-0CB4AB1E9E34}"/>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4" name="Rectangle 23">
            <a:hlinkClick r:id="rId17" action="ppaction://hlinksldjump"/>
            <a:extLst>
              <a:ext uri="{FF2B5EF4-FFF2-40B4-BE49-F238E27FC236}">
                <a16:creationId xmlns:a16="http://schemas.microsoft.com/office/drawing/2014/main" id="{716058F9-E3FC-4CCE-8655-8AE05041B354}"/>
              </a:ext>
            </a:extLst>
          </p:cNvPr>
          <p:cNvSpPr/>
          <p:nvPr/>
        </p:nvSpPr>
        <p:spPr>
          <a:xfrm>
            <a:off x="87967" y="5033717"/>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Cost comparison</a:t>
            </a:r>
            <a:endParaRPr lang="en-US" sz="900" dirty="0"/>
          </a:p>
        </p:txBody>
      </p:sp>
      <p:sp>
        <p:nvSpPr>
          <p:cNvPr id="25" name="Rectangle 24">
            <a:hlinkClick r:id="rId18" action="ppaction://hlinksldjump"/>
            <a:extLst>
              <a:ext uri="{FF2B5EF4-FFF2-40B4-BE49-F238E27FC236}">
                <a16:creationId xmlns:a16="http://schemas.microsoft.com/office/drawing/2014/main" id="{6DDC2B94-2BFF-4A7E-8412-C97D81D98651}"/>
              </a:ext>
            </a:extLst>
          </p:cNvPr>
          <p:cNvSpPr/>
          <p:nvPr/>
        </p:nvSpPr>
        <p:spPr>
          <a:xfrm>
            <a:off x="87967" y="5204901"/>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committee</a:t>
            </a:r>
            <a:endParaRPr lang="en-US" sz="900" dirty="0"/>
          </a:p>
        </p:txBody>
      </p:sp>
      <p:sp>
        <p:nvSpPr>
          <p:cNvPr id="26" name="Rectangle 25">
            <a:hlinkClick r:id="rId19" action="ppaction://hlinksldjump"/>
            <a:extLst>
              <a:ext uri="{FF2B5EF4-FFF2-40B4-BE49-F238E27FC236}">
                <a16:creationId xmlns:a16="http://schemas.microsoft.com/office/drawing/2014/main" id="{B7C96CED-8135-4779-8B61-9B3E973279F6}"/>
              </a:ext>
            </a:extLst>
          </p:cNvPr>
          <p:cNvSpPr/>
          <p:nvPr/>
        </p:nvSpPr>
        <p:spPr>
          <a:xfrm>
            <a:off x="87966" y="5373346"/>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utility</a:t>
            </a:r>
            <a:endParaRPr lang="en-US" sz="900" dirty="0"/>
          </a:p>
        </p:txBody>
      </p:sp>
      <p:sp>
        <p:nvSpPr>
          <p:cNvPr id="27" name="Rectangle 26">
            <a:hlinkClick r:id="rId20" action="ppaction://hlinksldjump"/>
            <a:extLst>
              <a:ext uri="{FF2B5EF4-FFF2-40B4-BE49-F238E27FC236}">
                <a16:creationId xmlns:a16="http://schemas.microsoft.com/office/drawing/2014/main" id="{2AAF8F70-6FCC-4C5D-ADB3-F24434F8F28D}"/>
              </a:ext>
            </a:extLst>
          </p:cNvPr>
          <p:cNvSpPr/>
          <p:nvPr/>
        </p:nvSpPr>
        <p:spPr>
          <a:xfrm>
            <a:off x="0" y="554381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cxnSp>
        <p:nvCxnSpPr>
          <p:cNvPr id="28" name="Straight Arrow Connector 27">
            <a:extLst>
              <a:ext uri="{FF2B5EF4-FFF2-40B4-BE49-F238E27FC236}">
                <a16:creationId xmlns:a16="http://schemas.microsoft.com/office/drawing/2014/main" id="{8690FCD8-A6E6-4BE7-AE2E-47604DC40884}"/>
              </a:ext>
            </a:extLst>
          </p:cNvPr>
          <p:cNvCxnSpPr>
            <a:cxnSpLocks/>
          </p:cNvCxnSpPr>
          <p:nvPr/>
        </p:nvCxnSpPr>
        <p:spPr>
          <a:xfrm>
            <a:off x="2371057" y="6117229"/>
            <a:ext cx="5975498"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69D5544-7C1F-4A27-A660-A0571837EBB1}"/>
              </a:ext>
            </a:extLst>
          </p:cNvPr>
          <p:cNvCxnSpPr>
            <a:cxnSpLocks/>
          </p:cNvCxnSpPr>
          <p:nvPr/>
        </p:nvCxnSpPr>
        <p:spPr>
          <a:xfrm flipV="1">
            <a:off x="2385233" y="1591122"/>
            <a:ext cx="0" cy="4526107"/>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34569A-A069-4323-AFBF-75319B92002A}"/>
              </a:ext>
            </a:extLst>
          </p:cNvPr>
          <p:cNvSpPr txBox="1"/>
          <p:nvPr/>
        </p:nvSpPr>
        <p:spPr>
          <a:xfrm>
            <a:off x="1403068" y="1339460"/>
            <a:ext cx="799307"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t>CAPEX </a:t>
            </a:r>
            <a:endParaRPr lang="en-US" dirty="0"/>
          </a:p>
        </p:txBody>
      </p:sp>
      <p:sp>
        <p:nvSpPr>
          <p:cNvPr id="34" name="TextBox 33">
            <a:extLst>
              <a:ext uri="{FF2B5EF4-FFF2-40B4-BE49-F238E27FC236}">
                <a16:creationId xmlns:a16="http://schemas.microsoft.com/office/drawing/2014/main" id="{2A11DFAC-61CA-4515-9260-A01878DD4717}"/>
              </a:ext>
            </a:extLst>
          </p:cNvPr>
          <p:cNvSpPr txBox="1"/>
          <p:nvPr/>
        </p:nvSpPr>
        <p:spPr>
          <a:xfrm>
            <a:off x="8963957" y="6112070"/>
            <a:ext cx="799307"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t>OPEX 1 year </a:t>
            </a:r>
            <a:endParaRPr lang="en-US" dirty="0"/>
          </a:p>
        </p:txBody>
      </p:sp>
      <p:sp>
        <p:nvSpPr>
          <p:cNvPr id="35" name="TextBox 34">
            <a:extLst>
              <a:ext uri="{FF2B5EF4-FFF2-40B4-BE49-F238E27FC236}">
                <a16:creationId xmlns:a16="http://schemas.microsoft.com/office/drawing/2014/main" id="{AAD79941-CE0E-4BC0-AA1D-C78B7CDCFAEC}"/>
              </a:ext>
            </a:extLst>
          </p:cNvPr>
          <p:cNvSpPr txBox="1"/>
          <p:nvPr/>
        </p:nvSpPr>
        <p:spPr>
          <a:xfrm>
            <a:off x="3421423" y="332837"/>
            <a:ext cx="8102010" cy="954107"/>
          </a:xfrm>
          <a:prstGeom prst="rect">
            <a:avLst/>
          </a:prstGeom>
          <a:noFill/>
        </p:spPr>
        <p:txBody>
          <a:bodyPr wrap="square" rtlCol="0">
            <a:spAutoFit/>
          </a:bodyPr>
          <a:lstStyle/>
          <a:p>
            <a:r>
              <a:rPr lang="en-GB" sz="1400" dirty="0"/>
              <a:t>Some sanitation infrastructure with low capital expenditure (CAPEX) have high operational expenditure (OPEX). For situation where excreta disposal infrastructures are needed long term (&gt;1-2 year) it is important to aim for low OPEX even if the CAPEX is high, especially since higher funding are usually available at the beginning of an emergency and shrink afterward</a:t>
            </a:r>
            <a:endParaRPr lang="en-US" sz="1400" dirty="0"/>
          </a:p>
        </p:txBody>
      </p:sp>
      <p:cxnSp>
        <p:nvCxnSpPr>
          <p:cNvPr id="36" name="Straight Connector 35">
            <a:extLst>
              <a:ext uri="{FF2B5EF4-FFF2-40B4-BE49-F238E27FC236}">
                <a16:creationId xmlns:a16="http://schemas.microsoft.com/office/drawing/2014/main" id="{8259186D-E513-4850-9DE3-AC7A1A5C4896}"/>
              </a:ext>
            </a:extLst>
          </p:cNvPr>
          <p:cNvCxnSpPr>
            <a:cxnSpLocks/>
          </p:cNvCxnSpPr>
          <p:nvPr/>
        </p:nvCxnSpPr>
        <p:spPr>
          <a:xfrm flipV="1">
            <a:off x="2385233" y="2275367"/>
            <a:ext cx="5812469" cy="384186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9AC87F1-6401-4959-B1B9-49A0B138CEBD}"/>
              </a:ext>
            </a:extLst>
          </p:cNvPr>
          <p:cNvSpPr txBox="1"/>
          <p:nvPr/>
        </p:nvSpPr>
        <p:spPr>
          <a:xfrm>
            <a:off x="9922990" y="5840613"/>
            <a:ext cx="1889080" cy="830997"/>
          </a:xfrm>
          <a:prstGeom prst="rect">
            <a:avLst/>
          </a:prstGeom>
          <a:noFill/>
        </p:spPr>
        <p:txBody>
          <a:bodyPr wrap="square" rtlCol="0">
            <a:spAutoFit/>
          </a:bodyPr>
          <a:lstStyle/>
          <a:p>
            <a:r>
              <a:rPr lang="en-GB" sz="1200" dirty="0"/>
              <a:t>Cost covered by Users, Community engagement, staff, logistic and overhead not included</a:t>
            </a:r>
            <a:endParaRPr lang="en-US" sz="1200" dirty="0"/>
          </a:p>
        </p:txBody>
      </p:sp>
      <p:sp>
        <p:nvSpPr>
          <p:cNvPr id="37" name="TextBox 36">
            <a:extLst>
              <a:ext uri="{FF2B5EF4-FFF2-40B4-BE49-F238E27FC236}">
                <a16:creationId xmlns:a16="http://schemas.microsoft.com/office/drawing/2014/main" id="{5446E661-651A-45CE-84DF-9B412C6CD761}"/>
              </a:ext>
            </a:extLst>
          </p:cNvPr>
          <p:cNvSpPr txBox="1"/>
          <p:nvPr/>
        </p:nvSpPr>
        <p:spPr>
          <a:xfrm>
            <a:off x="1476932" y="2010284"/>
            <a:ext cx="988942" cy="276999"/>
          </a:xfrm>
          <a:prstGeom prst="rect">
            <a:avLst/>
          </a:prstGeom>
          <a:noFill/>
        </p:spPr>
        <p:txBody>
          <a:bodyPr wrap="square" rtlCol="0">
            <a:spAutoFit/>
          </a:bodyPr>
          <a:lstStyle/>
          <a:p>
            <a:r>
              <a:rPr lang="en-GB" sz="1200" dirty="0"/>
              <a:t>20,000 USD</a:t>
            </a:r>
            <a:endParaRPr lang="en-US" sz="1200" dirty="0"/>
          </a:p>
        </p:txBody>
      </p:sp>
      <p:cxnSp>
        <p:nvCxnSpPr>
          <p:cNvPr id="5" name="Straight Connector 4">
            <a:extLst>
              <a:ext uri="{FF2B5EF4-FFF2-40B4-BE49-F238E27FC236}">
                <a16:creationId xmlns:a16="http://schemas.microsoft.com/office/drawing/2014/main" id="{5DF30FF6-405F-4CA4-BBBC-898F08D174A6}"/>
              </a:ext>
            </a:extLst>
          </p:cNvPr>
          <p:cNvCxnSpPr/>
          <p:nvPr/>
        </p:nvCxnSpPr>
        <p:spPr>
          <a:xfrm>
            <a:off x="8114190" y="6059146"/>
            <a:ext cx="0" cy="116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3927FC-CF1C-4049-9EA3-771B7BDAF847}"/>
              </a:ext>
            </a:extLst>
          </p:cNvPr>
          <p:cNvCxnSpPr/>
          <p:nvPr/>
        </p:nvCxnSpPr>
        <p:spPr>
          <a:xfrm>
            <a:off x="6627233" y="6044064"/>
            <a:ext cx="0" cy="13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827908C-31F9-4022-84D3-0D5BF3D7D392}"/>
              </a:ext>
            </a:extLst>
          </p:cNvPr>
          <p:cNvCxnSpPr/>
          <p:nvPr/>
        </p:nvCxnSpPr>
        <p:spPr>
          <a:xfrm>
            <a:off x="5162982" y="6022530"/>
            <a:ext cx="0" cy="13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C59CCD-24FA-4208-A425-3C4B25131EC7}"/>
              </a:ext>
            </a:extLst>
          </p:cNvPr>
          <p:cNvCxnSpPr/>
          <p:nvPr/>
        </p:nvCxnSpPr>
        <p:spPr>
          <a:xfrm>
            <a:off x="3730902" y="6046446"/>
            <a:ext cx="0" cy="131248"/>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F7D6A02-9863-48F9-8A9F-8289EF37F8F3}"/>
              </a:ext>
            </a:extLst>
          </p:cNvPr>
          <p:cNvSpPr txBox="1"/>
          <p:nvPr/>
        </p:nvSpPr>
        <p:spPr>
          <a:xfrm>
            <a:off x="3440918" y="6296735"/>
            <a:ext cx="649681" cy="276999"/>
          </a:xfrm>
          <a:prstGeom prst="rect">
            <a:avLst/>
          </a:prstGeom>
          <a:noFill/>
        </p:spPr>
        <p:txBody>
          <a:bodyPr wrap="square" rtlCol="0">
            <a:spAutoFit/>
          </a:bodyPr>
          <a:lstStyle/>
          <a:p>
            <a:r>
              <a:rPr lang="en-GB" sz="1200" dirty="0"/>
              <a:t>1,000</a:t>
            </a:r>
            <a:endParaRPr lang="en-US" sz="1200" dirty="0"/>
          </a:p>
        </p:txBody>
      </p:sp>
      <p:sp>
        <p:nvSpPr>
          <p:cNvPr id="43" name="TextBox 42">
            <a:extLst>
              <a:ext uri="{FF2B5EF4-FFF2-40B4-BE49-F238E27FC236}">
                <a16:creationId xmlns:a16="http://schemas.microsoft.com/office/drawing/2014/main" id="{14CF98DD-343E-41F0-B484-65CB353F3FB0}"/>
              </a:ext>
            </a:extLst>
          </p:cNvPr>
          <p:cNvSpPr txBox="1"/>
          <p:nvPr/>
        </p:nvSpPr>
        <p:spPr>
          <a:xfrm>
            <a:off x="4827876" y="6294719"/>
            <a:ext cx="649681" cy="276999"/>
          </a:xfrm>
          <a:prstGeom prst="rect">
            <a:avLst/>
          </a:prstGeom>
          <a:noFill/>
        </p:spPr>
        <p:txBody>
          <a:bodyPr wrap="square" rtlCol="0">
            <a:spAutoFit/>
          </a:bodyPr>
          <a:lstStyle/>
          <a:p>
            <a:r>
              <a:rPr lang="en-GB" sz="1200" dirty="0"/>
              <a:t>2,000</a:t>
            </a:r>
            <a:endParaRPr lang="en-US" sz="1200" dirty="0"/>
          </a:p>
        </p:txBody>
      </p:sp>
      <p:sp>
        <p:nvSpPr>
          <p:cNvPr id="44" name="TextBox 43">
            <a:extLst>
              <a:ext uri="{FF2B5EF4-FFF2-40B4-BE49-F238E27FC236}">
                <a16:creationId xmlns:a16="http://schemas.microsoft.com/office/drawing/2014/main" id="{096C422C-3CE8-4366-9DC1-76AEDE2AFBDF}"/>
              </a:ext>
            </a:extLst>
          </p:cNvPr>
          <p:cNvSpPr txBox="1"/>
          <p:nvPr/>
        </p:nvSpPr>
        <p:spPr>
          <a:xfrm>
            <a:off x="6352746" y="6270011"/>
            <a:ext cx="649681" cy="276999"/>
          </a:xfrm>
          <a:prstGeom prst="rect">
            <a:avLst/>
          </a:prstGeom>
          <a:noFill/>
        </p:spPr>
        <p:txBody>
          <a:bodyPr wrap="square" rtlCol="0">
            <a:spAutoFit/>
          </a:bodyPr>
          <a:lstStyle/>
          <a:p>
            <a:r>
              <a:rPr lang="en-GB" sz="1200" dirty="0"/>
              <a:t>3,000</a:t>
            </a:r>
            <a:endParaRPr lang="en-US" sz="1200" dirty="0"/>
          </a:p>
        </p:txBody>
      </p:sp>
      <p:sp>
        <p:nvSpPr>
          <p:cNvPr id="45" name="TextBox 44">
            <a:extLst>
              <a:ext uri="{FF2B5EF4-FFF2-40B4-BE49-F238E27FC236}">
                <a16:creationId xmlns:a16="http://schemas.microsoft.com/office/drawing/2014/main" id="{9B8ED61B-6396-4893-A805-F0487B947BFF}"/>
              </a:ext>
            </a:extLst>
          </p:cNvPr>
          <p:cNvSpPr txBox="1"/>
          <p:nvPr/>
        </p:nvSpPr>
        <p:spPr>
          <a:xfrm>
            <a:off x="7872860" y="6282574"/>
            <a:ext cx="941097" cy="276999"/>
          </a:xfrm>
          <a:prstGeom prst="rect">
            <a:avLst/>
          </a:prstGeom>
          <a:noFill/>
        </p:spPr>
        <p:txBody>
          <a:bodyPr wrap="square" rtlCol="0">
            <a:spAutoFit/>
          </a:bodyPr>
          <a:lstStyle/>
          <a:p>
            <a:r>
              <a:rPr lang="en-GB" sz="1200" dirty="0"/>
              <a:t>4,000 USD</a:t>
            </a:r>
            <a:endParaRPr lang="en-US" sz="1200" dirty="0"/>
          </a:p>
        </p:txBody>
      </p:sp>
      <p:sp>
        <p:nvSpPr>
          <p:cNvPr id="46" name="TextBox 45">
            <a:extLst>
              <a:ext uri="{FF2B5EF4-FFF2-40B4-BE49-F238E27FC236}">
                <a16:creationId xmlns:a16="http://schemas.microsoft.com/office/drawing/2014/main" id="{380EC312-CF51-4AEF-AD7F-66EC408077C3}"/>
              </a:ext>
            </a:extLst>
          </p:cNvPr>
          <p:cNvSpPr txBox="1"/>
          <p:nvPr/>
        </p:nvSpPr>
        <p:spPr>
          <a:xfrm>
            <a:off x="1532146" y="3249922"/>
            <a:ext cx="704234" cy="276999"/>
          </a:xfrm>
          <a:prstGeom prst="rect">
            <a:avLst/>
          </a:prstGeom>
          <a:noFill/>
        </p:spPr>
        <p:txBody>
          <a:bodyPr wrap="square" rtlCol="0">
            <a:spAutoFit/>
          </a:bodyPr>
          <a:lstStyle/>
          <a:p>
            <a:r>
              <a:rPr lang="en-GB" sz="1200" dirty="0"/>
              <a:t>10,000</a:t>
            </a:r>
            <a:endParaRPr lang="en-US" sz="1200" dirty="0"/>
          </a:p>
        </p:txBody>
      </p:sp>
      <p:sp>
        <p:nvSpPr>
          <p:cNvPr id="47" name="TextBox 46">
            <a:extLst>
              <a:ext uri="{FF2B5EF4-FFF2-40B4-BE49-F238E27FC236}">
                <a16:creationId xmlns:a16="http://schemas.microsoft.com/office/drawing/2014/main" id="{A797AE1C-0C3F-43B3-BDF3-20D8DE2A174A}"/>
              </a:ext>
            </a:extLst>
          </p:cNvPr>
          <p:cNvSpPr txBox="1"/>
          <p:nvPr/>
        </p:nvSpPr>
        <p:spPr>
          <a:xfrm>
            <a:off x="1543888" y="4542509"/>
            <a:ext cx="704234" cy="276999"/>
          </a:xfrm>
          <a:prstGeom prst="rect">
            <a:avLst/>
          </a:prstGeom>
          <a:noFill/>
        </p:spPr>
        <p:txBody>
          <a:bodyPr wrap="square" rtlCol="0">
            <a:spAutoFit/>
          </a:bodyPr>
          <a:lstStyle/>
          <a:p>
            <a:r>
              <a:rPr lang="en-GB" sz="1200" dirty="0"/>
              <a:t>5,000</a:t>
            </a:r>
            <a:endParaRPr lang="en-US" sz="1200" dirty="0"/>
          </a:p>
        </p:txBody>
      </p:sp>
      <p:cxnSp>
        <p:nvCxnSpPr>
          <p:cNvPr id="49" name="Straight Connector 48">
            <a:extLst>
              <a:ext uri="{FF2B5EF4-FFF2-40B4-BE49-F238E27FC236}">
                <a16:creationId xmlns:a16="http://schemas.microsoft.com/office/drawing/2014/main" id="{66963B04-D0F0-4C9A-B0A8-79868312A796}"/>
              </a:ext>
            </a:extLst>
          </p:cNvPr>
          <p:cNvCxnSpPr/>
          <p:nvPr/>
        </p:nvCxnSpPr>
        <p:spPr>
          <a:xfrm>
            <a:off x="2343195" y="4711700"/>
            <a:ext cx="1226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3A669C-9B6D-426C-8207-6167FCFC60FA}"/>
              </a:ext>
            </a:extLst>
          </p:cNvPr>
          <p:cNvCxnSpPr/>
          <p:nvPr/>
        </p:nvCxnSpPr>
        <p:spPr>
          <a:xfrm>
            <a:off x="2324145" y="3333750"/>
            <a:ext cx="1226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19A2A40-42E2-40E5-B78F-23FBE2E7A641}"/>
              </a:ext>
            </a:extLst>
          </p:cNvPr>
          <p:cNvCxnSpPr/>
          <p:nvPr/>
        </p:nvCxnSpPr>
        <p:spPr>
          <a:xfrm>
            <a:off x="2330495" y="2165350"/>
            <a:ext cx="122679"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CE7300B-34AE-450F-AED5-77B8F246B2EC}"/>
              </a:ext>
            </a:extLst>
          </p:cNvPr>
          <p:cNvSpPr txBox="1"/>
          <p:nvPr/>
        </p:nvSpPr>
        <p:spPr>
          <a:xfrm>
            <a:off x="10193893" y="2350143"/>
            <a:ext cx="989219"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200" dirty="0"/>
              <a:t>Centralised treatment</a:t>
            </a:r>
            <a:endParaRPr lang="en-US" sz="1200" dirty="0"/>
          </a:p>
        </p:txBody>
      </p:sp>
      <p:sp>
        <p:nvSpPr>
          <p:cNvPr id="53" name="TextBox 52">
            <a:extLst>
              <a:ext uri="{FF2B5EF4-FFF2-40B4-BE49-F238E27FC236}">
                <a16:creationId xmlns:a16="http://schemas.microsoft.com/office/drawing/2014/main" id="{7C3A3618-3F89-44A9-9A31-72B91147ABB4}"/>
              </a:ext>
            </a:extLst>
          </p:cNvPr>
          <p:cNvSpPr txBox="1"/>
          <p:nvPr/>
        </p:nvSpPr>
        <p:spPr>
          <a:xfrm>
            <a:off x="10184039" y="3011167"/>
            <a:ext cx="106308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200" dirty="0"/>
              <a:t>Decentralised treatment</a:t>
            </a:r>
            <a:endParaRPr lang="en-US" sz="1200" dirty="0"/>
          </a:p>
        </p:txBody>
      </p:sp>
      <p:sp>
        <p:nvSpPr>
          <p:cNvPr id="54" name="TextBox 53">
            <a:extLst>
              <a:ext uri="{FF2B5EF4-FFF2-40B4-BE49-F238E27FC236}">
                <a16:creationId xmlns:a16="http://schemas.microsoft.com/office/drawing/2014/main" id="{37EF748C-931C-491F-BE01-2CD7DB2C9D76}"/>
              </a:ext>
            </a:extLst>
          </p:cNvPr>
          <p:cNvSpPr txBox="1"/>
          <p:nvPr/>
        </p:nvSpPr>
        <p:spPr>
          <a:xfrm>
            <a:off x="10184039" y="3627353"/>
            <a:ext cx="706465" cy="2862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1200" dirty="0"/>
              <a:t>Latrine</a:t>
            </a:r>
            <a:endParaRPr lang="en-US" sz="1200" dirty="0"/>
          </a:p>
        </p:txBody>
      </p:sp>
      <p:sp>
        <p:nvSpPr>
          <p:cNvPr id="55" name="TextBox 54">
            <a:extLst>
              <a:ext uri="{FF2B5EF4-FFF2-40B4-BE49-F238E27FC236}">
                <a16:creationId xmlns:a16="http://schemas.microsoft.com/office/drawing/2014/main" id="{F102AC05-F958-41C2-81D8-76AE970C685C}"/>
              </a:ext>
            </a:extLst>
          </p:cNvPr>
          <p:cNvSpPr txBox="1"/>
          <p:nvPr/>
        </p:nvSpPr>
        <p:spPr>
          <a:xfrm>
            <a:off x="2439972" y="1874252"/>
            <a:ext cx="59171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000" dirty="0" err="1"/>
              <a:t>Upflow</a:t>
            </a:r>
            <a:r>
              <a:rPr lang="en-GB" sz="1000" dirty="0"/>
              <a:t> filter</a:t>
            </a:r>
            <a:endParaRPr lang="en-US" sz="1000" dirty="0"/>
          </a:p>
        </p:txBody>
      </p:sp>
      <p:sp>
        <p:nvSpPr>
          <p:cNvPr id="56" name="TextBox 55">
            <a:extLst>
              <a:ext uri="{FF2B5EF4-FFF2-40B4-BE49-F238E27FC236}">
                <a16:creationId xmlns:a16="http://schemas.microsoft.com/office/drawing/2014/main" id="{ADE852E0-1966-4242-8A06-D1E80767BCC4}"/>
              </a:ext>
            </a:extLst>
          </p:cNvPr>
          <p:cNvSpPr txBox="1"/>
          <p:nvPr/>
        </p:nvSpPr>
        <p:spPr>
          <a:xfrm>
            <a:off x="3338487" y="4573287"/>
            <a:ext cx="726802" cy="2462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000" dirty="0" err="1"/>
              <a:t>Geotubes</a:t>
            </a:r>
            <a:endParaRPr lang="en-US" sz="1000" dirty="0"/>
          </a:p>
        </p:txBody>
      </p:sp>
      <p:sp>
        <p:nvSpPr>
          <p:cNvPr id="58" name="TextBox 57">
            <a:extLst>
              <a:ext uri="{FF2B5EF4-FFF2-40B4-BE49-F238E27FC236}">
                <a16:creationId xmlns:a16="http://schemas.microsoft.com/office/drawing/2014/main" id="{2474321B-0F2F-44DF-8FC2-5273AFF13BA5}"/>
              </a:ext>
            </a:extLst>
          </p:cNvPr>
          <p:cNvSpPr txBox="1"/>
          <p:nvPr/>
        </p:nvSpPr>
        <p:spPr>
          <a:xfrm>
            <a:off x="2157317" y="4819926"/>
            <a:ext cx="591713" cy="2462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000" dirty="0"/>
              <a:t>Biogas</a:t>
            </a:r>
            <a:endParaRPr lang="en-US" sz="1000" dirty="0"/>
          </a:p>
        </p:txBody>
      </p:sp>
      <p:sp>
        <p:nvSpPr>
          <p:cNvPr id="59" name="TextBox 58">
            <a:extLst>
              <a:ext uri="{FF2B5EF4-FFF2-40B4-BE49-F238E27FC236}">
                <a16:creationId xmlns:a16="http://schemas.microsoft.com/office/drawing/2014/main" id="{A8FDC634-D937-4DD3-9D63-4712FB78CAAF}"/>
              </a:ext>
            </a:extLst>
          </p:cNvPr>
          <p:cNvSpPr txBox="1"/>
          <p:nvPr/>
        </p:nvSpPr>
        <p:spPr>
          <a:xfrm>
            <a:off x="2229883" y="2927836"/>
            <a:ext cx="404914" cy="24622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000" dirty="0"/>
              <a:t>ABR</a:t>
            </a:r>
            <a:endParaRPr lang="en-US" sz="1000" dirty="0"/>
          </a:p>
        </p:txBody>
      </p:sp>
      <p:sp>
        <p:nvSpPr>
          <p:cNvPr id="60" name="TextBox 59">
            <a:extLst>
              <a:ext uri="{FF2B5EF4-FFF2-40B4-BE49-F238E27FC236}">
                <a16:creationId xmlns:a16="http://schemas.microsoft.com/office/drawing/2014/main" id="{53EC4272-103B-4E68-A855-AC620DD31231}"/>
              </a:ext>
            </a:extLst>
          </p:cNvPr>
          <p:cNvSpPr txBox="1"/>
          <p:nvPr/>
        </p:nvSpPr>
        <p:spPr>
          <a:xfrm>
            <a:off x="2072275" y="131797"/>
            <a:ext cx="720131"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000" dirty="0"/>
              <a:t>Anaerobic lagoon</a:t>
            </a:r>
            <a:endParaRPr lang="en-US" sz="1000" dirty="0"/>
          </a:p>
        </p:txBody>
      </p:sp>
      <p:sp>
        <p:nvSpPr>
          <p:cNvPr id="61" name="TextBox 60">
            <a:extLst>
              <a:ext uri="{FF2B5EF4-FFF2-40B4-BE49-F238E27FC236}">
                <a16:creationId xmlns:a16="http://schemas.microsoft.com/office/drawing/2014/main" id="{85F2CBCF-C6E2-4D49-AE6C-F9641C1DB86E}"/>
              </a:ext>
            </a:extLst>
          </p:cNvPr>
          <p:cNvSpPr txBox="1"/>
          <p:nvPr/>
        </p:nvSpPr>
        <p:spPr>
          <a:xfrm>
            <a:off x="5929238" y="5981097"/>
            <a:ext cx="1523048" cy="230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900" dirty="0"/>
              <a:t>Unlined emergency Latrine</a:t>
            </a:r>
            <a:endParaRPr lang="en-US" sz="900" dirty="0"/>
          </a:p>
        </p:txBody>
      </p:sp>
      <p:sp>
        <p:nvSpPr>
          <p:cNvPr id="62" name="TextBox 61">
            <a:extLst>
              <a:ext uri="{FF2B5EF4-FFF2-40B4-BE49-F238E27FC236}">
                <a16:creationId xmlns:a16="http://schemas.microsoft.com/office/drawing/2014/main" id="{D988F05B-17B9-4907-9145-F3BDC0DE9696}"/>
              </a:ext>
            </a:extLst>
          </p:cNvPr>
          <p:cNvSpPr txBox="1"/>
          <p:nvPr/>
        </p:nvSpPr>
        <p:spPr>
          <a:xfrm>
            <a:off x="5439365" y="5797653"/>
            <a:ext cx="1520462" cy="230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900" dirty="0"/>
              <a:t>lined permanent Latrine 50p</a:t>
            </a:r>
            <a:endParaRPr lang="en-US" sz="900" dirty="0"/>
          </a:p>
        </p:txBody>
      </p:sp>
      <p:sp>
        <p:nvSpPr>
          <p:cNvPr id="63" name="TextBox 62">
            <a:extLst>
              <a:ext uri="{FF2B5EF4-FFF2-40B4-BE49-F238E27FC236}">
                <a16:creationId xmlns:a16="http://schemas.microsoft.com/office/drawing/2014/main" id="{48713643-9A15-4BA6-9F3F-8E667D1439A0}"/>
              </a:ext>
            </a:extLst>
          </p:cNvPr>
          <p:cNvSpPr txBox="1"/>
          <p:nvPr/>
        </p:nvSpPr>
        <p:spPr>
          <a:xfrm>
            <a:off x="3042863" y="5659368"/>
            <a:ext cx="1520458" cy="230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900" dirty="0"/>
              <a:t>lined permanent Latrine 20p</a:t>
            </a:r>
            <a:endParaRPr lang="en-US" sz="900" dirty="0"/>
          </a:p>
        </p:txBody>
      </p:sp>
      <p:sp>
        <p:nvSpPr>
          <p:cNvPr id="64" name="TextBox 63">
            <a:extLst>
              <a:ext uri="{FF2B5EF4-FFF2-40B4-BE49-F238E27FC236}">
                <a16:creationId xmlns:a16="http://schemas.microsoft.com/office/drawing/2014/main" id="{E274BE09-B41F-4030-B2C0-B8C3964045CF}"/>
              </a:ext>
            </a:extLst>
          </p:cNvPr>
          <p:cNvSpPr txBox="1"/>
          <p:nvPr/>
        </p:nvSpPr>
        <p:spPr>
          <a:xfrm>
            <a:off x="3282940" y="5878792"/>
            <a:ext cx="1040305" cy="230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900" dirty="0"/>
              <a:t>Raised Latrine 20p</a:t>
            </a:r>
            <a:endParaRPr lang="en-US" sz="900" dirty="0"/>
          </a:p>
        </p:txBody>
      </p:sp>
      <p:sp>
        <p:nvSpPr>
          <p:cNvPr id="67" name="TextBox 66">
            <a:extLst>
              <a:ext uri="{FF2B5EF4-FFF2-40B4-BE49-F238E27FC236}">
                <a16:creationId xmlns:a16="http://schemas.microsoft.com/office/drawing/2014/main" id="{3CA7550F-BEF0-4E87-BC65-C5AA3D85507D}"/>
              </a:ext>
            </a:extLst>
          </p:cNvPr>
          <p:cNvSpPr txBox="1"/>
          <p:nvPr/>
        </p:nvSpPr>
        <p:spPr>
          <a:xfrm>
            <a:off x="1932098" y="5468970"/>
            <a:ext cx="944871" cy="230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900" dirty="0"/>
              <a:t>Ecosan / UDDT</a:t>
            </a:r>
            <a:endParaRPr lang="en-US" sz="900" dirty="0"/>
          </a:p>
        </p:txBody>
      </p:sp>
      <p:sp>
        <p:nvSpPr>
          <p:cNvPr id="68" name="TextBox 67">
            <a:extLst>
              <a:ext uri="{FF2B5EF4-FFF2-40B4-BE49-F238E27FC236}">
                <a16:creationId xmlns:a16="http://schemas.microsoft.com/office/drawing/2014/main" id="{AD9FAD93-50CD-4C72-8A41-F88DCAFA57A8}"/>
              </a:ext>
            </a:extLst>
          </p:cNvPr>
          <p:cNvSpPr txBox="1"/>
          <p:nvPr/>
        </p:nvSpPr>
        <p:spPr>
          <a:xfrm>
            <a:off x="7426355" y="4711700"/>
            <a:ext cx="563849" cy="246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1000" dirty="0"/>
              <a:t>Lime</a:t>
            </a:r>
            <a:endParaRPr lang="en-US" sz="1000" dirty="0"/>
          </a:p>
        </p:txBody>
      </p:sp>
      <p:cxnSp>
        <p:nvCxnSpPr>
          <p:cNvPr id="7" name="Straight Arrow Connector 6">
            <a:extLst>
              <a:ext uri="{FF2B5EF4-FFF2-40B4-BE49-F238E27FC236}">
                <a16:creationId xmlns:a16="http://schemas.microsoft.com/office/drawing/2014/main" id="{C4A28D41-E4B8-4E7E-9FA7-3CCE2F4C1FA0}"/>
              </a:ext>
            </a:extLst>
          </p:cNvPr>
          <p:cNvCxnSpPr/>
          <p:nvPr/>
        </p:nvCxnSpPr>
        <p:spPr>
          <a:xfrm flipV="1">
            <a:off x="2385233" y="545750"/>
            <a:ext cx="0" cy="1081358"/>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0E27B60-5917-45C1-9D56-2B23EC6AAA8E}"/>
              </a:ext>
            </a:extLst>
          </p:cNvPr>
          <p:cNvSpPr txBox="1"/>
          <p:nvPr/>
        </p:nvSpPr>
        <p:spPr>
          <a:xfrm>
            <a:off x="1415592" y="197670"/>
            <a:ext cx="988942" cy="276999"/>
          </a:xfrm>
          <a:prstGeom prst="rect">
            <a:avLst/>
          </a:prstGeom>
          <a:noFill/>
        </p:spPr>
        <p:txBody>
          <a:bodyPr wrap="square" rtlCol="0">
            <a:spAutoFit/>
          </a:bodyPr>
          <a:lstStyle/>
          <a:p>
            <a:r>
              <a:rPr lang="en-GB" sz="1200" dirty="0"/>
              <a:t>200,000</a:t>
            </a:r>
            <a:endParaRPr lang="en-US" sz="1200" dirty="0"/>
          </a:p>
        </p:txBody>
      </p:sp>
    </p:spTree>
    <p:extLst>
      <p:ext uri="{BB962C8B-B14F-4D97-AF65-F5344CB8AC3E}">
        <p14:creationId xmlns:p14="http://schemas.microsoft.com/office/powerpoint/2010/main" val="35913716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8FF3D1E-B6EA-4D62-B488-A5F90AFA7F26}"/>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4" action="ppaction://hlinksldjump"/>
            <a:extLst>
              <a:ext uri="{FF2B5EF4-FFF2-40B4-BE49-F238E27FC236}">
                <a16:creationId xmlns:a16="http://schemas.microsoft.com/office/drawing/2014/main" id="{59F63785-60AA-4688-BE94-99054DB77C43}"/>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5" action="ppaction://hlinksldjump"/>
            <a:extLst>
              <a:ext uri="{FF2B5EF4-FFF2-40B4-BE49-F238E27FC236}">
                <a16:creationId xmlns:a16="http://schemas.microsoft.com/office/drawing/2014/main" id="{BF5E50CF-BA63-4CEA-87D8-0CCD11285A6E}"/>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6" action="ppaction://hlinksldjump"/>
            <a:extLst>
              <a:ext uri="{FF2B5EF4-FFF2-40B4-BE49-F238E27FC236}">
                <a16:creationId xmlns:a16="http://schemas.microsoft.com/office/drawing/2014/main" id="{70414259-EA66-4B90-B37C-9233137EFC8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260DF443-CAA8-4C2A-8D71-55835AC57B8E}"/>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7" name="Rectangle 6">
            <a:hlinkClick r:id="rId7" action="ppaction://hlinksldjump"/>
            <a:extLst>
              <a:ext uri="{FF2B5EF4-FFF2-40B4-BE49-F238E27FC236}">
                <a16:creationId xmlns:a16="http://schemas.microsoft.com/office/drawing/2014/main" id="{15153870-A568-4E46-8848-A46264B096D0}"/>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8" action="ppaction://hlinksldjump"/>
            <a:extLst>
              <a:ext uri="{FF2B5EF4-FFF2-40B4-BE49-F238E27FC236}">
                <a16:creationId xmlns:a16="http://schemas.microsoft.com/office/drawing/2014/main" id="{D7EEC44F-B137-49DD-B5DC-080AF10D34D6}"/>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9" action="ppaction://hlinksldjump"/>
            <a:extLst>
              <a:ext uri="{FF2B5EF4-FFF2-40B4-BE49-F238E27FC236}">
                <a16:creationId xmlns:a16="http://schemas.microsoft.com/office/drawing/2014/main" id="{021AF535-8CC1-493E-BCD1-E5EC1F42A8CC}"/>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0" action="ppaction://hlinksldjump"/>
            <a:extLst>
              <a:ext uri="{FF2B5EF4-FFF2-40B4-BE49-F238E27FC236}">
                <a16:creationId xmlns:a16="http://schemas.microsoft.com/office/drawing/2014/main" id="{36B0E3C5-8293-4188-B429-6EF7B256F2EF}"/>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1" action="ppaction://hlinksldjump"/>
            <a:extLst>
              <a:ext uri="{FF2B5EF4-FFF2-40B4-BE49-F238E27FC236}">
                <a16:creationId xmlns:a16="http://schemas.microsoft.com/office/drawing/2014/main" id="{F3AC8B4C-7FA0-4982-89B4-AF269FAEF074}"/>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2" action="ppaction://hlinksldjump"/>
            <a:extLst>
              <a:ext uri="{FF2B5EF4-FFF2-40B4-BE49-F238E27FC236}">
                <a16:creationId xmlns:a16="http://schemas.microsoft.com/office/drawing/2014/main" id="{EF6712AD-E6E5-4EAB-97C5-8600D5A9CA9C}"/>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30FDEEE1-76BD-4CFF-A9AE-38E89EBEAC64}"/>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961972DE-F618-4794-8B06-7826F0ADC7C2}"/>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6D3DBF1-F91B-4691-A190-87E3E7A42BA2}"/>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9EB4936C-6AEC-4CE1-B0CF-CDFE686D130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88431509-F650-427D-8530-16D045EA1505}"/>
              </a:ext>
            </a:extLst>
          </p:cNvPr>
          <p:cNvSpPr/>
          <p:nvPr/>
        </p:nvSpPr>
        <p:spPr>
          <a:xfrm>
            <a:off x="87967" y="503371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Cost comparison</a:t>
            </a:r>
            <a:endParaRPr lang="en-US" sz="900" dirty="0">
              <a:solidFill>
                <a:schemeClr val="tx1"/>
              </a:solidFill>
            </a:endParaRPr>
          </a:p>
        </p:txBody>
      </p:sp>
      <p:sp>
        <p:nvSpPr>
          <p:cNvPr id="20" name="Rectangle 19">
            <a:hlinkClick r:id="rId17" action="ppaction://hlinksldjump"/>
            <a:extLst>
              <a:ext uri="{FF2B5EF4-FFF2-40B4-BE49-F238E27FC236}">
                <a16:creationId xmlns:a16="http://schemas.microsoft.com/office/drawing/2014/main" id="{D63B7627-420C-435A-87EF-D491E17BCC36}"/>
              </a:ext>
            </a:extLst>
          </p:cNvPr>
          <p:cNvSpPr/>
          <p:nvPr/>
        </p:nvSpPr>
        <p:spPr>
          <a:xfrm>
            <a:off x="87967" y="5204901"/>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committee</a:t>
            </a:r>
            <a:endParaRPr lang="en-US" sz="900" dirty="0"/>
          </a:p>
        </p:txBody>
      </p:sp>
      <p:sp>
        <p:nvSpPr>
          <p:cNvPr id="21" name="Rectangle 20">
            <a:hlinkClick r:id="rId18" action="ppaction://hlinksldjump"/>
            <a:extLst>
              <a:ext uri="{FF2B5EF4-FFF2-40B4-BE49-F238E27FC236}">
                <a16:creationId xmlns:a16="http://schemas.microsoft.com/office/drawing/2014/main" id="{935084A3-1AE3-4169-93A1-3ACCDD207D20}"/>
              </a:ext>
            </a:extLst>
          </p:cNvPr>
          <p:cNvSpPr/>
          <p:nvPr/>
        </p:nvSpPr>
        <p:spPr>
          <a:xfrm>
            <a:off x="87966" y="5373346"/>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utility</a:t>
            </a:r>
            <a:endParaRPr lang="en-US" sz="900" dirty="0"/>
          </a:p>
        </p:txBody>
      </p:sp>
      <p:sp>
        <p:nvSpPr>
          <p:cNvPr id="22" name="Rectangle 21">
            <a:hlinkClick r:id="rId19" action="ppaction://hlinksldjump"/>
            <a:extLst>
              <a:ext uri="{FF2B5EF4-FFF2-40B4-BE49-F238E27FC236}">
                <a16:creationId xmlns:a16="http://schemas.microsoft.com/office/drawing/2014/main" id="{AB1DC080-DD04-45B0-B0FD-E01AB5F0D5E8}"/>
              </a:ext>
            </a:extLst>
          </p:cNvPr>
          <p:cNvSpPr/>
          <p:nvPr/>
        </p:nvSpPr>
        <p:spPr>
          <a:xfrm>
            <a:off x="0" y="554453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49FA3435-B154-449A-A0BE-B33559488241}"/>
              </a:ext>
            </a:extLst>
          </p:cNvPr>
          <p:cNvSpPr/>
          <p:nvPr/>
        </p:nvSpPr>
        <p:spPr>
          <a:xfrm>
            <a:off x="1715512" y="102037"/>
            <a:ext cx="1771126"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Cost comparison</a:t>
            </a:r>
            <a:endParaRPr lang="en-US" dirty="0"/>
          </a:p>
        </p:txBody>
      </p:sp>
      <p:sp>
        <p:nvSpPr>
          <p:cNvPr id="18" name="TextBox 17">
            <a:extLst>
              <a:ext uri="{FF2B5EF4-FFF2-40B4-BE49-F238E27FC236}">
                <a16:creationId xmlns:a16="http://schemas.microsoft.com/office/drawing/2014/main" id="{9EAE00E7-0D5C-4F7C-A625-FB335BE20483}"/>
              </a:ext>
            </a:extLst>
          </p:cNvPr>
          <p:cNvSpPr txBox="1"/>
          <p:nvPr/>
        </p:nvSpPr>
        <p:spPr>
          <a:xfrm>
            <a:off x="1259665" y="1564028"/>
            <a:ext cx="1642368" cy="73866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UDDT  $ 1,070</a:t>
            </a:r>
          </a:p>
          <a:p>
            <a:r>
              <a:rPr lang="en-GB" sz="1400" dirty="0"/>
              <a:t>TWT $ 570</a:t>
            </a:r>
          </a:p>
          <a:p>
            <a:r>
              <a:rPr lang="en-GB" sz="1400" dirty="0"/>
              <a:t>Household level</a:t>
            </a:r>
          </a:p>
        </p:txBody>
      </p:sp>
      <p:sp>
        <p:nvSpPr>
          <p:cNvPr id="25" name="TextBox 24">
            <a:extLst>
              <a:ext uri="{FF2B5EF4-FFF2-40B4-BE49-F238E27FC236}">
                <a16:creationId xmlns:a16="http://schemas.microsoft.com/office/drawing/2014/main" id="{6B817868-6C2A-4321-8D05-7C03BA359D5F}"/>
              </a:ext>
            </a:extLst>
          </p:cNvPr>
          <p:cNvSpPr txBox="1"/>
          <p:nvPr/>
        </p:nvSpPr>
        <p:spPr>
          <a:xfrm>
            <a:off x="1240395" y="636403"/>
            <a:ext cx="1642368" cy="73866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Emergency unlined pit latrine (public)</a:t>
            </a:r>
          </a:p>
          <a:p>
            <a:r>
              <a:rPr lang="en-GB" sz="1400" dirty="0"/>
              <a:t>CAPEX $ 44</a:t>
            </a:r>
            <a:endParaRPr lang="en-US" sz="1400" dirty="0"/>
          </a:p>
        </p:txBody>
      </p:sp>
      <p:sp>
        <p:nvSpPr>
          <p:cNvPr id="26" name="TextBox 25">
            <a:extLst>
              <a:ext uri="{FF2B5EF4-FFF2-40B4-BE49-F238E27FC236}">
                <a16:creationId xmlns:a16="http://schemas.microsoft.com/office/drawing/2014/main" id="{5431067A-EBFB-4B51-B436-EC98CCED4937}"/>
              </a:ext>
            </a:extLst>
          </p:cNvPr>
          <p:cNvSpPr txBox="1"/>
          <p:nvPr/>
        </p:nvSpPr>
        <p:spPr>
          <a:xfrm>
            <a:off x="1240395" y="4457310"/>
            <a:ext cx="1642368"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Masonry and CGI Raised pit latrine</a:t>
            </a:r>
          </a:p>
          <a:p>
            <a:r>
              <a:rPr lang="en-GB" sz="1400" dirty="0"/>
              <a:t>$ 220</a:t>
            </a:r>
          </a:p>
          <a:p>
            <a:r>
              <a:rPr lang="en-GB" sz="1400" dirty="0"/>
              <a:t>(family shared)</a:t>
            </a:r>
            <a:endParaRPr lang="en-US" sz="1400" dirty="0"/>
          </a:p>
        </p:txBody>
      </p:sp>
      <p:sp>
        <p:nvSpPr>
          <p:cNvPr id="27" name="TextBox 26">
            <a:extLst>
              <a:ext uri="{FF2B5EF4-FFF2-40B4-BE49-F238E27FC236}">
                <a16:creationId xmlns:a16="http://schemas.microsoft.com/office/drawing/2014/main" id="{E94AE263-6E2C-401D-B5C5-414CE13D3A5F}"/>
              </a:ext>
            </a:extLst>
          </p:cNvPr>
          <p:cNvSpPr txBox="1"/>
          <p:nvPr/>
        </p:nvSpPr>
        <p:spPr>
          <a:xfrm>
            <a:off x="4717751" y="597782"/>
            <a:ext cx="2130723" cy="738664"/>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Decommissioning and closing pit after 2-3 month</a:t>
            </a:r>
          </a:p>
          <a:p>
            <a:r>
              <a:rPr lang="en-GB" sz="1400" dirty="0"/>
              <a:t>Yearly OPEX $ 96</a:t>
            </a:r>
          </a:p>
        </p:txBody>
      </p:sp>
      <p:sp>
        <p:nvSpPr>
          <p:cNvPr id="28" name="TextBox 27">
            <a:extLst>
              <a:ext uri="{FF2B5EF4-FFF2-40B4-BE49-F238E27FC236}">
                <a16:creationId xmlns:a16="http://schemas.microsoft.com/office/drawing/2014/main" id="{7DD35618-0684-4BD7-A80E-D619270231EE}"/>
              </a:ext>
            </a:extLst>
          </p:cNvPr>
          <p:cNvSpPr txBox="1"/>
          <p:nvPr/>
        </p:nvSpPr>
        <p:spPr>
          <a:xfrm>
            <a:off x="7218413" y="588968"/>
            <a:ext cx="2130723" cy="738664"/>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Build a new latrine to continue the service</a:t>
            </a:r>
          </a:p>
          <a:p>
            <a:r>
              <a:rPr lang="en-GB" sz="1400" dirty="0"/>
              <a:t>Yearly OPEX $ 234</a:t>
            </a:r>
          </a:p>
        </p:txBody>
      </p:sp>
      <p:sp>
        <p:nvSpPr>
          <p:cNvPr id="29" name="TextBox 28">
            <a:extLst>
              <a:ext uri="{FF2B5EF4-FFF2-40B4-BE49-F238E27FC236}">
                <a16:creationId xmlns:a16="http://schemas.microsoft.com/office/drawing/2014/main" id="{2C48C878-A13A-449F-9161-48B2F3F60F44}"/>
              </a:ext>
            </a:extLst>
          </p:cNvPr>
          <p:cNvSpPr txBox="1"/>
          <p:nvPr/>
        </p:nvSpPr>
        <p:spPr>
          <a:xfrm>
            <a:off x="4758978" y="1752634"/>
            <a:ext cx="2130724"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Manual emptying once a year  manageable by users</a:t>
            </a:r>
            <a:endParaRPr lang="en-US" sz="1400" dirty="0"/>
          </a:p>
        </p:txBody>
      </p:sp>
      <p:sp>
        <p:nvSpPr>
          <p:cNvPr id="30" name="TextBox 29">
            <a:extLst>
              <a:ext uri="{FF2B5EF4-FFF2-40B4-BE49-F238E27FC236}">
                <a16:creationId xmlns:a16="http://schemas.microsoft.com/office/drawing/2014/main" id="{FD27BF56-144E-411A-AD66-F5F920946EC2}"/>
              </a:ext>
            </a:extLst>
          </p:cNvPr>
          <p:cNvSpPr txBox="1"/>
          <p:nvPr/>
        </p:nvSpPr>
        <p:spPr>
          <a:xfrm>
            <a:off x="1240395" y="2558993"/>
            <a:ext cx="1642368"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Tiger worm toilet </a:t>
            </a:r>
          </a:p>
          <a:p>
            <a:r>
              <a:rPr lang="en-GB" sz="1400" dirty="0"/>
              <a:t>$ 310</a:t>
            </a:r>
          </a:p>
          <a:p>
            <a:r>
              <a:rPr lang="en-GB" sz="1400" dirty="0"/>
              <a:t>(family shared  in  camp setting)</a:t>
            </a:r>
          </a:p>
        </p:txBody>
      </p:sp>
      <p:sp>
        <p:nvSpPr>
          <p:cNvPr id="19" name="TextBox 18">
            <a:extLst>
              <a:ext uri="{FF2B5EF4-FFF2-40B4-BE49-F238E27FC236}">
                <a16:creationId xmlns:a16="http://schemas.microsoft.com/office/drawing/2014/main" id="{D63B3D55-0920-43A9-8BD9-E36A569B19FD}"/>
              </a:ext>
            </a:extLst>
          </p:cNvPr>
          <p:cNvSpPr txBox="1"/>
          <p:nvPr/>
        </p:nvSpPr>
        <p:spPr>
          <a:xfrm>
            <a:off x="3534457" y="102037"/>
            <a:ext cx="6443023" cy="338554"/>
          </a:xfrm>
          <a:prstGeom prst="rect">
            <a:avLst/>
          </a:prstGeom>
          <a:noFill/>
        </p:spPr>
        <p:txBody>
          <a:bodyPr wrap="square" rtlCol="0">
            <a:spAutoFit/>
          </a:bodyPr>
          <a:lstStyle/>
          <a:p>
            <a:r>
              <a:rPr lang="en-GB" sz="1600" dirty="0"/>
              <a:t>Full excreta disposal cycle considered for the cost comparison of systems</a:t>
            </a:r>
            <a:endParaRPr lang="en-US" sz="1600" dirty="0"/>
          </a:p>
        </p:txBody>
      </p:sp>
      <p:sp>
        <p:nvSpPr>
          <p:cNvPr id="32" name="TextBox 31">
            <a:extLst>
              <a:ext uri="{FF2B5EF4-FFF2-40B4-BE49-F238E27FC236}">
                <a16:creationId xmlns:a16="http://schemas.microsoft.com/office/drawing/2014/main" id="{30CE315F-51DD-40F5-A842-B0BF82559835}"/>
              </a:ext>
            </a:extLst>
          </p:cNvPr>
          <p:cNvSpPr txBox="1"/>
          <p:nvPr/>
        </p:nvSpPr>
        <p:spPr>
          <a:xfrm>
            <a:off x="4758978" y="2558993"/>
            <a:ext cx="2089496" cy="738664"/>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Manual emptying once every 5 years</a:t>
            </a:r>
          </a:p>
          <a:p>
            <a:r>
              <a:rPr lang="en-US" sz="1400" dirty="0"/>
              <a:t>Yearly OPEX $ 3</a:t>
            </a:r>
          </a:p>
        </p:txBody>
      </p:sp>
      <p:sp>
        <p:nvSpPr>
          <p:cNvPr id="36" name="TextBox 35">
            <a:extLst>
              <a:ext uri="{FF2B5EF4-FFF2-40B4-BE49-F238E27FC236}">
                <a16:creationId xmlns:a16="http://schemas.microsoft.com/office/drawing/2014/main" id="{1A7572CD-8EF2-40EC-B076-C36E9A085282}"/>
              </a:ext>
            </a:extLst>
          </p:cNvPr>
          <p:cNvSpPr txBox="1"/>
          <p:nvPr/>
        </p:nvSpPr>
        <p:spPr>
          <a:xfrm>
            <a:off x="8120066" y="4681681"/>
            <a:ext cx="2044438" cy="738664"/>
          </a:xfrm>
          <a:prstGeom prst="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Centralised Treatment</a:t>
            </a:r>
          </a:p>
          <a:p>
            <a:r>
              <a:rPr lang="en-GB" sz="1400" dirty="0"/>
              <a:t>Yearly OPEX $ 0.1 to 1.8</a:t>
            </a:r>
          </a:p>
          <a:p>
            <a:r>
              <a:rPr lang="en-GB" sz="1400" dirty="0"/>
              <a:t>Shared CAPEX $ 1.9 to 65</a:t>
            </a:r>
            <a:endParaRPr lang="en-US" sz="1400" dirty="0"/>
          </a:p>
        </p:txBody>
      </p:sp>
      <p:sp>
        <p:nvSpPr>
          <p:cNvPr id="41" name="TextBox 40">
            <a:extLst>
              <a:ext uri="{FF2B5EF4-FFF2-40B4-BE49-F238E27FC236}">
                <a16:creationId xmlns:a16="http://schemas.microsoft.com/office/drawing/2014/main" id="{8EF28E81-A2AB-4FBC-9393-0135C6D1A68E}"/>
              </a:ext>
            </a:extLst>
          </p:cNvPr>
          <p:cNvSpPr txBox="1"/>
          <p:nvPr/>
        </p:nvSpPr>
        <p:spPr>
          <a:xfrm>
            <a:off x="10268793" y="4168198"/>
            <a:ext cx="1883440" cy="738664"/>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Transport &amp; reuse</a:t>
            </a:r>
          </a:p>
          <a:p>
            <a:r>
              <a:rPr lang="en-GB" sz="1400" dirty="0"/>
              <a:t>Cost recovery with sale product  OPEX $ 0</a:t>
            </a:r>
            <a:endParaRPr lang="en-US" sz="1400" dirty="0"/>
          </a:p>
        </p:txBody>
      </p:sp>
      <p:sp>
        <p:nvSpPr>
          <p:cNvPr id="42" name="TextBox 41">
            <a:extLst>
              <a:ext uri="{FF2B5EF4-FFF2-40B4-BE49-F238E27FC236}">
                <a16:creationId xmlns:a16="http://schemas.microsoft.com/office/drawing/2014/main" id="{8D76AB04-2408-44A8-9842-85980CAB3B27}"/>
              </a:ext>
            </a:extLst>
          </p:cNvPr>
          <p:cNvSpPr txBox="1"/>
          <p:nvPr/>
        </p:nvSpPr>
        <p:spPr>
          <a:xfrm>
            <a:off x="10049256" y="1840960"/>
            <a:ext cx="1767562"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Transport and bury manageable by users</a:t>
            </a:r>
            <a:endParaRPr lang="en-US" sz="1400" dirty="0"/>
          </a:p>
        </p:txBody>
      </p:sp>
      <p:sp>
        <p:nvSpPr>
          <p:cNvPr id="43" name="TextBox 42">
            <a:extLst>
              <a:ext uri="{FF2B5EF4-FFF2-40B4-BE49-F238E27FC236}">
                <a16:creationId xmlns:a16="http://schemas.microsoft.com/office/drawing/2014/main" id="{7734CC17-0777-4C4F-B7E7-133EE640131D}"/>
              </a:ext>
            </a:extLst>
          </p:cNvPr>
          <p:cNvSpPr txBox="1"/>
          <p:nvPr/>
        </p:nvSpPr>
        <p:spPr>
          <a:xfrm>
            <a:off x="10039819" y="2584814"/>
            <a:ext cx="1767562"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Transport and reuse manageable by users</a:t>
            </a:r>
            <a:endParaRPr lang="en-US" sz="1400" dirty="0"/>
          </a:p>
        </p:txBody>
      </p:sp>
      <p:sp>
        <p:nvSpPr>
          <p:cNvPr id="24" name="TextBox 23">
            <a:extLst>
              <a:ext uri="{FF2B5EF4-FFF2-40B4-BE49-F238E27FC236}">
                <a16:creationId xmlns:a16="http://schemas.microsoft.com/office/drawing/2014/main" id="{166F540C-7400-4288-A16C-6BB1D7F42D5D}"/>
              </a:ext>
            </a:extLst>
          </p:cNvPr>
          <p:cNvSpPr txBox="1"/>
          <p:nvPr/>
        </p:nvSpPr>
        <p:spPr>
          <a:xfrm>
            <a:off x="1227438" y="5675442"/>
            <a:ext cx="10887269" cy="1169551"/>
          </a:xfrm>
          <a:prstGeom prst="rect">
            <a:avLst/>
          </a:prstGeom>
          <a:noFill/>
        </p:spPr>
        <p:txBody>
          <a:bodyPr wrap="square" rtlCol="0">
            <a:spAutoFit/>
          </a:bodyPr>
          <a:lstStyle/>
          <a:p>
            <a:r>
              <a:rPr lang="en-GB" sz="1400" dirty="0"/>
              <a:t>Calculation parameters: cost equivalent  to </a:t>
            </a:r>
            <a:r>
              <a:rPr lang="en-GB" sz="1400" b="1" dirty="0">
                <a:solidFill>
                  <a:srgbClr val="FF0000"/>
                </a:solidFill>
              </a:rPr>
              <a:t>20 people</a:t>
            </a:r>
            <a:r>
              <a:rPr lang="en-GB" sz="1400" dirty="0"/>
              <a:t>, faecal sludge accumulation rate 100 litres per person and per year, 1 cubicle shared by 50 people for public latrine, 20 people for family shared latrine and 5 people for  household level. Mechanical desludging is optimised (1 trip empties several latrines until full).</a:t>
            </a:r>
          </a:p>
          <a:p>
            <a:r>
              <a:rPr lang="en-GB" sz="1400" dirty="0"/>
              <a:t>Procurement cost are </a:t>
            </a:r>
            <a:r>
              <a:rPr lang="en-GB" sz="1400" b="1" dirty="0"/>
              <a:t>based on Asia prices </a:t>
            </a:r>
            <a:r>
              <a:rPr lang="en-GB" sz="1400" dirty="0"/>
              <a:t>and will varies for other regions. E.g., for </a:t>
            </a:r>
            <a:r>
              <a:rPr lang="en-GB" sz="1400" b="1" dirty="0"/>
              <a:t>Ethiopia</a:t>
            </a:r>
            <a:r>
              <a:rPr lang="en-GB" sz="1400" dirty="0"/>
              <a:t>, CAPEX is increased by </a:t>
            </a:r>
            <a:r>
              <a:rPr lang="en-GB" sz="1400" b="1" dirty="0"/>
              <a:t>80 to 100% </a:t>
            </a:r>
            <a:r>
              <a:rPr lang="en-GB" sz="1400" dirty="0"/>
              <a:t>with similar labour cost, while in </a:t>
            </a:r>
            <a:r>
              <a:rPr lang="en-GB" sz="1400" b="1" dirty="0"/>
              <a:t>South Sudan </a:t>
            </a:r>
            <a:r>
              <a:rPr lang="en-GB" sz="1400" dirty="0"/>
              <a:t>construction cost are </a:t>
            </a:r>
            <a:r>
              <a:rPr lang="en-GB" sz="1400" b="1" dirty="0"/>
              <a:t>multiply by 4.5</a:t>
            </a:r>
            <a:r>
              <a:rPr lang="en-GB" sz="1400" dirty="0"/>
              <a:t> and labour cost are </a:t>
            </a:r>
            <a:r>
              <a:rPr lang="en-GB" sz="1400" b="1" dirty="0"/>
              <a:t>divided by 5</a:t>
            </a:r>
            <a:r>
              <a:rPr lang="en-GB" sz="1400" dirty="0"/>
              <a:t>.</a:t>
            </a:r>
            <a:endParaRPr lang="en-US" sz="1400" dirty="0"/>
          </a:p>
        </p:txBody>
      </p:sp>
      <p:sp>
        <p:nvSpPr>
          <p:cNvPr id="44" name="TextBox 43">
            <a:extLst>
              <a:ext uri="{FF2B5EF4-FFF2-40B4-BE49-F238E27FC236}">
                <a16:creationId xmlns:a16="http://schemas.microsoft.com/office/drawing/2014/main" id="{B677D488-55CB-463A-B4AC-036952958D6A}"/>
              </a:ext>
            </a:extLst>
          </p:cNvPr>
          <p:cNvSpPr txBox="1"/>
          <p:nvPr/>
        </p:nvSpPr>
        <p:spPr>
          <a:xfrm>
            <a:off x="2979072" y="647525"/>
            <a:ext cx="1686249" cy="523220"/>
          </a:xfrm>
          <a:prstGeom prst="rect">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Clean and repair</a:t>
            </a:r>
          </a:p>
          <a:p>
            <a:r>
              <a:rPr lang="en-GB" sz="1400" dirty="0"/>
              <a:t>Yearly OPEX $ 2,800</a:t>
            </a:r>
            <a:endParaRPr lang="en-US" sz="1400" dirty="0"/>
          </a:p>
        </p:txBody>
      </p:sp>
      <p:sp>
        <p:nvSpPr>
          <p:cNvPr id="45" name="TextBox 44">
            <a:extLst>
              <a:ext uri="{FF2B5EF4-FFF2-40B4-BE49-F238E27FC236}">
                <a16:creationId xmlns:a16="http://schemas.microsoft.com/office/drawing/2014/main" id="{1A1B0C99-6548-47CE-98E6-9BE2FD6715F0}"/>
              </a:ext>
            </a:extLst>
          </p:cNvPr>
          <p:cNvSpPr txBox="1"/>
          <p:nvPr/>
        </p:nvSpPr>
        <p:spPr>
          <a:xfrm>
            <a:off x="1247457" y="3661203"/>
            <a:ext cx="1642368" cy="73866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Masonry lined pit latrine  $ 446 </a:t>
            </a:r>
          </a:p>
          <a:p>
            <a:r>
              <a:rPr lang="en-GB" sz="1400" dirty="0"/>
              <a:t>(family shared)</a:t>
            </a:r>
          </a:p>
        </p:txBody>
      </p:sp>
      <p:sp>
        <p:nvSpPr>
          <p:cNvPr id="46" name="TextBox 45">
            <a:extLst>
              <a:ext uri="{FF2B5EF4-FFF2-40B4-BE49-F238E27FC236}">
                <a16:creationId xmlns:a16="http://schemas.microsoft.com/office/drawing/2014/main" id="{5A5320E2-B35C-407B-8242-67EB4CF917B6}"/>
              </a:ext>
            </a:extLst>
          </p:cNvPr>
          <p:cNvSpPr txBox="1"/>
          <p:nvPr/>
        </p:nvSpPr>
        <p:spPr>
          <a:xfrm>
            <a:off x="4774903" y="3552361"/>
            <a:ext cx="1642367"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Manual desludging</a:t>
            </a:r>
          </a:p>
          <a:p>
            <a:r>
              <a:rPr lang="en-US" sz="1400" dirty="0"/>
              <a:t>Yearly OPEX $ 60</a:t>
            </a:r>
          </a:p>
        </p:txBody>
      </p:sp>
      <p:sp>
        <p:nvSpPr>
          <p:cNvPr id="47" name="TextBox 46">
            <a:extLst>
              <a:ext uri="{FF2B5EF4-FFF2-40B4-BE49-F238E27FC236}">
                <a16:creationId xmlns:a16="http://schemas.microsoft.com/office/drawing/2014/main" id="{A34C0624-AE63-4603-A723-911260F8DD3B}"/>
              </a:ext>
            </a:extLst>
          </p:cNvPr>
          <p:cNvSpPr txBox="1"/>
          <p:nvPr/>
        </p:nvSpPr>
        <p:spPr>
          <a:xfrm>
            <a:off x="4775612" y="4500203"/>
            <a:ext cx="3037825" cy="738664"/>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Mechanical desludging with transport</a:t>
            </a:r>
          </a:p>
          <a:p>
            <a:r>
              <a:rPr lang="en-US" sz="1400" dirty="0"/>
              <a:t>Yearly OPEX  $ 10 for lined pit </a:t>
            </a:r>
          </a:p>
          <a:p>
            <a:r>
              <a:rPr lang="en-US" sz="1400" dirty="0"/>
              <a:t>	$ 36 for raised pit</a:t>
            </a:r>
            <a:r>
              <a:rPr lang="en-GB" sz="1400" dirty="0"/>
              <a:t> </a:t>
            </a:r>
            <a:endParaRPr lang="en-US" sz="1400" dirty="0"/>
          </a:p>
        </p:txBody>
      </p:sp>
      <p:sp>
        <p:nvSpPr>
          <p:cNvPr id="48" name="TextBox 47">
            <a:extLst>
              <a:ext uri="{FF2B5EF4-FFF2-40B4-BE49-F238E27FC236}">
                <a16:creationId xmlns:a16="http://schemas.microsoft.com/office/drawing/2014/main" id="{DD4A5A24-673F-4B83-B731-13583B9BAF57}"/>
              </a:ext>
            </a:extLst>
          </p:cNvPr>
          <p:cNvSpPr txBox="1"/>
          <p:nvPr/>
        </p:nvSpPr>
        <p:spPr>
          <a:xfrm>
            <a:off x="6460561" y="3466267"/>
            <a:ext cx="1508898" cy="954107"/>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Transitional storage and transport</a:t>
            </a:r>
          </a:p>
          <a:p>
            <a:r>
              <a:rPr lang="en-US" sz="1400" dirty="0"/>
              <a:t>Yearly OPEX $ 12</a:t>
            </a:r>
          </a:p>
        </p:txBody>
      </p:sp>
      <p:sp>
        <p:nvSpPr>
          <p:cNvPr id="49" name="TextBox 48">
            <a:extLst>
              <a:ext uri="{FF2B5EF4-FFF2-40B4-BE49-F238E27FC236}">
                <a16:creationId xmlns:a16="http://schemas.microsoft.com/office/drawing/2014/main" id="{147BE341-2FA7-43DC-A52C-D8350A7893AF}"/>
              </a:ext>
            </a:extLst>
          </p:cNvPr>
          <p:cNvSpPr txBox="1"/>
          <p:nvPr/>
        </p:nvSpPr>
        <p:spPr>
          <a:xfrm>
            <a:off x="8120066" y="3294638"/>
            <a:ext cx="2044438" cy="1169551"/>
          </a:xfrm>
          <a:prstGeom prst="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Decentralised Treatment</a:t>
            </a:r>
          </a:p>
          <a:p>
            <a:r>
              <a:rPr lang="en-GB" sz="1400" dirty="0"/>
              <a:t>Yearly OPEX  $ 0.1 (Biogas) to $ 20 (Lime)</a:t>
            </a:r>
          </a:p>
          <a:p>
            <a:r>
              <a:rPr lang="en-GB" sz="1400" dirty="0"/>
              <a:t>Shared CAPEX $ 4 to 112 (</a:t>
            </a:r>
            <a:r>
              <a:rPr lang="en-GB" sz="1400" dirty="0" err="1"/>
              <a:t>nber</a:t>
            </a:r>
            <a:r>
              <a:rPr lang="en-GB" sz="1400" dirty="0"/>
              <a:t> year operate, type)</a:t>
            </a:r>
            <a:endParaRPr lang="en-US" sz="1400" dirty="0"/>
          </a:p>
        </p:txBody>
      </p:sp>
      <p:sp>
        <p:nvSpPr>
          <p:cNvPr id="50" name="TextBox 49">
            <a:extLst>
              <a:ext uri="{FF2B5EF4-FFF2-40B4-BE49-F238E27FC236}">
                <a16:creationId xmlns:a16="http://schemas.microsoft.com/office/drawing/2014/main" id="{59CFF9A0-758F-45BC-9658-CFEC2E3EEA30}"/>
              </a:ext>
            </a:extLst>
          </p:cNvPr>
          <p:cNvSpPr txBox="1"/>
          <p:nvPr/>
        </p:nvSpPr>
        <p:spPr>
          <a:xfrm>
            <a:off x="10268793" y="3452428"/>
            <a:ext cx="1508898" cy="52322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Transport &amp; bury</a:t>
            </a:r>
          </a:p>
          <a:p>
            <a:r>
              <a:rPr lang="en-GB" sz="1400" dirty="0"/>
              <a:t>Yearly OPEX $ 4</a:t>
            </a:r>
            <a:endParaRPr lang="en-US" sz="1400" dirty="0"/>
          </a:p>
        </p:txBody>
      </p:sp>
      <p:sp>
        <p:nvSpPr>
          <p:cNvPr id="51" name="TextBox 50">
            <a:extLst>
              <a:ext uri="{FF2B5EF4-FFF2-40B4-BE49-F238E27FC236}">
                <a16:creationId xmlns:a16="http://schemas.microsoft.com/office/drawing/2014/main" id="{16BE2327-945D-43CC-B971-9E07795FFA9F}"/>
              </a:ext>
            </a:extLst>
          </p:cNvPr>
          <p:cNvSpPr txBox="1"/>
          <p:nvPr/>
        </p:nvSpPr>
        <p:spPr>
          <a:xfrm>
            <a:off x="3022954" y="1587134"/>
            <a:ext cx="1494182" cy="971859"/>
          </a:xfrm>
          <a:prstGeom prst="rect">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Clean and repair</a:t>
            </a:r>
          </a:p>
          <a:p>
            <a:r>
              <a:rPr lang="en-GB" sz="1400" dirty="0"/>
              <a:t>Managed by users (labour and consumable)</a:t>
            </a:r>
            <a:endParaRPr lang="en-US" sz="1400" dirty="0"/>
          </a:p>
        </p:txBody>
      </p:sp>
      <p:sp>
        <p:nvSpPr>
          <p:cNvPr id="52" name="TextBox 51">
            <a:extLst>
              <a:ext uri="{FF2B5EF4-FFF2-40B4-BE49-F238E27FC236}">
                <a16:creationId xmlns:a16="http://schemas.microsoft.com/office/drawing/2014/main" id="{A647BA5A-25BC-400D-9AF4-B153BA9CFEC1}"/>
              </a:ext>
            </a:extLst>
          </p:cNvPr>
          <p:cNvSpPr txBox="1"/>
          <p:nvPr/>
        </p:nvSpPr>
        <p:spPr>
          <a:xfrm>
            <a:off x="3047331" y="3330652"/>
            <a:ext cx="1508898" cy="1169551"/>
          </a:xfrm>
          <a:prstGeom prst="rect">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1400" dirty="0"/>
              <a:t>Clean and repair</a:t>
            </a:r>
          </a:p>
          <a:p>
            <a:r>
              <a:rPr lang="en-GB" sz="1400" dirty="0"/>
              <a:t>Managed by users with provision consumable</a:t>
            </a:r>
          </a:p>
          <a:p>
            <a:r>
              <a:rPr lang="en-GB" sz="1400" dirty="0"/>
              <a:t>Yearly OPEX $ 315</a:t>
            </a:r>
          </a:p>
        </p:txBody>
      </p:sp>
      <p:sp>
        <p:nvSpPr>
          <p:cNvPr id="31" name="Right Brace 30">
            <a:extLst>
              <a:ext uri="{FF2B5EF4-FFF2-40B4-BE49-F238E27FC236}">
                <a16:creationId xmlns:a16="http://schemas.microsoft.com/office/drawing/2014/main" id="{0AC0A01C-3D3E-4B2B-998B-9AB37508D645}"/>
              </a:ext>
            </a:extLst>
          </p:cNvPr>
          <p:cNvSpPr/>
          <p:nvPr/>
        </p:nvSpPr>
        <p:spPr>
          <a:xfrm>
            <a:off x="2914487" y="2896075"/>
            <a:ext cx="72614" cy="19329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ight Brace 32">
            <a:extLst>
              <a:ext uri="{FF2B5EF4-FFF2-40B4-BE49-F238E27FC236}">
                <a16:creationId xmlns:a16="http://schemas.microsoft.com/office/drawing/2014/main" id="{FF386C8E-6BED-4BDA-82CD-6901265E5398}"/>
              </a:ext>
            </a:extLst>
          </p:cNvPr>
          <p:cNvSpPr/>
          <p:nvPr/>
        </p:nvSpPr>
        <p:spPr>
          <a:xfrm>
            <a:off x="9349136" y="2064187"/>
            <a:ext cx="363917"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a:extLst>
              <a:ext uri="{FF2B5EF4-FFF2-40B4-BE49-F238E27FC236}">
                <a16:creationId xmlns:a16="http://schemas.microsoft.com/office/drawing/2014/main" id="{937509FE-71F7-4107-9F45-256C2E46A65C}"/>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54" name="Action Button: Go to End 53">
            <a:hlinkClick r:id="rId20" action="ppaction://hlinksldjump" highlightClick="1"/>
            <a:extLst>
              <a:ext uri="{FF2B5EF4-FFF2-40B4-BE49-F238E27FC236}">
                <a16:creationId xmlns:a16="http://schemas.microsoft.com/office/drawing/2014/main" id="{ECB26117-33ED-41ED-A8F7-B315348C331B}"/>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Go Forward or Next 54">
            <a:hlinkClick r:id="" action="ppaction://hlinkshowjump?jump=nextslide" highlightClick="1"/>
            <a:extLst>
              <a:ext uri="{FF2B5EF4-FFF2-40B4-BE49-F238E27FC236}">
                <a16:creationId xmlns:a16="http://schemas.microsoft.com/office/drawing/2014/main" id="{4402F487-764A-4A98-B704-1625DDB5FD46}"/>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8E74575E-1C81-4A56-8078-FA8F7D236380}"/>
              </a:ext>
            </a:extLst>
          </p:cNvPr>
          <p:cNvSpPr txBox="1"/>
          <p:nvPr/>
        </p:nvSpPr>
        <p:spPr>
          <a:xfrm>
            <a:off x="10178194" y="4972069"/>
            <a:ext cx="201380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Assuming people are willing to pay enough to cover the transport cost</a:t>
            </a:r>
            <a:endParaRPr lang="en-US" sz="1200" b="1" dirty="0">
              <a:solidFill>
                <a:srgbClr val="FF0000"/>
              </a:solidFill>
            </a:endParaRPr>
          </a:p>
        </p:txBody>
      </p:sp>
      <p:sp>
        <p:nvSpPr>
          <p:cNvPr id="57" name="TextBox 56">
            <a:extLst>
              <a:ext uri="{FF2B5EF4-FFF2-40B4-BE49-F238E27FC236}">
                <a16:creationId xmlns:a16="http://schemas.microsoft.com/office/drawing/2014/main" id="{1009A11D-4024-4652-BC91-E4885C7808B4}"/>
              </a:ext>
            </a:extLst>
          </p:cNvPr>
          <p:cNvSpPr txBox="1"/>
          <p:nvPr/>
        </p:nvSpPr>
        <p:spPr>
          <a:xfrm>
            <a:off x="9587550" y="524995"/>
            <a:ext cx="236365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Amounts are indicative and do not include any costs related to community engagement, hygiene promotion, and organisation staff. </a:t>
            </a:r>
            <a:endParaRPr lang="en-US" sz="1200" b="1" dirty="0">
              <a:solidFill>
                <a:srgbClr val="FF0000"/>
              </a:solidFill>
            </a:endParaRPr>
          </a:p>
        </p:txBody>
      </p:sp>
    </p:spTree>
    <p:extLst>
      <p:ext uri="{BB962C8B-B14F-4D97-AF65-F5344CB8AC3E}">
        <p14:creationId xmlns:p14="http://schemas.microsoft.com/office/powerpoint/2010/main" val="34922304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48FF3D1E-B6EA-4D62-B488-A5F90AFA7F26}"/>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59F63785-60AA-4688-BE94-99054DB77C43}"/>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BF5E50CF-BA63-4CEA-87D8-0CCD11285A6E}"/>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70414259-EA66-4B90-B37C-9233137EFC8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260DF443-CAA8-4C2A-8D71-55835AC57B8E}"/>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15153870-A568-4E46-8848-A46264B096D0}"/>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D7EEC44F-B137-49DD-B5DC-080AF10D34D6}"/>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021AF535-8CC1-493E-BCD1-E5EC1F42A8CC}"/>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36B0E3C5-8293-4188-B429-6EF7B256F2EF}"/>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F3AC8B4C-7FA0-4982-89B4-AF269FAEF074}"/>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EF6712AD-E6E5-4EAB-97C5-8600D5A9CA9C}"/>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30FDEEE1-76BD-4CFF-A9AE-38E89EBEAC64}"/>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61972DE-F618-4794-8B06-7826F0ADC7C2}"/>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6D3DBF1-F91B-4691-A190-87E3E7A42BA2}"/>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9EB4936C-6AEC-4CE1-B0CF-CDFE686D130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88431509-F650-427D-8530-16D045EA1505}"/>
              </a:ext>
            </a:extLst>
          </p:cNvPr>
          <p:cNvSpPr/>
          <p:nvPr/>
        </p:nvSpPr>
        <p:spPr>
          <a:xfrm>
            <a:off x="87967" y="503371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Cost comparison</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D63B7627-420C-435A-87EF-D491E17BCC36}"/>
              </a:ext>
            </a:extLst>
          </p:cNvPr>
          <p:cNvSpPr/>
          <p:nvPr/>
        </p:nvSpPr>
        <p:spPr>
          <a:xfrm>
            <a:off x="87967" y="5204901"/>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committee</a:t>
            </a:r>
            <a:endParaRPr lang="en-US" sz="900" dirty="0"/>
          </a:p>
        </p:txBody>
      </p:sp>
      <p:sp>
        <p:nvSpPr>
          <p:cNvPr id="21" name="Rectangle 20">
            <a:hlinkClick r:id="rId17" action="ppaction://hlinksldjump"/>
            <a:extLst>
              <a:ext uri="{FF2B5EF4-FFF2-40B4-BE49-F238E27FC236}">
                <a16:creationId xmlns:a16="http://schemas.microsoft.com/office/drawing/2014/main" id="{935084A3-1AE3-4169-93A1-3ACCDD207D20}"/>
              </a:ext>
            </a:extLst>
          </p:cNvPr>
          <p:cNvSpPr/>
          <p:nvPr/>
        </p:nvSpPr>
        <p:spPr>
          <a:xfrm>
            <a:off x="87966" y="5373346"/>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utility</a:t>
            </a:r>
            <a:endParaRPr lang="en-US" sz="900" dirty="0"/>
          </a:p>
        </p:txBody>
      </p:sp>
      <p:sp>
        <p:nvSpPr>
          <p:cNvPr id="22" name="Rectangle 21">
            <a:hlinkClick r:id="rId18" action="ppaction://hlinksldjump"/>
            <a:extLst>
              <a:ext uri="{FF2B5EF4-FFF2-40B4-BE49-F238E27FC236}">
                <a16:creationId xmlns:a16="http://schemas.microsoft.com/office/drawing/2014/main" id="{AB1DC080-DD04-45B0-B0FD-E01AB5F0D5E8}"/>
              </a:ext>
            </a:extLst>
          </p:cNvPr>
          <p:cNvSpPr/>
          <p:nvPr/>
        </p:nvSpPr>
        <p:spPr>
          <a:xfrm>
            <a:off x="0" y="554453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6" name="Rectangle 25">
            <a:extLst>
              <a:ext uri="{FF2B5EF4-FFF2-40B4-BE49-F238E27FC236}">
                <a16:creationId xmlns:a16="http://schemas.microsoft.com/office/drawing/2014/main" id="{CC16CA2E-F52C-4557-AB3D-3D414A880B63}"/>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7" name="Action Button: Go Back or Previous 26">
            <a:hlinkClick r:id="" action="ppaction://hlinkshowjump?jump=previousslide" highlightClick="1"/>
            <a:extLst>
              <a:ext uri="{FF2B5EF4-FFF2-40B4-BE49-F238E27FC236}">
                <a16:creationId xmlns:a16="http://schemas.microsoft.com/office/drawing/2014/main" id="{5CBF5E04-013A-44F5-8B75-94658CD14C5D}"/>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Beginning 27">
            <a:hlinkClick r:id="rId19" action="ppaction://hlinksldjump" highlightClick="1"/>
            <a:extLst>
              <a:ext uri="{FF2B5EF4-FFF2-40B4-BE49-F238E27FC236}">
                <a16:creationId xmlns:a16="http://schemas.microsoft.com/office/drawing/2014/main" id="{986A449B-21A6-4EE7-84F0-8854D2E15856}"/>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20" action="ppaction://hlinksldjump" highlightClick="1"/>
            <a:extLst>
              <a:ext uri="{FF2B5EF4-FFF2-40B4-BE49-F238E27FC236}">
                <a16:creationId xmlns:a16="http://schemas.microsoft.com/office/drawing/2014/main" id="{AD037431-4F36-4262-82C2-7D6F1491BC1B}"/>
              </a:ext>
            </a:extLst>
          </p:cNvPr>
          <p:cNvSpPr/>
          <p:nvPr/>
        </p:nvSpPr>
        <p:spPr>
          <a:xfrm>
            <a:off x="11215561" y="0"/>
            <a:ext cx="343318" cy="291312"/>
          </a:xfrm>
          <a:prstGeom prst="actionButtonE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8D9FD60D-2826-476D-B255-764B8F07E251}"/>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31DE869-90F8-4456-ABA0-4CBB3E3F6262}"/>
              </a:ext>
            </a:extLst>
          </p:cNvPr>
          <p:cNvSpPr txBox="1"/>
          <p:nvPr/>
        </p:nvSpPr>
        <p:spPr>
          <a:xfrm>
            <a:off x="1915115" y="106647"/>
            <a:ext cx="7033576" cy="369332"/>
          </a:xfrm>
          <a:prstGeom prst="rect">
            <a:avLst/>
          </a:prstGeom>
          <a:noFill/>
        </p:spPr>
        <p:txBody>
          <a:bodyPr wrap="square" rtlCol="0">
            <a:spAutoFit/>
          </a:bodyPr>
          <a:lstStyle/>
          <a:p>
            <a:r>
              <a:rPr lang="en-GB" b="1" dirty="0"/>
              <a:t>Cost for 20 people over 10-year period according to phasing  scenario</a:t>
            </a:r>
            <a:endParaRPr lang="en-US" b="1" dirty="0"/>
          </a:p>
        </p:txBody>
      </p:sp>
      <p:graphicFrame>
        <p:nvGraphicFramePr>
          <p:cNvPr id="32" name="Table 31">
            <a:extLst>
              <a:ext uri="{FF2B5EF4-FFF2-40B4-BE49-F238E27FC236}">
                <a16:creationId xmlns:a16="http://schemas.microsoft.com/office/drawing/2014/main" id="{DFCEC01A-5AC0-4B3E-BC73-423CAE11AE89}"/>
              </a:ext>
            </a:extLst>
          </p:cNvPr>
          <p:cNvGraphicFramePr>
            <a:graphicFrameLocks noGrp="1"/>
          </p:cNvGraphicFramePr>
          <p:nvPr>
            <p:extLst>
              <p:ext uri="{D42A27DB-BD31-4B8C-83A1-F6EECF244321}">
                <p14:modId xmlns:p14="http://schemas.microsoft.com/office/powerpoint/2010/main" val="933269743"/>
              </p:ext>
            </p:extLst>
          </p:nvPr>
        </p:nvGraphicFramePr>
        <p:xfrm>
          <a:off x="1580226" y="649786"/>
          <a:ext cx="9809823" cy="5308600"/>
        </p:xfrm>
        <a:graphic>
          <a:graphicData uri="http://schemas.openxmlformats.org/drawingml/2006/table">
            <a:tbl>
              <a:tblPr firstRow="1" bandRow="1">
                <a:tableStyleId>{5C22544A-7EE6-4342-B048-85BDC9FD1C3A}</a:tableStyleId>
              </a:tblPr>
              <a:tblGrid>
                <a:gridCol w="1038687">
                  <a:extLst>
                    <a:ext uri="{9D8B030D-6E8A-4147-A177-3AD203B41FA5}">
                      <a16:colId xmlns:a16="http://schemas.microsoft.com/office/drawing/2014/main" val="2675486105"/>
                    </a:ext>
                  </a:extLst>
                </a:gridCol>
                <a:gridCol w="4252404">
                  <a:extLst>
                    <a:ext uri="{9D8B030D-6E8A-4147-A177-3AD203B41FA5}">
                      <a16:colId xmlns:a16="http://schemas.microsoft.com/office/drawing/2014/main" val="2556138293"/>
                    </a:ext>
                  </a:extLst>
                </a:gridCol>
                <a:gridCol w="1189607">
                  <a:extLst>
                    <a:ext uri="{9D8B030D-6E8A-4147-A177-3AD203B41FA5}">
                      <a16:colId xmlns:a16="http://schemas.microsoft.com/office/drawing/2014/main" val="2102854694"/>
                    </a:ext>
                  </a:extLst>
                </a:gridCol>
                <a:gridCol w="3329125">
                  <a:extLst>
                    <a:ext uri="{9D8B030D-6E8A-4147-A177-3AD203B41FA5}">
                      <a16:colId xmlns:a16="http://schemas.microsoft.com/office/drawing/2014/main" val="2190041457"/>
                    </a:ext>
                  </a:extLst>
                </a:gridCol>
              </a:tblGrid>
              <a:tr h="370840">
                <a:tc>
                  <a:txBody>
                    <a:bodyPr/>
                    <a:lstStyle/>
                    <a:p>
                      <a:r>
                        <a:rPr lang="en-GB" sz="1400" dirty="0"/>
                        <a:t>Scenario #</a:t>
                      </a:r>
                      <a:endParaRPr lang="en-US" sz="1400" dirty="0"/>
                    </a:p>
                  </a:txBody>
                  <a:tcPr/>
                </a:tc>
                <a:tc>
                  <a:txBody>
                    <a:bodyPr/>
                    <a:lstStyle/>
                    <a:p>
                      <a:r>
                        <a:rPr lang="en-GB" sz="1400" dirty="0"/>
                        <a:t>Description</a:t>
                      </a:r>
                      <a:endParaRPr lang="en-US" sz="1400" dirty="0"/>
                    </a:p>
                  </a:txBody>
                  <a:tcPr/>
                </a:tc>
                <a:tc>
                  <a:txBody>
                    <a:bodyPr/>
                    <a:lstStyle/>
                    <a:p>
                      <a:r>
                        <a:rPr lang="en-GB" sz="1400" dirty="0"/>
                        <a:t>Total cost </a:t>
                      </a:r>
                      <a:endParaRPr lang="en-US" sz="1400" dirty="0"/>
                    </a:p>
                  </a:txBody>
                  <a:tcPr/>
                </a:tc>
                <a:tc>
                  <a:txBody>
                    <a:bodyPr/>
                    <a:lstStyle/>
                    <a:p>
                      <a:r>
                        <a:rPr lang="en-GB" sz="1400" dirty="0"/>
                        <a:t>Comment</a:t>
                      </a:r>
                      <a:endParaRPr lang="en-US" sz="1400" dirty="0"/>
                    </a:p>
                  </a:txBody>
                  <a:tcPr/>
                </a:tc>
                <a:extLst>
                  <a:ext uri="{0D108BD9-81ED-4DB2-BD59-A6C34878D82A}">
                    <a16:rowId xmlns:a16="http://schemas.microsoft.com/office/drawing/2014/main" val="3946735280"/>
                  </a:ext>
                </a:extLst>
              </a:tr>
              <a:tr h="370840">
                <a:tc>
                  <a:txBody>
                    <a:bodyPr/>
                    <a:lstStyle/>
                    <a:p>
                      <a:r>
                        <a:rPr lang="en-GB" sz="1400" dirty="0"/>
                        <a:t>1 - camp setting</a:t>
                      </a:r>
                      <a:endParaRPr lang="en-US" sz="1400" dirty="0"/>
                    </a:p>
                  </a:txBody>
                  <a:tcPr/>
                </a:tc>
                <a:tc>
                  <a:txBody>
                    <a:bodyPr/>
                    <a:lstStyle/>
                    <a:p>
                      <a:r>
                        <a:rPr lang="en-GB" sz="1400" dirty="0"/>
                        <a:t>Emergency unlined pit latrine and replacement</a:t>
                      </a:r>
                      <a:endParaRPr lang="en-US" sz="1400" dirty="0"/>
                    </a:p>
                  </a:txBody>
                  <a:tcPr/>
                </a:tc>
                <a:tc>
                  <a:txBody>
                    <a:bodyPr/>
                    <a:lstStyle/>
                    <a:p>
                      <a:r>
                        <a:rPr lang="en-US" sz="1400" dirty="0"/>
                        <a:t>$ 31,344</a:t>
                      </a:r>
                    </a:p>
                  </a:txBody>
                  <a:tcPr/>
                </a:tc>
                <a:tc>
                  <a:txBody>
                    <a:bodyPr/>
                    <a:lstStyle/>
                    <a:p>
                      <a:r>
                        <a:rPr lang="en-GB" sz="1400" dirty="0"/>
                        <a:t>Supposed sufficient space to build new latrines. Most likely a lack of buy-in and collaboration from users </a:t>
                      </a:r>
                      <a:endParaRPr lang="en-US" sz="1400" dirty="0"/>
                    </a:p>
                  </a:txBody>
                  <a:tcPr/>
                </a:tc>
                <a:extLst>
                  <a:ext uri="{0D108BD9-81ED-4DB2-BD59-A6C34878D82A}">
                    <a16:rowId xmlns:a16="http://schemas.microsoft.com/office/drawing/2014/main" val="1766996784"/>
                  </a:ext>
                </a:extLst>
              </a:tr>
              <a:tr h="370840">
                <a:tc>
                  <a:txBody>
                    <a:bodyPr/>
                    <a:lstStyle/>
                    <a:p>
                      <a:r>
                        <a:rPr lang="en-GB" sz="1400" dirty="0"/>
                        <a:t>2 - camp setting</a:t>
                      </a:r>
                      <a:endParaRPr lang="en-US" sz="1400" dirty="0"/>
                    </a:p>
                  </a:txBody>
                  <a:tcPr/>
                </a:tc>
                <a:tc>
                  <a:txBody>
                    <a:bodyPr/>
                    <a:lstStyle/>
                    <a:p>
                      <a:r>
                        <a:rPr lang="en-GB" sz="1400" dirty="0"/>
                        <a:t>Emergency unlined pit latrine for 6 months then permanent lined pit latrine family shared, sludge transported and disposed in a landfill</a:t>
                      </a:r>
                      <a:endParaRPr lang="en-US" sz="1400" dirty="0"/>
                    </a:p>
                  </a:txBody>
                  <a:tcPr/>
                </a:tc>
                <a:tc>
                  <a:txBody>
                    <a:bodyPr/>
                    <a:lstStyle/>
                    <a:p>
                      <a:r>
                        <a:rPr lang="en-GB" sz="1400" dirty="0"/>
                        <a:t>$ 4,568</a:t>
                      </a:r>
                      <a:endParaRPr lang="en-US" sz="1400" dirty="0"/>
                    </a:p>
                  </a:txBody>
                  <a:tcPr/>
                </a:tc>
                <a:tc>
                  <a:txBody>
                    <a:bodyPr/>
                    <a:lstStyle/>
                    <a:p>
                      <a:r>
                        <a:rPr lang="en-GB" sz="1400" dirty="0"/>
                        <a:t>For planning purpose consider 2m3 of sludge per year for 20 people instead of 0.8 m3 after treatment. If the water table is high and the pit must be raised, then the volume to evacuate per year is above 7m3.</a:t>
                      </a:r>
                    </a:p>
                    <a:p>
                      <a:r>
                        <a:rPr lang="en-GB" sz="1400" dirty="0"/>
                        <a:t>Supposed the existing landfill (if any) is accepting the sludge*</a:t>
                      </a:r>
                      <a:endParaRPr lang="en-US" sz="1400" dirty="0"/>
                    </a:p>
                  </a:txBody>
                  <a:tcPr/>
                </a:tc>
                <a:extLst>
                  <a:ext uri="{0D108BD9-81ED-4DB2-BD59-A6C34878D82A}">
                    <a16:rowId xmlns:a16="http://schemas.microsoft.com/office/drawing/2014/main" val="2729891610"/>
                  </a:ext>
                </a:extLst>
              </a:tr>
              <a:tr h="370840">
                <a:tc>
                  <a:txBody>
                    <a:bodyPr/>
                    <a:lstStyle/>
                    <a:p>
                      <a:r>
                        <a:rPr lang="en-GB" sz="1400" dirty="0"/>
                        <a:t>3 – camp setting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Emergency unlined pit latrine for 6 months then permanent lined pit latrine family shared, sludge transported and disposed in a landfill</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 for 6 month while a treatment system is built Starting year 2 all sludge is treated before transported in landfill</a:t>
                      </a:r>
                      <a:endParaRPr lang="en-US" sz="1400" dirty="0"/>
                    </a:p>
                    <a:p>
                      <a:endParaRPr lang="en-US" sz="1400" dirty="0"/>
                    </a:p>
                  </a:txBody>
                  <a:tcPr/>
                </a:tc>
                <a:tc>
                  <a:txBody>
                    <a:bodyPr/>
                    <a:lstStyle/>
                    <a:p>
                      <a:r>
                        <a:rPr lang="en-GB" sz="1400" dirty="0"/>
                        <a:t>$ 4,992</a:t>
                      </a:r>
                      <a:endParaRPr lang="en-US" sz="1400" dirty="0"/>
                    </a:p>
                  </a:txBody>
                  <a:tcPr/>
                </a:tc>
                <a:tc>
                  <a:txBody>
                    <a:bodyPr/>
                    <a:lstStyle/>
                    <a:p>
                      <a:r>
                        <a:rPr lang="en-GB" sz="1400" dirty="0"/>
                        <a:t>0.8 m3 per 20 people per year more susceptible to be accepted by landfill (dryer and less instability risks). *</a:t>
                      </a:r>
                    </a:p>
                    <a:p>
                      <a:endParaRPr lang="en-US" sz="1400" dirty="0"/>
                    </a:p>
                  </a:txBody>
                  <a:tcPr/>
                </a:tc>
                <a:extLst>
                  <a:ext uri="{0D108BD9-81ED-4DB2-BD59-A6C34878D82A}">
                    <a16:rowId xmlns:a16="http://schemas.microsoft.com/office/drawing/2014/main" val="2979358951"/>
                  </a:ext>
                </a:extLst>
              </a:tr>
              <a:tr h="370840">
                <a:tc>
                  <a:txBody>
                    <a:bodyPr/>
                    <a:lstStyle/>
                    <a:p>
                      <a:r>
                        <a:rPr lang="en-GB" sz="1400" dirty="0"/>
                        <a:t>4 – camp setting</a:t>
                      </a:r>
                      <a:endParaRPr lang="en-US" sz="1400" dirty="0"/>
                    </a:p>
                  </a:txBody>
                  <a:tcPr/>
                </a:tc>
                <a:tc>
                  <a:txBody>
                    <a:bodyPr/>
                    <a:lstStyle/>
                    <a:p>
                      <a:r>
                        <a:rPr lang="en-GB" sz="1400" dirty="0"/>
                        <a:t>Emergency unlined pit latrine for 6 month then Tiger worm toilet family shared</a:t>
                      </a:r>
                      <a:endParaRPr lang="en-US" sz="1400" dirty="0"/>
                    </a:p>
                  </a:txBody>
                  <a:tcPr/>
                </a:tc>
                <a:tc>
                  <a:txBody>
                    <a:bodyPr/>
                    <a:lstStyle/>
                    <a:p>
                      <a:r>
                        <a:rPr lang="en-GB" sz="1400" dirty="0"/>
                        <a:t>$ 4,852</a:t>
                      </a:r>
                      <a:endParaRPr lang="en-US" sz="1400" dirty="0"/>
                    </a:p>
                  </a:txBody>
                  <a:tcPr/>
                </a:tc>
                <a:tc>
                  <a:txBody>
                    <a:bodyPr/>
                    <a:lstStyle/>
                    <a:p>
                      <a:endParaRPr lang="en-US" sz="1400" dirty="0"/>
                    </a:p>
                  </a:txBody>
                  <a:tcPr/>
                </a:tc>
                <a:extLst>
                  <a:ext uri="{0D108BD9-81ED-4DB2-BD59-A6C34878D82A}">
                    <a16:rowId xmlns:a16="http://schemas.microsoft.com/office/drawing/2014/main" val="1515231068"/>
                  </a:ext>
                </a:extLst>
              </a:tr>
              <a:tr h="370840">
                <a:tc>
                  <a:txBody>
                    <a:bodyPr/>
                    <a:lstStyle/>
                    <a:p>
                      <a:r>
                        <a:rPr lang="en-GB" sz="1400" dirty="0"/>
                        <a:t>5- host community</a:t>
                      </a:r>
                      <a:endParaRPr lang="en-US" sz="1400" dirty="0"/>
                    </a:p>
                  </a:txBody>
                  <a:tcPr/>
                </a:tc>
                <a:tc>
                  <a:txBody>
                    <a:bodyPr/>
                    <a:lstStyle/>
                    <a:p>
                      <a:r>
                        <a:rPr lang="en-GB" sz="1400" dirty="0"/>
                        <a:t>Support for the construction of UDDT or Tiger Worm Toilet at household level</a:t>
                      </a:r>
                      <a:endParaRPr lang="en-US" sz="1400" dirty="0"/>
                    </a:p>
                  </a:txBody>
                  <a:tcPr/>
                </a:tc>
                <a:tc>
                  <a:txBody>
                    <a:bodyPr/>
                    <a:lstStyle/>
                    <a:p>
                      <a:r>
                        <a:rPr lang="en-GB" sz="1400" dirty="0"/>
                        <a:t>$ 570 (TWT) or $ 1070 (UDDT)</a:t>
                      </a:r>
                      <a:endParaRPr lang="en-US" sz="1400" dirty="0"/>
                    </a:p>
                  </a:txBody>
                  <a:tcPr/>
                </a:tc>
                <a:tc>
                  <a:txBody>
                    <a:bodyPr/>
                    <a:lstStyle/>
                    <a:p>
                      <a:r>
                        <a:rPr lang="en-GB" sz="1400" dirty="0"/>
                        <a:t>If in a camp setting, then a 6 months phase with emergency latrine may be needed (with an additional cost of  about $ 1,600)</a:t>
                      </a:r>
                      <a:endParaRPr lang="en-US" sz="1400" dirty="0"/>
                    </a:p>
                  </a:txBody>
                  <a:tcPr/>
                </a:tc>
                <a:extLst>
                  <a:ext uri="{0D108BD9-81ED-4DB2-BD59-A6C34878D82A}">
                    <a16:rowId xmlns:a16="http://schemas.microsoft.com/office/drawing/2014/main" val="726594646"/>
                  </a:ext>
                </a:extLst>
              </a:tr>
            </a:tbl>
          </a:graphicData>
        </a:graphic>
      </p:graphicFrame>
      <p:sp>
        <p:nvSpPr>
          <p:cNvPr id="33" name="TextBox 32">
            <a:extLst>
              <a:ext uri="{FF2B5EF4-FFF2-40B4-BE49-F238E27FC236}">
                <a16:creationId xmlns:a16="http://schemas.microsoft.com/office/drawing/2014/main" id="{C6A04EDA-7FCE-4C40-B396-7F6B3255B9E7}"/>
              </a:ext>
            </a:extLst>
          </p:cNvPr>
          <p:cNvSpPr txBox="1"/>
          <p:nvPr/>
        </p:nvSpPr>
        <p:spPr>
          <a:xfrm>
            <a:off x="2046302" y="6334694"/>
            <a:ext cx="8877670" cy="276999"/>
          </a:xfrm>
          <a:prstGeom prst="rect">
            <a:avLst/>
          </a:prstGeom>
          <a:noFill/>
        </p:spPr>
        <p:txBody>
          <a:bodyPr wrap="square" rtlCol="0">
            <a:spAutoFit/>
          </a:bodyPr>
          <a:lstStyle/>
          <a:p>
            <a:r>
              <a:rPr lang="en-GB" sz="1200" dirty="0"/>
              <a:t>*A landfill fee per m3 may apply and is not included in the total cost  (landfill operation cost average is $ 35 per tonne)</a:t>
            </a:r>
            <a:endParaRPr lang="en-US" sz="1200" dirty="0"/>
          </a:p>
        </p:txBody>
      </p:sp>
      <p:sp>
        <p:nvSpPr>
          <p:cNvPr id="34" name="TextBox 33">
            <a:extLst>
              <a:ext uri="{FF2B5EF4-FFF2-40B4-BE49-F238E27FC236}">
                <a16:creationId xmlns:a16="http://schemas.microsoft.com/office/drawing/2014/main" id="{EC0C781A-FC86-42D8-A0EB-6A7F5EB2EF5E}"/>
              </a:ext>
            </a:extLst>
          </p:cNvPr>
          <p:cNvSpPr txBox="1"/>
          <p:nvPr/>
        </p:nvSpPr>
        <p:spPr>
          <a:xfrm>
            <a:off x="5344356" y="1248024"/>
            <a:ext cx="1313895"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10% of the cost in the first year</a:t>
            </a:r>
            <a:endParaRPr lang="en-US" sz="1200" b="1" dirty="0">
              <a:solidFill>
                <a:srgbClr val="FF0000"/>
              </a:solidFill>
            </a:endParaRPr>
          </a:p>
        </p:txBody>
      </p:sp>
      <p:cxnSp>
        <p:nvCxnSpPr>
          <p:cNvPr id="35" name="Straight Arrow Connector 34">
            <a:extLst>
              <a:ext uri="{FF2B5EF4-FFF2-40B4-BE49-F238E27FC236}">
                <a16:creationId xmlns:a16="http://schemas.microsoft.com/office/drawing/2014/main" id="{8C3DBD2E-A218-489E-AD7E-CB23588181F9}"/>
              </a:ext>
            </a:extLst>
          </p:cNvPr>
          <p:cNvCxnSpPr/>
          <p:nvPr/>
        </p:nvCxnSpPr>
        <p:spPr>
          <a:xfrm flipV="1">
            <a:off x="6658251" y="1269788"/>
            <a:ext cx="363985" cy="139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B146649-FB75-42D7-A5C6-5C1AF3BD26AE}"/>
              </a:ext>
            </a:extLst>
          </p:cNvPr>
          <p:cNvSpPr txBox="1"/>
          <p:nvPr/>
        </p:nvSpPr>
        <p:spPr>
          <a:xfrm>
            <a:off x="5344356" y="2519756"/>
            <a:ext cx="131389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About 50% of the cost in the first year</a:t>
            </a:r>
            <a:endParaRPr lang="en-US" sz="1200" b="1" dirty="0">
              <a:solidFill>
                <a:srgbClr val="FF0000"/>
              </a:solidFill>
            </a:endParaRPr>
          </a:p>
        </p:txBody>
      </p:sp>
      <p:cxnSp>
        <p:nvCxnSpPr>
          <p:cNvPr id="37" name="Straight Arrow Connector 36">
            <a:extLst>
              <a:ext uri="{FF2B5EF4-FFF2-40B4-BE49-F238E27FC236}">
                <a16:creationId xmlns:a16="http://schemas.microsoft.com/office/drawing/2014/main" id="{8B93A860-44B4-48A4-8F26-8778D2512333}"/>
              </a:ext>
            </a:extLst>
          </p:cNvPr>
          <p:cNvCxnSpPr>
            <a:cxnSpLocks/>
          </p:cNvCxnSpPr>
          <p:nvPr/>
        </p:nvCxnSpPr>
        <p:spPr>
          <a:xfrm flipV="1">
            <a:off x="6653311" y="2064594"/>
            <a:ext cx="368925" cy="6710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3DD84DF-0F21-4179-AEF5-B02D165E7D62}"/>
              </a:ext>
            </a:extLst>
          </p:cNvPr>
          <p:cNvCxnSpPr>
            <a:cxnSpLocks/>
          </p:cNvCxnSpPr>
          <p:nvPr/>
        </p:nvCxnSpPr>
        <p:spPr>
          <a:xfrm>
            <a:off x="6653311" y="2812517"/>
            <a:ext cx="297905" cy="491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D3FACF4-F66D-45DB-B27A-BB696A5E923E}"/>
              </a:ext>
            </a:extLst>
          </p:cNvPr>
          <p:cNvSpPr txBox="1"/>
          <p:nvPr/>
        </p:nvSpPr>
        <p:spPr>
          <a:xfrm>
            <a:off x="5171242" y="5565720"/>
            <a:ext cx="1313895"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100% of the cost in the first year</a:t>
            </a:r>
            <a:endParaRPr lang="en-US" sz="1200" b="1" dirty="0">
              <a:solidFill>
                <a:srgbClr val="FF0000"/>
              </a:solidFill>
            </a:endParaRPr>
          </a:p>
        </p:txBody>
      </p:sp>
      <p:cxnSp>
        <p:nvCxnSpPr>
          <p:cNvPr id="40" name="Straight Arrow Connector 39">
            <a:extLst>
              <a:ext uri="{FF2B5EF4-FFF2-40B4-BE49-F238E27FC236}">
                <a16:creationId xmlns:a16="http://schemas.microsoft.com/office/drawing/2014/main" id="{F67AFCA3-C3D7-422A-BD9A-EC1B72A8B278}"/>
              </a:ext>
            </a:extLst>
          </p:cNvPr>
          <p:cNvCxnSpPr>
            <a:cxnSpLocks/>
          </p:cNvCxnSpPr>
          <p:nvPr/>
        </p:nvCxnSpPr>
        <p:spPr>
          <a:xfrm flipV="1">
            <a:off x="6487104" y="5544530"/>
            <a:ext cx="401467" cy="209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0AB9532-AA57-40F7-89CE-F36D2F73F25E}"/>
              </a:ext>
            </a:extLst>
          </p:cNvPr>
          <p:cNvCxnSpPr>
            <a:cxnSpLocks/>
          </p:cNvCxnSpPr>
          <p:nvPr/>
        </p:nvCxnSpPr>
        <p:spPr>
          <a:xfrm flipV="1">
            <a:off x="6488089" y="4995175"/>
            <a:ext cx="435994" cy="6900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627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8FF3D1E-B6EA-4D62-B488-A5F90AFA7F26}"/>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4" action="ppaction://hlinksldjump"/>
            <a:extLst>
              <a:ext uri="{FF2B5EF4-FFF2-40B4-BE49-F238E27FC236}">
                <a16:creationId xmlns:a16="http://schemas.microsoft.com/office/drawing/2014/main" id="{59F63785-60AA-4688-BE94-99054DB77C43}"/>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5" action="ppaction://hlinksldjump"/>
            <a:extLst>
              <a:ext uri="{FF2B5EF4-FFF2-40B4-BE49-F238E27FC236}">
                <a16:creationId xmlns:a16="http://schemas.microsoft.com/office/drawing/2014/main" id="{BF5E50CF-BA63-4CEA-87D8-0CCD11285A6E}"/>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6" action="ppaction://hlinksldjump"/>
            <a:extLst>
              <a:ext uri="{FF2B5EF4-FFF2-40B4-BE49-F238E27FC236}">
                <a16:creationId xmlns:a16="http://schemas.microsoft.com/office/drawing/2014/main" id="{70414259-EA66-4B90-B37C-9233137EFC8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260DF443-CAA8-4C2A-8D71-55835AC57B8E}"/>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7" name="Rectangle 6">
            <a:hlinkClick r:id="rId7" action="ppaction://hlinksldjump"/>
            <a:extLst>
              <a:ext uri="{FF2B5EF4-FFF2-40B4-BE49-F238E27FC236}">
                <a16:creationId xmlns:a16="http://schemas.microsoft.com/office/drawing/2014/main" id="{15153870-A568-4E46-8848-A46264B096D0}"/>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8" action="ppaction://hlinksldjump"/>
            <a:extLst>
              <a:ext uri="{FF2B5EF4-FFF2-40B4-BE49-F238E27FC236}">
                <a16:creationId xmlns:a16="http://schemas.microsoft.com/office/drawing/2014/main" id="{D7EEC44F-B137-49DD-B5DC-080AF10D34D6}"/>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9" action="ppaction://hlinksldjump"/>
            <a:extLst>
              <a:ext uri="{FF2B5EF4-FFF2-40B4-BE49-F238E27FC236}">
                <a16:creationId xmlns:a16="http://schemas.microsoft.com/office/drawing/2014/main" id="{021AF535-8CC1-493E-BCD1-E5EC1F42A8CC}"/>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0" action="ppaction://hlinksldjump"/>
            <a:extLst>
              <a:ext uri="{FF2B5EF4-FFF2-40B4-BE49-F238E27FC236}">
                <a16:creationId xmlns:a16="http://schemas.microsoft.com/office/drawing/2014/main" id="{36B0E3C5-8293-4188-B429-6EF7B256F2EF}"/>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1" action="ppaction://hlinksldjump"/>
            <a:extLst>
              <a:ext uri="{FF2B5EF4-FFF2-40B4-BE49-F238E27FC236}">
                <a16:creationId xmlns:a16="http://schemas.microsoft.com/office/drawing/2014/main" id="{F3AC8B4C-7FA0-4982-89B4-AF269FAEF074}"/>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2" action="ppaction://hlinksldjump"/>
            <a:extLst>
              <a:ext uri="{FF2B5EF4-FFF2-40B4-BE49-F238E27FC236}">
                <a16:creationId xmlns:a16="http://schemas.microsoft.com/office/drawing/2014/main" id="{EF6712AD-E6E5-4EAB-97C5-8600D5A9CA9C}"/>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30FDEEE1-76BD-4CFF-A9AE-38E89EBEAC64}"/>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961972DE-F618-4794-8B06-7826F0ADC7C2}"/>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6D3DBF1-F91B-4691-A190-87E3E7A42BA2}"/>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9EB4936C-6AEC-4CE1-B0CF-CDFE686D130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88431509-F650-427D-8530-16D045EA1505}"/>
              </a:ext>
            </a:extLst>
          </p:cNvPr>
          <p:cNvSpPr/>
          <p:nvPr/>
        </p:nvSpPr>
        <p:spPr>
          <a:xfrm>
            <a:off x="87967" y="503371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Cost comparison</a:t>
            </a:r>
            <a:endParaRPr lang="en-US" sz="900" dirty="0">
              <a:solidFill>
                <a:schemeClr val="tx1"/>
              </a:solidFill>
            </a:endParaRPr>
          </a:p>
        </p:txBody>
      </p:sp>
      <p:sp>
        <p:nvSpPr>
          <p:cNvPr id="20" name="Rectangle 19">
            <a:hlinkClick r:id="rId17" action="ppaction://hlinksldjump"/>
            <a:extLst>
              <a:ext uri="{FF2B5EF4-FFF2-40B4-BE49-F238E27FC236}">
                <a16:creationId xmlns:a16="http://schemas.microsoft.com/office/drawing/2014/main" id="{D63B7627-420C-435A-87EF-D491E17BCC36}"/>
              </a:ext>
            </a:extLst>
          </p:cNvPr>
          <p:cNvSpPr/>
          <p:nvPr/>
        </p:nvSpPr>
        <p:spPr>
          <a:xfrm>
            <a:off x="87967" y="5204901"/>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committee</a:t>
            </a:r>
            <a:endParaRPr lang="en-US" sz="900" dirty="0"/>
          </a:p>
        </p:txBody>
      </p:sp>
      <p:sp>
        <p:nvSpPr>
          <p:cNvPr id="21" name="Rectangle 20">
            <a:hlinkClick r:id="rId18" action="ppaction://hlinksldjump"/>
            <a:extLst>
              <a:ext uri="{FF2B5EF4-FFF2-40B4-BE49-F238E27FC236}">
                <a16:creationId xmlns:a16="http://schemas.microsoft.com/office/drawing/2014/main" id="{935084A3-1AE3-4169-93A1-3ACCDD207D20}"/>
              </a:ext>
            </a:extLst>
          </p:cNvPr>
          <p:cNvSpPr/>
          <p:nvPr/>
        </p:nvSpPr>
        <p:spPr>
          <a:xfrm>
            <a:off x="87966" y="5373346"/>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utility</a:t>
            </a:r>
            <a:endParaRPr lang="en-US" sz="900" dirty="0"/>
          </a:p>
        </p:txBody>
      </p:sp>
      <p:sp>
        <p:nvSpPr>
          <p:cNvPr id="22" name="Rectangle 21">
            <a:hlinkClick r:id="rId19" action="ppaction://hlinksldjump"/>
            <a:extLst>
              <a:ext uri="{FF2B5EF4-FFF2-40B4-BE49-F238E27FC236}">
                <a16:creationId xmlns:a16="http://schemas.microsoft.com/office/drawing/2014/main" id="{AB1DC080-DD04-45B0-B0FD-E01AB5F0D5E8}"/>
              </a:ext>
            </a:extLst>
          </p:cNvPr>
          <p:cNvSpPr/>
          <p:nvPr/>
        </p:nvSpPr>
        <p:spPr>
          <a:xfrm>
            <a:off x="0" y="554453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6" name="Rectangle 25">
            <a:extLst>
              <a:ext uri="{FF2B5EF4-FFF2-40B4-BE49-F238E27FC236}">
                <a16:creationId xmlns:a16="http://schemas.microsoft.com/office/drawing/2014/main" id="{CC16CA2E-F52C-4557-AB3D-3D414A880B63}"/>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27" name="Action Button: Go Back or Previous 26">
            <a:hlinkClick r:id="" action="ppaction://hlinkshowjump?jump=previousslide" highlightClick="1"/>
            <a:extLst>
              <a:ext uri="{FF2B5EF4-FFF2-40B4-BE49-F238E27FC236}">
                <a16:creationId xmlns:a16="http://schemas.microsoft.com/office/drawing/2014/main" id="{5CBF5E04-013A-44F5-8B75-94658CD14C5D}"/>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Beginning 29">
            <a:hlinkClick r:id="rId20" action="ppaction://hlinksldjump" highlightClick="1"/>
            <a:extLst>
              <a:ext uri="{FF2B5EF4-FFF2-40B4-BE49-F238E27FC236}">
                <a16:creationId xmlns:a16="http://schemas.microsoft.com/office/drawing/2014/main" id="{B8576B3E-693B-4FEF-91B4-7141C64307D0}"/>
              </a:ext>
            </a:extLst>
          </p:cNvPr>
          <p:cNvSpPr/>
          <p:nvPr/>
        </p:nvSpPr>
        <p:spPr>
          <a:xfrm>
            <a:off x="9491035" y="0"/>
            <a:ext cx="413616" cy="291313"/>
          </a:xfrm>
          <a:prstGeom prst="actionButtonBeginning">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27">
            <a:extLst>
              <a:ext uri="{FF2B5EF4-FFF2-40B4-BE49-F238E27FC236}">
                <a16:creationId xmlns:a16="http://schemas.microsoft.com/office/drawing/2014/main" id="{8CB50EC4-4053-4902-9F1D-5289DD29355E}"/>
              </a:ext>
            </a:extLst>
          </p:cNvPr>
          <p:cNvGraphicFramePr>
            <a:graphicFrameLocks noGrp="1"/>
          </p:cNvGraphicFramePr>
          <p:nvPr>
            <p:extLst>
              <p:ext uri="{D42A27DB-BD31-4B8C-83A1-F6EECF244321}">
                <p14:modId xmlns:p14="http://schemas.microsoft.com/office/powerpoint/2010/main" val="3411751517"/>
              </p:ext>
            </p:extLst>
          </p:nvPr>
        </p:nvGraphicFramePr>
        <p:xfrm>
          <a:off x="1309014" y="797625"/>
          <a:ext cx="10542674" cy="5582920"/>
        </p:xfrm>
        <a:graphic>
          <a:graphicData uri="http://schemas.openxmlformats.org/drawingml/2006/table">
            <a:tbl>
              <a:tblPr firstRow="1" bandRow="1">
                <a:tableStyleId>{5C22544A-7EE6-4342-B048-85BDC9FD1C3A}</a:tableStyleId>
              </a:tblPr>
              <a:tblGrid>
                <a:gridCol w="1720471">
                  <a:extLst>
                    <a:ext uri="{9D8B030D-6E8A-4147-A177-3AD203B41FA5}">
                      <a16:colId xmlns:a16="http://schemas.microsoft.com/office/drawing/2014/main" val="4151235594"/>
                    </a:ext>
                  </a:extLst>
                </a:gridCol>
                <a:gridCol w="2510050">
                  <a:extLst>
                    <a:ext uri="{9D8B030D-6E8A-4147-A177-3AD203B41FA5}">
                      <a16:colId xmlns:a16="http://schemas.microsoft.com/office/drawing/2014/main" val="1167735159"/>
                    </a:ext>
                  </a:extLst>
                </a:gridCol>
                <a:gridCol w="739731">
                  <a:extLst>
                    <a:ext uri="{9D8B030D-6E8A-4147-A177-3AD203B41FA5}">
                      <a16:colId xmlns:a16="http://schemas.microsoft.com/office/drawing/2014/main" val="3202073280"/>
                    </a:ext>
                  </a:extLst>
                </a:gridCol>
                <a:gridCol w="755097">
                  <a:extLst>
                    <a:ext uri="{9D8B030D-6E8A-4147-A177-3AD203B41FA5}">
                      <a16:colId xmlns:a16="http://schemas.microsoft.com/office/drawing/2014/main" val="1273612645"/>
                    </a:ext>
                  </a:extLst>
                </a:gridCol>
                <a:gridCol w="721316">
                  <a:extLst>
                    <a:ext uri="{9D8B030D-6E8A-4147-A177-3AD203B41FA5}">
                      <a16:colId xmlns:a16="http://schemas.microsoft.com/office/drawing/2014/main" val="2113081667"/>
                    </a:ext>
                  </a:extLst>
                </a:gridCol>
                <a:gridCol w="695863">
                  <a:extLst>
                    <a:ext uri="{9D8B030D-6E8A-4147-A177-3AD203B41FA5}">
                      <a16:colId xmlns:a16="http://schemas.microsoft.com/office/drawing/2014/main" val="3121157618"/>
                    </a:ext>
                  </a:extLst>
                </a:gridCol>
                <a:gridCol w="2082312">
                  <a:extLst>
                    <a:ext uri="{9D8B030D-6E8A-4147-A177-3AD203B41FA5}">
                      <a16:colId xmlns:a16="http://schemas.microsoft.com/office/drawing/2014/main" val="197548558"/>
                    </a:ext>
                  </a:extLst>
                </a:gridCol>
                <a:gridCol w="1317834">
                  <a:extLst>
                    <a:ext uri="{9D8B030D-6E8A-4147-A177-3AD203B41FA5}">
                      <a16:colId xmlns:a16="http://schemas.microsoft.com/office/drawing/2014/main" val="930068819"/>
                    </a:ext>
                  </a:extLst>
                </a:gridCol>
              </a:tblGrid>
              <a:tr h="370840">
                <a:tc rowSpan="2">
                  <a:txBody>
                    <a:bodyPr/>
                    <a:lstStyle/>
                    <a:p>
                      <a:r>
                        <a:rPr lang="en-GB" sz="1200" dirty="0"/>
                        <a:t>Options / Types of latrine</a:t>
                      </a:r>
                      <a:endParaRPr lang="en-US" sz="1200" dirty="0"/>
                    </a:p>
                  </a:txBody>
                  <a:tcPr/>
                </a:tc>
                <a:tc rowSpan="2">
                  <a:txBody>
                    <a:bodyPr/>
                    <a:lstStyle/>
                    <a:p>
                      <a:r>
                        <a:rPr lang="en-GB" sz="1200" dirty="0"/>
                        <a:t>Suitability of option</a:t>
                      </a:r>
                      <a:endParaRPr lang="en-US" sz="1200" dirty="0"/>
                    </a:p>
                  </a:txBody>
                  <a:tcPr/>
                </a:tc>
                <a:tc gridSpan="4">
                  <a:txBody>
                    <a:bodyPr/>
                    <a:lstStyle/>
                    <a:p>
                      <a:r>
                        <a:rPr lang="en-GB" sz="1200" dirty="0"/>
                        <a:t>Costs (Asian reference)</a:t>
                      </a:r>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Comments on calculation OPEX</a:t>
                      </a:r>
                      <a:endParaRPr lang="en-US" sz="1200" dirty="0"/>
                    </a:p>
                    <a:p>
                      <a:endParaRPr lang="en-US" sz="12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Treatment associated costs (10 years)</a:t>
                      </a:r>
                      <a:endParaRPr lang="en-US" sz="1200" dirty="0"/>
                    </a:p>
                    <a:p>
                      <a:endParaRPr lang="en-US" sz="1200" dirty="0"/>
                    </a:p>
                  </a:txBody>
                  <a:tcPr/>
                </a:tc>
                <a:extLst>
                  <a:ext uri="{0D108BD9-81ED-4DB2-BD59-A6C34878D82A}">
                    <a16:rowId xmlns:a16="http://schemas.microsoft.com/office/drawing/2014/main" val="2913922977"/>
                  </a:ext>
                </a:extLst>
              </a:tr>
              <a:tr h="0">
                <a:tc vMerge="1">
                  <a:txBody>
                    <a:bodyPr/>
                    <a:lstStyle/>
                    <a:p>
                      <a:endParaRPr lang="en-US" sz="1200" dirty="0"/>
                    </a:p>
                  </a:txBody>
                  <a:tcPr/>
                </a:tc>
                <a:tc vMerge="1">
                  <a:txBody>
                    <a:bodyPr/>
                    <a:lstStyle/>
                    <a:p>
                      <a:endParaRPr lang="en-US" sz="1200" dirty="0"/>
                    </a:p>
                  </a:txBody>
                  <a:tcPr/>
                </a:tc>
                <a:tc>
                  <a:txBody>
                    <a:bodyPr/>
                    <a:lstStyle/>
                    <a:p>
                      <a:r>
                        <a:rPr lang="en-GB" sz="1200" dirty="0"/>
                        <a:t>CAPEX</a:t>
                      </a:r>
                      <a:endParaRPr lang="en-US" sz="1200" dirty="0"/>
                    </a:p>
                  </a:txBody>
                  <a:tcPr/>
                </a:tc>
                <a:tc>
                  <a:txBody>
                    <a:bodyPr/>
                    <a:lstStyle/>
                    <a:p>
                      <a:r>
                        <a:rPr lang="en-GB" sz="1200" dirty="0"/>
                        <a:t>OPEX</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Total 10 year</a:t>
                      </a:r>
                      <a:endParaRPr lang="en-US" sz="1200" dirty="0"/>
                    </a:p>
                  </a:txBody>
                  <a:tcPr/>
                </a:tc>
                <a:tc>
                  <a:txBody>
                    <a:bodyPr/>
                    <a:lstStyle/>
                    <a:p>
                      <a:r>
                        <a:rPr lang="en-GB" sz="1200" dirty="0"/>
                        <a:t>Total 20 year</a:t>
                      </a:r>
                      <a:endParaRPr lang="en-US" sz="1200" dirty="0"/>
                    </a:p>
                  </a:txBody>
                  <a:tcPr/>
                </a:tc>
                <a:tc vMerge="1">
                  <a:txBody>
                    <a:bodyPr/>
                    <a:lstStyle/>
                    <a:p>
                      <a:endParaRPr lang="en-US" sz="1200" dirty="0"/>
                    </a:p>
                  </a:txBody>
                  <a:tcPr/>
                </a:tc>
                <a:tc vMerge="1">
                  <a:txBody>
                    <a:bodyPr/>
                    <a:lstStyle/>
                    <a:p>
                      <a:endParaRPr lang="en-US" sz="1200" dirty="0"/>
                    </a:p>
                  </a:txBody>
                  <a:tcPr/>
                </a:tc>
                <a:extLst>
                  <a:ext uri="{0D108BD9-81ED-4DB2-BD59-A6C34878D82A}">
                    <a16:rowId xmlns:a16="http://schemas.microsoft.com/office/drawing/2014/main" val="1661962368"/>
                  </a:ext>
                </a:extLst>
              </a:tr>
              <a:tr h="370840">
                <a:tc>
                  <a:txBody>
                    <a:bodyPr/>
                    <a:lstStyle/>
                    <a:p>
                      <a:r>
                        <a:rPr lang="en-GB" sz="1200" dirty="0"/>
                        <a:t>Simple Pit Latrine – Pour flush – unlined – movable superstructure (wood and bamboo mat)</a:t>
                      </a:r>
                      <a:endParaRPr lang="en-US" sz="1200" dirty="0"/>
                    </a:p>
                  </a:txBody>
                  <a:tcPr/>
                </a:tc>
                <a:tc>
                  <a:txBody>
                    <a:bodyPr/>
                    <a:lstStyle/>
                    <a:p>
                      <a:r>
                        <a:rPr lang="en-GB" sz="1200" dirty="0"/>
                        <a:t>Area with stable soil and enough space to dig new pit. Best when good infiltration rate</a:t>
                      </a:r>
                      <a:endParaRPr lang="en-US" sz="1200" dirty="0"/>
                    </a:p>
                  </a:txBody>
                  <a:tcPr/>
                </a:tc>
                <a:tc>
                  <a:txBody>
                    <a:bodyPr/>
                    <a:lstStyle/>
                    <a:p>
                      <a:r>
                        <a:rPr lang="en-GB" sz="1200" dirty="0"/>
                        <a:t>$ 150</a:t>
                      </a:r>
                      <a:endParaRPr lang="en-US" sz="1200" dirty="0"/>
                    </a:p>
                  </a:txBody>
                  <a:tcPr/>
                </a:tc>
                <a:tc>
                  <a:txBody>
                    <a:bodyPr/>
                    <a:lstStyle/>
                    <a:p>
                      <a:r>
                        <a:rPr lang="en-GB" sz="1200" dirty="0"/>
                        <a:t>$ 55</a:t>
                      </a:r>
                    </a:p>
                    <a:p>
                      <a:r>
                        <a:rPr lang="en-GB" sz="1200" dirty="0"/>
                        <a:t>+ $ 46</a:t>
                      </a:r>
                      <a:endParaRPr lang="en-US" sz="1200" dirty="0"/>
                    </a:p>
                  </a:txBody>
                  <a:tcPr/>
                </a:tc>
                <a:tc>
                  <a:txBody>
                    <a:bodyPr/>
                    <a:lstStyle/>
                    <a:p>
                      <a:r>
                        <a:rPr lang="en-GB" sz="1200" dirty="0"/>
                        <a:t>$ 306</a:t>
                      </a:r>
                      <a:endParaRPr lang="en-US" sz="1200" dirty="0"/>
                    </a:p>
                  </a:txBody>
                  <a:tcPr/>
                </a:tc>
                <a:tc>
                  <a:txBody>
                    <a:bodyPr/>
                    <a:lstStyle/>
                    <a:p>
                      <a:r>
                        <a:rPr lang="en-GB" sz="1200" dirty="0"/>
                        <a:t>$ 462</a:t>
                      </a:r>
                      <a:endParaRPr lang="en-US" sz="1200" dirty="0"/>
                    </a:p>
                  </a:txBody>
                  <a:tcPr/>
                </a:tc>
                <a:tc>
                  <a:txBody>
                    <a:bodyPr/>
                    <a:lstStyle/>
                    <a:p>
                      <a:r>
                        <a:rPr lang="en-GB" sz="1200" dirty="0"/>
                        <a:t>Dig a new pit (~1-1.5m3) and move superstructure every 5 years. Change bamboo mats every 10 years</a:t>
                      </a:r>
                      <a:endParaRPr lang="en-US" sz="1200" dirty="0"/>
                    </a:p>
                  </a:txBody>
                  <a:tcPr/>
                </a:tc>
                <a:tc>
                  <a:txBody>
                    <a:bodyPr/>
                    <a:lstStyle/>
                    <a:p>
                      <a:r>
                        <a:rPr lang="en-GB" sz="1200" dirty="0"/>
                        <a:t>N/A</a:t>
                      </a:r>
                      <a:endParaRPr lang="en-US" sz="1200" dirty="0"/>
                    </a:p>
                  </a:txBody>
                  <a:tcPr/>
                </a:tc>
                <a:extLst>
                  <a:ext uri="{0D108BD9-81ED-4DB2-BD59-A6C34878D82A}">
                    <a16:rowId xmlns:a16="http://schemas.microsoft.com/office/drawing/2014/main" val="40261328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Simple Pit Latrine – Pour flush – lined - superstructure (wood and bamboo mat)</a:t>
                      </a:r>
                      <a:endParaRPr lang="en-US" sz="1200" dirty="0"/>
                    </a:p>
                  </a:txBody>
                  <a:tcPr/>
                </a:tc>
                <a:tc>
                  <a:txBody>
                    <a:bodyPr/>
                    <a:lstStyle/>
                    <a:p>
                      <a:r>
                        <a:rPr lang="en-GB" sz="1200" dirty="0"/>
                        <a:t>Suitable when desludging service is available and affordable</a:t>
                      </a:r>
                      <a:endParaRPr lang="en-US" sz="1200" dirty="0"/>
                    </a:p>
                  </a:txBody>
                  <a:tcPr/>
                </a:tc>
                <a:tc>
                  <a:txBody>
                    <a:bodyPr/>
                    <a:lstStyle/>
                    <a:p>
                      <a:r>
                        <a:rPr lang="en-GB" sz="1200" dirty="0"/>
                        <a:t>$ 185</a:t>
                      </a:r>
                      <a:endParaRPr lang="en-US" sz="1200" dirty="0"/>
                    </a:p>
                  </a:txBody>
                  <a:tcPr/>
                </a:tc>
                <a:tc>
                  <a:txBody>
                    <a:bodyPr/>
                    <a:lstStyle/>
                    <a:p>
                      <a:r>
                        <a:rPr lang="en-GB" sz="1200" dirty="0"/>
                        <a:t>$ 30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$ 46</a:t>
                      </a:r>
                      <a:endParaRPr lang="en-US" sz="1200" dirty="0"/>
                    </a:p>
                    <a:p>
                      <a:endParaRPr lang="en-US" sz="1200" dirty="0"/>
                    </a:p>
                  </a:txBody>
                  <a:tcPr/>
                </a:tc>
                <a:tc>
                  <a:txBody>
                    <a:bodyPr/>
                    <a:lstStyle/>
                    <a:p>
                      <a:r>
                        <a:rPr lang="en-GB" sz="1200" dirty="0"/>
                        <a:t>$ 291</a:t>
                      </a:r>
                      <a:endParaRPr lang="en-US" sz="1200" dirty="0"/>
                    </a:p>
                  </a:txBody>
                  <a:tcPr/>
                </a:tc>
                <a:tc>
                  <a:txBody>
                    <a:bodyPr/>
                    <a:lstStyle/>
                    <a:p>
                      <a:r>
                        <a:rPr lang="en-GB" sz="1200" dirty="0"/>
                        <a:t>$ 397</a:t>
                      </a:r>
                      <a:endParaRPr lang="en-US" sz="1200" dirty="0"/>
                    </a:p>
                  </a:txBody>
                  <a:tcPr/>
                </a:tc>
                <a:tc>
                  <a:txBody>
                    <a:bodyPr/>
                    <a:lstStyle/>
                    <a:p>
                      <a:r>
                        <a:rPr lang="en-GB" sz="1200" dirty="0" err="1"/>
                        <a:t>Desludged</a:t>
                      </a:r>
                      <a:r>
                        <a:rPr lang="en-GB" sz="1200" dirty="0"/>
                        <a:t> every 5 years. Change bamboo mats every 10 years</a:t>
                      </a:r>
                      <a:endParaRPr lang="en-US" sz="1200" dirty="0"/>
                    </a:p>
                  </a:txBody>
                  <a:tcPr/>
                </a:tc>
                <a:tc>
                  <a:txBody>
                    <a:bodyPr/>
                    <a:lstStyle/>
                    <a:p>
                      <a:r>
                        <a:rPr lang="en-GB" sz="1200" dirty="0"/>
                        <a:t>$ 0.5 (ABR), $ 1.1 (Biogas), $ 13 (</a:t>
                      </a:r>
                      <a:r>
                        <a:rPr lang="en-GB" sz="1200" dirty="0" err="1"/>
                        <a:t>upflow</a:t>
                      </a:r>
                      <a:r>
                        <a:rPr lang="en-GB" sz="1200" dirty="0"/>
                        <a:t> filter)</a:t>
                      </a:r>
                      <a:endParaRPr lang="en-US" sz="1200" dirty="0"/>
                    </a:p>
                  </a:txBody>
                  <a:tcPr/>
                </a:tc>
                <a:extLst>
                  <a:ext uri="{0D108BD9-81ED-4DB2-BD59-A6C34878D82A}">
                    <a16:rowId xmlns:a16="http://schemas.microsoft.com/office/drawing/2014/main" val="1769479351"/>
                  </a:ext>
                </a:extLst>
              </a:tr>
              <a:tr h="370840">
                <a:tc>
                  <a:txBody>
                    <a:bodyPr/>
                    <a:lstStyle/>
                    <a:p>
                      <a:r>
                        <a:rPr lang="en-GB" sz="1200" dirty="0"/>
                        <a:t>Raised Latrine – Brick / CHB masonry</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Area with high water table. Need more frequent desludging (at </a:t>
                      </a:r>
                      <a:r>
                        <a:rPr lang="en-GB" sz="1200"/>
                        <a:t>least 5-6 </a:t>
                      </a:r>
                      <a:r>
                        <a:rPr lang="en-GB" sz="1200" dirty="0"/>
                        <a:t>time more). Shower should be separated. Suitable when desludging service is available and affordable</a:t>
                      </a:r>
                      <a:endParaRPr lang="en-US" sz="1200" dirty="0"/>
                    </a:p>
                  </a:txBody>
                  <a:tcPr/>
                </a:tc>
                <a:tc>
                  <a:txBody>
                    <a:bodyPr/>
                    <a:lstStyle/>
                    <a:p>
                      <a:r>
                        <a:rPr lang="en-GB" sz="1200" dirty="0"/>
                        <a:t>$ 225</a:t>
                      </a:r>
                      <a:endParaRPr lang="en-US" sz="1200" dirty="0"/>
                    </a:p>
                  </a:txBody>
                  <a:tcPr/>
                </a:tc>
                <a:tc>
                  <a:txBody>
                    <a:bodyPr/>
                    <a:lstStyle/>
                    <a:p>
                      <a:r>
                        <a:rPr lang="en-GB" sz="1200" dirty="0"/>
                        <a:t>$ 30</a:t>
                      </a:r>
                      <a:endParaRPr lang="en-US" sz="1200" dirty="0"/>
                    </a:p>
                  </a:txBody>
                  <a:tcPr/>
                </a:tc>
                <a:tc>
                  <a:txBody>
                    <a:bodyPr/>
                    <a:lstStyle/>
                    <a:p>
                      <a:r>
                        <a:rPr lang="en-GB" sz="1200" dirty="0"/>
                        <a:t>$ 525</a:t>
                      </a:r>
                      <a:endParaRPr lang="en-US" sz="1200" dirty="0"/>
                    </a:p>
                  </a:txBody>
                  <a:tcPr/>
                </a:tc>
                <a:tc>
                  <a:txBody>
                    <a:bodyPr/>
                    <a:lstStyle/>
                    <a:p>
                      <a:r>
                        <a:rPr lang="en-GB" sz="1200" dirty="0"/>
                        <a:t>$ 825</a:t>
                      </a:r>
                      <a:endParaRPr lang="en-US" sz="1200" dirty="0"/>
                    </a:p>
                  </a:txBody>
                  <a:tcPr/>
                </a:tc>
                <a:tc>
                  <a:txBody>
                    <a:bodyPr/>
                    <a:lstStyle/>
                    <a:p>
                      <a:r>
                        <a:rPr lang="en-GB" sz="1200" dirty="0" err="1"/>
                        <a:t>Desludged</a:t>
                      </a:r>
                      <a:r>
                        <a:rPr lang="en-GB" sz="1200" dirty="0"/>
                        <a:t> once a year</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$ 1.2 (ABR), $ 2.7 (Biogas), $ 32 (</a:t>
                      </a:r>
                      <a:r>
                        <a:rPr lang="en-GB" sz="1200" dirty="0" err="1"/>
                        <a:t>upflow</a:t>
                      </a:r>
                      <a:r>
                        <a:rPr lang="en-GB" sz="1200" dirty="0"/>
                        <a:t> filter)</a:t>
                      </a:r>
                      <a:endParaRPr lang="en-US" sz="1200" dirty="0"/>
                    </a:p>
                    <a:p>
                      <a:endParaRPr lang="en-US" sz="1200" dirty="0"/>
                    </a:p>
                  </a:txBody>
                  <a:tcPr/>
                </a:tc>
                <a:extLst>
                  <a:ext uri="{0D108BD9-81ED-4DB2-BD59-A6C34878D82A}">
                    <a16:rowId xmlns:a16="http://schemas.microsoft.com/office/drawing/2014/main" val="274264512"/>
                  </a:ext>
                </a:extLst>
              </a:tr>
              <a:tr h="370840">
                <a:tc>
                  <a:txBody>
                    <a:bodyPr/>
                    <a:lstStyle/>
                    <a:p>
                      <a:r>
                        <a:rPr lang="en-GB" sz="1200" dirty="0"/>
                        <a:t>UDDT – double chamber CHB masonry, superstructure CGI sheet</a:t>
                      </a:r>
                      <a:endParaRPr lang="en-US" sz="1200" dirty="0"/>
                    </a:p>
                  </a:txBody>
                  <a:tcPr/>
                </a:tc>
                <a:tc>
                  <a:txBody>
                    <a:bodyPr/>
                    <a:lstStyle/>
                    <a:p>
                      <a:r>
                        <a:rPr lang="en-GB" sz="1200" dirty="0"/>
                        <a:t>Area difficult to dig, high water table or with high risk of groundwater contamination. Suitable for long term</a:t>
                      </a:r>
                      <a:endParaRPr lang="en-US" sz="1200" dirty="0"/>
                    </a:p>
                  </a:txBody>
                  <a:tcPr/>
                </a:tc>
                <a:tc>
                  <a:txBody>
                    <a:bodyPr/>
                    <a:lstStyle/>
                    <a:p>
                      <a:r>
                        <a:rPr lang="en-GB" sz="1200" dirty="0"/>
                        <a:t>$ 268</a:t>
                      </a:r>
                      <a:endParaRPr lang="en-US" sz="1200" dirty="0"/>
                    </a:p>
                  </a:txBody>
                  <a:tcPr/>
                </a:tc>
                <a:tc>
                  <a:txBody>
                    <a:bodyPr/>
                    <a:lstStyle/>
                    <a:p>
                      <a:r>
                        <a:rPr lang="en-GB" sz="1200" dirty="0"/>
                        <a:t>$ 15</a:t>
                      </a:r>
                    </a:p>
                    <a:p>
                      <a:r>
                        <a:rPr lang="en-GB" sz="1200" dirty="0"/>
                        <a:t>+ $ 110</a:t>
                      </a:r>
                      <a:endParaRPr lang="en-US" sz="1200" dirty="0"/>
                    </a:p>
                  </a:txBody>
                  <a:tcPr/>
                </a:tc>
                <a:tc>
                  <a:txBody>
                    <a:bodyPr/>
                    <a:lstStyle/>
                    <a:p>
                      <a:r>
                        <a:rPr lang="en-GB" sz="1200" dirty="0"/>
                        <a:t>$ 418</a:t>
                      </a:r>
                      <a:endParaRPr lang="en-US" sz="1200" dirty="0"/>
                    </a:p>
                  </a:txBody>
                  <a:tcPr/>
                </a:tc>
                <a:tc>
                  <a:txBody>
                    <a:bodyPr/>
                    <a:lstStyle/>
                    <a:p>
                      <a:r>
                        <a:rPr lang="en-GB" sz="1200" dirty="0"/>
                        <a:t>$ 678</a:t>
                      </a:r>
                      <a:endParaRPr lang="en-US" sz="1200" dirty="0"/>
                    </a:p>
                  </a:txBody>
                  <a:tcPr/>
                </a:tc>
                <a:tc>
                  <a:txBody>
                    <a:bodyPr/>
                    <a:lstStyle/>
                    <a:p>
                      <a:r>
                        <a:rPr lang="en-GB" sz="1200" dirty="0"/>
                        <a:t>Empty one chamber once a year. Change CGI sheet after 20 years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N/A</a:t>
                      </a:r>
                      <a:endParaRPr lang="en-US" sz="1200" dirty="0"/>
                    </a:p>
                    <a:p>
                      <a:endParaRPr lang="en-US" sz="1200" dirty="0"/>
                    </a:p>
                  </a:txBody>
                  <a:tcPr/>
                </a:tc>
                <a:extLst>
                  <a:ext uri="{0D108BD9-81ED-4DB2-BD59-A6C34878D82A}">
                    <a16:rowId xmlns:a16="http://schemas.microsoft.com/office/drawing/2014/main" val="3331077848"/>
                  </a:ext>
                </a:extLst>
              </a:tr>
              <a:tr h="370840">
                <a:tc>
                  <a:txBody>
                    <a:bodyPr/>
                    <a:lstStyle/>
                    <a:p>
                      <a:r>
                        <a:rPr lang="en-GB" sz="1200" dirty="0"/>
                        <a:t>Tiger Worm Toilet – stone and brick masonry, CGI sheet</a:t>
                      </a:r>
                      <a:endParaRPr lang="en-US" sz="1200" dirty="0"/>
                    </a:p>
                  </a:txBody>
                  <a:tcPr/>
                </a:tc>
                <a:tc>
                  <a:txBody>
                    <a:bodyPr/>
                    <a:lstStyle/>
                    <a:p>
                      <a:r>
                        <a:rPr lang="en-GB" sz="1200" dirty="0"/>
                        <a:t>Above or below ground, detergent should not be used, and shower should be separated</a:t>
                      </a:r>
                      <a:endParaRPr lang="en-US" sz="1200" dirty="0"/>
                    </a:p>
                  </a:txBody>
                  <a:tcPr/>
                </a:tc>
                <a:tc>
                  <a:txBody>
                    <a:bodyPr/>
                    <a:lstStyle/>
                    <a:p>
                      <a:r>
                        <a:rPr lang="en-GB" sz="1200" dirty="0"/>
                        <a:t>$ 285</a:t>
                      </a:r>
                      <a:endParaRPr lang="en-US" sz="1200" dirty="0"/>
                    </a:p>
                  </a:txBody>
                  <a:tcPr/>
                </a:tc>
                <a:tc>
                  <a:txBody>
                    <a:bodyPr/>
                    <a:lstStyle/>
                    <a:p>
                      <a:r>
                        <a:rPr lang="en-GB" sz="1200" dirty="0"/>
                        <a:t>$ 10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$ 110</a:t>
                      </a:r>
                      <a:endParaRPr lang="en-US" sz="1200" dirty="0"/>
                    </a:p>
                    <a:p>
                      <a:endParaRPr lang="en-US" sz="1200" dirty="0"/>
                    </a:p>
                  </a:txBody>
                  <a:tcPr/>
                </a:tc>
                <a:tc>
                  <a:txBody>
                    <a:bodyPr/>
                    <a:lstStyle/>
                    <a:p>
                      <a:r>
                        <a:rPr lang="en-GB" sz="1200" dirty="0"/>
                        <a:t>$ 385</a:t>
                      </a:r>
                      <a:endParaRPr lang="en-US" sz="1200" dirty="0"/>
                    </a:p>
                  </a:txBody>
                  <a:tcPr/>
                </a:tc>
                <a:tc>
                  <a:txBody>
                    <a:bodyPr/>
                    <a:lstStyle/>
                    <a:p>
                      <a:r>
                        <a:rPr lang="en-GB" sz="1200" dirty="0"/>
                        <a:t>$ 595</a:t>
                      </a:r>
                      <a:endParaRPr lang="en-US" sz="1200" dirty="0"/>
                    </a:p>
                  </a:txBody>
                  <a:tcPr/>
                </a:tc>
                <a:tc>
                  <a:txBody>
                    <a:bodyPr/>
                    <a:lstStyle/>
                    <a:p>
                      <a:r>
                        <a:rPr lang="en-GB" sz="1200" dirty="0"/>
                        <a:t>Empty vermicompost every 5 years. Change CGI sheet after 20 years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N/A</a:t>
                      </a:r>
                      <a:endParaRPr lang="en-US" sz="1200" dirty="0"/>
                    </a:p>
                    <a:p>
                      <a:endParaRPr lang="en-US" sz="1200" dirty="0"/>
                    </a:p>
                  </a:txBody>
                  <a:tcPr/>
                </a:tc>
                <a:extLst>
                  <a:ext uri="{0D108BD9-81ED-4DB2-BD59-A6C34878D82A}">
                    <a16:rowId xmlns:a16="http://schemas.microsoft.com/office/drawing/2014/main" val="2068579499"/>
                  </a:ext>
                </a:extLst>
              </a:tr>
              <a:tr h="370840">
                <a:tc>
                  <a:txBody>
                    <a:bodyPr/>
                    <a:lstStyle/>
                    <a:p>
                      <a:r>
                        <a:rPr lang="en-GB" sz="1200" dirty="0"/>
                        <a:t>Septic Tank</a:t>
                      </a:r>
                      <a:endParaRPr lang="en-US" sz="1200" dirty="0"/>
                    </a:p>
                  </a:txBody>
                  <a:tcPr/>
                </a:tc>
                <a:tc>
                  <a:txBody>
                    <a:bodyPr/>
                    <a:lstStyle/>
                    <a:p>
                      <a:r>
                        <a:rPr lang="en-GB" sz="1200" dirty="0"/>
                        <a:t>Require space for effluent percolation or connection to sewer</a:t>
                      </a:r>
                      <a:endParaRPr lang="en-US" sz="1200" dirty="0"/>
                    </a:p>
                  </a:txBody>
                  <a:tcPr/>
                </a:tc>
                <a:tc>
                  <a:txBody>
                    <a:bodyPr/>
                    <a:lstStyle/>
                    <a:p>
                      <a:r>
                        <a:rPr lang="en-GB" sz="1200" dirty="0"/>
                        <a:t>$ 850</a:t>
                      </a:r>
                      <a:endParaRPr lang="en-US" sz="1200" dirty="0"/>
                    </a:p>
                  </a:txBody>
                  <a:tcPr/>
                </a:tc>
                <a:tc>
                  <a:txBody>
                    <a:bodyPr/>
                    <a:lstStyle/>
                    <a:p>
                      <a:r>
                        <a:rPr lang="en-GB" sz="1200" dirty="0"/>
                        <a:t>$ 50</a:t>
                      </a:r>
                      <a:endParaRPr lang="en-US" sz="1200" dirty="0"/>
                    </a:p>
                  </a:txBody>
                  <a:tcPr/>
                </a:tc>
                <a:tc>
                  <a:txBody>
                    <a:bodyPr/>
                    <a:lstStyle/>
                    <a:p>
                      <a:r>
                        <a:rPr lang="en-GB" sz="1200" dirty="0"/>
                        <a:t>$ 1,000</a:t>
                      </a:r>
                      <a:endParaRPr lang="en-US" sz="1200" dirty="0"/>
                    </a:p>
                  </a:txBody>
                  <a:tcPr/>
                </a:tc>
                <a:tc>
                  <a:txBody>
                    <a:bodyPr/>
                    <a:lstStyle/>
                    <a:p>
                      <a:r>
                        <a:rPr lang="en-GB" sz="1200" dirty="0"/>
                        <a:t>$ 1,150</a:t>
                      </a:r>
                      <a:endParaRPr lang="en-US" sz="1200" dirty="0"/>
                    </a:p>
                  </a:txBody>
                  <a:tcPr/>
                </a:tc>
                <a:tc>
                  <a:txBody>
                    <a:bodyPr/>
                    <a:lstStyle/>
                    <a:p>
                      <a:r>
                        <a:rPr lang="en-GB" sz="1200" dirty="0" err="1"/>
                        <a:t>Desludged</a:t>
                      </a:r>
                      <a:r>
                        <a:rPr lang="en-GB" sz="1200" dirty="0"/>
                        <a:t> every 3 years (depending on the designed sludge accumulation volume)</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$ 0.4 (ABR), $ 0.8 (Biogas), $ 9.5 (</a:t>
                      </a:r>
                      <a:r>
                        <a:rPr lang="en-GB" sz="1200" dirty="0" err="1"/>
                        <a:t>upflow</a:t>
                      </a:r>
                      <a:r>
                        <a:rPr lang="en-GB" sz="1200" dirty="0"/>
                        <a:t> filter)</a:t>
                      </a:r>
                      <a:endParaRPr lang="en-US" sz="1200" dirty="0"/>
                    </a:p>
                  </a:txBody>
                  <a:tcPr/>
                </a:tc>
                <a:extLst>
                  <a:ext uri="{0D108BD9-81ED-4DB2-BD59-A6C34878D82A}">
                    <a16:rowId xmlns:a16="http://schemas.microsoft.com/office/drawing/2014/main" val="981787401"/>
                  </a:ext>
                </a:extLst>
              </a:tr>
            </a:tbl>
          </a:graphicData>
        </a:graphic>
      </p:graphicFrame>
      <p:sp>
        <p:nvSpPr>
          <p:cNvPr id="38" name="TextBox 37">
            <a:extLst>
              <a:ext uri="{FF2B5EF4-FFF2-40B4-BE49-F238E27FC236}">
                <a16:creationId xmlns:a16="http://schemas.microsoft.com/office/drawing/2014/main" id="{6F36AF80-EE2A-41FA-9C74-86995845A465}"/>
              </a:ext>
            </a:extLst>
          </p:cNvPr>
          <p:cNvSpPr txBox="1"/>
          <p:nvPr/>
        </p:nvSpPr>
        <p:spPr>
          <a:xfrm>
            <a:off x="1309014" y="56756"/>
            <a:ext cx="7750854" cy="553998"/>
          </a:xfrm>
          <a:prstGeom prst="rect">
            <a:avLst/>
          </a:prstGeom>
          <a:noFill/>
        </p:spPr>
        <p:txBody>
          <a:bodyPr wrap="square" rtlCol="0">
            <a:spAutoFit/>
          </a:bodyPr>
          <a:lstStyle/>
          <a:p>
            <a:r>
              <a:rPr lang="en-GB" b="1" dirty="0"/>
              <a:t>Estimated cost for 1 household (5 people) for building and maintaining a toilet</a:t>
            </a:r>
          </a:p>
          <a:p>
            <a:r>
              <a:rPr lang="en-GB" sz="1200" b="1" dirty="0"/>
              <a:t>Cleaning cost not included </a:t>
            </a:r>
            <a:endParaRPr lang="en-US" sz="1200" b="1" dirty="0"/>
          </a:p>
        </p:txBody>
      </p:sp>
    </p:spTree>
    <p:extLst>
      <p:ext uri="{BB962C8B-B14F-4D97-AF65-F5344CB8AC3E}">
        <p14:creationId xmlns:p14="http://schemas.microsoft.com/office/powerpoint/2010/main" val="14638825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48FF3D1E-B6EA-4D62-B488-A5F90AFA7F26}"/>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59F63785-60AA-4688-BE94-99054DB77C43}"/>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BF5E50CF-BA63-4CEA-87D8-0CCD11285A6E}"/>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70414259-EA66-4B90-B37C-9233137EFC8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260DF443-CAA8-4C2A-8D71-55835AC57B8E}"/>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15153870-A568-4E46-8848-A46264B096D0}"/>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D7EEC44F-B137-49DD-B5DC-080AF10D34D6}"/>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021AF535-8CC1-493E-BCD1-E5EC1F42A8CC}"/>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36B0E3C5-8293-4188-B429-6EF7B256F2EF}"/>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F3AC8B4C-7FA0-4982-89B4-AF269FAEF074}"/>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EF6712AD-E6E5-4EAB-97C5-8600D5A9CA9C}"/>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30FDEEE1-76BD-4CFF-A9AE-38E89EBEAC64}"/>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61972DE-F618-4794-8B06-7826F0ADC7C2}"/>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6D3DBF1-F91B-4691-A190-87E3E7A42BA2}"/>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9EB4936C-6AEC-4CE1-B0CF-CDFE686D130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9CD71F92-88C5-4E20-870E-8ADDA9DAC0A2}"/>
              </a:ext>
            </a:extLst>
          </p:cNvPr>
          <p:cNvSpPr/>
          <p:nvPr/>
        </p:nvSpPr>
        <p:spPr>
          <a:xfrm>
            <a:off x="87967" y="5204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WASH committee</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2562965B-19F4-4DD1-9F67-CEADC1EF8F13}"/>
              </a:ext>
            </a:extLst>
          </p:cNvPr>
          <p:cNvSpPr/>
          <p:nvPr/>
        </p:nvSpPr>
        <p:spPr>
          <a:xfrm>
            <a:off x="87967" y="5033717"/>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Cost comparison</a:t>
            </a:r>
            <a:endParaRPr lang="en-US" sz="900" dirty="0"/>
          </a:p>
        </p:txBody>
      </p:sp>
      <p:sp>
        <p:nvSpPr>
          <p:cNvPr id="21" name="Rectangle 20">
            <a:hlinkClick r:id="rId17" action="ppaction://hlinksldjump"/>
            <a:extLst>
              <a:ext uri="{FF2B5EF4-FFF2-40B4-BE49-F238E27FC236}">
                <a16:creationId xmlns:a16="http://schemas.microsoft.com/office/drawing/2014/main" id="{6E8B03E7-F06A-4419-9153-72ADC9F07D9A}"/>
              </a:ext>
            </a:extLst>
          </p:cNvPr>
          <p:cNvSpPr/>
          <p:nvPr/>
        </p:nvSpPr>
        <p:spPr>
          <a:xfrm>
            <a:off x="87966" y="5373346"/>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utility</a:t>
            </a:r>
            <a:endParaRPr lang="en-US" sz="900" dirty="0"/>
          </a:p>
        </p:txBody>
      </p:sp>
      <p:sp>
        <p:nvSpPr>
          <p:cNvPr id="22" name="Rectangle 21">
            <a:hlinkClick r:id="rId18" action="ppaction://hlinksldjump"/>
            <a:extLst>
              <a:ext uri="{FF2B5EF4-FFF2-40B4-BE49-F238E27FC236}">
                <a16:creationId xmlns:a16="http://schemas.microsoft.com/office/drawing/2014/main" id="{6498246F-BFF4-4FE7-8734-93CC405D8615}"/>
              </a:ext>
            </a:extLst>
          </p:cNvPr>
          <p:cNvSpPr/>
          <p:nvPr/>
        </p:nvSpPr>
        <p:spPr>
          <a:xfrm>
            <a:off x="0" y="554453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2A342327-960A-46FB-AF49-83982904E14A}"/>
              </a:ext>
            </a:extLst>
          </p:cNvPr>
          <p:cNvSpPr/>
          <p:nvPr/>
        </p:nvSpPr>
        <p:spPr>
          <a:xfrm>
            <a:off x="1715512" y="102037"/>
            <a:ext cx="186634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WASH committee</a:t>
            </a:r>
            <a:endParaRPr lang="en-US" dirty="0"/>
          </a:p>
        </p:txBody>
      </p:sp>
      <p:pic>
        <p:nvPicPr>
          <p:cNvPr id="24" name="Graphic 23" descr="Group">
            <a:extLst>
              <a:ext uri="{FF2B5EF4-FFF2-40B4-BE49-F238E27FC236}">
                <a16:creationId xmlns:a16="http://schemas.microsoft.com/office/drawing/2014/main" id="{2258B913-1094-435C-A160-E13FEF812A6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201593" y="3047396"/>
            <a:ext cx="2325950" cy="2325950"/>
          </a:xfrm>
          <a:prstGeom prst="rect">
            <a:avLst/>
          </a:prstGeom>
        </p:spPr>
      </p:pic>
      <p:sp>
        <p:nvSpPr>
          <p:cNvPr id="17" name="TextBox 16">
            <a:extLst>
              <a:ext uri="{FF2B5EF4-FFF2-40B4-BE49-F238E27FC236}">
                <a16:creationId xmlns:a16="http://schemas.microsoft.com/office/drawing/2014/main" id="{61ADE052-6CA9-4CC0-AFB2-D014B501E6F6}"/>
              </a:ext>
            </a:extLst>
          </p:cNvPr>
          <p:cNvSpPr txBox="1"/>
          <p:nvPr/>
        </p:nvSpPr>
        <p:spPr>
          <a:xfrm>
            <a:off x="1327081" y="1645490"/>
            <a:ext cx="4509551" cy="1692771"/>
          </a:xfrm>
          <a:prstGeom prst="rect">
            <a:avLst/>
          </a:prstGeom>
          <a:noFill/>
        </p:spPr>
        <p:txBody>
          <a:bodyPr wrap="square" rtlCol="0">
            <a:spAutoFit/>
          </a:bodyPr>
          <a:lstStyle/>
          <a:p>
            <a:r>
              <a:rPr lang="en-GB" sz="4000" b="1" dirty="0">
                <a:solidFill>
                  <a:srgbClr val="9F5FCF"/>
                </a:solidFill>
              </a:rPr>
              <a:t>Transparency</a:t>
            </a:r>
          </a:p>
          <a:p>
            <a:r>
              <a:rPr lang="en-GB" sz="1600" dirty="0"/>
              <a:t>The more community members understand the project in terms of finances, committee functioning and selection of committee members, the more chance of  success </a:t>
            </a:r>
            <a:endParaRPr lang="en-US" sz="1600" dirty="0"/>
          </a:p>
        </p:txBody>
      </p:sp>
      <p:sp>
        <p:nvSpPr>
          <p:cNvPr id="25" name="TextBox 24">
            <a:extLst>
              <a:ext uri="{FF2B5EF4-FFF2-40B4-BE49-F238E27FC236}">
                <a16:creationId xmlns:a16="http://schemas.microsoft.com/office/drawing/2014/main" id="{F92CF59E-81D0-4745-8849-2747041CFF26}"/>
              </a:ext>
            </a:extLst>
          </p:cNvPr>
          <p:cNvSpPr txBox="1"/>
          <p:nvPr/>
        </p:nvSpPr>
        <p:spPr>
          <a:xfrm>
            <a:off x="6355368" y="1697556"/>
            <a:ext cx="4509551" cy="1200329"/>
          </a:xfrm>
          <a:prstGeom prst="rect">
            <a:avLst/>
          </a:prstGeom>
          <a:noFill/>
        </p:spPr>
        <p:txBody>
          <a:bodyPr wrap="square" rtlCol="0">
            <a:spAutoFit/>
          </a:bodyPr>
          <a:lstStyle/>
          <a:p>
            <a:r>
              <a:rPr lang="en-GB" sz="2400" b="1" dirty="0">
                <a:solidFill>
                  <a:srgbClr val="DF6613"/>
                </a:solidFill>
              </a:rPr>
              <a:t>Inclusion</a:t>
            </a:r>
          </a:p>
          <a:p>
            <a:r>
              <a:rPr lang="en-GB" sz="1600" b="1" i="1" dirty="0"/>
              <a:t>Active</a:t>
            </a:r>
            <a:r>
              <a:rPr lang="en-GB" sz="1600" dirty="0"/>
              <a:t> involvement of women and other vulnerable groups, and fair representation of different ethnic groups </a:t>
            </a:r>
            <a:endParaRPr lang="en-US" sz="1600" dirty="0"/>
          </a:p>
        </p:txBody>
      </p:sp>
      <p:sp>
        <p:nvSpPr>
          <p:cNvPr id="26" name="TextBox 25">
            <a:extLst>
              <a:ext uri="{FF2B5EF4-FFF2-40B4-BE49-F238E27FC236}">
                <a16:creationId xmlns:a16="http://schemas.microsoft.com/office/drawing/2014/main" id="{280DA921-0768-495D-9B35-7F1D7BB2C6B8}"/>
              </a:ext>
            </a:extLst>
          </p:cNvPr>
          <p:cNvSpPr txBox="1"/>
          <p:nvPr/>
        </p:nvSpPr>
        <p:spPr>
          <a:xfrm>
            <a:off x="8107811" y="2953129"/>
            <a:ext cx="3048594" cy="1692771"/>
          </a:xfrm>
          <a:prstGeom prst="rect">
            <a:avLst/>
          </a:prstGeom>
          <a:noFill/>
        </p:spPr>
        <p:txBody>
          <a:bodyPr wrap="square" rtlCol="0">
            <a:spAutoFit/>
          </a:bodyPr>
          <a:lstStyle/>
          <a:p>
            <a:r>
              <a:rPr lang="en-GB" sz="2400" b="1" dirty="0">
                <a:solidFill>
                  <a:srgbClr val="00B050"/>
                </a:solidFill>
              </a:rPr>
              <a:t>Participation</a:t>
            </a:r>
          </a:p>
          <a:p>
            <a:r>
              <a:rPr lang="en-GB" sz="1600" dirty="0"/>
              <a:t>Meaningful community input at the program design stage clarify which activities are the responsibility of communities’ members</a:t>
            </a:r>
            <a:endParaRPr lang="en-US" sz="1600" dirty="0"/>
          </a:p>
        </p:txBody>
      </p:sp>
      <p:sp>
        <p:nvSpPr>
          <p:cNvPr id="27" name="TextBox 26">
            <a:extLst>
              <a:ext uri="{FF2B5EF4-FFF2-40B4-BE49-F238E27FC236}">
                <a16:creationId xmlns:a16="http://schemas.microsoft.com/office/drawing/2014/main" id="{37989B53-BCC5-43F7-BC59-C547FBB438A9}"/>
              </a:ext>
            </a:extLst>
          </p:cNvPr>
          <p:cNvSpPr txBox="1"/>
          <p:nvPr/>
        </p:nvSpPr>
        <p:spPr>
          <a:xfrm>
            <a:off x="1463987" y="3512130"/>
            <a:ext cx="3631346" cy="1692771"/>
          </a:xfrm>
          <a:prstGeom prst="rect">
            <a:avLst/>
          </a:prstGeom>
          <a:noFill/>
        </p:spPr>
        <p:txBody>
          <a:bodyPr wrap="square" rtlCol="0">
            <a:spAutoFit/>
          </a:bodyPr>
          <a:lstStyle/>
          <a:p>
            <a:r>
              <a:rPr lang="en-GB" sz="2400" b="1" dirty="0">
                <a:solidFill>
                  <a:srgbClr val="00B0F0"/>
                </a:solidFill>
              </a:rPr>
              <a:t>Ownership</a:t>
            </a:r>
          </a:p>
          <a:p>
            <a:r>
              <a:rPr lang="en-GB" sz="1600" dirty="0"/>
              <a:t>It’s a </a:t>
            </a:r>
            <a:r>
              <a:rPr lang="en-GB" sz="1600" b="1" i="1" dirty="0"/>
              <a:t>community</a:t>
            </a:r>
            <a:r>
              <a:rPr lang="en-GB" sz="1600" dirty="0"/>
              <a:t> committee. Terms of reference, members selection, committee structure, constitution, etc., should be devised and agreed with the wider community</a:t>
            </a:r>
            <a:endParaRPr lang="en-US" sz="1600" dirty="0"/>
          </a:p>
        </p:txBody>
      </p:sp>
      <p:sp>
        <p:nvSpPr>
          <p:cNvPr id="19" name="TextBox 18">
            <a:extLst>
              <a:ext uri="{FF2B5EF4-FFF2-40B4-BE49-F238E27FC236}">
                <a16:creationId xmlns:a16="http://schemas.microsoft.com/office/drawing/2014/main" id="{B7B5C5A1-065D-4D72-B4EA-32926A81664D}"/>
              </a:ext>
            </a:extLst>
          </p:cNvPr>
          <p:cNvSpPr txBox="1"/>
          <p:nvPr/>
        </p:nvSpPr>
        <p:spPr>
          <a:xfrm>
            <a:off x="3946623" y="138282"/>
            <a:ext cx="7931699" cy="1354217"/>
          </a:xfrm>
          <a:prstGeom prst="rect">
            <a:avLst/>
          </a:prstGeom>
          <a:noFill/>
        </p:spPr>
        <p:txBody>
          <a:bodyPr wrap="square" rtlCol="0">
            <a:spAutoFit/>
          </a:bodyPr>
          <a:lstStyle/>
          <a:p>
            <a:r>
              <a:rPr lang="en-GB" b="1" dirty="0"/>
              <a:t>Incentives or no incentives?</a:t>
            </a:r>
          </a:p>
          <a:p>
            <a:r>
              <a:rPr lang="en-GB" sz="1600" dirty="0"/>
              <a:t>Be consistent to what is casual work, volunteer works without incentive and works with incentives (within the organisation and other organisations). </a:t>
            </a:r>
            <a:r>
              <a:rPr lang="en-GB" sz="1600" b="1" i="1" dirty="0"/>
              <a:t>What the labour law says?</a:t>
            </a:r>
          </a:p>
          <a:p>
            <a:r>
              <a:rPr lang="en-US" sz="1600" dirty="0"/>
              <a:t>Committee members’ need also to earn their living and deal with domestic duties</a:t>
            </a:r>
          </a:p>
          <a:p>
            <a:r>
              <a:rPr lang="en-US" sz="1600" dirty="0"/>
              <a:t>Explore feasibility of community-based solution to compensate committee members’ time</a:t>
            </a:r>
          </a:p>
        </p:txBody>
      </p:sp>
      <p:sp>
        <p:nvSpPr>
          <p:cNvPr id="28" name="Rectangle 27">
            <a:extLst>
              <a:ext uri="{FF2B5EF4-FFF2-40B4-BE49-F238E27FC236}">
                <a16:creationId xmlns:a16="http://schemas.microsoft.com/office/drawing/2014/main" id="{E6DAABCB-C9A0-4CC7-B16C-47D01D32ED1A}"/>
              </a:ext>
            </a:extLst>
          </p:cNvPr>
          <p:cNvSpPr/>
          <p:nvPr/>
        </p:nvSpPr>
        <p:spPr>
          <a:xfrm>
            <a:off x="1455886" y="561985"/>
            <a:ext cx="2059671" cy="830997"/>
          </a:xfrm>
          <a:prstGeom prst="rect">
            <a:avLst/>
          </a:prstGeom>
        </p:spPr>
        <p:txBody>
          <a:bodyPr wrap="square">
            <a:spAutoFit/>
          </a:bodyPr>
          <a:lstStyle/>
          <a:p>
            <a:r>
              <a:rPr lang="en-GB" sz="1600" b="1" i="1" dirty="0"/>
              <a:t>Built from existing structures whenever possible</a:t>
            </a:r>
            <a:endParaRPr lang="en-US" sz="1600" b="1" i="1" dirty="0"/>
          </a:p>
        </p:txBody>
      </p:sp>
      <p:sp>
        <p:nvSpPr>
          <p:cNvPr id="29" name="TextBox 28">
            <a:extLst>
              <a:ext uri="{FF2B5EF4-FFF2-40B4-BE49-F238E27FC236}">
                <a16:creationId xmlns:a16="http://schemas.microsoft.com/office/drawing/2014/main" id="{D676C88D-4B82-444B-B32B-56D703F69E54}"/>
              </a:ext>
            </a:extLst>
          </p:cNvPr>
          <p:cNvSpPr txBox="1"/>
          <p:nvPr/>
        </p:nvSpPr>
        <p:spPr>
          <a:xfrm>
            <a:off x="7674766" y="4965324"/>
            <a:ext cx="3631346" cy="1446550"/>
          </a:xfrm>
          <a:prstGeom prst="rect">
            <a:avLst/>
          </a:prstGeom>
          <a:noFill/>
        </p:spPr>
        <p:txBody>
          <a:bodyPr wrap="square" rtlCol="0">
            <a:spAutoFit/>
          </a:bodyPr>
          <a:lstStyle/>
          <a:p>
            <a:r>
              <a:rPr lang="en-GB" sz="2400" b="1" dirty="0">
                <a:solidFill>
                  <a:srgbClr val="FF3399"/>
                </a:solidFill>
              </a:rPr>
              <a:t>Capacity building</a:t>
            </a:r>
          </a:p>
          <a:p>
            <a:r>
              <a:rPr lang="en-GB" sz="1600" dirty="0"/>
              <a:t>Training needs should be developed in collaboration with the community to ensure materials are appropriate and to encourage participation</a:t>
            </a:r>
            <a:endParaRPr lang="en-US" sz="1600" dirty="0"/>
          </a:p>
        </p:txBody>
      </p:sp>
      <p:sp>
        <p:nvSpPr>
          <p:cNvPr id="30" name="TextBox 29">
            <a:extLst>
              <a:ext uri="{FF2B5EF4-FFF2-40B4-BE49-F238E27FC236}">
                <a16:creationId xmlns:a16="http://schemas.microsoft.com/office/drawing/2014/main" id="{687D027D-675C-44A4-9558-D7D3694A7B63}"/>
              </a:ext>
            </a:extLst>
          </p:cNvPr>
          <p:cNvSpPr txBox="1"/>
          <p:nvPr/>
        </p:nvSpPr>
        <p:spPr>
          <a:xfrm>
            <a:off x="2743201" y="5373346"/>
            <a:ext cx="4394446" cy="1446550"/>
          </a:xfrm>
          <a:prstGeom prst="rect">
            <a:avLst/>
          </a:prstGeom>
          <a:noFill/>
        </p:spPr>
        <p:txBody>
          <a:bodyPr wrap="square" rtlCol="0">
            <a:spAutoFit/>
          </a:bodyPr>
          <a:lstStyle/>
          <a:p>
            <a:r>
              <a:rPr lang="en-GB" sz="2400" b="1" dirty="0">
                <a:solidFill>
                  <a:srgbClr val="7030A0"/>
                </a:solidFill>
              </a:rPr>
              <a:t>Accountability</a:t>
            </a:r>
          </a:p>
          <a:p>
            <a:r>
              <a:rPr lang="en-GB" sz="1600" dirty="0"/>
              <a:t>2-way communication and timely response to community concerns and delivery of commitments within an agreed timescale and accountable to local authorities or village leader</a:t>
            </a:r>
            <a:endParaRPr lang="en-US" sz="1600" dirty="0"/>
          </a:p>
        </p:txBody>
      </p:sp>
    </p:spTree>
    <p:extLst>
      <p:ext uri="{BB962C8B-B14F-4D97-AF65-F5344CB8AC3E}">
        <p14:creationId xmlns:p14="http://schemas.microsoft.com/office/powerpoint/2010/main" val="6366007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8FF3D1E-B6EA-4D62-B488-A5F90AFA7F26}"/>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4" action="ppaction://hlinksldjump"/>
            <a:extLst>
              <a:ext uri="{FF2B5EF4-FFF2-40B4-BE49-F238E27FC236}">
                <a16:creationId xmlns:a16="http://schemas.microsoft.com/office/drawing/2014/main" id="{59F63785-60AA-4688-BE94-99054DB77C43}"/>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5" action="ppaction://hlinksldjump"/>
            <a:extLst>
              <a:ext uri="{FF2B5EF4-FFF2-40B4-BE49-F238E27FC236}">
                <a16:creationId xmlns:a16="http://schemas.microsoft.com/office/drawing/2014/main" id="{BF5E50CF-BA63-4CEA-87D8-0CCD11285A6E}"/>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6" action="ppaction://hlinksldjump"/>
            <a:extLst>
              <a:ext uri="{FF2B5EF4-FFF2-40B4-BE49-F238E27FC236}">
                <a16:creationId xmlns:a16="http://schemas.microsoft.com/office/drawing/2014/main" id="{70414259-EA66-4B90-B37C-9233137EFC8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260DF443-CAA8-4C2A-8D71-55835AC57B8E}"/>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7" name="Rectangle 6">
            <a:hlinkClick r:id="rId7" action="ppaction://hlinksldjump"/>
            <a:extLst>
              <a:ext uri="{FF2B5EF4-FFF2-40B4-BE49-F238E27FC236}">
                <a16:creationId xmlns:a16="http://schemas.microsoft.com/office/drawing/2014/main" id="{15153870-A568-4E46-8848-A46264B096D0}"/>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8" action="ppaction://hlinksldjump"/>
            <a:extLst>
              <a:ext uri="{FF2B5EF4-FFF2-40B4-BE49-F238E27FC236}">
                <a16:creationId xmlns:a16="http://schemas.microsoft.com/office/drawing/2014/main" id="{D7EEC44F-B137-49DD-B5DC-080AF10D34D6}"/>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9" action="ppaction://hlinksldjump"/>
            <a:extLst>
              <a:ext uri="{FF2B5EF4-FFF2-40B4-BE49-F238E27FC236}">
                <a16:creationId xmlns:a16="http://schemas.microsoft.com/office/drawing/2014/main" id="{021AF535-8CC1-493E-BCD1-E5EC1F42A8CC}"/>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0" action="ppaction://hlinksldjump"/>
            <a:extLst>
              <a:ext uri="{FF2B5EF4-FFF2-40B4-BE49-F238E27FC236}">
                <a16:creationId xmlns:a16="http://schemas.microsoft.com/office/drawing/2014/main" id="{36B0E3C5-8293-4188-B429-6EF7B256F2EF}"/>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1" action="ppaction://hlinksldjump"/>
            <a:extLst>
              <a:ext uri="{FF2B5EF4-FFF2-40B4-BE49-F238E27FC236}">
                <a16:creationId xmlns:a16="http://schemas.microsoft.com/office/drawing/2014/main" id="{F3AC8B4C-7FA0-4982-89B4-AF269FAEF074}"/>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2" action="ppaction://hlinksldjump"/>
            <a:extLst>
              <a:ext uri="{FF2B5EF4-FFF2-40B4-BE49-F238E27FC236}">
                <a16:creationId xmlns:a16="http://schemas.microsoft.com/office/drawing/2014/main" id="{EF6712AD-E6E5-4EAB-97C5-8600D5A9CA9C}"/>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30FDEEE1-76BD-4CFF-A9AE-38E89EBEAC64}"/>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961972DE-F618-4794-8B06-7826F0ADC7C2}"/>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6D3DBF1-F91B-4691-A190-87E3E7A42BA2}"/>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9EB4936C-6AEC-4CE1-B0CF-CDFE686D130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71A98B64-3104-4A36-B85A-BD7DFC783A29}"/>
              </a:ext>
            </a:extLst>
          </p:cNvPr>
          <p:cNvSpPr/>
          <p:nvPr/>
        </p:nvSpPr>
        <p:spPr>
          <a:xfrm>
            <a:off x="87966" y="5373346"/>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WASH utility</a:t>
            </a:r>
            <a:endParaRPr lang="en-US" sz="900" dirty="0">
              <a:solidFill>
                <a:schemeClr val="tx1"/>
              </a:solidFill>
            </a:endParaRPr>
          </a:p>
        </p:txBody>
      </p:sp>
      <p:sp>
        <p:nvSpPr>
          <p:cNvPr id="20" name="Rectangle 19">
            <a:hlinkClick r:id="rId17" action="ppaction://hlinksldjump"/>
            <a:extLst>
              <a:ext uri="{FF2B5EF4-FFF2-40B4-BE49-F238E27FC236}">
                <a16:creationId xmlns:a16="http://schemas.microsoft.com/office/drawing/2014/main" id="{090D48BF-274C-41EB-B545-7AA1C446997B}"/>
              </a:ext>
            </a:extLst>
          </p:cNvPr>
          <p:cNvSpPr/>
          <p:nvPr/>
        </p:nvSpPr>
        <p:spPr>
          <a:xfrm>
            <a:off x="87967" y="5033717"/>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Cost comparison</a:t>
            </a:r>
            <a:endParaRPr lang="en-US" sz="900" dirty="0"/>
          </a:p>
        </p:txBody>
      </p:sp>
      <p:sp>
        <p:nvSpPr>
          <p:cNvPr id="21" name="Rectangle 20">
            <a:hlinkClick r:id="rId18" action="ppaction://hlinksldjump"/>
            <a:extLst>
              <a:ext uri="{FF2B5EF4-FFF2-40B4-BE49-F238E27FC236}">
                <a16:creationId xmlns:a16="http://schemas.microsoft.com/office/drawing/2014/main" id="{C19848C5-2EAD-4B99-AF50-7452F644FE15}"/>
              </a:ext>
            </a:extLst>
          </p:cNvPr>
          <p:cNvSpPr/>
          <p:nvPr/>
        </p:nvSpPr>
        <p:spPr>
          <a:xfrm>
            <a:off x="87967" y="5204901"/>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committee</a:t>
            </a:r>
            <a:endParaRPr lang="en-US" sz="900" dirty="0"/>
          </a:p>
        </p:txBody>
      </p:sp>
      <p:sp>
        <p:nvSpPr>
          <p:cNvPr id="22" name="Rectangle 21">
            <a:hlinkClick r:id="rId19" action="ppaction://hlinksldjump"/>
            <a:extLst>
              <a:ext uri="{FF2B5EF4-FFF2-40B4-BE49-F238E27FC236}">
                <a16:creationId xmlns:a16="http://schemas.microsoft.com/office/drawing/2014/main" id="{CCB2FDCD-173C-4DC7-883C-A18EDF720704}"/>
              </a:ext>
            </a:extLst>
          </p:cNvPr>
          <p:cNvSpPr/>
          <p:nvPr/>
        </p:nvSpPr>
        <p:spPr>
          <a:xfrm>
            <a:off x="0" y="554453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3" name="Rectangle 32">
            <a:extLst>
              <a:ext uri="{FF2B5EF4-FFF2-40B4-BE49-F238E27FC236}">
                <a16:creationId xmlns:a16="http://schemas.microsoft.com/office/drawing/2014/main" id="{8FB03447-BE21-4123-8E43-2414B5CAEB7C}"/>
              </a:ext>
            </a:extLst>
          </p:cNvPr>
          <p:cNvSpPr/>
          <p:nvPr/>
        </p:nvSpPr>
        <p:spPr>
          <a:xfrm>
            <a:off x="1715512" y="102037"/>
            <a:ext cx="577241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WASH utility / private contractor with a service agreement</a:t>
            </a:r>
            <a:endParaRPr lang="en-US" dirty="0"/>
          </a:p>
        </p:txBody>
      </p:sp>
      <p:sp>
        <p:nvSpPr>
          <p:cNvPr id="17" name="TextBox 16">
            <a:extLst>
              <a:ext uri="{FF2B5EF4-FFF2-40B4-BE49-F238E27FC236}">
                <a16:creationId xmlns:a16="http://schemas.microsoft.com/office/drawing/2014/main" id="{81BB8C26-41EE-48D3-AC1A-4136FC91E8EE}"/>
              </a:ext>
            </a:extLst>
          </p:cNvPr>
          <p:cNvSpPr txBox="1"/>
          <p:nvPr/>
        </p:nvSpPr>
        <p:spPr>
          <a:xfrm>
            <a:off x="1931143" y="500647"/>
            <a:ext cx="8993105" cy="1569660"/>
          </a:xfrm>
          <a:prstGeom prst="rect">
            <a:avLst/>
          </a:prstGeom>
          <a:noFill/>
        </p:spPr>
        <p:txBody>
          <a:bodyPr wrap="square" rtlCol="0">
            <a:spAutoFit/>
          </a:bodyPr>
          <a:lstStyle/>
          <a:p>
            <a:r>
              <a:rPr lang="en-GB" sz="1600" dirty="0"/>
              <a:t>The legal definition can vary between countries according to the type of organisation legally accepted for operating, controlling, managing and / or owning a WASH public service and its infrastructures. </a:t>
            </a:r>
          </a:p>
          <a:p>
            <a:endParaRPr lang="en-GB" sz="1600" dirty="0"/>
          </a:p>
          <a:p>
            <a:r>
              <a:rPr lang="en-GB" sz="1600" dirty="0"/>
              <a:t>There is sometime a minimum population target for an organisation to be defined as “utility”. Below this target, community structures such as Users’ association or WASH committee are in charged of the WASH service</a:t>
            </a:r>
            <a:endParaRPr lang="en-US" sz="1600" dirty="0"/>
          </a:p>
        </p:txBody>
      </p:sp>
      <p:sp>
        <p:nvSpPr>
          <p:cNvPr id="18" name="TextBox 17">
            <a:extLst>
              <a:ext uri="{FF2B5EF4-FFF2-40B4-BE49-F238E27FC236}">
                <a16:creationId xmlns:a16="http://schemas.microsoft.com/office/drawing/2014/main" id="{BADC3F74-CC59-4BC4-B94B-CF494C4FE3BB}"/>
              </a:ext>
            </a:extLst>
          </p:cNvPr>
          <p:cNvSpPr txBox="1"/>
          <p:nvPr/>
        </p:nvSpPr>
        <p:spPr>
          <a:xfrm>
            <a:off x="5718842" y="4617157"/>
            <a:ext cx="3157922" cy="1938992"/>
          </a:xfrm>
          <a:prstGeom prst="rect">
            <a:avLst/>
          </a:prstGeom>
          <a:noFill/>
        </p:spPr>
        <p:txBody>
          <a:bodyPr wrap="square" rtlCol="0">
            <a:spAutoFit/>
          </a:bodyPr>
          <a:lstStyle/>
          <a:p>
            <a:r>
              <a:rPr lang="en-GB" sz="2000" dirty="0"/>
              <a:t>In which conditions is it preferable to works through WASH utility to set up and manage an excreta disposal system in an emergency setting?</a:t>
            </a:r>
            <a:r>
              <a:rPr lang="en-GB" sz="2000" dirty="0">
                <a:solidFill>
                  <a:srgbClr val="FF0066"/>
                </a:solidFill>
              </a:rPr>
              <a:t>*</a:t>
            </a:r>
            <a:endParaRPr lang="en-US" sz="2000" dirty="0">
              <a:solidFill>
                <a:srgbClr val="FF0066"/>
              </a:solidFill>
            </a:endParaRPr>
          </a:p>
        </p:txBody>
      </p:sp>
      <p:sp>
        <p:nvSpPr>
          <p:cNvPr id="30" name="Rectangle 29">
            <a:extLst>
              <a:ext uri="{FF2B5EF4-FFF2-40B4-BE49-F238E27FC236}">
                <a16:creationId xmlns:a16="http://schemas.microsoft.com/office/drawing/2014/main" id="{6EE42FF3-9C25-494B-A548-B18F25C3D942}"/>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4" name="Action Button: Go Forward or Next 33">
            <a:hlinkClick r:id="" action="ppaction://hlinkshowjump?jump=nextslide" highlightClick="1"/>
            <a:extLst>
              <a:ext uri="{FF2B5EF4-FFF2-40B4-BE49-F238E27FC236}">
                <a16:creationId xmlns:a16="http://schemas.microsoft.com/office/drawing/2014/main" id="{7D80C4EE-948E-476B-9936-77D7C01C8549}"/>
              </a:ext>
            </a:extLst>
          </p:cNvPr>
          <p:cNvSpPr/>
          <p:nvPr/>
        </p:nvSpPr>
        <p:spPr>
          <a:xfrm>
            <a:off x="10924248" y="0"/>
            <a:ext cx="291313" cy="291313"/>
          </a:xfrm>
          <a:prstGeom prst="actionButtonForwardNex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Question mark">
            <a:extLst>
              <a:ext uri="{FF2B5EF4-FFF2-40B4-BE49-F238E27FC236}">
                <a16:creationId xmlns:a16="http://schemas.microsoft.com/office/drawing/2014/main" id="{78A4987C-5208-4D75-A54D-8DEFB91F25F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84058" y="2873414"/>
            <a:ext cx="2671116" cy="2671116"/>
          </a:xfrm>
          <a:prstGeom prst="rect">
            <a:avLst/>
          </a:prstGeom>
          <a:effectLst>
            <a:outerShdw blurRad="76200" dir="13500000" sy="23000" kx="1200000" algn="br" rotWithShape="0">
              <a:prstClr val="black">
                <a:alpha val="20000"/>
              </a:prstClr>
            </a:outerShdw>
          </a:effectLst>
        </p:spPr>
      </p:pic>
      <p:sp>
        <p:nvSpPr>
          <p:cNvPr id="28" name="TextBox 27">
            <a:extLst>
              <a:ext uri="{FF2B5EF4-FFF2-40B4-BE49-F238E27FC236}">
                <a16:creationId xmlns:a16="http://schemas.microsoft.com/office/drawing/2014/main" id="{40F6AC0F-71B9-49C3-93AB-C2D6B448EF0C}"/>
              </a:ext>
            </a:extLst>
          </p:cNvPr>
          <p:cNvSpPr txBox="1"/>
          <p:nvPr/>
        </p:nvSpPr>
        <p:spPr>
          <a:xfrm>
            <a:off x="8726199" y="2431623"/>
            <a:ext cx="2343705" cy="646331"/>
          </a:xfrm>
          <a:prstGeom prst="rect">
            <a:avLst/>
          </a:prstGeom>
          <a:noFill/>
        </p:spPr>
        <p:txBody>
          <a:bodyPr wrap="square" rtlCol="0">
            <a:spAutoFit/>
          </a:bodyPr>
          <a:lstStyle/>
          <a:p>
            <a:r>
              <a:rPr lang="en-GB" dirty="0">
                <a:solidFill>
                  <a:srgbClr val="9F5FCF"/>
                </a:solidFill>
              </a:rPr>
              <a:t>What is the cost recovery scheme?</a:t>
            </a:r>
            <a:endParaRPr lang="en-US" dirty="0">
              <a:solidFill>
                <a:srgbClr val="9F5FCF"/>
              </a:solidFill>
            </a:endParaRPr>
          </a:p>
        </p:txBody>
      </p:sp>
      <p:sp>
        <p:nvSpPr>
          <p:cNvPr id="36" name="TextBox 35">
            <a:extLst>
              <a:ext uri="{FF2B5EF4-FFF2-40B4-BE49-F238E27FC236}">
                <a16:creationId xmlns:a16="http://schemas.microsoft.com/office/drawing/2014/main" id="{8C6850D8-74D1-43C6-AFCB-7BA1FB482CA2}"/>
              </a:ext>
            </a:extLst>
          </p:cNvPr>
          <p:cNvSpPr txBox="1"/>
          <p:nvPr/>
        </p:nvSpPr>
        <p:spPr>
          <a:xfrm>
            <a:off x="7463321" y="3455161"/>
            <a:ext cx="2343705" cy="923330"/>
          </a:xfrm>
          <a:prstGeom prst="rect">
            <a:avLst/>
          </a:prstGeom>
          <a:noFill/>
        </p:spPr>
        <p:txBody>
          <a:bodyPr wrap="square" rtlCol="0">
            <a:spAutoFit/>
          </a:bodyPr>
          <a:lstStyle/>
          <a:p>
            <a:r>
              <a:rPr lang="en-GB" dirty="0">
                <a:solidFill>
                  <a:srgbClr val="EB701D"/>
                </a:solidFill>
              </a:rPr>
              <a:t>What is the population willingness to pay for the service?</a:t>
            </a:r>
            <a:endParaRPr lang="en-US" dirty="0">
              <a:solidFill>
                <a:srgbClr val="EB701D"/>
              </a:solidFill>
            </a:endParaRPr>
          </a:p>
        </p:txBody>
      </p:sp>
      <p:sp>
        <p:nvSpPr>
          <p:cNvPr id="37" name="TextBox 36">
            <a:extLst>
              <a:ext uri="{FF2B5EF4-FFF2-40B4-BE49-F238E27FC236}">
                <a16:creationId xmlns:a16="http://schemas.microsoft.com/office/drawing/2014/main" id="{E2F56548-F6FF-4864-9614-01F4F291E280}"/>
              </a:ext>
            </a:extLst>
          </p:cNvPr>
          <p:cNvSpPr txBox="1"/>
          <p:nvPr/>
        </p:nvSpPr>
        <p:spPr>
          <a:xfrm>
            <a:off x="5119616" y="2049862"/>
            <a:ext cx="2343705" cy="923330"/>
          </a:xfrm>
          <a:prstGeom prst="rect">
            <a:avLst/>
          </a:prstGeom>
          <a:noFill/>
        </p:spPr>
        <p:txBody>
          <a:bodyPr wrap="square" rtlCol="0">
            <a:spAutoFit/>
          </a:bodyPr>
          <a:lstStyle/>
          <a:p>
            <a:r>
              <a:rPr lang="en-GB" dirty="0">
                <a:solidFill>
                  <a:srgbClr val="0070C0"/>
                </a:solidFill>
              </a:rPr>
              <a:t>How much it cost to operate and maintain for the WASH utility?</a:t>
            </a:r>
            <a:endParaRPr lang="en-US" dirty="0">
              <a:solidFill>
                <a:srgbClr val="0070C0"/>
              </a:solidFill>
            </a:endParaRPr>
          </a:p>
        </p:txBody>
      </p:sp>
      <p:sp>
        <p:nvSpPr>
          <p:cNvPr id="38" name="TextBox 37">
            <a:extLst>
              <a:ext uri="{FF2B5EF4-FFF2-40B4-BE49-F238E27FC236}">
                <a16:creationId xmlns:a16="http://schemas.microsoft.com/office/drawing/2014/main" id="{B8652645-BF44-462F-9600-D693CD0F7E01}"/>
              </a:ext>
            </a:extLst>
          </p:cNvPr>
          <p:cNvSpPr txBox="1"/>
          <p:nvPr/>
        </p:nvSpPr>
        <p:spPr>
          <a:xfrm>
            <a:off x="1858714" y="5218643"/>
            <a:ext cx="2343705" cy="1200329"/>
          </a:xfrm>
          <a:prstGeom prst="rect">
            <a:avLst/>
          </a:prstGeom>
          <a:noFill/>
        </p:spPr>
        <p:txBody>
          <a:bodyPr wrap="square" rtlCol="0">
            <a:spAutoFit/>
          </a:bodyPr>
          <a:lstStyle/>
          <a:p>
            <a:r>
              <a:rPr lang="en-GB" dirty="0">
                <a:solidFill>
                  <a:srgbClr val="00B050"/>
                </a:solidFill>
              </a:rPr>
              <a:t>What is the WASH utility capacity to operate and maintain the service?</a:t>
            </a:r>
            <a:endParaRPr lang="en-US" dirty="0">
              <a:solidFill>
                <a:srgbClr val="00B050"/>
              </a:solidFill>
            </a:endParaRPr>
          </a:p>
        </p:txBody>
      </p:sp>
      <p:sp>
        <p:nvSpPr>
          <p:cNvPr id="39" name="TextBox 38">
            <a:extLst>
              <a:ext uri="{FF2B5EF4-FFF2-40B4-BE49-F238E27FC236}">
                <a16:creationId xmlns:a16="http://schemas.microsoft.com/office/drawing/2014/main" id="{CEA00964-3E3F-48F9-AE0D-C21C243DD7F7}"/>
              </a:ext>
            </a:extLst>
          </p:cNvPr>
          <p:cNvSpPr txBox="1"/>
          <p:nvPr/>
        </p:nvSpPr>
        <p:spPr>
          <a:xfrm>
            <a:off x="1510221" y="2882200"/>
            <a:ext cx="2343705" cy="923330"/>
          </a:xfrm>
          <a:prstGeom prst="rect">
            <a:avLst/>
          </a:prstGeom>
          <a:noFill/>
        </p:spPr>
        <p:txBody>
          <a:bodyPr wrap="square" rtlCol="0">
            <a:spAutoFit/>
          </a:bodyPr>
          <a:lstStyle/>
          <a:p>
            <a:r>
              <a:rPr lang="en-GB" dirty="0">
                <a:solidFill>
                  <a:srgbClr val="C00000"/>
                </a:solidFill>
              </a:rPr>
              <a:t>How much do communities trust their WASH utility?</a:t>
            </a:r>
            <a:endParaRPr lang="en-US" dirty="0">
              <a:solidFill>
                <a:srgbClr val="C00000"/>
              </a:solidFill>
            </a:endParaRPr>
          </a:p>
        </p:txBody>
      </p:sp>
      <p:sp>
        <p:nvSpPr>
          <p:cNvPr id="40" name="TextBox 39">
            <a:extLst>
              <a:ext uri="{FF2B5EF4-FFF2-40B4-BE49-F238E27FC236}">
                <a16:creationId xmlns:a16="http://schemas.microsoft.com/office/drawing/2014/main" id="{E6EE643D-0E3C-4A0E-9F9F-EA9F72C92EC6}"/>
              </a:ext>
            </a:extLst>
          </p:cNvPr>
          <p:cNvSpPr txBox="1"/>
          <p:nvPr/>
        </p:nvSpPr>
        <p:spPr>
          <a:xfrm>
            <a:off x="8993519" y="5510622"/>
            <a:ext cx="3035724" cy="1015663"/>
          </a:xfrm>
          <a:prstGeom prst="rect">
            <a:avLst/>
          </a:prstGeom>
          <a:noFill/>
        </p:spPr>
        <p:txBody>
          <a:bodyPr wrap="square" rtlCol="0">
            <a:spAutoFit/>
          </a:bodyPr>
          <a:lstStyle/>
          <a:p>
            <a:r>
              <a:rPr lang="en-GB" dirty="0">
                <a:solidFill>
                  <a:srgbClr val="FF0066"/>
                </a:solidFill>
              </a:rPr>
              <a:t>* </a:t>
            </a:r>
            <a:r>
              <a:rPr lang="en-GB" sz="1400" dirty="0">
                <a:solidFill>
                  <a:srgbClr val="FF0066"/>
                </a:solidFill>
              </a:rPr>
              <a:t>There is no clear-cut answer to this question and more testing and research are required to understand success and failure conditions</a:t>
            </a:r>
            <a:endParaRPr lang="en-US" sz="1400" dirty="0">
              <a:solidFill>
                <a:srgbClr val="EB701D"/>
              </a:solidFill>
            </a:endParaRPr>
          </a:p>
        </p:txBody>
      </p:sp>
    </p:spTree>
    <p:extLst>
      <p:ext uri="{BB962C8B-B14F-4D97-AF65-F5344CB8AC3E}">
        <p14:creationId xmlns:p14="http://schemas.microsoft.com/office/powerpoint/2010/main" val="35897428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48FF3D1E-B6EA-4D62-B488-A5F90AFA7F26}"/>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4" action="ppaction://hlinksldjump"/>
            <a:extLst>
              <a:ext uri="{FF2B5EF4-FFF2-40B4-BE49-F238E27FC236}">
                <a16:creationId xmlns:a16="http://schemas.microsoft.com/office/drawing/2014/main" id="{59F63785-60AA-4688-BE94-99054DB77C43}"/>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5" action="ppaction://hlinksldjump"/>
            <a:extLst>
              <a:ext uri="{FF2B5EF4-FFF2-40B4-BE49-F238E27FC236}">
                <a16:creationId xmlns:a16="http://schemas.microsoft.com/office/drawing/2014/main" id="{BF5E50CF-BA63-4CEA-87D8-0CCD11285A6E}"/>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6" action="ppaction://hlinksldjump"/>
            <a:extLst>
              <a:ext uri="{FF2B5EF4-FFF2-40B4-BE49-F238E27FC236}">
                <a16:creationId xmlns:a16="http://schemas.microsoft.com/office/drawing/2014/main" id="{70414259-EA66-4B90-B37C-9233137EFC8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260DF443-CAA8-4C2A-8D71-55835AC57B8E}"/>
              </a:ext>
            </a:extLst>
          </p:cNvPr>
          <p:cNvSpPr/>
          <p:nvPr/>
        </p:nvSpPr>
        <p:spPr>
          <a:xfrm>
            <a:off x="-1" y="4617157"/>
            <a:ext cx="1176793" cy="4165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Operation &amp; maintenance</a:t>
            </a:r>
            <a:endParaRPr lang="en-US" sz="1200" dirty="0">
              <a:solidFill>
                <a:schemeClr val="tx1"/>
              </a:solidFill>
            </a:endParaRPr>
          </a:p>
        </p:txBody>
      </p:sp>
      <p:sp>
        <p:nvSpPr>
          <p:cNvPr id="7" name="Rectangle 6">
            <a:hlinkClick r:id="rId7" action="ppaction://hlinksldjump"/>
            <a:extLst>
              <a:ext uri="{FF2B5EF4-FFF2-40B4-BE49-F238E27FC236}">
                <a16:creationId xmlns:a16="http://schemas.microsoft.com/office/drawing/2014/main" id="{15153870-A568-4E46-8848-A46264B096D0}"/>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8" action="ppaction://hlinksldjump"/>
            <a:extLst>
              <a:ext uri="{FF2B5EF4-FFF2-40B4-BE49-F238E27FC236}">
                <a16:creationId xmlns:a16="http://schemas.microsoft.com/office/drawing/2014/main" id="{D7EEC44F-B137-49DD-B5DC-080AF10D34D6}"/>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9" action="ppaction://hlinksldjump"/>
            <a:extLst>
              <a:ext uri="{FF2B5EF4-FFF2-40B4-BE49-F238E27FC236}">
                <a16:creationId xmlns:a16="http://schemas.microsoft.com/office/drawing/2014/main" id="{021AF535-8CC1-493E-BCD1-E5EC1F42A8CC}"/>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0" action="ppaction://hlinksldjump"/>
            <a:extLst>
              <a:ext uri="{FF2B5EF4-FFF2-40B4-BE49-F238E27FC236}">
                <a16:creationId xmlns:a16="http://schemas.microsoft.com/office/drawing/2014/main" id="{36B0E3C5-8293-4188-B429-6EF7B256F2EF}"/>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1" action="ppaction://hlinksldjump"/>
            <a:extLst>
              <a:ext uri="{FF2B5EF4-FFF2-40B4-BE49-F238E27FC236}">
                <a16:creationId xmlns:a16="http://schemas.microsoft.com/office/drawing/2014/main" id="{F3AC8B4C-7FA0-4982-89B4-AF269FAEF074}"/>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2" action="ppaction://hlinksldjump"/>
            <a:extLst>
              <a:ext uri="{FF2B5EF4-FFF2-40B4-BE49-F238E27FC236}">
                <a16:creationId xmlns:a16="http://schemas.microsoft.com/office/drawing/2014/main" id="{EF6712AD-E6E5-4EAB-97C5-8600D5A9CA9C}"/>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30FDEEE1-76BD-4CFF-A9AE-38E89EBEAC64}"/>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961972DE-F618-4794-8B06-7826F0ADC7C2}"/>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6D3DBF1-F91B-4691-A190-87E3E7A42BA2}"/>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9EB4936C-6AEC-4CE1-B0CF-CDFE686D130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71A98B64-3104-4A36-B85A-BD7DFC783A29}"/>
              </a:ext>
            </a:extLst>
          </p:cNvPr>
          <p:cNvSpPr/>
          <p:nvPr/>
        </p:nvSpPr>
        <p:spPr>
          <a:xfrm>
            <a:off x="87966" y="5373346"/>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WASH utility</a:t>
            </a:r>
            <a:endParaRPr lang="en-US" sz="900" dirty="0">
              <a:solidFill>
                <a:schemeClr val="tx1"/>
              </a:solidFill>
            </a:endParaRPr>
          </a:p>
        </p:txBody>
      </p:sp>
      <p:sp>
        <p:nvSpPr>
          <p:cNvPr id="20" name="Rectangle 19">
            <a:hlinkClick r:id="rId17" action="ppaction://hlinksldjump"/>
            <a:extLst>
              <a:ext uri="{FF2B5EF4-FFF2-40B4-BE49-F238E27FC236}">
                <a16:creationId xmlns:a16="http://schemas.microsoft.com/office/drawing/2014/main" id="{090D48BF-274C-41EB-B545-7AA1C446997B}"/>
              </a:ext>
            </a:extLst>
          </p:cNvPr>
          <p:cNvSpPr/>
          <p:nvPr/>
        </p:nvSpPr>
        <p:spPr>
          <a:xfrm>
            <a:off x="87967" y="5033717"/>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Cost comparison</a:t>
            </a:r>
            <a:endParaRPr lang="en-US" sz="900" dirty="0"/>
          </a:p>
        </p:txBody>
      </p:sp>
      <p:sp>
        <p:nvSpPr>
          <p:cNvPr id="21" name="Rectangle 20">
            <a:hlinkClick r:id="rId18" action="ppaction://hlinksldjump"/>
            <a:extLst>
              <a:ext uri="{FF2B5EF4-FFF2-40B4-BE49-F238E27FC236}">
                <a16:creationId xmlns:a16="http://schemas.microsoft.com/office/drawing/2014/main" id="{C19848C5-2EAD-4B99-AF50-7452F644FE15}"/>
              </a:ext>
            </a:extLst>
          </p:cNvPr>
          <p:cNvSpPr/>
          <p:nvPr/>
        </p:nvSpPr>
        <p:spPr>
          <a:xfrm>
            <a:off x="87967" y="5204901"/>
            <a:ext cx="1088825" cy="17254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WASH committee</a:t>
            </a:r>
            <a:endParaRPr lang="en-US" sz="900" dirty="0"/>
          </a:p>
        </p:txBody>
      </p:sp>
      <p:sp>
        <p:nvSpPr>
          <p:cNvPr id="22" name="Rectangle 21">
            <a:hlinkClick r:id="rId19" action="ppaction://hlinksldjump"/>
            <a:extLst>
              <a:ext uri="{FF2B5EF4-FFF2-40B4-BE49-F238E27FC236}">
                <a16:creationId xmlns:a16="http://schemas.microsoft.com/office/drawing/2014/main" id="{CCB2FDCD-173C-4DC7-883C-A18EDF720704}"/>
              </a:ext>
            </a:extLst>
          </p:cNvPr>
          <p:cNvSpPr/>
          <p:nvPr/>
        </p:nvSpPr>
        <p:spPr>
          <a:xfrm>
            <a:off x="0" y="554453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25" name="Graphic 24" descr="Zoom in">
            <a:extLst>
              <a:ext uri="{FF2B5EF4-FFF2-40B4-BE49-F238E27FC236}">
                <a16:creationId xmlns:a16="http://schemas.microsoft.com/office/drawing/2014/main" id="{10F2A7AA-D881-4564-988A-07DD71CD3C3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04808" y="477675"/>
            <a:ext cx="914400" cy="914400"/>
          </a:xfrm>
          <a:prstGeom prst="rect">
            <a:avLst/>
          </a:prstGeom>
        </p:spPr>
      </p:pic>
      <p:pic>
        <p:nvPicPr>
          <p:cNvPr id="27" name="Graphic 26" descr="Zoom out">
            <a:extLst>
              <a:ext uri="{FF2B5EF4-FFF2-40B4-BE49-F238E27FC236}">
                <a16:creationId xmlns:a16="http://schemas.microsoft.com/office/drawing/2014/main" id="{CF3CA94F-5309-4403-8414-B0C11DA2B3D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549528" y="145656"/>
            <a:ext cx="914400" cy="914400"/>
          </a:xfrm>
          <a:prstGeom prst="rect">
            <a:avLst/>
          </a:prstGeom>
        </p:spPr>
      </p:pic>
      <p:sp>
        <p:nvSpPr>
          <p:cNvPr id="30" name="Rectangle 29">
            <a:extLst>
              <a:ext uri="{FF2B5EF4-FFF2-40B4-BE49-F238E27FC236}">
                <a16:creationId xmlns:a16="http://schemas.microsoft.com/office/drawing/2014/main" id="{76A605B6-F5E6-4567-9B7B-6E0B7071254B}"/>
              </a:ext>
            </a:extLst>
          </p:cNvPr>
          <p:cNvSpPr/>
          <p:nvPr/>
        </p:nvSpPr>
        <p:spPr>
          <a:xfrm>
            <a:off x="10268793" y="0"/>
            <a:ext cx="655455" cy="2913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4" name="Action Button: Go Back or Previous 33">
            <a:hlinkClick r:id="" action="ppaction://hlinkshowjump?jump=previousslide" highlightClick="1"/>
            <a:extLst>
              <a:ext uri="{FF2B5EF4-FFF2-40B4-BE49-F238E27FC236}">
                <a16:creationId xmlns:a16="http://schemas.microsoft.com/office/drawing/2014/main" id="{E26B5BC2-447D-446B-B066-8498D536FC53}"/>
              </a:ext>
            </a:extLst>
          </p:cNvPr>
          <p:cNvSpPr/>
          <p:nvPr/>
        </p:nvSpPr>
        <p:spPr>
          <a:xfrm>
            <a:off x="9904651" y="3568"/>
            <a:ext cx="372234" cy="291313"/>
          </a:xfrm>
          <a:prstGeom prst="actionButtonBackPrevio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FBE0BF5-484B-4714-A8F6-3FA1DB065C86}"/>
              </a:ext>
            </a:extLst>
          </p:cNvPr>
          <p:cNvGrpSpPr/>
          <p:nvPr/>
        </p:nvGrpSpPr>
        <p:grpSpPr>
          <a:xfrm>
            <a:off x="5275951" y="3084171"/>
            <a:ext cx="2387064" cy="2111149"/>
            <a:chOff x="5132134" y="2103390"/>
            <a:chExt cx="3142066" cy="2984478"/>
          </a:xfrm>
        </p:grpSpPr>
        <p:pic>
          <p:nvPicPr>
            <p:cNvPr id="36" name="Graphic 35" descr="Question mark">
              <a:extLst>
                <a:ext uri="{FF2B5EF4-FFF2-40B4-BE49-F238E27FC236}">
                  <a16:creationId xmlns:a16="http://schemas.microsoft.com/office/drawing/2014/main" id="{BBCDA337-F2AF-4E45-A34F-E57C94A7453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32134" y="2103390"/>
              <a:ext cx="2984478" cy="2984478"/>
            </a:xfrm>
            <a:prstGeom prst="rect">
              <a:avLst/>
            </a:prstGeom>
            <a:effectLst>
              <a:outerShdw blurRad="76200" dir="13500000" sy="23000" kx="1200000" algn="br" rotWithShape="0">
                <a:prstClr val="black">
                  <a:alpha val="20000"/>
                </a:prstClr>
              </a:outerShdw>
            </a:effectLst>
          </p:spPr>
        </p:pic>
        <p:sp>
          <p:nvSpPr>
            <p:cNvPr id="37" name="Block Arc 30">
              <a:extLst>
                <a:ext uri="{FF2B5EF4-FFF2-40B4-BE49-F238E27FC236}">
                  <a16:creationId xmlns:a16="http://schemas.microsoft.com/office/drawing/2014/main" id="{9720D4B1-87F1-42CF-9E24-578732C57F98}"/>
                </a:ext>
              </a:extLst>
            </p:cNvPr>
            <p:cNvSpPr/>
            <p:nvPr/>
          </p:nvSpPr>
          <p:spPr>
            <a:xfrm rot="5835800">
              <a:off x="6472000" y="2869013"/>
              <a:ext cx="1183380" cy="583967"/>
            </a:xfrm>
            <a:custGeom>
              <a:avLst/>
              <a:gdLst>
                <a:gd name="connsiteX0" fmla="*/ 0 w 1169662"/>
                <a:gd name="connsiteY0" fmla="*/ 454501 h 909002"/>
                <a:gd name="connsiteX1" fmla="*/ 584831 w 1169662"/>
                <a:gd name="connsiteY1" fmla="*/ 0 h 909002"/>
                <a:gd name="connsiteX2" fmla="*/ 1169662 w 1169662"/>
                <a:gd name="connsiteY2" fmla="*/ 454501 h 909002"/>
                <a:gd name="connsiteX3" fmla="*/ 942412 w 1169662"/>
                <a:gd name="connsiteY3" fmla="*/ 454501 h 909002"/>
                <a:gd name="connsiteX4" fmla="*/ 584831 w 1169662"/>
                <a:gd name="connsiteY4" fmla="*/ 227250 h 909002"/>
                <a:gd name="connsiteX5" fmla="*/ 227250 w 1169662"/>
                <a:gd name="connsiteY5" fmla="*/ 454501 h 909002"/>
                <a:gd name="connsiteX6" fmla="*/ 0 w 1169662"/>
                <a:gd name="connsiteY6" fmla="*/ 454501 h 909002"/>
                <a:gd name="connsiteX0" fmla="*/ 0 w 1169662"/>
                <a:gd name="connsiteY0" fmla="*/ 454501 h 530534"/>
                <a:gd name="connsiteX1" fmla="*/ 584831 w 1169662"/>
                <a:gd name="connsiteY1" fmla="*/ 0 h 530534"/>
                <a:gd name="connsiteX2" fmla="*/ 1169662 w 1169662"/>
                <a:gd name="connsiteY2" fmla="*/ 454501 h 530534"/>
                <a:gd name="connsiteX3" fmla="*/ 942412 w 1169662"/>
                <a:gd name="connsiteY3" fmla="*/ 454501 h 530534"/>
                <a:gd name="connsiteX4" fmla="*/ 584831 w 1169662"/>
                <a:gd name="connsiteY4" fmla="*/ 227250 h 530534"/>
                <a:gd name="connsiteX5" fmla="*/ 209286 w 1169662"/>
                <a:gd name="connsiteY5" fmla="*/ 530534 h 530534"/>
                <a:gd name="connsiteX6" fmla="*/ 0 w 1169662"/>
                <a:gd name="connsiteY6" fmla="*/ 454501 h 530534"/>
                <a:gd name="connsiteX0" fmla="*/ 0 w 1174287"/>
                <a:gd name="connsiteY0" fmla="*/ 418371 h 530687"/>
                <a:gd name="connsiteX1" fmla="*/ 589456 w 1174287"/>
                <a:gd name="connsiteY1" fmla="*/ 153 h 530687"/>
                <a:gd name="connsiteX2" fmla="*/ 1174287 w 1174287"/>
                <a:gd name="connsiteY2" fmla="*/ 454654 h 530687"/>
                <a:gd name="connsiteX3" fmla="*/ 947037 w 1174287"/>
                <a:gd name="connsiteY3" fmla="*/ 454654 h 530687"/>
                <a:gd name="connsiteX4" fmla="*/ 589456 w 1174287"/>
                <a:gd name="connsiteY4" fmla="*/ 227403 h 530687"/>
                <a:gd name="connsiteX5" fmla="*/ 213911 w 1174287"/>
                <a:gd name="connsiteY5" fmla="*/ 530687 h 530687"/>
                <a:gd name="connsiteX6" fmla="*/ 0 w 1174287"/>
                <a:gd name="connsiteY6" fmla="*/ 418371 h 530687"/>
                <a:gd name="connsiteX0" fmla="*/ 0 w 1174287"/>
                <a:gd name="connsiteY0" fmla="*/ 418371 h 530687"/>
                <a:gd name="connsiteX1" fmla="*/ 589456 w 1174287"/>
                <a:gd name="connsiteY1" fmla="*/ 153 h 530687"/>
                <a:gd name="connsiteX2" fmla="*/ 1174287 w 1174287"/>
                <a:gd name="connsiteY2" fmla="*/ 454654 h 530687"/>
                <a:gd name="connsiteX3" fmla="*/ 947037 w 1174287"/>
                <a:gd name="connsiteY3" fmla="*/ 454654 h 530687"/>
                <a:gd name="connsiteX4" fmla="*/ 594080 w 1174287"/>
                <a:gd name="connsiteY4" fmla="*/ 263686 h 530687"/>
                <a:gd name="connsiteX5" fmla="*/ 213911 w 1174287"/>
                <a:gd name="connsiteY5" fmla="*/ 530687 h 530687"/>
                <a:gd name="connsiteX6" fmla="*/ 0 w 1174287"/>
                <a:gd name="connsiteY6" fmla="*/ 418371 h 530687"/>
                <a:gd name="connsiteX0" fmla="*/ 0 w 1174287"/>
                <a:gd name="connsiteY0" fmla="*/ 418371 h 530687"/>
                <a:gd name="connsiteX1" fmla="*/ 589456 w 1174287"/>
                <a:gd name="connsiteY1" fmla="*/ 153 h 530687"/>
                <a:gd name="connsiteX2" fmla="*/ 1174287 w 1174287"/>
                <a:gd name="connsiteY2" fmla="*/ 454654 h 530687"/>
                <a:gd name="connsiteX3" fmla="*/ 882386 w 1174287"/>
                <a:gd name="connsiteY3" fmla="*/ 453676 h 530687"/>
                <a:gd name="connsiteX4" fmla="*/ 594080 w 1174287"/>
                <a:gd name="connsiteY4" fmla="*/ 263686 h 530687"/>
                <a:gd name="connsiteX5" fmla="*/ 213911 w 1174287"/>
                <a:gd name="connsiteY5" fmla="*/ 530687 h 530687"/>
                <a:gd name="connsiteX6" fmla="*/ 0 w 1174287"/>
                <a:gd name="connsiteY6" fmla="*/ 418371 h 530687"/>
                <a:gd name="connsiteX0" fmla="*/ 0 w 1088828"/>
                <a:gd name="connsiteY0" fmla="*/ 422170 h 534486"/>
                <a:gd name="connsiteX1" fmla="*/ 589456 w 1088828"/>
                <a:gd name="connsiteY1" fmla="*/ 3952 h 534486"/>
                <a:gd name="connsiteX2" fmla="*/ 1088828 w 1088828"/>
                <a:gd name="connsiteY2" fmla="*/ 294203 h 534486"/>
                <a:gd name="connsiteX3" fmla="*/ 882386 w 1088828"/>
                <a:gd name="connsiteY3" fmla="*/ 457475 h 534486"/>
                <a:gd name="connsiteX4" fmla="*/ 594080 w 1088828"/>
                <a:gd name="connsiteY4" fmla="*/ 267485 h 534486"/>
                <a:gd name="connsiteX5" fmla="*/ 213911 w 1088828"/>
                <a:gd name="connsiteY5" fmla="*/ 534486 h 534486"/>
                <a:gd name="connsiteX6" fmla="*/ 0 w 1088828"/>
                <a:gd name="connsiteY6" fmla="*/ 422170 h 534486"/>
                <a:gd name="connsiteX0" fmla="*/ 0 w 1075133"/>
                <a:gd name="connsiteY0" fmla="*/ 426279 h 538595"/>
                <a:gd name="connsiteX1" fmla="*/ 589456 w 1075133"/>
                <a:gd name="connsiteY1" fmla="*/ 8061 h 538595"/>
                <a:gd name="connsiteX2" fmla="*/ 1075133 w 1075133"/>
                <a:gd name="connsiteY2" fmla="*/ 263186 h 538595"/>
                <a:gd name="connsiteX3" fmla="*/ 882386 w 1075133"/>
                <a:gd name="connsiteY3" fmla="*/ 461584 h 538595"/>
                <a:gd name="connsiteX4" fmla="*/ 594080 w 1075133"/>
                <a:gd name="connsiteY4" fmla="*/ 271594 h 538595"/>
                <a:gd name="connsiteX5" fmla="*/ 213911 w 1075133"/>
                <a:gd name="connsiteY5" fmla="*/ 538595 h 538595"/>
                <a:gd name="connsiteX6" fmla="*/ 0 w 1075133"/>
                <a:gd name="connsiteY6" fmla="*/ 426279 h 538595"/>
                <a:gd name="connsiteX0" fmla="*/ 0 w 1075133"/>
                <a:gd name="connsiteY0" fmla="*/ 434428 h 546744"/>
                <a:gd name="connsiteX1" fmla="*/ 514579 w 1075133"/>
                <a:gd name="connsiteY1" fmla="*/ 7317 h 546744"/>
                <a:gd name="connsiteX2" fmla="*/ 1075133 w 1075133"/>
                <a:gd name="connsiteY2" fmla="*/ 271335 h 546744"/>
                <a:gd name="connsiteX3" fmla="*/ 882386 w 1075133"/>
                <a:gd name="connsiteY3" fmla="*/ 469733 h 546744"/>
                <a:gd name="connsiteX4" fmla="*/ 594080 w 1075133"/>
                <a:gd name="connsiteY4" fmla="*/ 279743 h 546744"/>
                <a:gd name="connsiteX5" fmla="*/ 213911 w 1075133"/>
                <a:gd name="connsiteY5" fmla="*/ 546744 h 546744"/>
                <a:gd name="connsiteX6" fmla="*/ 0 w 1075133"/>
                <a:gd name="connsiteY6" fmla="*/ 434428 h 546744"/>
                <a:gd name="connsiteX0" fmla="*/ 0 w 1075133"/>
                <a:gd name="connsiteY0" fmla="*/ 434428 h 546744"/>
                <a:gd name="connsiteX1" fmla="*/ 514579 w 1075133"/>
                <a:gd name="connsiteY1" fmla="*/ 7317 h 546744"/>
                <a:gd name="connsiteX2" fmla="*/ 1075133 w 1075133"/>
                <a:gd name="connsiteY2" fmla="*/ 271335 h 546744"/>
                <a:gd name="connsiteX3" fmla="*/ 882386 w 1075133"/>
                <a:gd name="connsiteY3" fmla="*/ 469733 h 546744"/>
                <a:gd name="connsiteX4" fmla="*/ 596392 w 1075133"/>
                <a:gd name="connsiteY4" fmla="*/ 297885 h 546744"/>
                <a:gd name="connsiteX5" fmla="*/ 213911 w 1075133"/>
                <a:gd name="connsiteY5" fmla="*/ 546744 h 546744"/>
                <a:gd name="connsiteX6" fmla="*/ 0 w 1075133"/>
                <a:gd name="connsiteY6" fmla="*/ 434428 h 546744"/>
                <a:gd name="connsiteX0" fmla="*/ 0 w 1075133"/>
                <a:gd name="connsiteY0" fmla="*/ 434428 h 553502"/>
                <a:gd name="connsiteX1" fmla="*/ 514579 w 1075133"/>
                <a:gd name="connsiteY1" fmla="*/ 7317 h 553502"/>
                <a:gd name="connsiteX2" fmla="*/ 1075133 w 1075133"/>
                <a:gd name="connsiteY2" fmla="*/ 271335 h 553502"/>
                <a:gd name="connsiteX3" fmla="*/ 882386 w 1075133"/>
                <a:gd name="connsiteY3" fmla="*/ 469733 h 553502"/>
                <a:gd name="connsiteX4" fmla="*/ 596392 w 1075133"/>
                <a:gd name="connsiteY4" fmla="*/ 297885 h 553502"/>
                <a:gd name="connsiteX5" fmla="*/ 233209 w 1075133"/>
                <a:gd name="connsiteY5" fmla="*/ 553502 h 553502"/>
                <a:gd name="connsiteX6" fmla="*/ 0 w 1075133"/>
                <a:gd name="connsiteY6" fmla="*/ 434428 h 553502"/>
                <a:gd name="connsiteX0" fmla="*/ 0 w 1075133"/>
                <a:gd name="connsiteY0" fmla="*/ 434428 h 553502"/>
                <a:gd name="connsiteX1" fmla="*/ 514579 w 1075133"/>
                <a:gd name="connsiteY1" fmla="*/ 7317 h 553502"/>
                <a:gd name="connsiteX2" fmla="*/ 1075133 w 1075133"/>
                <a:gd name="connsiteY2" fmla="*/ 271335 h 553502"/>
                <a:gd name="connsiteX3" fmla="*/ 882386 w 1075133"/>
                <a:gd name="connsiteY3" fmla="*/ 469733 h 553502"/>
                <a:gd name="connsiteX4" fmla="*/ 597913 w 1075133"/>
                <a:gd name="connsiteY4" fmla="*/ 309820 h 553502"/>
                <a:gd name="connsiteX5" fmla="*/ 233209 w 1075133"/>
                <a:gd name="connsiteY5" fmla="*/ 553502 h 553502"/>
                <a:gd name="connsiteX6" fmla="*/ 0 w 1075133"/>
                <a:gd name="connsiteY6" fmla="*/ 434428 h 553502"/>
                <a:gd name="connsiteX0" fmla="*/ 0 w 1098635"/>
                <a:gd name="connsiteY0" fmla="*/ 411937 h 552273"/>
                <a:gd name="connsiteX1" fmla="*/ 538081 w 1098635"/>
                <a:gd name="connsiteY1" fmla="*/ 6088 h 552273"/>
                <a:gd name="connsiteX2" fmla="*/ 1098635 w 1098635"/>
                <a:gd name="connsiteY2" fmla="*/ 270106 h 552273"/>
                <a:gd name="connsiteX3" fmla="*/ 905888 w 1098635"/>
                <a:gd name="connsiteY3" fmla="*/ 468504 h 552273"/>
                <a:gd name="connsiteX4" fmla="*/ 621415 w 1098635"/>
                <a:gd name="connsiteY4" fmla="*/ 308591 h 552273"/>
                <a:gd name="connsiteX5" fmla="*/ 256711 w 1098635"/>
                <a:gd name="connsiteY5" fmla="*/ 552273 h 552273"/>
                <a:gd name="connsiteX6" fmla="*/ 0 w 1098635"/>
                <a:gd name="connsiteY6" fmla="*/ 411937 h 552273"/>
                <a:gd name="connsiteX0" fmla="*/ 0 w 1098635"/>
                <a:gd name="connsiteY0" fmla="*/ 411937 h 561015"/>
                <a:gd name="connsiteX1" fmla="*/ 538081 w 1098635"/>
                <a:gd name="connsiteY1" fmla="*/ 6088 h 561015"/>
                <a:gd name="connsiteX2" fmla="*/ 1098635 w 1098635"/>
                <a:gd name="connsiteY2" fmla="*/ 270106 h 561015"/>
                <a:gd name="connsiteX3" fmla="*/ 905888 w 1098635"/>
                <a:gd name="connsiteY3" fmla="*/ 468504 h 561015"/>
                <a:gd name="connsiteX4" fmla="*/ 621415 w 1098635"/>
                <a:gd name="connsiteY4" fmla="*/ 308591 h 561015"/>
                <a:gd name="connsiteX5" fmla="*/ 256092 w 1098635"/>
                <a:gd name="connsiteY5" fmla="*/ 561015 h 561015"/>
                <a:gd name="connsiteX6" fmla="*/ 0 w 1098635"/>
                <a:gd name="connsiteY6" fmla="*/ 411937 h 561015"/>
                <a:gd name="connsiteX0" fmla="*/ 0 w 1098635"/>
                <a:gd name="connsiteY0" fmla="*/ 411937 h 561015"/>
                <a:gd name="connsiteX1" fmla="*/ 538081 w 1098635"/>
                <a:gd name="connsiteY1" fmla="*/ 6088 h 561015"/>
                <a:gd name="connsiteX2" fmla="*/ 1098635 w 1098635"/>
                <a:gd name="connsiteY2" fmla="*/ 270106 h 561015"/>
                <a:gd name="connsiteX3" fmla="*/ 933787 w 1098635"/>
                <a:gd name="connsiteY3" fmla="*/ 456285 h 561015"/>
                <a:gd name="connsiteX4" fmla="*/ 621415 w 1098635"/>
                <a:gd name="connsiteY4" fmla="*/ 308591 h 561015"/>
                <a:gd name="connsiteX5" fmla="*/ 256092 w 1098635"/>
                <a:gd name="connsiteY5" fmla="*/ 561015 h 561015"/>
                <a:gd name="connsiteX6" fmla="*/ 0 w 1098635"/>
                <a:gd name="connsiteY6" fmla="*/ 411937 h 561015"/>
                <a:gd name="connsiteX0" fmla="*/ 0 w 1139923"/>
                <a:gd name="connsiteY0" fmla="*/ 416700 h 565778"/>
                <a:gd name="connsiteX1" fmla="*/ 538081 w 1139923"/>
                <a:gd name="connsiteY1" fmla="*/ 10851 h 565778"/>
                <a:gd name="connsiteX2" fmla="*/ 1139923 w 1139923"/>
                <a:gd name="connsiteY2" fmla="*/ 245349 h 565778"/>
                <a:gd name="connsiteX3" fmla="*/ 933787 w 1139923"/>
                <a:gd name="connsiteY3" fmla="*/ 461048 h 565778"/>
                <a:gd name="connsiteX4" fmla="*/ 621415 w 1139923"/>
                <a:gd name="connsiteY4" fmla="*/ 313354 h 565778"/>
                <a:gd name="connsiteX5" fmla="*/ 256092 w 1139923"/>
                <a:gd name="connsiteY5" fmla="*/ 565778 h 565778"/>
                <a:gd name="connsiteX6" fmla="*/ 0 w 1139923"/>
                <a:gd name="connsiteY6" fmla="*/ 416700 h 565778"/>
                <a:gd name="connsiteX0" fmla="*/ 0 w 1139923"/>
                <a:gd name="connsiteY0" fmla="*/ 434697 h 583775"/>
                <a:gd name="connsiteX1" fmla="*/ 533768 w 1139923"/>
                <a:gd name="connsiteY1" fmla="*/ 8606 h 583775"/>
                <a:gd name="connsiteX2" fmla="*/ 1139923 w 1139923"/>
                <a:gd name="connsiteY2" fmla="*/ 263346 h 583775"/>
                <a:gd name="connsiteX3" fmla="*/ 933787 w 1139923"/>
                <a:gd name="connsiteY3" fmla="*/ 479045 h 583775"/>
                <a:gd name="connsiteX4" fmla="*/ 621415 w 1139923"/>
                <a:gd name="connsiteY4" fmla="*/ 331351 h 583775"/>
                <a:gd name="connsiteX5" fmla="*/ 256092 w 1139923"/>
                <a:gd name="connsiteY5" fmla="*/ 583775 h 583775"/>
                <a:gd name="connsiteX6" fmla="*/ 0 w 1139923"/>
                <a:gd name="connsiteY6" fmla="*/ 434697 h 583775"/>
                <a:gd name="connsiteX0" fmla="*/ 0 w 1139923"/>
                <a:gd name="connsiteY0" fmla="*/ 446797 h 595875"/>
                <a:gd name="connsiteX1" fmla="*/ 528620 w 1139923"/>
                <a:gd name="connsiteY1" fmla="*/ 7500 h 595875"/>
                <a:gd name="connsiteX2" fmla="*/ 1139923 w 1139923"/>
                <a:gd name="connsiteY2" fmla="*/ 275446 h 595875"/>
                <a:gd name="connsiteX3" fmla="*/ 933787 w 1139923"/>
                <a:gd name="connsiteY3" fmla="*/ 491145 h 595875"/>
                <a:gd name="connsiteX4" fmla="*/ 621415 w 1139923"/>
                <a:gd name="connsiteY4" fmla="*/ 343451 h 595875"/>
                <a:gd name="connsiteX5" fmla="*/ 256092 w 1139923"/>
                <a:gd name="connsiteY5" fmla="*/ 595875 h 595875"/>
                <a:gd name="connsiteX6" fmla="*/ 0 w 1139923"/>
                <a:gd name="connsiteY6" fmla="*/ 446797 h 595875"/>
                <a:gd name="connsiteX0" fmla="*/ 0 w 1139923"/>
                <a:gd name="connsiteY0" fmla="*/ 446797 h 595875"/>
                <a:gd name="connsiteX1" fmla="*/ 528620 w 1139923"/>
                <a:gd name="connsiteY1" fmla="*/ 7500 h 595875"/>
                <a:gd name="connsiteX2" fmla="*/ 1139923 w 1139923"/>
                <a:gd name="connsiteY2" fmla="*/ 275446 h 595875"/>
                <a:gd name="connsiteX3" fmla="*/ 933787 w 1139923"/>
                <a:gd name="connsiteY3" fmla="*/ 491145 h 595875"/>
                <a:gd name="connsiteX4" fmla="*/ 588083 w 1139923"/>
                <a:gd name="connsiteY4" fmla="*/ 313045 h 595875"/>
                <a:gd name="connsiteX5" fmla="*/ 256092 w 1139923"/>
                <a:gd name="connsiteY5" fmla="*/ 595875 h 595875"/>
                <a:gd name="connsiteX6" fmla="*/ 0 w 1139923"/>
                <a:gd name="connsiteY6" fmla="*/ 446797 h 595875"/>
                <a:gd name="connsiteX0" fmla="*/ 0 w 1139923"/>
                <a:gd name="connsiteY0" fmla="*/ 446797 h 595875"/>
                <a:gd name="connsiteX1" fmla="*/ 528620 w 1139923"/>
                <a:gd name="connsiteY1" fmla="*/ 7500 h 595875"/>
                <a:gd name="connsiteX2" fmla="*/ 1139923 w 1139923"/>
                <a:gd name="connsiteY2" fmla="*/ 275446 h 595875"/>
                <a:gd name="connsiteX3" fmla="*/ 933787 w 1139923"/>
                <a:gd name="connsiteY3" fmla="*/ 491145 h 595875"/>
                <a:gd name="connsiteX4" fmla="*/ 585910 w 1139923"/>
                <a:gd name="connsiteY4" fmla="*/ 295995 h 595875"/>
                <a:gd name="connsiteX5" fmla="*/ 256092 w 1139923"/>
                <a:gd name="connsiteY5" fmla="*/ 595875 h 595875"/>
                <a:gd name="connsiteX6" fmla="*/ 0 w 1139923"/>
                <a:gd name="connsiteY6" fmla="*/ 446797 h 595875"/>
                <a:gd name="connsiteX0" fmla="*/ 0 w 1134841"/>
                <a:gd name="connsiteY0" fmla="*/ 431453 h 595041"/>
                <a:gd name="connsiteX1" fmla="*/ 523538 w 1134841"/>
                <a:gd name="connsiteY1" fmla="*/ 6666 h 595041"/>
                <a:gd name="connsiteX2" fmla="*/ 1134841 w 1134841"/>
                <a:gd name="connsiteY2" fmla="*/ 274612 h 595041"/>
                <a:gd name="connsiteX3" fmla="*/ 928705 w 1134841"/>
                <a:gd name="connsiteY3" fmla="*/ 490311 h 595041"/>
                <a:gd name="connsiteX4" fmla="*/ 580828 w 1134841"/>
                <a:gd name="connsiteY4" fmla="*/ 295161 h 595041"/>
                <a:gd name="connsiteX5" fmla="*/ 251010 w 1134841"/>
                <a:gd name="connsiteY5" fmla="*/ 595041 h 595041"/>
                <a:gd name="connsiteX6" fmla="*/ 0 w 1134841"/>
                <a:gd name="connsiteY6" fmla="*/ 431453 h 595041"/>
                <a:gd name="connsiteX0" fmla="*/ 0 w 1134841"/>
                <a:gd name="connsiteY0" fmla="*/ 444438 h 608026"/>
                <a:gd name="connsiteX1" fmla="*/ 523504 w 1134841"/>
                <a:gd name="connsiteY1" fmla="*/ 5793 h 608026"/>
                <a:gd name="connsiteX2" fmla="*/ 1134841 w 1134841"/>
                <a:gd name="connsiteY2" fmla="*/ 287597 h 608026"/>
                <a:gd name="connsiteX3" fmla="*/ 928705 w 1134841"/>
                <a:gd name="connsiteY3" fmla="*/ 503296 h 608026"/>
                <a:gd name="connsiteX4" fmla="*/ 580828 w 1134841"/>
                <a:gd name="connsiteY4" fmla="*/ 308146 h 608026"/>
                <a:gd name="connsiteX5" fmla="*/ 251010 w 1134841"/>
                <a:gd name="connsiteY5" fmla="*/ 608026 h 608026"/>
                <a:gd name="connsiteX6" fmla="*/ 0 w 1134841"/>
                <a:gd name="connsiteY6" fmla="*/ 444438 h 608026"/>
                <a:gd name="connsiteX0" fmla="*/ 0 w 1139990"/>
                <a:gd name="connsiteY0" fmla="*/ 430548 h 607341"/>
                <a:gd name="connsiteX1" fmla="*/ 528653 w 1139990"/>
                <a:gd name="connsiteY1" fmla="*/ 5108 h 607341"/>
                <a:gd name="connsiteX2" fmla="*/ 1139990 w 1139990"/>
                <a:gd name="connsiteY2" fmla="*/ 286912 h 607341"/>
                <a:gd name="connsiteX3" fmla="*/ 933854 w 1139990"/>
                <a:gd name="connsiteY3" fmla="*/ 502611 h 607341"/>
                <a:gd name="connsiteX4" fmla="*/ 585977 w 1139990"/>
                <a:gd name="connsiteY4" fmla="*/ 307461 h 607341"/>
                <a:gd name="connsiteX5" fmla="*/ 256159 w 1139990"/>
                <a:gd name="connsiteY5" fmla="*/ 607341 h 607341"/>
                <a:gd name="connsiteX6" fmla="*/ 0 w 1139990"/>
                <a:gd name="connsiteY6" fmla="*/ 430548 h 607341"/>
                <a:gd name="connsiteX0" fmla="*/ 0 w 1139990"/>
                <a:gd name="connsiteY0" fmla="*/ 430548 h 595657"/>
                <a:gd name="connsiteX1" fmla="*/ 528653 w 1139990"/>
                <a:gd name="connsiteY1" fmla="*/ 5108 h 595657"/>
                <a:gd name="connsiteX2" fmla="*/ 1139990 w 1139990"/>
                <a:gd name="connsiteY2" fmla="*/ 286912 h 595657"/>
                <a:gd name="connsiteX3" fmla="*/ 933854 w 1139990"/>
                <a:gd name="connsiteY3" fmla="*/ 502611 h 595657"/>
                <a:gd name="connsiteX4" fmla="*/ 585977 w 1139990"/>
                <a:gd name="connsiteY4" fmla="*/ 307461 h 595657"/>
                <a:gd name="connsiteX5" fmla="*/ 239075 w 1139990"/>
                <a:gd name="connsiteY5" fmla="*/ 595657 h 595657"/>
                <a:gd name="connsiteX6" fmla="*/ 0 w 1139990"/>
                <a:gd name="connsiteY6" fmla="*/ 430548 h 595657"/>
                <a:gd name="connsiteX0" fmla="*/ 0 w 1139990"/>
                <a:gd name="connsiteY0" fmla="*/ 430548 h 595657"/>
                <a:gd name="connsiteX1" fmla="*/ 528653 w 1139990"/>
                <a:gd name="connsiteY1" fmla="*/ 5108 h 595657"/>
                <a:gd name="connsiteX2" fmla="*/ 1139990 w 1139990"/>
                <a:gd name="connsiteY2" fmla="*/ 286912 h 595657"/>
                <a:gd name="connsiteX3" fmla="*/ 948112 w 1139990"/>
                <a:gd name="connsiteY3" fmla="*/ 492131 h 595657"/>
                <a:gd name="connsiteX4" fmla="*/ 585977 w 1139990"/>
                <a:gd name="connsiteY4" fmla="*/ 307461 h 595657"/>
                <a:gd name="connsiteX5" fmla="*/ 239075 w 1139990"/>
                <a:gd name="connsiteY5" fmla="*/ 595657 h 595657"/>
                <a:gd name="connsiteX6" fmla="*/ 0 w 1139990"/>
                <a:gd name="connsiteY6" fmla="*/ 430548 h 595657"/>
                <a:gd name="connsiteX0" fmla="*/ 0 w 1139990"/>
                <a:gd name="connsiteY0" fmla="*/ 430548 h 595657"/>
                <a:gd name="connsiteX1" fmla="*/ 528653 w 1139990"/>
                <a:gd name="connsiteY1" fmla="*/ 5108 h 595657"/>
                <a:gd name="connsiteX2" fmla="*/ 1139990 w 1139990"/>
                <a:gd name="connsiteY2" fmla="*/ 286912 h 595657"/>
                <a:gd name="connsiteX3" fmla="*/ 950285 w 1139990"/>
                <a:gd name="connsiteY3" fmla="*/ 509181 h 595657"/>
                <a:gd name="connsiteX4" fmla="*/ 585977 w 1139990"/>
                <a:gd name="connsiteY4" fmla="*/ 307461 h 595657"/>
                <a:gd name="connsiteX5" fmla="*/ 239075 w 1139990"/>
                <a:gd name="connsiteY5" fmla="*/ 595657 h 595657"/>
                <a:gd name="connsiteX6" fmla="*/ 0 w 1139990"/>
                <a:gd name="connsiteY6" fmla="*/ 430548 h 595657"/>
                <a:gd name="connsiteX0" fmla="*/ 0 w 1155335"/>
                <a:gd name="connsiteY0" fmla="*/ 430751 h 595860"/>
                <a:gd name="connsiteX1" fmla="*/ 528653 w 1155335"/>
                <a:gd name="connsiteY1" fmla="*/ 5311 h 595860"/>
                <a:gd name="connsiteX2" fmla="*/ 1155335 w 1155335"/>
                <a:gd name="connsiteY2" fmla="*/ 285160 h 595860"/>
                <a:gd name="connsiteX3" fmla="*/ 950285 w 1155335"/>
                <a:gd name="connsiteY3" fmla="*/ 509384 h 595860"/>
                <a:gd name="connsiteX4" fmla="*/ 585977 w 1155335"/>
                <a:gd name="connsiteY4" fmla="*/ 307664 h 595860"/>
                <a:gd name="connsiteX5" fmla="*/ 239075 w 1155335"/>
                <a:gd name="connsiteY5" fmla="*/ 595860 h 595860"/>
                <a:gd name="connsiteX6" fmla="*/ 0 w 1155335"/>
                <a:gd name="connsiteY6" fmla="*/ 430751 h 595860"/>
                <a:gd name="connsiteX0" fmla="*/ 0 w 1155335"/>
                <a:gd name="connsiteY0" fmla="*/ 437111 h 602220"/>
                <a:gd name="connsiteX1" fmla="*/ 567650 w 1155335"/>
                <a:gd name="connsiteY1" fmla="*/ 4968 h 602220"/>
                <a:gd name="connsiteX2" fmla="*/ 1155335 w 1155335"/>
                <a:gd name="connsiteY2" fmla="*/ 291520 h 602220"/>
                <a:gd name="connsiteX3" fmla="*/ 950285 w 1155335"/>
                <a:gd name="connsiteY3" fmla="*/ 515744 h 602220"/>
                <a:gd name="connsiteX4" fmla="*/ 585977 w 1155335"/>
                <a:gd name="connsiteY4" fmla="*/ 314024 h 602220"/>
                <a:gd name="connsiteX5" fmla="*/ 239075 w 1155335"/>
                <a:gd name="connsiteY5" fmla="*/ 602220 h 602220"/>
                <a:gd name="connsiteX6" fmla="*/ 0 w 1155335"/>
                <a:gd name="connsiteY6" fmla="*/ 437111 h 602220"/>
                <a:gd name="connsiteX0" fmla="*/ 0 w 1155335"/>
                <a:gd name="connsiteY0" fmla="*/ 437111 h 602220"/>
                <a:gd name="connsiteX1" fmla="*/ 567650 w 1155335"/>
                <a:gd name="connsiteY1" fmla="*/ 4968 h 602220"/>
                <a:gd name="connsiteX2" fmla="*/ 1155335 w 1155335"/>
                <a:gd name="connsiteY2" fmla="*/ 291520 h 602220"/>
                <a:gd name="connsiteX3" fmla="*/ 950285 w 1155335"/>
                <a:gd name="connsiteY3" fmla="*/ 515744 h 602220"/>
                <a:gd name="connsiteX4" fmla="*/ 610716 w 1155335"/>
                <a:gd name="connsiteY4" fmla="*/ 317802 h 602220"/>
                <a:gd name="connsiteX5" fmla="*/ 239075 w 1155335"/>
                <a:gd name="connsiteY5" fmla="*/ 602220 h 602220"/>
                <a:gd name="connsiteX6" fmla="*/ 0 w 1155335"/>
                <a:gd name="connsiteY6" fmla="*/ 437111 h 602220"/>
                <a:gd name="connsiteX0" fmla="*/ 0 w 1155335"/>
                <a:gd name="connsiteY0" fmla="*/ 428084 h 593193"/>
                <a:gd name="connsiteX1" fmla="*/ 506487 w 1155335"/>
                <a:gd name="connsiteY1" fmla="*/ 5469 h 593193"/>
                <a:gd name="connsiteX2" fmla="*/ 1155335 w 1155335"/>
                <a:gd name="connsiteY2" fmla="*/ 282493 h 593193"/>
                <a:gd name="connsiteX3" fmla="*/ 950285 w 1155335"/>
                <a:gd name="connsiteY3" fmla="*/ 506717 h 593193"/>
                <a:gd name="connsiteX4" fmla="*/ 610716 w 1155335"/>
                <a:gd name="connsiteY4" fmla="*/ 308775 h 593193"/>
                <a:gd name="connsiteX5" fmla="*/ 239075 w 1155335"/>
                <a:gd name="connsiteY5" fmla="*/ 593193 h 593193"/>
                <a:gd name="connsiteX6" fmla="*/ 0 w 1155335"/>
                <a:gd name="connsiteY6" fmla="*/ 428084 h 593193"/>
                <a:gd name="connsiteX0" fmla="*/ 0 w 1155335"/>
                <a:gd name="connsiteY0" fmla="*/ 433015 h 598124"/>
                <a:gd name="connsiteX1" fmla="*/ 547407 w 1155335"/>
                <a:gd name="connsiteY1" fmla="*/ 5184 h 598124"/>
                <a:gd name="connsiteX2" fmla="*/ 1155335 w 1155335"/>
                <a:gd name="connsiteY2" fmla="*/ 287424 h 598124"/>
                <a:gd name="connsiteX3" fmla="*/ 950285 w 1155335"/>
                <a:gd name="connsiteY3" fmla="*/ 511648 h 598124"/>
                <a:gd name="connsiteX4" fmla="*/ 610716 w 1155335"/>
                <a:gd name="connsiteY4" fmla="*/ 313706 h 598124"/>
                <a:gd name="connsiteX5" fmla="*/ 239075 w 1155335"/>
                <a:gd name="connsiteY5" fmla="*/ 598124 h 598124"/>
                <a:gd name="connsiteX6" fmla="*/ 0 w 1155335"/>
                <a:gd name="connsiteY6" fmla="*/ 433015 h 598124"/>
                <a:gd name="connsiteX0" fmla="*/ 0 w 1166400"/>
                <a:gd name="connsiteY0" fmla="*/ 433936 h 599045"/>
                <a:gd name="connsiteX1" fmla="*/ 547407 w 1166400"/>
                <a:gd name="connsiteY1" fmla="*/ 6105 h 599045"/>
                <a:gd name="connsiteX2" fmla="*/ 1166400 w 1166400"/>
                <a:gd name="connsiteY2" fmla="*/ 280004 h 599045"/>
                <a:gd name="connsiteX3" fmla="*/ 950285 w 1166400"/>
                <a:gd name="connsiteY3" fmla="*/ 512569 h 599045"/>
                <a:gd name="connsiteX4" fmla="*/ 610716 w 1166400"/>
                <a:gd name="connsiteY4" fmla="*/ 314627 h 599045"/>
                <a:gd name="connsiteX5" fmla="*/ 239075 w 1166400"/>
                <a:gd name="connsiteY5" fmla="*/ 599045 h 599045"/>
                <a:gd name="connsiteX6" fmla="*/ 0 w 1166400"/>
                <a:gd name="connsiteY6" fmla="*/ 433936 h 599045"/>
                <a:gd name="connsiteX0" fmla="*/ 0 w 1166400"/>
                <a:gd name="connsiteY0" fmla="*/ 411279 h 576388"/>
                <a:gd name="connsiteX1" fmla="*/ 517620 w 1166400"/>
                <a:gd name="connsiteY1" fmla="*/ 8036 h 576388"/>
                <a:gd name="connsiteX2" fmla="*/ 1166400 w 1166400"/>
                <a:gd name="connsiteY2" fmla="*/ 257347 h 576388"/>
                <a:gd name="connsiteX3" fmla="*/ 950285 w 1166400"/>
                <a:gd name="connsiteY3" fmla="*/ 489912 h 576388"/>
                <a:gd name="connsiteX4" fmla="*/ 610716 w 1166400"/>
                <a:gd name="connsiteY4" fmla="*/ 291970 h 576388"/>
                <a:gd name="connsiteX5" fmla="*/ 239075 w 1166400"/>
                <a:gd name="connsiteY5" fmla="*/ 576388 h 576388"/>
                <a:gd name="connsiteX6" fmla="*/ 0 w 1166400"/>
                <a:gd name="connsiteY6" fmla="*/ 411279 h 576388"/>
                <a:gd name="connsiteX0" fmla="*/ 0 w 1159797"/>
                <a:gd name="connsiteY0" fmla="*/ 408542 h 576226"/>
                <a:gd name="connsiteX1" fmla="*/ 511017 w 1159797"/>
                <a:gd name="connsiteY1" fmla="*/ 7874 h 576226"/>
                <a:gd name="connsiteX2" fmla="*/ 1159797 w 1159797"/>
                <a:gd name="connsiteY2" fmla="*/ 257185 h 576226"/>
                <a:gd name="connsiteX3" fmla="*/ 943682 w 1159797"/>
                <a:gd name="connsiteY3" fmla="*/ 489750 h 576226"/>
                <a:gd name="connsiteX4" fmla="*/ 604113 w 1159797"/>
                <a:gd name="connsiteY4" fmla="*/ 291808 h 576226"/>
                <a:gd name="connsiteX5" fmla="*/ 232472 w 1159797"/>
                <a:gd name="connsiteY5" fmla="*/ 576226 h 576226"/>
                <a:gd name="connsiteX6" fmla="*/ 0 w 1159797"/>
                <a:gd name="connsiteY6" fmla="*/ 408542 h 576226"/>
                <a:gd name="connsiteX0" fmla="*/ 0 w 1159797"/>
                <a:gd name="connsiteY0" fmla="*/ 408542 h 571762"/>
                <a:gd name="connsiteX1" fmla="*/ 511017 w 1159797"/>
                <a:gd name="connsiteY1" fmla="*/ 7874 h 571762"/>
                <a:gd name="connsiteX2" fmla="*/ 1159797 w 1159797"/>
                <a:gd name="connsiteY2" fmla="*/ 257185 h 571762"/>
                <a:gd name="connsiteX3" fmla="*/ 943682 w 1159797"/>
                <a:gd name="connsiteY3" fmla="*/ 489750 h 571762"/>
                <a:gd name="connsiteX4" fmla="*/ 604113 w 1159797"/>
                <a:gd name="connsiteY4" fmla="*/ 291808 h 571762"/>
                <a:gd name="connsiteX5" fmla="*/ 226705 w 1159797"/>
                <a:gd name="connsiteY5" fmla="*/ 571762 h 571762"/>
                <a:gd name="connsiteX6" fmla="*/ 0 w 1159797"/>
                <a:gd name="connsiteY6" fmla="*/ 408542 h 571762"/>
                <a:gd name="connsiteX0" fmla="*/ 0 w 1159797"/>
                <a:gd name="connsiteY0" fmla="*/ 408542 h 571762"/>
                <a:gd name="connsiteX1" fmla="*/ 511017 w 1159797"/>
                <a:gd name="connsiteY1" fmla="*/ 7874 h 571762"/>
                <a:gd name="connsiteX2" fmla="*/ 1159797 w 1159797"/>
                <a:gd name="connsiteY2" fmla="*/ 257185 h 571762"/>
                <a:gd name="connsiteX3" fmla="*/ 943682 w 1159797"/>
                <a:gd name="connsiteY3" fmla="*/ 489750 h 571762"/>
                <a:gd name="connsiteX4" fmla="*/ 603679 w 1159797"/>
                <a:gd name="connsiteY4" fmla="*/ 288397 h 571762"/>
                <a:gd name="connsiteX5" fmla="*/ 226705 w 1159797"/>
                <a:gd name="connsiteY5" fmla="*/ 571762 h 571762"/>
                <a:gd name="connsiteX6" fmla="*/ 0 w 1159797"/>
                <a:gd name="connsiteY6" fmla="*/ 408542 h 571762"/>
                <a:gd name="connsiteX0" fmla="*/ 0 w 1159797"/>
                <a:gd name="connsiteY0" fmla="*/ 416109 h 579329"/>
                <a:gd name="connsiteX1" fmla="*/ 508226 w 1159797"/>
                <a:gd name="connsiteY1" fmla="*/ 7133 h 579329"/>
                <a:gd name="connsiteX2" fmla="*/ 1159797 w 1159797"/>
                <a:gd name="connsiteY2" fmla="*/ 264752 h 579329"/>
                <a:gd name="connsiteX3" fmla="*/ 943682 w 1159797"/>
                <a:gd name="connsiteY3" fmla="*/ 497317 h 579329"/>
                <a:gd name="connsiteX4" fmla="*/ 603679 w 1159797"/>
                <a:gd name="connsiteY4" fmla="*/ 295964 h 579329"/>
                <a:gd name="connsiteX5" fmla="*/ 226705 w 1159797"/>
                <a:gd name="connsiteY5" fmla="*/ 579329 h 579329"/>
                <a:gd name="connsiteX6" fmla="*/ 0 w 1159797"/>
                <a:gd name="connsiteY6" fmla="*/ 416109 h 579329"/>
                <a:gd name="connsiteX0" fmla="*/ 0 w 1159797"/>
                <a:gd name="connsiteY0" fmla="*/ 416109 h 579329"/>
                <a:gd name="connsiteX1" fmla="*/ 508226 w 1159797"/>
                <a:gd name="connsiteY1" fmla="*/ 7133 h 579329"/>
                <a:gd name="connsiteX2" fmla="*/ 1159797 w 1159797"/>
                <a:gd name="connsiteY2" fmla="*/ 264752 h 579329"/>
                <a:gd name="connsiteX3" fmla="*/ 961233 w 1159797"/>
                <a:gd name="connsiteY3" fmla="*/ 526268 h 579329"/>
                <a:gd name="connsiteX4" fmla="*/ 603679 w 1159797"/>
                <a:gd name="connsiteY4" fmla="*/ 295964 h 579329"/>
                <a:gd name="connsiteX5" fmla="*/ 226705 w 1159797"/>
                <a:gd name="connsiteY5" fmla="*/ 579329 h 579329"/>
                <a:gd name="connsiteX6" fmla="*/ 0 w 1159797"/>
                <a:gd name="connsiteY6" fmla="*/ 416109 h 579329"/>
                <a:gd name="connsiteX0" fmla="*/ 0 w 1159797"/>
                <a:gd name="connsiteY0" fmla="*/ 416109 h 579329"/>
                <a:gd name="connsiteX1" fmla="*/ 508226 w 1159797"/>
                <a:gd name="connsiteY1" fmla="*/ 7133 h 579329"/>
                <a:gd name="connsiteX2" fmla="*/ 1159797 w 1159797"/>
                <a:gd name="connsiteY2" fmla="*/ 264752 h 579329"/>
                <a:gd name="connsiteX3" fmla="*/ 974472 w 1159797"/>
                <a:gd name="connsiteY3" fmla="*/ 534976 h 579329"/>
                <a:gd name="connsiteX4" fmla="*/ 603679 w 1159797"/>
                <a:gd name="connsiteY4" fmla="*/ 295964 h 579329"/>
                <a:gd name="connsiteX5" fmla="*/ 226705 w 1159797"/>
                <a:gd name="connsiteY5" fmla="*/ 579329 h 579329"/>
                <a:gd name="connsiteX6" fmla="*/ 0 w 1159797"/>
                <a:gd name="connsiteY6" fmla="*/ 416109 h 579329"/>
                <a:gd name="connsiteX0" fmla="*/ 0 w 1159797"/>
                <a:gd name="connsiteY0" fmla="*/ 416109 h 579329"/>
                <a:gd name="connsiteX1" fmla="*/ 508226 w 1159797"/>
                <a:gd name="connsiteY1" fmla="*/ 7133 h 579329"/>
                <a:gd name="connsiteX2" fmla="*/ 1159797 w 1159797"/>
                <a:gd name="connsiteY2" fmla="*/ 264752 h 579329"/>
                <a:gd name="connsiteX3" fmla="*/ 974472 w 1159797"/>
                <a:gd name="connsiteY3" fmla="*/ 534976 h 579329"/>
                <a:gd name="connsiteX4" fmla="*/ 967878 w 1159797"/>
                <a:gd name="connsiteY4" fmla="*/ 507397 h 579329"/>
                <a:gd name="connsiteX5" fmla="*/ 603679 w 1159797"/>
                <a:gd name="connsiteY5" fmla="*/ 295964 h 579329"/>
                <a:gd name="connsiteX6" fmla="*/ 226705 w 1159797"/>
                <a:gd name="connsiteY6" fmla="*/ 579329 h 579329"/>
                <a:gd name="connsiteX7" fmla="*/ 0 w 1159797"/>
                <a:gd name="connsiteY7" fmla="*/ 416109 h 579329"/>
                <a:gd name="connsiteX0" fmla="*/ 0 w 1159797"/>
                <a:gd name="connsiteY0" fmla="*/ 416109 h 579329"/>
                <a:gd name="connsiteX1" fmla="*/ 508226 w 1159797"/>
                <a:gd name="connsiteY1" fmla="*/ 7133 h 579329"/>
                <a:gd name="connsiteX2" fmla="*/ 1159797 w 1159797"/>
                <a:gd name="connsiteY2" fmla="*/ 264752 h 579329"/>
                <a:gd name="connsiteX3" fmla="*/ 974472 w 1159797"/>
                <a:gd name="connsiteY3" fmla="*/ 534976 h 579329"/>
                <a:gd name="connsiteX4" fmla="*/ 967878 w 1159797"/>
                <a:gd name="connsiteY4" fmla="*/ 507397 h 579329"/>
                <a:gd name="connsiteX5" fmla="*/ 603679 w 1159797"/>
                <a:gd name="connsiteY5" fmla="*/ 295964 h 579329"/>
                <a:gd name="connsiteX6" fmla="*/ 226705 w 1159797"/>
                <a:gd name="connsiteY6" fmla="*/ 579329 h 579329"/>
                <a:gd name="connsiteX7" fmla="*/ 0 w 1159797"/>
                <a:gd name="connsiteY7" fmla="*/ 416109 h 579329"/>
                <a:gd name="connsiteX0" fmla="*/ 0 w 1180106"/>
                <a:gd name="connsiteY0" fmla="*/ 413331 h 576551"/>
                <a:gd name="connsiteX1" fmla="*/ 508226 w 1180106"/>
                <a:gd name="connsiteY1" fmla="*/ 4355 h 576551"/>
                <a:gd name="connsiteX2" fmla="*/ 1180106 w 1180106"/>
                <a:gd name="connsiteY2" fmla="*/ 285376 h 576551"/>
                <a:gd name="connsiteX3" fmla="*/ 974472 w 1180106"/>
                <a:gd name="connsiteY3" fmla="*/ 532198 h 576551"/>
                <a:gd name="connsiteX4" fmla="*/ 967878 w 1180106"/>
                <a:gd name="connsiteY4" fmla="*/ 504619 h 576551"/>
                <a:gd name="connsiteX5" fmla="*/ 603679 w 1180106"/>
                <a:gd name="connsiteY5" fmla="*/ 293186 h 576551"/>
                <a:gd name="connsiteX6" fmla="*/ 226705 w 1180106"/>
                <a:gd name="connsiteY6" fmla="*/ 576551 h 576551"/>
                <a:gd name="connsiteX7" fmla="*/ 0 w 1180106"/>
                <a:gd name="connsiteY7" fmla="*/ 413331 h 576551"/>
                <a:gd name="connsiteX0" fmla="*/ 0 w 1180106"/>
                <a:gd name="connsiteY0" fmla="*/ 425962 h 589182"/>
                <a:gd name="connsiteX1" fmla="*/ 584517 w 1180106"/>
                <a:gd name="connsiteY1" fmla="*/ 3798 h 589182"/>
                <a:gd name="connsiteX2" fmla="*/ 1180106 w 1180106"/>
                <a:gd name="connsiteY2" fmla="*/ 298007 h 589182"/>
                <a:gd name="connsiteX3" fmla="*/ 974472 w 1180106"/>
                <a:gd name="connsiteY3" fmla="*/ 544829 h 589182"/>
                <a:gd name="connsiteX4" fmla="*/ 967878 w 1180106"/>
                <a:gd name="connsiteY4" fmla="*/ 517250 h 589182"/>
                <a:gd name="connsiteX5" fmla="*/ 603679 w 1180106"/>
                <a:gd name="connsiteY5" fmla="*/ 305817 h 589182"/>
                <a:gd name="connsiteX6" fmla="*/ 226705 w 1180106"/>
                <a:gd name="connsiteY6" fmla="*/ 589182 h 589182"/>
                <a:gd name="connsiteX7" fmla="*/ 0 w 1180106"/>
                <a:gd name="connsiteY7" fmla="*/ 425962 h 589182"/>
                <a:gd name="connsiteX0" fmla="*/ 0 w 1180106"/>
                <a:gd name="connsiteY0" fmla="*/ 437208 h 600428"/>
                <a:gd name="connsiteX1" fmla="*/ 675853 w 1180106"/>
                <a:gd name="connsiteY1" fmla="*/ 3403 h 600428"/>
                <a:gd name="connsiteX2" fmla="*/ 1180106 w 1180106"/>
                <a:gd name="connsiteY2" fmla="*/ 309253 h 600428"/>
                <a:gd name="connsiteX3" fmla="*/ 974472 w 1180106"/>
                <a:gd name="connsiteY3" fmla="*/ 556075 h 600428"/>
                <a:gd name="connsiteX4" fmla="*/ 967878 w 1180106"/>
                <a:gd name="connsiteY4" fmla="*/ 528496 h 600428"/>
                <a:gd name="connsiteX5" fmla="*/ 603679 w 1180106"/>
                <a:gd name="connsiteY5" fmla="*/ 317063 h 600428"/>
                <a:gd name="connsiteX6" fmla="*/ 226705 w 1180106"/>
                <a:gd name="connsiteY6" fmla="*/ 600428 h 600428"/>
                <a:gd name="connsiteX7" fmla="*/ 0 w 1180106"/>
                <a:gd name="connsiteY7" fmla="*/ 437208 h 600428"/>
                <a:gd name="connsiteX0" fmla="*/ 0 w 1180106"/>
                <a:gd name="connsiteY0" fmla="*/ 408493 h 571713"/>
                <a:gd name="connsiteX1" fmla="*/ 516432 w 1180106"/>
                <a:gd name="connsiteY1" fmla="*/ 4609 h 571713"/>
                <a:gd name="connsiteX2" fmla="*/ 1180106 w 1180106"/>
                <a:gd name="connsiteY2" fmla="*/ 280538 h 571713"/>
                <a:gd name="connsiteX3" fmla="*/ 974472 w 1180106"/>
                <a:gd name="connsiteY3" fmla="*/ 527360 h 571713"/>
                <a:gd name="connsiteX4" fmla="*/ 967878 w 1180106"/>
                <a:gd name="connsiteY4" fmla="*/ 499781 h 571713"/>
                <a:gd name="connsiteX5" fmla="*/ 603679 w 1180106"/>
                <a:gd name="connsiteY5" fmla="*/ 288348 h 571713"/>
                <a:gd name="connsiteX6" fmla="*/ 226705 w 1180106"/>
                <a:gd name="connsiteY6" fmla="*/ 571713 h 571713"/>
                <a:gd name="connsiteX7" fmla="*/ 0 w 1180106"/>
                <a:gd name="connsiteY7" fmla="*/ 408493 h 571713"/>
                <a:gd name="connsiteX0" fmla="*/ 0 w 1180106"/>
                <a:gd name="connsiteY0" fmla="*/ 434905 h 598125"/>
                <a:gd name="connsiteX1" fmla="*/ 506520 w 1180106"/>
                <a:gd name="connsiteY1" fmla="*/ 3478 h 598125"/>
                <a:gd name="connsiteX2" fmla="*/ 1180106 w 1180106"/>
                <a:gd name="connsiteY2" fmla="*/ 306950 h 598125"/>
                <a:gd name="connsiteX3" fmla="*/ 974472 w 1180106"/>
                <a:gd name="connsiteY3" fmla="*/ 553772 h 598125"/>
                <a:gd name="connsiteX4" fmla="*/ 967878 w 1180106"/>
                <a:gd name="connsiteY4" fmla="*/ 526193 h 598125"/>
                <a:gd name="connsiteX5" fmla="*/ 603679 w 1180106"/>
                <a:gd name="connsiteY5" fmla="*/ 314760 h 598125"/>
                <a:gd name="connsiteX6" fmla="*/ 226705 w 1180106"/>
                <a:gd name="connsiteY6" fmla="*/ 598125 h 598125"/>
                <a:gd name="connsiteX7" fmla="*/ 0 w 1180106"/>
                <a:gd name="connsiteY7" fmla="*/ 434905 h 598125"/>
                <a:gd name="connsiteX0" fmla="*/ 0 w 1179365"/>
                <a:gd name="connsiteY0" fmla="*/ 433675 h 596895"/>
                <a:gd name="connsiteX1" fmla="*/ 506520 w 1179365"/>
                <a:gd name="connsiteY1" fmla="*/ 2248 h 596895"/>
                <a:gd name="connsiteX2" fmla="*/ 1179365 w 1179365"/>
                <a:gd name="connsiteY2" fmla="*/ 325019 h 596895"/>
                <a:gd name="connsiteX3" fmla="*/ 974472 w 1179365"/>
                <a:gd name="connsiteY3" fmla="*/ 552542 h 596895"/>
                <a:gd name="connsiteX4" fmla="*/ 967878 w 1179365"/>
                <a:gd name="connsiteY4" fmla="*/ 524963 h 596895"/>
                <a:gd name="connsiteX5" fmla="*/ 603679 w 1179365"/>
                <a:gd name="connsiteY5" fmla="*/ 313530 h 596895"/>
                <a:gd name="connsiteX6" fmla="*/ 226705 w 1179365"/>
                <a:gd name="connsiteY6" fmla="*/ 596895 h 596895"/>
                <a:gd name="connsiteX7" fmla="*/ 0 w 1179365"/>
                <a:gd name="connsiteY7" fmla="*/ 433675 h 596895"/>
                <a:gd name="connsiteX0" fmla="*/ 0 w 1179365"/>
                <a:gd name="connsiteY0" fmla="*/ 423245 h 586465"/>
                <a:gd name="connsiteX1" fmla="*/ 498275 w 1179365"/>
                <a:gd name="connsiteY1" fmla="*/ 2471 h 586465"/>
                <a:gd name="connsiteX2" fmla="*/ 1179365 w 1179365"/>
                <a:gd name="connsiteY2" fmla="*/ 314589 h 586465"/>
                <a:gd name="connsiteX3" fmla="*/ 974472 w 1179365"/>
                <a:gd name="connsiteY3" fmla="*/ 542112 h 586465"/>
                <a:gd name="connsiteX4" fmla="*/ 967878 w 1179365"/>
                <a:gd name="connsiteY4" fmla="*/ 514533 h 586465"/>
                <a:gd name="connsiteX5" fmla="*/ 603679 w 1179365"/>
                <a:gd name="connsiteY5" fmla="*/ 303100 h 586465"/>
                <a:gd name="connsiteX6" fmla="*/ 226705 w 1179365"/>
                <a:gd name="connsiteY6" fmla="*/ 586465 h 586465"/>
                <a:gd name="connsiteX7" fmla="*/ 0 w 1179365"/>
                <a:gd name="connsiteY7" fmla="*/ 423245 h 586465"/>
                <a:gd name="connsiteX0" fmla="*/ 0 w 1183380"/>
                <a:gd name="connsiteY0" fmla="*/ 421818 h 585038"/>
                <a:gd name="connsiteX1" fmla="*/ 498275 w 1183380"/>
                <a:gd name="connsiteY1" fmla="*/ 1044 h 585038"/>
                <a:gd name="connsiteX2" fmla="*/ 1183380 w 1183380"/>
                <a:gd name="connsiteY2" fmla="*/ 344657 h 585038"/>
                <a:gd name="connsiteX3" fmla="*/ 974472 w 1183380"/>
                <a:gd name="connsiteY3" fmla="*/ 540685 h 585038"/>
                <a:gd name="connsiteX4" fmla="*/ 967878 w 1183380"/>
                <a:gd name="connsiteY4" fmla="*/ 513106 h 585038"/>
                <a:gd name="connsiteX5" fmla="*/ 603679 w 1183380"/>
                <a:gd name="connsiteY5" fmla="*/ 301673 h 585038"/>
                <a:gd name="connsiteX6" fmla="*/ 226705 w 1183380"/>
                <a:gd name="connsiteY6" fmla="*/ 585038 h 585038"/>
                <a:gd name="connsiteX7" fmla="*/ 0 w 1183380"/>
                <a:gd name="connsiteY7" fmla="*/ 421818 h 585038"/>
                <a:gd name="connsiteX0" fmla="*/ 0 w 1183380"/>
                <a:gd name="connsiteY0" fmla="*/ 420747 h 583967"/>
                <a:gd name="connsiteX1" fmla="*/ 540022 w 1183380"/>
                <a:gd name="connsiteY1" fmla="*/ 1054 h 583967"/>
                <a:gd name="connsiteX2" fmla="*/ 1183380 w 1183380"/>
                <a:gd name="connsiteY2" fmla="*/ 343586 h 583967"/>
                <a:gd name="connsiteX3" fmla="*/ 974472 w 1183380"/>
                <a:gd name="connsiteY3" fmla="*/ 539614 h 583967"/>
                <a:gd name="connsiteX4" fmla="*/ 967878 w 1183380"/>
                <a:gd name="connsiteY4" fmla="*/ 512035 h 583967"/>
                <a:gd name="connsiteX5" fmla="*/ 603679 w 1183380"/>
                <a:gd name="connsiteY5" fmla="*/ 300602 h 583967"/>
                <a:gd name="connsiteX6" fmla="*/ 226705 w 1183380"/>
                <a:gd name="connsiteY6" fmla="*/ 583967 h 583967"/>
                <a:gd name="connsiteX7" fmla="*/ 0 w 1183380"/>
                <a:gd name="connsiteY7" fmla="*/ 420747 h 58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380" h="583967">
                  <a:moveTo>
                    <a:pt x="0" y="420747"/>
                  </a:moveTo>
                  <a:cubicBezTo>
                    <a:pt x="0" y="169733"/>
                    <a:pt x="342792" y="13914"/>
                    <a:pt x="540022" y="1054"/>
                  </a:cubicBezTo>
                  <a:cubicBezTo>
                    <a:pt x="737252" y="-11806"/>
                    <a:pt x="1183380" y="92572"/>
                    <a:pt x="1183380" y="343586"/>
                  </a:cubicBezTo>
                  <a:lnTo>
                    <a:pt x="974472" y="539614"/>
                  </a:lnTo>
                  <a:cubicBezTo>
                    <a:pt x="943592" y="581935"/>
                    <a:pt x="1029677" y="551870"/>
                    <a:pt x="967878" y="512035"/>
                  </a:cubicBezTo>
                  <a:cubicBezTo>
                    <a:pt x="914437" y="401827"/>
                    <a:pt x="728314" y="290494"/>
                    <a:pt x="603679" y="300602"/>
                  </a:cubicBezTo>
                  <a:cubicBezTo>
                    <a:pt x="479044" y="310710"/>
                    <a:pt x="226705" y="458460"/>
                    <a:pt x="226705" y="583967"/>
                  </a:cubicBezTo>
                  <a:cubicBezTo>
                    <a:pt x="150955" y="583967"/>
                    <a:pt x="75750" y="420747"/>
                    <a:pt x="0" y="420747"/>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8" name="Graphic 37" descr="Magnifying glass">
              <a:extLst>
                <a:ext uri="{FF2B5EF4-FFF2-40B4-BE49-F238E27FC236}">
                  <a16:creationId xmlns:a16="http://schemas.microsoft.com/office/drawing/2014/main" id="{0F76820D-22BD-46C3-8ED8-0AD2C6F34A8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86206" y="2362982"/>
              <a:ext cx="1987994" cy="1987994"/>
            </a:xfrm>
            <a:prstGeom prst="rect">
              <a:avLst/>
            </a:prstGeom>
          </p:spPr>
        </p:pic>
      </p:grpSp>
      <p:sp>
        <p:nvSpPr>
          <p:cNvPr id="24" name="TextBox 23">
            <a:extLst>
              <a:ext uri="{FF2B5EF4-FFF2-40B4-BE49-F238E27FC236}">
                <a16:creationId xmlns:a16="http://schemas.microsoft.com/office/drawing/2014/main" id="{12A89C66-A164-485D-B3A7-7C8CE6CAB1A9}"/>
              </a:ext>
            </a:extLst>
          </p:cNvPr>
          <p:cNvSpPr txBox="1"/>
          <p:nvPr/>
        </p:nvSpPr>
        <p:spPr>
          <a:xfrm>
            <a:off x="1307672" y="305622"/>
            <a:ext cx="1879056" cy="523220"/>
          </a:xfrm>
          <a:prstGeom prst="rect">
            <a:avLst/>
          </a:prstGeom>
          <a:noFill/>
        </p:spPr>
        <p:txBody>
          <a:bodyPr wrap="square" rtlCol="0">
            <a:spAutoFit/>
          </a:bodyPr>
          <a:lstStyle/>
          <a:p>
            <a:r>
              <a:rPr lang="en-GB" sz="1400" dirty="0">
                <a:solidFill>
                  <a:srgbClr val="EB701D"/>
                </a:solidFill>
              </a:rPr>
              <a:t>Fragmented sector and multiplicity of actors</a:t>
            </a:r>
            <a:endParaRPr lang="en-US" sz="1400" dirty="0">
              <a:solidFill>
                <a:srgbClr val="EB701D"/>
              </a:solidFill>
            </a:endParaRPr>
          </a:p>
        </p:txBody>
      </p:sp>
      <p:sp>
        <p:nvSpPr>
          <p:cNvPr id="39" name="TextBox 38">
            <a:extLst>
              <a:ext uri="{FF2B5EF4-FFF2-40B4-BE49-F238E27FC236}">
                <a16:creationId xmlns:a16="http://schemas.microsoft.com/office/drawing/2014/main" id="{15E73704-191F-422A-928F-E86DDD2A77F1}"/>
              </a:ext>
            </a:extLst>
          </p:cNvPr>
          <p:cNvSpPr txBox="1"/>
          <p:nvPr/>
        </p:nvSpPr>
        <p:spPr>
          <a:xfrm>
            <a:off x="1265742" y="1140717"/>
            <a:ext cx="2450126" cy="1169551"/>
          </a:xfrm>
          <a:prstGeom prst="rect">
            <a:avLst/>
          </a:prstGeom>
          <a:noFill/>
        </p:spPr>
        <p:txBody>
          <a:bodyPr wrap="square" rtlCol="0">
            <a:spAutoFit/>
          </a:bodyPr>
          <a:lstStyle/>
          <a:p>
            <a:r>
              <a:rPr lang="en-GB" sz="1400" dirty="0">
                <a:solidFill>
                  <a:srgbClr val="EB701D"/>
                </a:solidFill>
              </a:rPr>
              <a:t>Lack of comprehensive sanitation plan connecting sewer, onsite sanitation, faecal sludge transport and treatment systems</a:t>
            </a:r>
            <a:endParaRPr lang="en-US" sz="1400" dirty="0">
              <a:solidFill>
                <a:srgbClr val="EB701D"/>
              </a:solidFill>
            </a:endParaRPr>
          </a:p>
        </p:txBody>
      </p:sp>
      <p:sp>
        <p:nvSpPr>
          <p:cNvPr id="40" name="TextBox 39">
            <a:extLst>
              <a:ext uri="{FF2B5EF4-FFF2-40B4-BE49-F238E27FC236}">
                <a16:creationId xmlns:a16="http://schemas.microsoft.com/office/drawing/2014/main" id="{77B5B69B-14D2-4745-88AF-4F94F7C9A6EF}"/>
              </a:ext>
            </a:extLst>
          </p:cNvPr>
          <p:cNvSpPr txBox="1"/>
          <p:nvPr/>
        </p:nvSpPr>
        <p:spPr>
          <a:xfrm>
            <a:off x="8489675" y="1540726"/>
            <a:ext cx="2711160" cy="307777"/>
          </a:xfrm>
          <a:prstGeom prst="rect">
            <a:avLst/>
          </a:prstGeom>
          <a:noFill/>
        </p:spPr>
        <p:txBody>
          <a:bodyPr wrap="square" rtlCol="0">
            <a:spAutoFit/>
          </a:bodyPr>
          <a:lstStyle/>
          <a:p>
            <a:r>
              <a:rPr lang="en-GB" sz="1400" dirty="0">
                <a:solidFill>
                  <a:schemeClr val="accent5">
                    <a:lumMod val="75000"/>
                  </a:schemeClr>
                </a:solidFill>
              </a:rPr>
              <a:t>Legal structure and registered</a:t>
            </a:r>
            <a:endParaRPr lang="en-US" sz="1400" dirty="0">
              <a:solidFill>
                <a:schemeClr val="accent5">
                  <a:lumMod val="75000"/>
                </a:schemeClr>
              </a:solidFill>
            </a:endParaRPr>
          </a:p>
        </p:txBody>
      </p:sp>
      <p:sp>
        <p:nvSpPr>
          <p:cNvPr id="41" name="TextBox 40">
            <a:extLst>
              <a:ext uri="{FF2B5EF4-FFF2-40B4-BE49-F238E27FC236}">
                <a16:creationId xmlns:a16="http://schemas.microsoft.com/office/drawing/2014/main" id="{F4C8A8AB-F605-4BC6-A71E-AD3F18DC3679}"/>
              </a:ext>
            </a:extLst>
          </p:cNvPr>
          <p:cNvSpPr txBox="1"/>
          <p:nvPr/>
        </p:nvSpPr>
        <p:spPr>
          <a:xfrm>
            <a:off x="8810923" y="2058376"/>
            <a:ext cx="3568762" cy="523220"/>
          </a:xfrm>
          <a:prstGeom prst="rect">
            <a:avLst/>
          </a:prstGeom>
          <a:noFill/>
        </p:spPr>
        <p:txBody>
          <a:bodyPr wrap="square" rtlCol="0">
            <a:spAutoFit/>
          </a:bodyPr>
          <a:lstStyle/>
          <a:p>
            <a:r>
              <a:rPr lang="en-GB" sz="1400" dirty="0">
                <a:solidFill>
                  <a:schemeClr val="accent5">
                    <a:lumMod val="75000"/>
                  </a:schemeClr>
                </a:solidFill>
              </a:rPr>
              <a:t>More attractive for staff long term job opportunity</a:t>
            </a:r>
            <a:endParaRPr lang="en-US" sz="1400" dirty="0">
              <a:solidFill>
                <a:schemeClr val="accent5">
                  <a:lumMod val="75000"/>
                </a:schemeClr>
              </a:solidFill>
            </a:endParaRPr>
          </a:p>
        </p:txBody>
      </p:sp>
      <p:sp>
        <p:nvSpPr>
          <p:cNvPr id="42" name="TextBox 41">
            <a:extLst>
              <a:ext uri="{FF2B5EF4-FFF2-40B4-BE49-F238E27FC236}">
                <a16:creationId xmlns:a16="http://schemas.microsoft.com/office/drawing/2014/main" id="{A68628DD-040B-471C-9E72-606A8A8ADFE3}"/>
              </a:ext>
            </a:extLst>
          </p:cNvPr>
          <p:cNvSpPr txBox="1"/>
          <p:nvPr/>
        </p:nvSpPr>
        <p:spPr>
          <a:xfrm>
            <a:off x="1562499" y="5316655"/>
            <a:ext cx="6621808" cy="1169551"/>
          </a:xfrm>
          <a:prstGeom prst="rect">
            <a:avLst/>
          </a:prstGeom>
          <a:noFill/>
        </p:spPr>
        <p:txBody>
          <a:bodyPr wrap="square" rtlCol="0">
            <a:spAutoFit/>
          </a:bodyPr>
          <a:lstStyle/>
          <a:p>
            <a:r>
              <a:rPr lang="en-GB" sz="1400" dirty="0"/>
              <a:t>Handover to an existing utility requires buy-in both from the utility team (acceptable incurred cost, technicity and technical expertise, infrastructure in good enough condition) and from the users / community (trust that the level of service will be maintained, understanding new roles and responsibility, willingness and ability to pay for the service cost)</a:t>
            </a:r>
            <a:endParaRPr lang="en-US" sz="1400" dirty="0"/>
          </a:p>
        </p:txBody>
      </p:sp>
      <p:sp>
        <p:nvSpPr>
          <p:cNvPr id="43" name="TextBox 42">
            <a:extLst>
              <a:ext uri="{FF2B5EF4-FFF2-40B4-BE49-F238E27FC236}">
                <a16:creationId xmlns:a16="http://schemas.microsoft.com/office/drawing/2014/main" id="{7239E977-BDCA-4619-9A05-5F2AB61AB4DE}"/>
              </a:ext>
            </a:extLst>
          </p:cNvPr>
          <p:cNvSpPr txBox="1"/>
          <p:nvPr/>
        </p:nvSpPr>
        <p:spPr>
          <a:xfrm>
            <a:off x="3870420" y="1327565"/>
            <a:ext cx="2450126" cy="954107"/>
          </a:xfrm>
          <a:prstGeom prst="rect">
            <a:avLst/>
          </a:prstGeom>
          <a:noFill/>
        </p:spPr>
        <p:txBody>
          <a:bodyPr wrap="square" rtlCol="0">
            <a:spAutoFit/>
          </a:bodyPr>
          <a:lstStyle/>
          <a:p>
            <a:r>
              <a:rPr lang="en-GB" sz="1400" dirty="0">
                <a:solidFill>
                  <a:srgbClr val="EB701D"/>
                </a:solidFill>
              </a:rPr>
              <a:t>Tentation to focus on paying customer and concentrate OPEX on zones with highest cost recovery potential</a:t>
            </a:r>
            <a:endParaRPr lang="en-US" sz="1400" dirty="0">
              <a:solidFill>
                <a:srgbClr val="EB701D"/>
              </a:solidFill>
            </a:endParaRPr>
          </a:p>
        </p:txBody>
      </p:sp>
      <p:sp>
        <p:nvSpPr>
          <p:cNvPr id="44" name="TextBox 43">
            <a:extLst>
              <a:ext uri="{FF2B5EF4-FFF2-40B4-BE49-F238E27FC236}">
                <a16:creationId xmlns:a16="http://schemas.microsoft.com/office/drawing/2014/main" id="{43A6F6BB-9778-4A2B-AFA3-F4A747ADAE39}"/>
              </a:ext>
            </a:extLst>
          </p:cNvPr>
          <p:cNvSpPr txBox="1"/>
          <p:nvPr/>
        </p:nvSpPr>
        <p:spPr>
          <a:xfrm>
            <a:off x="8474387" y="2980237"/>
            <a:ext cx="3568762" cy="523220"/>
          </a:xfrm>
          <a:prstGeom prst="rect">
            <a:avLst/>
          </a:prstGeom>
          <a:noFill/>
        </p:spPr>
        <p:txBody>
          <a:bodyPr wrap="square" rtlCol="0">
            <a:spAutoFit/>
          </a:bodyPr>
          <a:lstStyle/>
          <a:p>
            <a:r>
              <a:rPr lang="en-GB" sz="1400" dirty="0">
                <a:solidFill>
                  <a:schemeClr val="accent5">
                    <a:lumMod val="75000"/>
                  </a:schemeClr>
                </a:solidFill>
              </a:rPr>
              <a:t>Better connection to local authorities and local market</a:t>
            </a:r>
            <a:endParaRPr lang="en-US" sz="1400" dirty="0">
              <a:solidFill>
                <a:schemeClr val="accent5">
                  <a:lumMod val="75000"/>
                </a:schemeClr>
              </a:solidFill>
            </a:endParaRPr>
          </a:p>
        </p:txBody>
      </p:sp>
      <p:sp>
        <p:nvSpPr>
          <p:cNvPr id="45" name="TextBox 44">
            <a:extLst>
              <a:ext uri="{FF2B5EF4-FFF2-40B4-BE49-F238E27FC236}">
                <a16:creationId xmlns:a16="http://schemas.microsoft.com/office/drawing/2014/main" id="{3B47E6B5-7068-4798-AAA2-03F6902DA2B0}"/>
              </a:ext>
            </a:extLst>
          </p:cNvPr>
          <p:cNvSpPr txBox="1"/>
          <p:nvPr/>
        </p:nvSpPr>
        <p:spPr>
          <a:xfrm>
            <a:off x="3300376" y="2779055"/>
            <a:ext cx="2327942" cy="738664"/>
          </a:xfrm>
          <a:prstGeom prst="rect">
            <a:avLst/>
          </a:prstGeom>
          <a:noFill/>
        </p:spPr>
        <p:txBody>
          <a:bodyPr wrap="square" rtlCol="0">
            <a:spAutoFit/>
          </a:bodyPr>
          <a:lstStyle/>
          <a:p>
            <a:r>
              <a:rPr lang="en-GB" sz="1400" dirty="0">
                <a:solidFill>
                  <a:srgbClr val="EB701D"/>
                </a:solidFill>
              </a:rPr>
              <a:t>Governance and lack of transparency are recurrent issues with utilities</a:t>
            </a:r>
            <a:endParaRPr lang="en-US" sz="1400" dirty="0">
              <a:solidFill>
                <a:srgbClr val="EB701D"/>
              </a:solidFill>
            </a:endParaRPr>
          </a:p>
        </p:txBody>
      </p:sp>
      <p:sp>
        <p:nvSpPr>
          <p:cNvPr id="46" name="TextBox 45">
            <a:extLst>
              <a:ext uri="{FF2B5EF4-FFF2-40B4-BE49-F238E27FC236}">
                <a16:creationId xmlns:a16="http://schemas.microsoft.com/office/drawing/2014/main" id="{B7C44CC7-32B0-4578-8FC8-B2D12978B0D9}"/>
              </a:ext>
            </a:extLst>
          </p:cNvPr>
          <p:cNvSpPr txBox="1"/>
          <p:nvPr/>
        </p:nvSpPr>
        <p:spPr>
          <a:xfrm>
            <a:off x="1276804" y="2650558"/>
            <a:ext cx="1909924" cy="954107"/>
          </a:xfrm>
          <a:prstGeom prst="rect">
            <a:avLst/>
          </a:prstGeom>
          <a:noFill/>
        </p:spPr>
        <p:txBody>
          <a:bodyPr wrap="square" rtlCol="0">
            <a:spAutoFit/>
          </a:bodyPr>
          <a:lstStyle/>
          <a:p>
            <a:r>
              <a:rPr lang="en-GB" sz="1400" dirty="0">
                <a:solidFill>
                  <a:srgbClr val="EB701D"/>
                </a:solidFill>
              </a:rPr>
              <a:t>Education focus on construction and less on operation and maintenance skills</a:t>
            </a:r>
            <a:endParaRPr lang="en-US" sz="1400" dirty="0">
              <a:solidFill>
                <a:srgbClr val="EB701D"/>
              </a:solidFill>
            </a:endParaRPr>
          </a:p>
        </p:txBody>
      </p:sp>
      <p:sp>
        <p:nvSpPr>
          <p:cNvPr id="47" name="TextBox 46">
            <a:extLst>
              <a:ext uri="{FF2B5EF4-FFF2-40B4-BE49-F238E27FC236}">
                <a16:creationId xmlns:a16="http://schemas.microsoft.com/office/drawing/2014/main" id="{363497AF-0C6E-43BD-8478-F1FE76AE81C8}"/>
              </a:ext>
            </a:extLst>
          </p:cNvPr>
          <p:cNvSpPr txBox="1"/>
          <p:nvPr/>
        </p:nvSpPr>
        <p:spPr>
          <a:xfrm>
            <a:off x="8706813" y="3805484"/>
            <a:ext cx="2494022" cy="523220"/>
          </a:xfrm>
          <a:prstGeom prst="rect">
            <a:avLst/>
          </a:prstGeom>
          <a:noFill/>
        </p:spPr>
        <p:txBody>
          <a:bodyPr wrap="square" rtlCol="0">
            <a:spAutoFit/>
          </a:bodyPr>
          <a:lstStyle/>
          <a:p>
            <a:r>
              <a:rPr lang="en-GB" sz="1400" dirty="0">
                <a:solidFill>
                  <a:schemeClr val="accent5">
                    <a:lumMod val="75000"/>
                  </a:schemeClr>
                </a:solidFill>
              </a:rPr>
              <a:t>Staff experience with operation and maintenance issues</a:t>
            </a:r>
            <a:endParaRPr lang="en-US" sz="1400" dirty="0">
              <a:solidFill>
                <a:schemeClr val="accent5">
                  <a:lumMod val="75000"/>
                </a:schemeClr>
              </a:solidFill>
            </a:endParaRPr>
          </a:p>
        </p:txBody>
      </p:sp>
      <p:sp>
        <p:nvSpPr>
          <p:cNvPr id="48" name="TextBox 47">
            <a:extLst>
              <a:ext uri="{FF2B5EF4-FFF2-40B4-BE49-F238E27FC236}">
                <a16:creationId xmlns:a16="http://schemas.microsoft.com/office/drawing/2014/main" id="{13969165-A0B8-4A34-BC58-65499B5FC000}"/>
              </a:ext>
            </a:extLst>
          </p:cNvPr>
          <p:cNvSpPr txBox="1"/>
          <p:nvPr/>
        </p:nvSpPr>
        <p:spPr>
          <a:xfrm>
            <a:off x="1574818" y="3944955"/>
            <a:ext cx="2327942" cy="954107"/>
          </a:xfrm>
          <a:prstGeom prst="rect">
            <a:avLst/>
          </a:prstGeom>
          <a:noFill/>
        </p:spPr>
        <p:txBody>
          <a:bodyPr wrap="square" rtlCol="0">
            <a:spAutoFit/>
          </a:bodyPr>
          <a:lstStyle/>
          <a:p>
            <a:r>
              <a:rPr lang="en-GB" sz="1400" dirty="0">
                <a:solidFill>
                  <a:srgbClr val="EB701D"/>
                </a:solidFill>
              </a:rPr>
              <a:t>Preventative maintenance and capital maintenance rarely integrated in budget and operation plans</a:t>
            </a:r>
            <a:endParaRPr lang="en-US" sz="1400" dirty="0">
              <a:solidFill>
                <a:srgbClr val="EB701D"/>
              </a:solidFill>
            </a:endParaRPr>
          </a:p>
        </p:txBody>
      </p:sp>
      <p:sp>
        <p:nvSpPr>
          <p:cNvPr id="49" name="TextBox 48">
            <a:extLst>
              <a:ext uri="{FF2B5EF4-FFF2-40B4-BE49-F238E27FC236}">
                <a16:creationId xmlns:a16="http://schemas.microsoft.com/office/drawing/2014/main" id="{71AB130F-3E96-49DA-95FA-49364FD14F2C}"/>
              </a:ext>
            </a:extLst>
          </p:cNvPr>
          <p:cNvSpPr txBox="1"/>
          <p:nvPr/>
        </p:nvSpPr>
        <p:spPr>
          <a:xfrm>
            <a:off x="5620477" y="250915"/>
            <a:ext cx="2450126" cy="738664"/>
          </a:xfrm>
          <a:prstGeom prst="rect">
            <a:avLst/>
          </a:prstGeom>
          <a:noFill/>
        </p:spPr>
        <p:txBody>
          <a:bodyPr wrap="square" rtlCol="0">
            <a:spAutoFit/>
          </a:bodyPr>
          <a:lstStyle/>
          <a:p>
            <a:r>
              <a:rPr lang="en-GB" sz="1400" dirty="0"/>
              <a:t>Need for a transition plan to accompany users from a fully subsidised to paid service</a:t>
            </a:r>
            <a:endParaRPr lang="en-US" sz="1400" dirty="0"/>
          </a:p>
        </p:txBody>
      </p:sp>
      <p:sp>
        <p:nvSpPr>
          <p:cNvPr id="17" name="TextBox 16">
            <a:extLst>
              <a:ext uri="{FF2B5EF4-FFF2-40B4-BE49-F238E27FC236}">
                <a16:creationId xmlns:a16="http://schemas.microsoft.com/office/drawing/2014/main" id="{1011A141-CC11-4E58-985A-E5EFBDD46C28}"/>
              </a:ext>
            </a:extLst>
          </p:cNvPr>
          <p:cNvSpPr txBox="1"/>
          <p:nvPr/>
        </p:nvSpPr>
        <p:spPr>
          <a:xfrm>
            <a:off x="8252455" y="4555782"/>
            <a:ext cx="3676626" cy="1200329"/>
          </a:xfrm>
          <a:prstGeom prst="rect">
            <a:avLst/>
          </a:prstGeom>
          <a:noFill/>
        </p:spPr>
        <p:txBody>
          <a:bodyPr wrap="square" rtlCol="0">
            <a:spAutoFit/>
          </a:bodyPr>
          <a:lstStyle/>
          <a:p>
            <a:r>
              <a:rPr lang="en-GB" b="1" dirty="0">
                <a:solidFill>
                  <a:srgbClr val="FF0000"/>
                </a:solidFill>
              </a:rPr>
              <a:t>Exit plans involving WASH utilities need to be done from the design stage with the participation of local authorities and the utility</a:t>
            </a:r>
            <a:endParaRPr lang="en-US" b="1" dirty="0">
              <a:solidFill>
                <a:srgbClr val="FF0000"/>
              </a:solidFill>
            </a:endParaRPr>
          </a:p>
        </p:txBody>
      </p:sp>
      <p:sp>
        <p:nvSpPr>
          <p:cNvPr id="50" name="TextBox 49">
            <a:extLst>
              <a:ext uri="{FF2B5EF4-FFF2-40B4-BE49-F238E27FC236}">
                <a16:creationId xmlns:a16="http://schemas.microsoft.com/office/drawing/2014/main" id="{B7706512-7365-494B-B856-FB653D7A7737}"/>
              </a:ext>
            </a:extLst>
          </p:cNvPr>
          <p:cNvSpPr txBox="1"/>
          <p:nvPr/>
        </p:nvSpPr>
        <p:spPr>
          <a:xfrm>
            <a:off x="6320546" y="1574750"/>
            <a:ext cx="1888939" cy="1600438"/>
          </a:xfrm>
          <a:prstGeom prst="rect">
            <a:avLst/>
          </a:prstGeom>
          <a:noFill/>
        </p:spPr>
        <p:txBody>
          <a:bodyPr wrap="square" rtlCol="0">
            <a:spAutoFit/>
          </a:bodyPr>
          <a:lstStyle/>
          <a:p>
            <a:r>
              <a:rPr lang="en-GB" sz="1400" b="1" dirty="0">
                <a:solidFill>
                  <a:srgbClr val="FF0000"/>
                </a:solidFill>
              </a:rPr>
              <a:t>In refugee camp settings, the legal status of refugee may impact the transfer of staff to a water/sanitation utility</a:t>
            </a:r>
            <a:endParaRPr lang="en-US" sz="1400" b="1" dirty="0">
              <a:solidFill>
                <a:srgbClr val="FF0000"/>
              </a:solidFill>
            </a:endParaRPr>
          </a:p>
        </p:txBody>
      </p:sp>
    </p:spTree>
    <p:extLst>
      <p:ext uri="{BB962C8B-B14F-4D97-AF65-F5344CB8AC3E}">
        <p14:creationId xmlns:p14="http://schemas.microsoft.com/office/powerpoint/2010/main" val="3308340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4F5A038D-C1DA-4C13-8D97-0AE6E8D91039}"/>
              </a:ext>
            </a:extLst>
          </p:cNvPr>
          <p:cNvSpPr/>
          <p:nvPr/>
        </p:nvSpPr>
        <p:spPr>
          <a:xfrm>
            <a:off x="0" y="2665382"/>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AB79F802-46B6-4E1E-AFA7-CEECA8A80F2D}"/>
              </a:ext>
            </a:extLst>
          </p:cNvPr>
          <p:cNvSpPr/>
          <p:nvPr/>
        </p:nvSpPr>
        <p:spPr>
          <a:xfrm>
            <a:off x="-2" y="3003192"/>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CC7EBC6B-157D-44AD-A42B-17D49F5815A0}"/>
              </a:ext>
            </a:extLst>
          </p:cNvPr>
          <p:cNvSpPr/>
          <p:nvPr/>
        </p:nvSpPr>
        <p:spPr>
          <a:xfrm>
            <a:off x="-2" y="380274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E80E07BC-5B11-45FD-A4F2-68D4B04D2924}"/>
              </a:ext>
            </a:extLst>
          </p:cNvPr>
          <p:cNvSpPr/>
          <p:nvPr/>
        </p:nvSpPr>
        <p:spPr>
          <a:xfrm>
            <a:off x="0" y="450677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34AF0811-1225-4B51-981A-4B966FD6717D}"/>
              </a:ext>
            </a:extLst>
          </p:cNvPr>
          <p:cNvSpPr/>
          <p:nvPr/>
        </p:nvSpPr>
        <p:spPr>
          <a:xfrm>
            <a:off x="-2" y="5126599"/>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A14B6722-7531-4486-910D-45A959287409}"/>
              </a:ext>
            </a:extLst>
          </p:cNvPr>
          <p:cNvSpPr/>
          <p:nvPr/>
        </p:nvSpPr>
        <p:spPr>
          <a:xfrm>
            <a:off x="-2" y="5676767"/>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199A0D85-1F40-4EB4-A7F1-2BB19DA56168}"/>
              </a:ext>
            </a:extLst>
          </p:cNvPr>
          <p:cNvSpPr/>
          <p:nvPr/>
        </p:nvSpPr>
        <p:spPr>
          <a:xfrm>
            <a:off x="-2" y="341060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4DD43931-E89E-46A7-94B4-F72FF7D04BF7}"/>
              </a:ext>
            </a:extLst>
          </p:cNvPr>
          <p:cNvSpPr/>
          <p:nvPr/>
        </p:nvSpPr>
        <p:spPr>
          <a:xfrm>
            <a:off x="0" y="411054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EC07A31C-A9EA-4284-A24B-3442773DA0F1}"/>
              </a:ext>
            </a:extLst>
          </p:cNvPr>
          <p:cNvSpPr/>
          <p:nvPr/>
        </p:nvSpPr>
        <p:spPr>
          <a:xfrm>
            <a:off x="-2" y="4816722"/>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18BB955D-2445-4823-845B-A86353D3DF26}"/>
              </a:ext>
            </a:extLst>
          </p:cNvPr>
          <p:cNvSpPr/>
          <p:nvPr/>
        </p:nvSpPr>
        <p:spPr>
          <a:xfrm>
            <a:off x="-2" y="5342494"/>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465FA975-8E38-4690-AB42-4A4E3A2F718D}"/>
              </a:ext>
            </a:extLst>
          </p:cNvPr>
          <p:cNvSpPr/>
          <p:nvPr/>
        </p:nvSpPr>
        <p:spPr>
          <a:xfrm>
            <a:off x="-2" y="2017331"/>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8753CD77-9629-4230-AC92-68C062D0FAF3}"/>
              </a:ext>
            </a:extLst>
          </p:cNvPr>
          <p:cNvSpPr/>
          <p:nvPr/>
        </p:nvSpPr>
        <p:spPr>
          <a:xfrm>
            <a:off x="-1" y="1714752"/>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26B62B-02CF-4FB7-8B6F-F94AD9356EC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C6FD8D82-7334-418A-B613-63532F11E3E9}"/>
              </a:ext>
            </a:extLst>
          </p:cNvPr>
          <p:cNvSpPr/>
          <p:nvPr/>
        </p:nvSpPr>
        <p:spPr>
          <a:xfrm>
            <a:off x="-3" y="2391778"/>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A4F748A-586D-45E3-BE49-751A5FFA45B6}"/>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extLst>
              <a:ext uri="{FF2B5EF4-FFF2-40B4-BE49-F238E27FC236}">
                <a16:creationId xmlns:a16="http://schemas.microsoft.com/office/drawing/2014/main" id="{6E7D4017-9E55-4D6F-9DA8-C39F7820DC31}"/>
              </a:ext>
            </a:extLst>
          </p:cNvPr>
          <p:cNvSpPr/>
          <p:nvPr/>
        </p:nvSpPr>
        <p:spPr>
          <a:xfrm>
            <a:off x="4041863" y="167583"/>
            <a:ext cx="248055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Raised direct drop toilet</a:t>
            </a:r>
            <a:endParaRPr lang="en-US" dirty="0"/>
          </a:p>
        </p:txBody>
      </p:sp>
      <p:sp>
        <p:nvSpPr>
          <p:cNvPr id="32" name="Rectangle 31">
            <a:hlinkClick r:id="rId16" action="ppaction://hlinksldjump"/>
            <a:extLst>
              <a:ext uri="{FF2B5EF4-FFF2-40B4-BE49-F238E27FC236}">
                <a16:creationId xmlns:a16="http://schemas.microsoft.com/office/drawing/2014/main" id="{B6B99AF2-20E0-471A-BEB7-69A60A92CCEE}"/>
              </a:ext>
            </a:extLst>
          </p:cNvPr>
          <p:cNvSpPr/>
          <p:nvPr/>
        </p:nvSpPr>
        <p:spPr>
          <a:xfrm>
            <a:off x="0" y="609332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7" name="Picture 16">
            <a:extLst>
              <a:ext uri="{FF2B5EF4-FFF2-40B4-BE49-F238E27FC236}">
                <a16:creationId xmlns:a16="http://schemas.microsoft.com/office/drawing/2014/main" id="{21B28177-9B35-41EF-8E04-5BD624AD1B23}"/>
              </a:ext>
            </a:extLst>
          </p:cNvPr>
          <p:cNvPicPr>
            <a:picLocks noChangeAspect="1"/>
          </p:cNvPicPr>
          <p:nvPr/>
        </p:nvPicPr>
        <p:blipFill>
          <a:blip r:embed="rId17"/>
          <a:stretch>
            <a:fillRect/>
          </a:stretch>
        </p:blipFill>
        <p:spPr>
          <a:xfrm>
            <a:off x="6732794" y="1369273"/>
            <a:ext cx="5195589" cy="4487100"/>
          </a:xfrm>
          <a:prstGeom prst="rect">
            <a:avLst/>
          </a:prstGeom>
        </p:spPr>
      </p:pic>
      <p:sp>
        <p:nvSpPr>
          <p:cNvPr id="37" name="TextBox 36">
            <a:extLst>
              <a:ext uri="{FF2B5EF4-FFF2-40B4-BE49-F238E27FC236}">
                <a16:creationId xmlns:a16="http://schemas.microsoft.com/office/drawing/2014/main" id="{39F79DED-F0E8-48EF-9FE1-84C979FCAFBD}"/>
              </a:ext>
            </a:extLst>
          </p:cNvPr>
          <p:cNvSpPr txBox="1"/>
          <p:nvPr/>
        </p:nvSpPr>
        <p:spPr>
          <a:xfrm>
            <a:off x="6995711" y="760565"/>
            <a:ext cx="1807000" cy="276999"/>
          </a:xfrm>
          <a:prstGeom prst="rect">
            <a:avLst/>
          </a:prstGeom>
          <a:solidFill>
            <a:schemeClr val="accent6">
              <a:lumMod val="60000"/>
              <a:lumOff val="40000"/>
            </a:schemeClr>
          </a:solidFill>
        </p:spPr>
        <p:txBody>
          <a:bodyPr wrap="square" rtlCol="0">
            <a:spAutoFit/>
          </a:bodyPr>
          <a:lstStyle/>
          <a:p>
            <a:r>
              <a:rPr lang="en-GB" sz="1200" b="1" dirty="0"/>
              <a:t>Container-Based Toilet</a:t>
            </a:r>
            <a:endParaRPr lang="en-US" sz="1200" b="1" dirty="0"/>
          </a:p>
        </p:txBody>
      </p:sp>
      <p:sp>
        <p:nvSpPr>
          <p:cNvPr id="38" name="TextBox 37">
            <a:extLst>
              <a:ext uri="{FF2B5EF4-FFF2-40B4-BE49-F238E27FC236}">
                <a16:creationId xmlns:a16="http://schemas.microsoft.com/office/drawing/2014/main" id="{7D361A3D-D5E3-4D08-A9B8-A60FA512AE36}"/>
              </a:ext>
            </a:extLst>
          </p:cNvPr>
          <p:cNvSpPr txBox="1"/>
          <p:nvPr/>
        </p:nvSpPr>
        <p:spPr>
          <a:xfrm>
            <a:off x="1693160" y="770665"/>
            <a:ext cx="1317887" cy="276999"/>
          </a:xfrm>
          <a:prstGeom prst="rect">
            <a:avLst/>
          </a:prstGeom>
          <a:solidFill>
            <a:schemeClr val="accent6">
              <a:lumMod val="60000"/>
              <a:lumOff val="40000"/>
            </a:schemeClr>
          </a:solidFill>
        </p:spPr>
        <p:txBody>
          <a:bodyPr wrap="square" rtlCol="0">
            <a:spAutoFit/>
          </a:bodyPr>
          <a:lstStyle/>
          <a:p>
            <a:r>
              <a:rPr lang="en-GB" sz="1200" b="1" dirty="0"/>
              <a:t>Chemical Toilet</a:t>
            </a:r>
            <a:endParaRPr lang="en-US" sz="1200" b="1" dirty="0"/>
          </a:p>
        </p:txBody>
      </p:sp>
      <p:pic>
        <p:nvPicPr>
          <p:cNvPr id="18" name="Picture 17">
            <a:extLst>
              <a:ext uri="{FF2B5EF4-FFF2-40B4-BE49-F238E27FC236}">
                <a16:creationId xmlns:a16="http://schemas.microsoft.com/office/drawing/2014/main" id="{7D9D9105-1E52-460F-8A0E-D730B64D2269}"/>
              </a:ext>
            </a:extLst>
          </p:cNvPr>
          <p:cNvPicPr>
            <a:picLocks noChangeAspect="1"/>
          </p:cNvPicPr>
          <p:nvPr/>
        </p:nvPicPr>
        <p:blipFill>
          <a:blip r:embed="rId18"/>
          <a:stretch>
            <a:fillRect/>
          </a:stretch>
        </p:blipFill>
        <p:spPr>
          <a:xfrm>
            <a:off x="1242492" y="1404058"/>
            <a:ext cx="5192676" cy="4480989"/>
          </a:xfrm>
          <a:prstGeom prst="rect">
            <a:avLst/>
          </a:prstGeom>
        </p:spPr>
      </p:pic>
      <p:sp>
        <p:nvSpPr>
          <p:cNvPr id="34" name="TextBox 33">
            <a:extLst>
              <a:ext uri="{FF2B5EF4-FFF2-40B4-BE49-F238E27FC236}">
                <a16:creationId xmlns:a16="http://schemas.microsoft.com/office/drawing/2014/main" id="{3CC60599-3401-4903-814D-00F6F2A3A904}"/>
              </a:ext>
            </a:extLst>
          </p:cNvPr>
          <p:cNvSpPr txBox="1"/>
          <p:nvPr/>
        </p:nvSpPr>
        <p:spPr>
          <a:xfrm>
            <a:off x="1329754" y="6322427"/>
            <a:ext cx="10347053" cy="276999"/>
          </a:xfrm>
          <a:prstGeom prst="rect">
            <a:avLst/>
          </a:prstGeom>
          <a:noFill/>
        </p:spPr>
        <p:txBody>
          <a:bodyPr wrap="square" rtlCol="0">
            <a:spAutoFit/>
          </a:bodyPr>
          <a:lstStyle/>
          <a:p>
            <a:r>
              <a:rPr lang="en-GB" sz="1200" dirty="0"/>
              <a:t>Reference: </a:t>
            </a:r>
            <a:r>
              <a:rPr lang="en-GB" sz="1200" dirty="0">
                <a:hlinkClick r:id="rId19"/>
              </a:rPr>
              <a:t>Compendium of Sanitation Technologies in Emergencies</a:t>
            </a:r>
            <a:endParaRPr lang="en-US" sz="1200" dirty="0"/>
          </a:p>
        </p:txBody>
      </p:sp>
      <p:sp>
        <p:nvSpPr>
          <p:cNvPr id="39" name="Rectangle 38">
            <a:hlinkClick r:id="rId20" action="ppaction://hlinksldjump"/>
            <a:extLst>
              <a:ext uri="{FF2B5EF4-FFF2-40B4-BE49-F238E27FC236}">
                <a16:creationId xmlns:a16="http://schemas.microsoft.com/office/drawing/2014/main" id="{A1F42303-7CAB-421D-87B2-BC9BB3D0B880}"/>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40" name="Rectangle 39">
            <a:hlinkClick r:id="rId21" action="ppaction://hlinksldjump"/>
            <a:extLst>
              <a:ext uri="{FF2B5EF4-FFF2-40B4-BE49-F238E27FC236}">
                <a16:creationId xmlns:a16="http://schemas.microsoft.com/office/drawing/2014/main" id="{3B89777A-510F-4A06-B516-6BA187B94DD3}"/>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1" name="Rectangle 40">
            <a:hlinkClick r:id="rId22" action="ppaction://hlinksldjump"/>
            <a:extLst>
              <a:ext uri="{FF2B5EF4-FFF2-40B4-BE49-F238E27FC236}">
                <a16:creationId xmlns:a16="http://schemas.microsoft.com/office/drawing/2014/main" id="{BB3A07C8-7437-4B59-AFCA-D58AEA9F85FA}"/>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3" name="Rectangle 42">
            <a:hlinkClick r:id="rId23" action="ppaction://hlinksldjump"/>
            <a:extLst>
              <a:ext uri="{FF2B5EF4-FFF2-40B4-BE49-F238E27FC236}">
                <a16:creationId xmlns:a16="http://schemas.microsoft.com/office/drawing/2014/main" id="{2BD02968-056C-4988-AEC7-6EC06750978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4" name="Rectangle 43">
            <a:extLst>
              <a:ext uri="{FF2B5EF4-FFF2-40B4-BE49-F238E27FC236}">
                <a16:creationId xmlns:a16="http://schemas.microsoft.com/office/drawing/2014/main" id="{B84F8074-69DC-4B0F-9635-F62E7CF6650D}"/>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45" name="Rectangle 44">
            <a:extLst>
              <a:ext uri="{FF2B5EF4-FFF2-40B4-BE49-F238E27FC236}">
                <a16:creationId xmlns:a16="http://schemas.microsoft.com/office/drawing/2014/main" id="{12B2BACD-07EF-42E6-B149-E536C8198777}"/>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6/7</a:t>
            </a:r>
            <a:endParaRPr lang="en-US" sz="900" dirty="0"/>
          </a:p>
        </p:txBody>
      </p:sp>
      <p:sp>
        <p:nvSpPr>
          <p:cNvPr id="46" name="Action Button: Go Forward or Next 45">
            <a:hlinkClick r:id="" action="ppaction://hlinkshowjump?jump=nextslide" highlightClick="1"/>
            <a:extLst>
              <a:ext uri="{FF2B5EF4-FFF2-40B4-BE49-F238E27FC236}">
                <a16:creationId xmlns:a16="http://schemas.microsoft.com/office/drawing/2014/main" id="{868E6997-2AF2-437D-ADF3-9ACB5246D171}"/>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ction Button: Go to End 46">
            <a:hlinkClick r:id="rId24" action="ppaction://hlinksldjump" highlightClick="1"/>
            <a:extLst>
              <a:ext uri="{FF2B5EF4-FFF2-40B4-BE49-F238E27FC236}">
                <a16:creationId xmlns:a16="http://schemas.microsoft.com/office/drawing/2014/main" id="{5D067F8C-BE74-474C-8250-7213A51C6B66}"/>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ction Button: Go Back or Previous 47">
            <a:hlinkClick r:id="" action="ppaction://hlinkshowjump?jump=previousslide" highlightClick="1"/>
            <a:extLst>
              <a:ext uri="{FF2B5EF4-FFF2-40B4-BE49-F238E27FC236}">
                <a16:creationId xmlns:a16="http://schemas.microsoft.com/office/drawing/2014/main" id="{AE0FF5F4-1F6F-4C2F-8C5E-E284620B9B91}"/>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ction Button: Go to Beginning 48">
            <a:hlinkClick r:id="rId25" action="ppaction://hlinksldjump" highlightClick="1"/>
            <a:extLst>
              <a:ext uri="{FF2B5EF4-FFF2-40B4-BE49-F238E27FC236}">
                <a16:creationId xmlns:a16="http://schemas.microsoft.com/office/drawing/2014/main" id="{0ED0DB36-C007-4387-A5B8-254CFE403A28}"/>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26" action="ppaction://hlinksldjump"/>
            <a:extLst>
              <a:ext uri="{FF2B5EF4-FFF2-40B4-BE49-F238E27FC236}">
                <a16:creationId xmlns:a16="http://schemas.microsoft.com/office/drawing/2014/main" id="{108C9912-E80E-45F7-BEA7-A8589866720B}"/>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36" name="TextBox 35">
            <a:extLst>
              <a:ext uri="{FF2B5EF4-FFF2-40B4-BE49-F238E27FC236}">
                <a16:creationId xmlns:a16="http://schemas.microsoft.com/office/drawing/2014/main" id="{3C049358-226C-4D6B-BBFA-2338E93F9F86}"/>
              </a:ext>
            </a:extLst>
          </p:cNvPr>
          <p:cNvSpPr txBox="1"/>
          <p:nvPr/>
        </p:nvSpPr>
        <p:spPr>
          <a:xfrm>
            <a:off x="9006841" y="511174"/>
            <a:ext cx="3125834"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Appropriate in places where there is little space, or where people are mostly renting their accommodation</a:t>
            </a:r>
            <a:endParaRPr lang="en-US" sz="1400" dirty="0">
              <a:solidFill>
                <a:srgbClr val="FF0000"/>
              </a:solidFill>
            </a:endParaRPr>
          </a:p>
        </p:txBody>
      </p:sp>
      <p:sp>
        <p:nvSpPr>
          <p:cNvPr id="42" name="TextBox 41">
            <a:extLst>
              <a:ext uri="{FF2B5EF4-FFF2-40B4-BE49-F238E27FC236}">
                <a16:creationId xmlns:a16="http://schemas.microsoft.com/office/drawing/2014/main" id="{73B4F476-174D-4407-AC6A-40CCBDFCC90C}"/>
              </a:ext>
            </a:extLst>
          </p:cNvPr>
          <p:cNvSpPr txBox="1"/>
          <p:nvPr/>
        </p:nvSpPr>
        <p:spPr>
          <a:xfrm>
            <a:off x="6854172" y="6085216"/>
            <a:ext cx="495987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Consult with users to ensure there is an appropriate system to collect, transport and safely disposed of bag (or clean containers)</a:t>
            </a:r>
            <a:endParaRPr lang="en-US" sz="1400" dirty="0">
              <a:solidFill>
                <a:srgbClr val="FF0000"/>
              </a:solidFill>
            </a:endParaRPr>
          </a:p>
        </p:txBody>
      </p:sp>
    </p:spTree>
    <p:extLst>
      <p:ext uri="{BB962C8B-B14F-4D97-AF65-F5344CB8AC3E}">
        <p14:creationId xmlns:p14="http://schemas.microsoft.com/office/powerpoint/2010/main" val="41311900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7BE2CBFE-233E-4B07-A641-E687EC9F4407}"/>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19F47E41-BF38-490A-894B-21BBA0EAC6D5}"/>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CA4588B4-6622-4FC7-85AB-DC3F424A9F6C}"/>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11DD35EA-3CAD-4701-A53A-68F78776EC3C}"/>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4B8C0F27-1191-4EE6-B099-BDF3683327A4}"/>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527915D4-AB66-487C-90A5-4B969BC4BC23}"/>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B0223EE5-1BB8-4876-B2B6-D7D3E596BA1E}"/>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7465DED3-1FEC-44B8-8E6C-BDB5557BBFDB}"/>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04BA3FB5-4BB4-4788-B125-123C05F0CA54}"/>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0680EFDD-E774-4662-9ECC-6FB5D1B4BF6A}"/>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AFCE826A-29F8-4475-9833-3A98E468ED92}"/>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B54B9049-78D6-4943-BEAC-8A7252396871}"/>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B9274C4F-6BBB-4C40-99C0-B65C08610D05}"/>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E5B5779C-5471-4920-903F-BED5BAC169C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6096AD0A-ACC7-478D-A278-07DD588ADA2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hlinkClick r:id="rId16" action="ppaction://hlinksldjump"/>
            <a:extLst>
              <a:ext uri="{FF2B5EF4-FFF2-40B4-BE49-F238E27FC236}">
                <a16:creationId xmlns:a16="http://schemas.microsoft.com/office/drawing/2014/main" id="{DF12AC97-FD9A-403A-ABF9-3925E5C03FE3}"/>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7" name="Rectangle 16">
            <a:extLst>
              <a:ext uri="{FF2B5EF4-FFF2-40B4-BE49-F238E27FC236}">
                <a16:creationId xmlns:a16="http://schemas.microsoft.com/office/drawing/2014/main" id="{61B12296-3325-47FA-BA3D-030C2E01CBBF}"/>
              </a:ext>
            </a:extLst>
          </p:cNvPr>
          <p:cNvSpPr/>
          <p:nvPr/>
        </p:nvSpPr>
        <p:spPr>
          <a:xfrm>
            <a:off x="10916157" y="0"/>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Double door  pit latrine</a:t>
            </a:r>
            <a:endParaRPr lang="en-US" sz="900" dirty="0">
              <a:solidFill>
                <a:schemeClr val="tx1"/>
              </a:solidFill>
            </a:endParaRPr>
          </a:p>
        </p:txBody>
      </p:sp>
      <p:sp>
        <p:nvSpPr>
          <p:cNvPr id="19" name="Rectangle 18">
            <a:hlinkClick r:id="rId17" action="ppaction://hlinksldjump"/>
            <a:extLst>
              <a:ext uri="{FF2B5EF4-FFF2-40B4-BE49-F238E27FC236}">
                <a16:creationId xmlns:a16="http://schemas.microsoft.com/office/drawing/2014/main" id="{81BCAF3A-650A-4398-A878-2A566DDD15D7}"/>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20" name="Rectangle 19">
            <a:hlinkClick r:id="rId18" action="ppaction://hlinksldjump"/>
            <a:extLst>
              <a:ext uri="{FF2B5EF4-FFF2-40B4-BE49-F238E27FC236}">
                <a16:creationId xmlns:a16="http://schemas.microsoft.com/office/drawing/2014/main" id="{E41DBCD6-95C5-4FF8-A222-97152EE4EA98}"/>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22" name="Rectangle 21">
            <a:hlinkClick r:id="rId19" action="ppaction://hlinksldjump"/>
            <a:extLst>
              <a:ext uri="{FF2B5EF4-FFF2-40B4-BE49-F238E27FC236}">
                <a16:creationId xmlns:a16="http://schemas.microsoft.com/office/drawing/2014/main" id="{912618A5-9AD2-431F-8AB6-64CBB9689915}"/>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23" name="Rectangle 22">
            <a:hlinkClick r:id="rId20" action="ppaction://hlinksldjump"/>
            <a:extLst>
              <a:ext uri="{FF2B5EF4-FFF2-40B4-BE49-F238E27FC236}">
                <a16:creationId xmlns:a16="http://schemas.microsoft.com/office/drawing/2014/main" id="{B78C568C-C606-4A02-8265-4F015939AB27}"/>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24" name="Rectangle 23">
            <a:hlinkClick r:id="rId21" action="ppaction://hlinksldjump"/>
            <a:extLst>
              <a:ext uri="{FF2B5EF4-FFF2-40B4-BE49-F238E27FC236}">
                <a16:creationId xmlns:a16="http://schemas.microsoft.com/office/drawing/2014/main" id="{41B105BC-16B8-4F89-9383-7D664DE23CA0}"/>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25" name="Rectangle 24">
            <a:hlinkClick r:id="rId22" action="ppaction://hlinksldjump"/>
            <a:extLst>
              <a:ext uri="{FF2B5EF4-FFF2-40B4-BE49-F238E27FC236}">
                <a16:creationId xmlns:a16="http://schemas.microsoft.com/office/drawing/2014/main" id="{7055953C-ADDA-4617-B4B5-8120E1ECB832}"/>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28" name="Rectangle 27">
            <a:hlinkClick r:id="rId23" action="ppaction://hlinksldjump"/>
            <a:extLst>
              <a:ext uri="{FF2B5EF4-FFF2-40B4-BE49-F238E27FC236}">
                <a16:creationId xmlns:a16="http://schemas.microsoft.com/office/drawing/2014/main" id="{9EA8D6B8-5027-4B83-843F-3840985823CA}"/>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0" name="Rectangle 29">
            <a:hlinkClick r:id="rId24" action="ppaction://hlinksldjump"/>
            <a:extLst>
              <a:ext uri="{FF2B5EF4-FFF2-40B4-BE49-F238E27FC236}">
                <a16:creationId xmlns:a16="http://schemas.microsoft.com/office/drawing/2014/main" id="{48545756-D6C6-4682-B662-BEE762D4D08C}"/>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pic>
        <p:nvPicPr>
          <p:cNvPr id="31" name="Picture 30">
            <a:extLst>
              <a:ext uri="{FF2B5EF4-FFF2-40B4-BE49-F238E27FC236}">
                <a16:creationId xmlns:a16="http://schemas.microsoft.com/office/drawing/2014/main" id="{1D734063-FC73-413E-94D0-455E403F8389}"/>
              </a:ext>
            </a:extLst>
          </p:cNvPr>
          <p:cNvPicPr/>
          <p:nvPr/>
        </p:nvPicPr>
        <p:blipFill>
          <a:blip r:embed="rId25">
            <a:extLst>
              <a:ext uri="{28A0092B-C50C-407E-A947-70E740481C1C}">
                <a14:useLocalDpi xmlns:a14="http://schemas.microsoft.com/office/drawing/2010/main" val="0"/>
              </a:ext>
            </a:extLst>
          </a:blip>
          <a:stretch>
            <a:fillRect/>
          </a:stretch>
        </p:blipFill>
        <p:spPr>
          <a:xfrm>
            <a:off x="4174627" y="102037"/>
            <a:ext cx="4619394" cy="6505471"/>
          </a:xfrm>
          <a:prstGeom prst="rect">
            <a:avLst/>
          </a:prstGeom>
        </p:spPr>
      </p:pic>
      <p:sp>
        <p:nvSpPr>
          <p:cNvPr id="32" name="Rectangle 31">
            <a:extLst>
              <a:ext uri="{FF2B5EF4-FFF2-40B4-BE49-F238E27FC236}">
                <a16:creationId xmlns:a16="http://schemas.microsoft.com/office/drawing/2014/main" id="{337D8D99-0617-43D7-AD5C-E0EC41CF957A}"/>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3" name="Rectangle 32">
            <a:hlinkClick r:id="rId26" action="ppaction://hlinksldjump"/>
            <a:extLst>
              <a:ext uri="{FF2B5EF4-FFF2-40B4-BE49-F238E27FC236}">
                <a16:creationId xmlns:a16="http://schemas.microsoft.com/office/drawing/2014/main" id="{5DC17BAF-E541-40DF-AC44-51544552F845}"/>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4" name="Rectangle 33">
            <a:extLst>
              <a:ext uri="{FF2B5EF4-FFF2-40B4-BE49-F238E27FC236}">
                <a16:creationId xmlns:a16="http://schemas.microsoft.com/office/drawing/2014/main" id="{4B280CEC-07A2-479F-8591-88E129624DA6}"/>
              </a:ext>
            </a:extLst>
          </p:cNvPr>
          <p:cNvSpPr/>
          <p:nvPr/>
        </p:nvSpPr>
        <p:spPr>
          <a:xfrm>
            <a:off x="1482774" y="2277415"/>
            <a:ext cx="2290236" cy="646331"/>
          </a:xfrm>
          <a:prstGeom prst="rect">
            <a:avLst/>
          </a:prstGeom>
        </p:spPr>
        <p:txBody>
          <a:bodyPr wrap="square">
            <a:spAutoFit/>
          </a:bodyPr>
          <a:lstStyle/>
          <a:p>
            <a:r>
              <a:rPr lang="en-GB" sz="1200" dirty="0">
                <a:solidFill>
                  <a:srgbClr val="000000"/>
                </a:solidFill>
                <a:latin typeface="Calibri Light" panose="020F0302020204030204" pitchFamily="34" charset="0"/>
                <a:ea typeface="Calibri" panose="020F0502020204030204" pitchFamily="34" charset="0"/>
              </a:rPr>
              <a:t>This design is from the Philippines 2007/2014 in Evacuation </a:t>
            </a:r>
            <a:r>
              <a:rPr lang="en-GB" sz="1200" dirty="0" err="1">
                <a:solidFill>
                  <a:srgbClr val="000000"/>
                </a:solidFill>
                <a:latin typeface="Calibri Light" panose="020F0302020204030204" pitchFamily="34" charset="0"/>
                <a:ea typeface="Calibri" panose="020F0502020204030204" pitchFamily="34" charset="0"/>
              </a:rPr>
              <a:t>Centers</a:t>
            </a:r>
            <a:r>
              <a:rPr lang="en-GB" sz="1200" dirty="0">
                <a:solidFill>
                  <a:srgbClr val="000000"/>
                </a:solidFill>
                <a:latin typeface="Calibri Light" panose="020F0302020204030204" pitchFamily="34" charset="0"/>
                <a:ea typeface="Calibri" panose="020F0502020204030204" pitchFamily="34" charset="0"/>
              </a:rPr>
              <a:t> with limited space</a:t>
            </a:r>
            <a:endParaRPr lang="en-US" sz="1200" dirty="0"/>
          </a:p>
        </p:txBody>
      </p:sp>
      <p:sp>
        <p:nvSpPr>
          <p:cNvPr id="35" name="Rectangle 34">
            <a:hlinkClick r:id="rId27" action="ppaction://hlinksldjump"/>
            <a:extLst>
              <a:ext uri="{FF2B5EF4-FFF2-40B4-BE49-F238E27FC236}">
                <a16:creationId xmlns:a16="http://schemas.microsoft.com/office/drawing/2014/main" id="{1D309A66-8320-49A0-858F-2305430F4870}"/>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6" name="Rectangle 35">
            <a:hlinkClick r:id="rId28" action="ppaction://hlinksldjump"/>
            <a:extLst>
              <a:ext uri="{FF2B5EF4-FFF2-40B4-BE49-F238E27FC236}">
                <a16:creationId xmlns:a16="http://schemas.microsoft.com/office/drawing/2014/main" id="{E9608AA0-C6BD-4C65-AF4A-4E44BF848286}"/>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37" name="Rectangle 36">
            <a:hlinkClick r:id="rId29" action="ppaction://hlinksldjump"/>
            <a:extLst>
              <a:ext uri="{FF2B5EF4-FFF2-40B4-BE49-F238E27FC236}">
                <a16:creationId xmlns:a16="http://schemas.microsoft.com/office/drawing/2014/main" id="{1F9E7879-0E90-47C3-88D9-8A3B3CAB9B41}"/>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38" name="Rectangle 37">
            <a:extLst>
              <a:ext uri="{FF2B5EF4-FFF2-40B4-BE49-F238E27FC236}">
                <a16:creationId xmlns:a16="http://schemas.microsoft.com/office/drawing/2014/main" id="{E16A4348-113A-4746-89E6-DE27D8FEC0A4}"/>
              </a:ext>
            </a:extLst>
          </p:cNvPr>
          <p:cNvSpPr/>
          <p:nvPr/>
        </p:nvSpPr>
        <p:spPr>
          <a:xfrm>
            <a:off x="1715512" y="102037"/>
            <a:ext cx="236744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Double door pit latrine</a:t>
            </a:r>
            <a:endParaRPr lang="en-US" dirty="0"/>
          </a:p>
        </p:txBody>
      </p:sp>
    </p:spTree>
    <p:extLst>
      <p:ext uri="{BB962C8B-B14F-4D97-AF65-F5344CB8AC3E}">
        <p14:creationId xmlns:p14="http://schemas.microsoft.com/office/powerpoint/2010/main" val="2742300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E65F6776-90C1-498D-8150-71F98AC18BBC}"/>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0" name="Rectangle 29">
            <a:extLst>
              <a:ext uri="{FF2B5EF4-FFF2-40B4-BE49-F238E27FC236}">
                <a16:creationId xmlns:a16="http://schemas.microsoft.com/office/drawing/2014/main" id="{BEC318D8-4C80-4D6C-8ED6-352A86B4D5DF}"/>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1" name="Rectangle 30">
            <a:extLst>
              <a:ext uri="{FF2B5EF4-FFF2-40B4-BE49-F238E27FC236}">
                <a16:creationId xmlns:a16="http://schemas.microsoft.com/office/drawing/2014/main" id="{98A22A81-D21B-42DA-A710-D66E1DE90270}"/>
              </a:ext>
            </a:extLst>
          </p:cNvPr>
          <p:cNvSpPr/>
          <p:nvPr/>
        </p:nvSpPr>
        <p:spPr>
          <a:xfrm>
            <a:off x="10916157" y="0"/>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Double door  pit latrine</a:t>
            </a:r>
            <a:endParaRPr lang="en-US" sz="900" dirty="0">
              <a:solidFill>
                <a:schemeClr val="tx1"/>
              </a:solidFill>
            </a:endParaRPr>
          </a:p>
        </p:txBody>
      </p:sp>
      <p:graphicFrame>
        <p:nvGraphicFramePr>
          <p:cNvPr id="34" name="Table 33">
            <a:extLst>
              <a:ext uri="{FF2B5EF4-FFF2-40B4-BE49-F238E27FC236}">
                <a16:creationId xmlns:a16="http://schemas.microsoft.com/office/drawing/2014/main" id="{68958365-2FCE-47C8-A14E-6F9CD5DD2EDB}"/>
              </a:ext>
            </a:extLst>
          </p:cNvPr>
          <p:cNvGraphicFramePr>
            <a:graphicFrameLocks noGrp="1"/>
          </p:cNvGraphicFramePr>
          <p:nvPr>
            <p:extLst>
              <p:ext uri="{D42A27DB-BD31-4B8C-83A1-F6EECF244321}">
                <p14:modId xmlns:p14="http://schemas.microsoft.com/office/powerpoint/2010/main" val="2562027704"/>
              </p:ext>
            </p:extLst>
          </p:nvPr>
        </p:nvGraphicFramePr>
        <p:xfrm>
          <a:off x="1428318" y="517940"/>
          <a:ext cx="6226747" cy="3523615"/>
        </p:xfrm>
        <a:graphic>
          <a:graphicData uri="http://schemas.openxmlformats.org/drawingml/2006/table">
            <a:tbl>
              <a:tblPr firstRow="1" firstCol="1" bandRow="1">
                <a:tableStyleId>{5C22544A-7EE6-4342-B048-85BDC9FD1C3A}</a:tableStyleId>
              </a:tblPr>
              <a:tblGrid>
                <a:gridCol w="436536">
                  <a:extLst>
                    <a:ext uri="{9D8B030D-6E8A-4147-A177-3AD203B41FA5}">
                      <a16:colId xmlns:a16="http://schemas.microsoft.com/office/drawing/2014/main" val="4274278088"/>
                    </a:ext>
                  </a:extLst>
                </a:gridCol>
                <a:gridCol w="3009642">
                  <a:extLst>
                    <a:ext uri="{9D8B030D-6E8A-4147-A177-3AD203B41FA5}">
                      <a16:colId xmlns:a16="http://schemas.microsoft.com/office/drawing/2014/main" val="2743156581"/>
                    </a:ext>
                  </a:extLst>
                </a:gridCol>
                <a:gridCol w="854665">
                  <a:extLst>
                    <a:ext uri="{9D8B030D-6E8A-4147-A177-3AD203B41FA5}">
                      <a16:colId xmlns:a16="http://schemas.microsoft.com/office/drawing/2014/main" val="944301799"/>
                    </a:ext>
                  </a:extLst>
                </a:gridCol>
                <a:gridCol w="400193">
                  <a:extLst>
                    <a:ext uri="{9D8B030D-6E8A-4147-A177-3AD203B41FA5}">
                      <a16:colId xmlns:a16="http://schemas.microsoft.com/office/drawing/2014/main" val="6191092"/>
                    </a:ext>
                  </a:extLst>
                </a:gridCol>
                <a:gridCol w="777263">
                  <a:extLst>
                    <a:ext uri="{9D8B030D-6E8A-4147-A177-3AD203B41FA5}">
                      <a16:colId xmlns:a16="http://schemas.microsoft.com/office/drawing/2014/main" val="4227618998"/>
                    </a:ext>
                  </a:extLst>
                </a:gridCol>
                <a:gridCol w="748448">
                  <a:extLst>
                    <a:ext uri="{9D8B030D-6E8A-4147-A177-3AD203B41FA5}">
                      <a16:colId xmlns:a16="http://schemas.microsoft.com/office/drawing/2014/main" val="805227021"/>
                    </a:ext>
                  </a:extLst>
                </a:gridCol>
              </a:tblGrid>
              <a:tr h="85332">
                <a:tc>
                  <a:txBody>
                    <a:bodyPr/>
                    <a:lstStyle/>
                    <a:p>
                      <a:pPr>
                        <a:lnSpc>
                          <a:spcPct val="107000"/>
                        </a:lnSpc>
                        <a:spcAft>
                          <a:spcPts val="800"/>
                        </a:spcAft>
                      </a:pPr>
                      <a:r>
                        <a:rPr lang="en-GB" sz="1000">
                          <a:effectLst/>
                        </a:rPr>
                        <a:t>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Item descriptions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Qnty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Cost/Unit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Total 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5694337"/>
                  </a:ext>
                </a:extLst>
              </a:tr>
              <a:tr h="180975">
                <a:tc>
                  <a:txBody>
                    <a:bodyPr/>
                    <a:lstStyle/>
                    <a:p>
                      <a:pPr algn="r">
                        <a:lnSpc>
                          <a:spcPct val="107000"/>
                        </a:lnSpc>
                        <a:spcAft>
                          <a:spcPts val="800"/>
                        </a:spcAft>
                      </a:pPr>
                      <a:r>
                        <a:rPr lang="en-GB"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Pit Digging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5062304"/>
                  </a:ext>
                </a:extLst>
              </a:tr>
              <a:tr h="180975">
                <a:tc>
                  <a:txBody>
                    <a:bodyPr/>
                    <a:lstStyle/>
                    <a:p>
                      <a:pPr algn="r">
                        <a:lnSpc>
                          <a:spcPct val="107000"/>
                        </a:lnSpc>
                        <a:spcAft>
                          <a:spcPts val="800"/>
                        </a:spcAft>
                      </a:pPr>
                      <a:r>
                        <a:rPr lang="en-GB"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Coco Lumber 1"x2"x8'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0526505"/>
                  </a:ext>
                </a:extLst>
              </a:tr>
              <a:tr h="180975">
                <a:tc>
                  <a:txBody>
                    <a:bodyPr/>
                    <a:lstStyle/>
                    <a:p>
                      <a:pPr algn="r">
                        <a:lnSpc>
                          <a:spcPct val="107000"/>
                        </a:lnSpc>
                        <a:spcAft>
                          <a:spcPts val="800"/>
                        </a:spcAft>
                      </a:pPr>
                      <a:r>
                        <a:rPr lang="en-GB" sz="1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Coco Lumber 2"x2"x10'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5692650"/>
                  </a:ext>
                </a:extLst>
              </a:tr>
              <a:tr h="180975">
                <a:tc>
                  <a:txBody>
                    <a:bodyPr/>
                    <a:lstStyle/>
                    <a:p>
                      <a:pPr algn="r">
                        <a:lnSpc>
                          <a:spcPct val="107000"/>
                        </a:lnSpc>
                        <a:spcAft>
                          <a:spcPts val="800"/>
                        </a:spcAft>
                      </a:pPr>
                      <a:r>
                        <a:rPr lang="en-GB"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Coco Lumber 2"x3"x8'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7346775"/>
                  </a:ext>
                </a:extLst>
              </a:tr>
              <a:tr h="180975">
                <a:tc>
                  <a:txBody>
                    <a:bodyPr/>
                    <a:lstStyle/>
                    <a:p>
                      <a:pPr algn="r">
                        <a:lnSpc>
                          <a:spcPct val="107000"/>
                        </a:lnSpc>
                        <a:spcAft>
                          <a:spcPts val="800"/>
                        </a:spcAft>
                      </a:pPr>
                      <a:r>
                        <a:rPr lang="en-GB" sz="10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CWN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4742625"/>
                  </a:ext>
                </a:extLst>
              </a:tr>
              <a:tr h="180975">
                <a:tc>
                  <a:txBody>
                    <a:bodyPr/>
                    <a:lstStyle/>
                    <a:p>
                      <a:pPr algn="r">
                        <a:lnSpc>
                          <a:spcPct val="107000"/>
                        </a:lnSpc>
                        <a:spcAft>
                          <a:spcPts val="800"/>
                        </a:spcAft>
                      </a:pPr>
                      <a:r>
                        <a:rPr lang="en-GB" sz="10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CWN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6699804"/>
                  </a:ext>
                </a:extLst>
              </a:tr>
              <a:tr h="180975">
                <a:tc>
                  <a:txBody>
                    <a:bodyPr/>
                    <a:lstStyle/>
                    <a:p>
                      <a:pPr algn="r">
                        <a:lnSpc>
                          <a:spcPct val="107000"/>
                        </a:lnSpc>
                        <a:spcAft>
                          <a:spcPts val="800"/>
                        </a:spcAft>
                      </a:pPr>
                      <a:r>
                        <a:rPr lang="en-GB"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CWN 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6235640"/>
                  </a:ext>
                </a:extLst>
              </a:tr>
              <a:tr h="180975">
                <a:tc>
                  <a:txBody>
                    <a:bodyPr/>
                    <a:lstStyle/>
                    <a:p>
                      <a:pPr algn="r">
                        <a:lnSpc>
                          <a:spcPct val="107000"/>
                        </a:lnSpc>
                        <a:spcAft>
                          <a:spcPts val="800"/>
                        </a:spcAft>
                      </a:pPr>
                      <a:r>
                        <a:rPr lang="en-GB" sz="10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Barrel Bolt (Ordinary)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538623"/>
                  </a:ext>
                </a:extLst>
              </a:tr>
              <a:tr h="180975">
                <a:tc>
                  <a:txBody>
                    <a:bodyPr/>
                    <a:lstStyle/>
                    <a:p>
                      <a:pPr algn="r">
                        <a:lnSpc>
                          <a:spcPct val="107000"/>
                        </a:lnSpc>
                        <a:spcAft>
                          <a:spcPts val="800"/>
                        </a:spcAft>
                      </a:pPr>
                      <a:r>
                        <a:rPr lang="en-GB" sz="10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Hinges 3"x3"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pair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2529018"/>
                  </a:ext>
                </a:extLst>
              </a:tr>
              <a:tr h="180975">
                <a:tc>
                  <a:txBody>
                    <a:bodyPr/>
                    <a:lstStyle/>
                    <a:p>
                      <a:pPr algn="r">
                        <a:lnSpc>
                          <a:spcPct val="107000"/>
                        </a:lnSpc>
                        <a:spcAft>
                          <a:spcPts val="800"/>
                        </a:spcAft>
                      </a:pPr>
                      <a:r>
                        <a:rPr lang="en-GB" sz="1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Door Handle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5456382"/>
                  </a:ext>
                </a:extLst>
              </a:tr>
              <a:tr h="180975">
                <a:tc>
                  <a:txBody>
                    <a:bodyPr/>
                    <a:lstStyle/>
                    <a:p>
                      <a:pPr algn="r">
                        <a:lnSpc>
                          <a:spcPct val="107000"/>
                        </a:lnSpc>
                        <a:spcAft>
                          <a:spcPts val="800"/>
                        </a:spcAft>
                      </a:pPr>
                      <a:r>
                        <a:rPr lang="en-GB" sz="10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PVC Pipe 2" dia.(Sanitary Pipe)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0097080"/>
                  </a:ext>
                </a:extLst>
              </a:tr>
              <a:tr h="180975">
                <a:tc>
                  <a:txBody>
                    <a:bodyPr/>
                    <a:lstStyle/>
                    <a:p>
                      <a:pPr algn="r">
                        <a:lnSpc>
                          <a:spcPct val="107000"/>
                        </a:lnSpc>
                        <a:spcAft>
                          <a:spcPts val="800"/>
                        </a:spcAft>
                      </a:pPr>
                      <a:r>
                        <a:rPr lang="en-GB"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Latrine Slab w/ P-Trap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set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7770026"/>
                  </a:ext>
                </a:extLst>
              </a:tr>
              <a:tr h="180975">
                <a:tc>
                  <a:txBody>
                    <a:bodyPr/>
                    <a:lstStyle/>
                    <a:p>
                      <a:pPr algn="r">
                        <a:lnSpc>
                          <a:spcPct val="107000"/>
                        </a:lnSpc>
                        <a:spcAft>
                          <a:spcPts val="800"/>
                        </a:spcAft>
                      </a:pPr>
                      <a:r>
                        <a:rPr lang="en-GB" sz="10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Tarpaulin 4x6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shits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7343533"/>
                  </a:ext>
                </a:extLst>
              </a:tr>
              <a:tr h="180975">
                <a:tc>
                  <a:txBody>
                    <a:bodyPr/>
                    <a:lstStyle/>
                    <a:p>
                      <a:pPr algn="r">
                        <a:lnSpc>
                          <a:spcPct val="107000"/>
                        </a:lnSpc>
                        <a:spcAft>
                          <a:spcPts val="800"/>
                        </a:spcAft>
                      </a:pPr>
                      <a:r>
                        <a:rPr lang="en-GB" sz="10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Labour cost for construction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4123311"/>
                  </a:ext>
                </a:extLst>
              </a:tr>
              <a:tr h="88968">
                <a:tc>
                  <a:txBody>
                    <a:bodyPr/>
                    <a:lstStyle/>
                    <a:p>
                      <a:pPr algn="r">
                        <a:lnSpc>
                          <a:spcPct val="107000"/>
                        </a:lnSpc>
                        <a:spcAft>
                          <a:spcPts val="800"/>
                        </a:spcAft>
                      </a:pPr>
                      <a:r>
                        <a:rPr lang="en-GB" sz="10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Skilled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Man-days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4002252"/>
                  </a:ext>
                </a:extLst>
              </a:tr>
              <a:tr h="87752">
                <a:tc>
                  <a:txBody>
                    <a:bodyPr/>
                    <a:lstStyle/>
                    <a:p>
                      <a:pPr algn="r">
                        <a:lnSpc>
                          <a:spcPct val="107000"/>
                        </a:lnSpc>
                        <a:spcAft>
                          <a:spcPts val="800"/>
                        </a:spcAft>
                      </a:pPr>
                      <a:r>
                        <a:rPr lang="en-GB" sz="10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Un- skilled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Man-days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872461"/>
                  </a:ext>
                </a:extLst>
              </a:tr>
              <a:tr h="187325">
                <a:tc>
                  <a:txBody>
                    <a:bodyPr/>
                    <a:lstStyle/>
                    <a:p>
                      <a:pP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6949095"/>
                  </a:ext>
                </a:extLst>
              </a:tr>
              <a:tr h="187325">
                <a:tc>
                  <a:txBody>
                    <a:bodyPr/>
                    <a:lstStyle/>
                    <a:p>
                      <a:pP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3">
                  <a:txBody>
                    <a:bodyPr/>
                    <a:lstStyle/>
                    <a:p>
                      <a:pPr>
                        <a:lnSpc>
                          <a:spcPct val="107000"/>
                        </a:lnSpc>
                        <a:spcAft>
                          <a:spcPts val="800"/>
                        </a:spcAft>
                      </a:pPr>
                      <a:r>
                        <a:rPr lang="en-US" sz="1200">
                          <a:effectLst/>
                        </a:rPr>
                        <a:t>Total Cost Per Country (Local Currency):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5217148"/>
                  </a:ext>
                </a:extLst>
              </a:tr>
            </a:tbl>
          </a:graphicData>
        </a:graphic>
      </p:graphicFrame>
      <p:sp>
        <p:nvSpPr>
          <p:cNvPr id="35" name="Rectangle 34">
            <a:extLst>
              <a:ext uri="{FF2B5EF4-FFF2-40B4-BE49-F238E27FC236}">
                <a16:creationId xmlns:a16="http://schemas.microsoft.com/office/drawing/2014/main" id="{AE98AB58-379E-4193-B493-DFD0482DBEF2}"/>
              </a:ext>
            </a:extLst>
          </p:cNvPr>
          <p:cNvSpPr/>
          <p:nvPr/>
        </p:nvSpPr>
        <p:spPr>
          <a:xfrm>
            <a:off x="8203742" y="1854264"/>
            <a:ext cx="2437285" cy="676467"/>
          </a:xfrm>
          <a:prstGeom prst="rect">
            <a:avLst/>
          </a:prstGeom>
        </p:spPr>
        <p:txBody>
          <a:bodyPr wrap="square">
            <a:spAutoFit/>
          </a:bodyPr>
          <a:lstStyle/>
          <a:p>
            <a:pPr>
              <a:lnSpc>
                <a:spcPct val="107000"/>
              </a:lnSpc>
              <a:spcAft>
                <a:spcPts val="800"/>
              </a:spcAft>
            </a:pPr>
            <a:r>
              <a:rPr lang="en-GB" sz="1200" b="1" dirty="0" err="1">
                <a:latin typeface="Calibri Light" panose="020F0302020204030204" pitchFamily="34" charset="0"/>
                <a:ea typeface="Calibri" panose="020F0502020204030204" pitchFamily="34" charset="0"/>
                <a:cs typeface="Times New Roman" panose="02020603050405020304" pitchFamily="18" charset="0"/>
              </a:rPr>
              <a:t>BoQ</a:t>
            </a:r>
            <a:r>
              <a:rPr lang="en-GB" sz="1200" b="1" dirty="0">
                <a:latin typeface="Calibri Light" panose="020F0302020204030204" pitchFamily="34" charset="0"/>
                <a:ea typeface="Calibri" panose="020F0502020204030204" pitchFamily="34" charset="0"/>
                <a:cs typeface="Times New Roman" panose="02020603050405020304" pitchFamily="18" charset="0"/>
              </a:rPr>
              <a:t> for </a:t>
            </a:r>
            <a:r>
              <a:rPr lang="en-GB" sz="1200" b="1" i="1" dirty="0">
                <a:latin typeface="Calibri Light" panose="020F0302020204030204" pitchFamily="34" charset="0"/>
                <a:ea typeface="Calibri" panose="020F0502020204030204" pitchFamily="34" charset="0"/>
                <a:cs typeface="Times New Roman" panose="02020603050405020304" pitchFamily="18" charset="0"/>
              </a:rPr>
              <a:t>Diagram/drawing -I- </a:t>
            </a:r>
            <a:r>
              <a:rPr lang="en-GB" sz="1200" b="1" dirty="0">
                <a:latin typeface="Calibri Light" panose="020F0302020204030204" pitchFamily="34" charset="0"/>
                <a:ea typeface="Calibri" panose="020F0502020204030204" pitchFamily="34" charset="0"/>
                <a:cs typeface="Times New Roman" panose="02020603050405020304" pitchFamily="18" charset="0"/>
              </a:rPr>
              <a:t>Double Door Communal/Shared Simple Pit Latrines (unlined and non-ventilated)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6" name="Table 35">
            <a:extLst>
              <a:ext uri="{FF2B5EF4-FFF2-40B4-BE49-F238E27FC236}">
                <a16:creationId xmlns:a16="http://schemas.microsoft.com/office/drawing/2014/main" id="{4F38B4E0-E707-46F0-9930-C1401ABEB4A5}"/>
              </a:ext>
            </a:extLst>
          </p:cNvPr>
          <p:cNvGraphicFramePr>
            <a:graphicFrameLocks noGrp="1"/>
          </p:cNvGraphicFramePr>
          <p:nvPr>
            <p:extLst>
              <p:ext uri="{D42A27DB-BD31-4B8C-83A1-F6EECF244321}">
                <p14:modId xmlns:p14="http://schemas.microsoft.com/office/powerpoint/2010/main" val="3753642177"/>
              </p:ext>
            </p:extLst>
          </p:nvPr>
        </p:nvGraphicFramePr>
        <p:xfrm>
          <a:off x="1428317" y="4514112"/>
          <a:ext cx="6226747" cy="1282319"/>
        </p:xfrm>
        <a:graphic>
          <a:graphicData uri="http://schemas.openxmlformats.org/drawingml/2006/table">
            <a:tbl>
              <a:tblPr firstRow="1" firstCol="1" bandRow="1">
                <a:tableStyleId>{5C22544A-7EE6-4342-B048-85BDC9FD1C3A}</a:tableStyleId>
              </a:tblPr>
              <a:tblGrid>
                <a:gridCol w="410715">
                  <a:extLst>
                    <a:ext uri="{9D8B030D-6E8A-4147-A177-3AD203B41FA5}">
                      <a16:colId xmlns:a16="http://schemas.microsoft.com/office/drawing/2014/main" val="2422166012"/>
                    </a:ext>
                  </a:extLst>
                </a:gridCol>
                <a:gridCol w="2834003">
                  <a:extLst>
                    <a:ext uri="{9D8B030D-6E8A-4147-A177-3AD203B41FA5}">
                      <a16:colId xmlns:a16="http://schemas.microsoft.com/office/drawing/2014/main" val="165734730"/>
                    </a:ext>
                  </a:extLst>
                </a:gridCol>
                <a:gridCol w="840889">
                  <a:extLst>
                    <a:ext uri="{9D8B030D-6E8A-4147-A177-3AD203B41FA5}">
                      <a16:colId xmlns:a16="http://schemas.microsoft.com/office/drawing/2014/main" val="1917675081"/>
                    </a:ext>
                  </a:extLst>
                </a:gridCol>
                <a:gridCol w="704679">
                  <a:extLst>
                    <a:ext uri="{9D8B030D-6E8A-4147-A177-3AD203B41FA5}">
                      <a16:colId xmlns:a16="http://schemas.microsoft.com/office/drawing/2014/main" val="4055662351"/>
                    </a:ext>
                  </a:extLst>
                </a:gridCol>
                <a:gridCol w="731782">
                  <a:extLst>
                    <a:ext uri="{9D8B030D-6E8A-4147-A177-3AD203B41FA5}">
                      <a16:colId xmlns:a16="http://schemas.microsoft.com/office/drawing/2014/main" val="4231988084"/>
                    </a:ext>
                  </a:extLst>
                </a:gridCol>
                <a:gridCol w="704679">
                  <a:extLst>
                    <a:ext uri="{9D8B030D-6E8A-4147-A177-3AD203B41FA5}">
                      <a16:colId xmlns:a16="http://schemas.microsoft.com/office/drawing/2014/main" val="1221860354"/>
                    </a:ext>
                  </a:extLst>
                </a:gridCol>
              </a:tblGrid>
              <a:tr h="80857">
                <a:tc>
                  <a:txBody>
                    <a:bodyPr/>
                    <a:lstStyle/>
                    <a:p>
                      <a:pPr>
                        <a:lnSpc>
                          <a:spcPct val="107000"/>
                        </a:lnSpc>
                        <a:spcAft>
                          <a:spcPts val="800"/>
                        </a:spcAft>
                      </a:pPr>
                      <a:r>
                        <a:rPr lang="en-GB" sz="1000">
                          <a:effectLst/>
                        </a:rPr>
                        <a:t>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Item descriptions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Qnty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Cost/Unit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Total 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8147615"/>
                  </a:ext>
                </a:extLst>
              </a:tr>
              <a:tr h="184785">
                <a:tc>
                  <a:txBody>
                    <a:bodyPr/>
                    <a:lstStyle/>
                    <a:p>
                      <a:pPr algn="r">
                        <a:lnSpc>
                          <a:spcPct val="107000"/>
                        </a:lnSpc>
                        <a:spcAft>
                          <a:spcPts val="800"/>
                        </a:spcAft>
                      </a:pPr>
                      <a:r>
                        <a:rPr lang="en-GB"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2"x2"x6' Wood baton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7115908"/>
                  </a:ext>
                </a:extLst>
              </a:tr>
              <a:tr h="184785">
                <a:tc>
                  <a:txBody>
                    <a:bodyPr/>
                    <a:lstStyle/>
                    <a:p>
                      <a:pPr algn="r">
                        <a:lnSpc>
                          <a:spcPct val="107000"/>
                        </a:lnSpc>
                        <a:spcAft>
                          <a:spcPts val="800"/>
                        </a:spcAft>
                      </a:pPr>
                      <a:r>
                        <a:rPr lang="en-GB"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Zinc/iron  Sheet G26X 1.8cm, 3mL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5653108"/>
                  </a:ext>
                </a:extLst>
              </a:tr>
              <a:tr h="184785">
                <a:tc>
                  <a:txBody>
                    <a:bodyPr/>
                    <a:lstStyle/>
                    <a:p>
                      <a:pPr algn="r">
                        <a:lnSpc>
                          <a:spcPct val="107000"/>
                        </a:lnSpc>
                        <a:spcAft>
                          <a:spcPts val="800"/>
                        </a:spcAft>
                      </a:pPr>
                      <a:r>
                        <a:rPr lang="en-GB" sz="1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CWN 2", 1 1/2"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0161819"/>
                  </a:ext>
                </a:extLst>
              </a:tr>
              <a:tr h="184785">
                <a:tc>
                  <a:txBody>
                    <a:bodyPr/>
                    <a:lstStyle/>
                    <a:p>
                      <a:pPr algn="r">
                        <a:lnSpc>
                          <a:spcPct val="107000"/>
                        </a:lnSpc>
                        <a:spcAft>
                          <a:spcPts val="800"/>
                        </a:spcAft>
                      </a:pPr>
                      <a:r>
                        <a:rPr lang="en-GB"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un- skilled labour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Person/day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4069030"/>
                  </a:ext>
                </a:extLst>
              </a:tr>
              <a:tr h="184785">
                <a:tc>
                  <a:txBody>
                    <a:bodyPr/>
                    <a:lstStyle/>
                    <a:p>
                      <a:pPr>
                        <a:lnSpc>
                          <a:spcPct val="107000"/>
                        </a:lnSpc>
                        <a:spcAft>
                          <a:spcPts val="80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344472"/>
                  </a:ext>
                </a:extLst>
              </a:tr>
              <a:tr h="191135">
                <a:tc>
                  <a:txBody>
                    <a:bodyPr/>
                    <a:lstStyle/>
                    <a:p>
                      <a:pPr>
                        <a:lnSpc>
                          <a:spcPct val="107000"/>
                        </a:lnSpc>
                        <a:spcAft>
                          <a:spcPts val="80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3">
                  <a:txBody>
                    <a:bodyPr/>
                    <a:lstStyle/>
                    <a:p>
                      <a:pPr>
                        <a:lnSpc>
                          <a:spcPct val="107000"/>
                        </a:lnSpc>
                        <a:spcAft>
                          <a:spcPts val="800"/>
                        </a:spcAft>
                      </a:pPr>
                      <a:r>
                        <a:rPr lang="en-US" sz="1200" dirty="0">
                          <a:effectLst/>
                        </a:rPr>
                        <a:t>Total cost per Country (Local Currency):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algn="r">
                        <a:lnSpc>
                          <a:spcPct val="107000"/>
                        </a:lnSpc>
                        <a:spcAft>
                          <a:spcPts val="80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2471421"/>
                  </a:ext>
                </a:extLst>
              </a:tr>
            </a:tbl>
          </a:graphicData>
        </a:graphic>
      </p:graphicFrame>
      <p:sp>
        <p:nvSpPr>
          <p:cNvPr id="37" name="TextBox 36">
            <a:extLst>
              <a:ext uri="{FF2B5EF4-FFF2-40B4-BE49-F238E27FC236}">
                <a16:creationId xmlns:a16="http://schemas.microsoft.com/office/drawing/2014/main" id="{264C7FE1-B8E6-4A2D-ABEB-31927A09E814}"/>
              </a:ext>
            </a:extLst>
          </p:cNvPr>
          <p:cNvSpPr txBox="1"/>
          <p:nvPr/>
        </p:nvSpPr>
        <p:spPr>
          <a:xfrm>
            <a:off x="8138503" y="4717107"/>
            <a:ext cx="3441814" cy="276999"/>
          </a:xfrm>
          <a:prstGeom prst="rect">
            <a:avLst/>
          </a:prstGeom>
          <a:noFill/>
        </p:spPr>
        <p:txBody>
          <a:bodyPr wrap="square" rtlCol="0">
            <a:spAutoFit/>
          </a:bodyPr>
          <a:lstStyle/>
          <a:p>
            <a:r>
              <a:rPr lang="en-GB" sz="1200" dirty="0"/>
              <a:t>Additional cost for lining the pit</a:t>
            </a:r>
            <a:endParaRPr lang="en-US" sz="1200" dirty="0"/>
          </a:p>
        </p:txBody>
      </p:sp>
      <p:sp>
        <p:nvSpPr>
          <p:cNvPr id="38" name="Rectangle 37">
            <a:hlinkClick r:id="rId18" action="ppaction://hlinksldjump"/>
            <a:extLst>
              <a:ext uri="{FF2B5EF4-FFF2-40B4-BE49-F238E27FC236}">
                <a16:creationId xmlns:a16="http://schemas.microsoft.com/office/drawing/2014/main" id="{F591A00C-5C6B-4F16-8386-391984B07F92}"/>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9" name="Rectangle 38">
            <a:hlinkClick r:id="rId19" action="ppaction://hlinksldjump"/>
            <a:extLst>
              <a:ext uri="{FF2B5EF4-FFF2-40B4-BE49-F238E27FC236}">
                <a16:creationId xmlns:a16="http://schemas.microsoft.com/office/drawing/2014/main" id="{2BA781A6-42F6-4B0E-9551-AF6792532E6B}"/>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40" name="Rectangle 39">
            <a:hlinkClick r:id="rId20" action="ppaction://hlinksldjump"/>
            <a:extLst>
              <a:ext uri="{FF2B5EF4-FFF2-40B4-BE49-F238E27FC236}">
                <a16:creationId xmlns:a16="http://schemas.microsoft.com/office/drawing/2014/main" id="{DD4C05AA-FAF5-4392-BF6A-2E8802478285}"/>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42" name="Rectangle 41">
            <a:hlinkClick r:id="rId21" action="ppaction://hlinksldjump"/>
            <a:extLst>
              <a:ext uri="{FF2B5EF4-FFF2-40B4-BE49-F238E27FC236}">
                <a16:creationId xmlns:a16="http://schemas.microsoft.com/office/drawing/2014/main" id="{7132BBB1-DC9F-47D0-878A-BEEDCBBF2C34}"/>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43" name="Rectangle 42">
            <a:hlinkClick r:id="rId22" action="ppaction://hlinksldjump"/>
            <a:extLst>
              <a:ext uri="{FF2B5EF4-FFF2-40B4-BE49-F238E27FC236}">
                <a16:creationId xmlns:a16="http://schemas.microsoft.com/office/drawing/2014/main" id="{510D1213-98AB-4637-8B24-1E93BA57FF41}"/>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44" name="Rectangle 43">
            <a:hlinkClick r:id="rId23" action="ppaction://hlinksldjump"/>
            <a:extLst>
              <a:ext uri="{FF2B5EF4-FFF2-40B4-BE49-F238E27FC236}">
                <a16:creationId xmlns:a16="http://schemas.microsoft.com/office/drawing/2014/main" id="{46F415E1-0E2A-448C-BE89-F545FF165251}"/>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45" name="Rectangle 44">
            <a:hlinkClick r:id="rId24" action="ppaction://hlinksldjump"/>
            <a:extLst>
              <a:ext uri="{FF2B5EF4-FFF2-40B4-BE49-F238E27FC236}">
                <a16:creationId xmlns:a16="http://schemas.microsoft.com/office/drawing/2014/main" id="{3619FB5C-AFD6-4432-ABE8-4ADE46F97AA3}"/>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6" name="Rectangle 45">
            <a:hlinkClick r:id="rId25" action="ppaction://hlinksldjump"/>
            <a:extLst>
              <a:ext uri="{FF2B5EF4-FFF2-40B4-BE49-F238E27FC236}">
                <a16:creationId xmlns:a16="http://schemas.microsoft.com/office/drawing/2014/main" id="{5130BB3B-6933-4C7E-81A9-A31A4BB65BB7}"/>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7" name="Rectangle 46">
            <a:hlinkClick r:id="rId26" action="ppaction://hlinksldjump"/>
            <a:extLst>
              <a:ext uri="{FF2B5EF4-FFF2-40B4-BE49-F238E27FC236}">
                <a16:creationId xmlns:a16="http://schemas.microsoft.com/office/drawing/2014/main" id="{976650F4-7EAA-46D3-A32C-DBC7BCF4618D}"/>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8" name="Rectangle 47">
            <a:hlinkClick r:id="rId27" action="ppaction://hlinksldjump"/>
            <a:extLst>
              <a:ext uri="{FF2B5EF4-FFF2-40B4-BE49-F238E27FC236}">
                <a16:creationId xmlns:a16="http://schemas.microsoft.com/office/drawing/2014/main" id="{4EC0330F-CD90-4AD8-8D5C-0177336030C8}"/>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9" name="Rectangle 48">
            <a:hlinkClick r:id="rId28" action="ppaction://hlinksldjump"/>
            <a:extLst>
              <a:ext uri="{FF2B5EF4-FFF2-40B4-BE49-F238E27FC236}">
                <a16:creationId xmlns:a16="http://schemas.microsoft.com/office/drawing/2014/main" id="{93F5A8A2-35FC-438C-9A27-5EF589585F80}"/>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34257133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9" name="Rectangle 18">
            <a:extLst>
              <a:ext uri="{FF2B5EF4-FFF2-40B4-BE49-F238E27FC236}">
                <a16:creationId xmlns:a16="http://schemas.microsoft.com/office/drawing/2014/main" id="{A78BA178-AF97-407A-9999-ED2991F8CD46}"/>
              </a:ext>
            </a:extLst>
          </p:cNvPr>
          <p:cNvSpPr/>
          <p:nvPr/>
        </p:nvSpPr>
        <p:spPr>
          <a:xfrm>
            <a:off x="10916157" y="333784"/>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Deep Trench latrine</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600F9C4B-E69F-47B4-B6D9-29B95FB353E3}"/>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E6C01D60-692D-4CF5-9C8A-5EB77A4CA6F1}"/>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A513D4CC-80E3-49A6-8263-B526E89E6D70}"/>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3" name="Rectangle 32">
            <a:hlinkClick r:id="rId19" action="ppaction://hlinksldjump"/>
            <a:extLst>
              <a:ext uri="{FF2B5EF4-FFF2-40B4-BE49-F238E27FC236}">
                <a16:creationId xmlns:a16="http://schemas.microsoft.com/office/drawing/2014/main" id="{AC289327-DB09-40CC-BA1D-81BD58C5EB39}"/>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5" name="Rectangle 34">
            <a:hlinkClick r:id="rId20" action="ppaction://hlinksldjump"/>
            <a:extLst>
              <a:ext uri="{FF2B5EF4-FFF2-40B4-BE49-F238E27FC236}">
                <a16:creationId xmlns:a16="http://schemas.microsoft.com/office/drawing/2014/main" id="{5C59BA75-610B-4BEA-97CA-D71F2F91EE08}"/>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6" name="Rectangle 35">
            <a:hlinkClick r:id="rId21" action="ppaction://hlinksldjump"/>
            <a:extLst>
              <a:ext uri="{FF2B5EF4-FFF2-40B4-BE49-F238E27FC236}">
                <a16:creationId xmlns:a16="http://schemas.microsoft.com/office/drawing/2014/main" id="{93C6D780-8392-4A8B-A771-27286268121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10E4821D-A016-496A-AB22-22D0A13476D2}"/>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3" action="ppaction://hlinksldjump"/>
            <a:extLst>
              <a:ext uri="{FF2B5EF4-FFF2-40B4-BE49-F238E27FC236}">
                <a16:creationId xmlns:a16="http://schemas.microsoft.com/office/drawing/2014/main" id="{87E9EA99-742F-42F8-BFA5-F0F283AC1B34}"/>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4" action="ppaction://hlinksldjump"/>
            <a:extLst>
              <a:ext uri="{FF2B5EF4-FFF2-40B4-BE49-F238E27FC236}">
                <a16:creationId xmlns:a16="http://schemas.microsoft.com/office/drawing/2014/main" id="{AD80C857-9EBA-4816-9913-CA98242E9844}"/>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5" action="ppaction://hlinksldjump"/>
            <a:extLst>
              <a:ext uri="{FF2B5EF4-FFF2-40B4-BE49-F238E27FC236}">
                <a16:creationId xmlns:a16="http://schemas.microsoft.com/office/drawing/2014/main" id="{01B8CB54-E6FB-473F-96BC-103A4B80751C}"/>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C0EB3757-85EA-4A24-84EE-7AEAA5A39B5D}"/>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5" name="Picture 44">
            <a:extLst>
              <a:ext uri="{FF2B5EF4-FFF2-40B4-BE49-F238E27FC236}">
                <a16:creationId xmlns:a16="http://schemas.microsoft.com/office/drawing/2014/main" id="{1573C3CB-6FF8-48A4-96BE-4618C2778CC0}"/>
              </a:ext>
            </a:extLst>
          </p:cNvPr>
          <p:cNvPicPr/>
          <p:nvPr/>
        </p:nvPicPr>
        <p:blipFill>
          <a:blip r:embed="rId27">
            <a:extLst>
              <a:ext uri="{28A0092B-C50C-407E-A947-70E740481C1C}">
                <a14:useLocalDpi xmlns:a14="http://schemas.microsoft.com/office/drawing/2010/main" val="0"/>
              </a:ext>
            </a:extLst>
          </a:blip>
          <a:stretch>
            <a:fillRect/>
          </a:stretch>
        </p:blipFill>
        <p:spPr>
          <a:xfrm>
            <a:off x="2135345" y="1683407"/>
            <a:ext cx="7590330" cy="4487687"/>
          </a:xfrm>
          <a:prstGeom prst="rect">
            <a:avLst/>
          </a:prstGeom>
        </p:spPr>
      </p:pic>
      <p:sp>
        <p:nvSpPr>
          <p:cNvPr id="46" name="Action Button: Go Forward or Next 45">
            <a:hlinkClick r:id="" action="ppaction://hlinkshowjump?jump=nextslide" highlightClick="1"/>
            <a:extLst>
              <a:ext uri="{FF2B5EF4-FFF2-40B4-BE49-F238E27FC236}">
                <a16:creationId xmlns:a16="http://schemas.microsoft.com/office/drawing/2014/main" id="{EA7999B7-AAF0-4057-B9D8-2BFDB7DEC9A4}"/>
              </a:ext>
            </a:extLst>
          </p:cNvPr>
          <p:cNvSpPr/>
          <p:nvPr/>
        </p:nvSpPr>
        <p:spPr>
          <a:xfrm>
            <a:off x="8747490" y="0"/>
            <a:ext cx="373819"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3839F19-C005-4CFE-A932-0B767E6CA9BF}"/>
              </a:ext>
            </a:extLst>
          </p:cNvPr>
          <p:cNvSpPr/>
          <p:nvPr/>
        </p:nvSpPr>
        <p:spPr>
          <a:xfrm>
            <a:off x="2554397" y="674572"/>
            <a:ext cx="6193093" cy="830997"/>
          </a:xfrm>
          <a:prstGeom prst="rect">
            <a:avLst/>
          </a:prstGeom>
        </p:spPr>
        <p:txBody>
          <a:bodyPr wrap="square">
            <a:spAutoFit/>
          </a:bodyPr>
          <a:lstStyle/>
          <a:p>
            <a:r>
              <a:rPr lang="en-GB" sz="1200" dirty="0">
                <a:solidFill>
                  <a:srgbClr val="000000"/>
                </a:solidFill>
                <a:latin typeface="Calibri Light" panose="020F0302020204030204" pitchFamily="34" charset="0"/>
                <a:ea typeface="Calibri" panose="020F0502020204030204" pitchFamily="34" charset="0"/>
              </a:rPr>
              <a:t>A Deep Trench Latrine is a widely used as communal latrine option for emergencies. It can be quickly implemented (within 1–2 days) and consists of several cubicles aligned up above a single trench. A trench lining can prevent the latrine from collapsing and provide support to the superstructure</a:t>
            </a:r>
            <a:endParaRPr lang="en-US" sz="1200" dirty="0"/>
          </a:p>
        </p:txBody>
      </p:sp>
      <p:sp>
        <p:nvSpPr>
          <p:cNvPr id="42" name="Rectangle 41">
            <a:hlinkClick r:id="rId28" action="ppaction://hlinksldjump"/>
            <a:extLst>
              <a:ext uri="{FF2B5EF4-FFF2-40B4-BE49-F238E27FC236}">
                <a16:creationId xmlns:a16="http://schemas.microsoft.com/office/drawing/2014/main" id="{441EE1E8-E754-430A-AFEA-FE742B31385B}"/>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3" name="Rectangle 42">
            <a:extLst>
              <a:ext uri="{FF2B5EF4-FFF2-40B4-BE49-F238E27FC236}">
                <a16:creationId xmlns:a16="http://schemas.microsoft.com/office/drawing/2014/main" id="{AC3FDD5B-D4A7-4B52-8886-97F61B090A9D}"/>
              </a:ext>
            </a:extLst>
          </p:cNvPr>
          <p:cNvSpPr/>
          <p:nvPr/>
        </p:nvSpPr>
        <p:spPr>
          <a:xfrm>
            <a:off x="1715512" y="102037"/>
            <a:ext cx="2054858"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Deep Trench latrine</a:t>
            </a:r>
            <a:endParaRPr lang="en-US" dirty="0"/>
          </a:p>
        </p:txBody>
      </p:sp>
      <p:sp>
        <p:nvSpPr>
          <p:cNvPr id="44" name="Rectangle 43">
            <a:hlinkClick r:id="rId29" action="ppaction://hlinksldjump"/>
            <a:extLst>
              <a:ext uri="{FF2B5EF4-FFF2-40B4-BE49-F238E27FC236}">
                <a16:creationId xmlns:a16="http://schemas.microsoft.com/office/drawing/2014/main" id="{773B9DFD-AE0A-4D5D-A3C3-FFEB449158DF}"/>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27664033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4"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5"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6"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7"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8"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9"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0"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1"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2"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9" name="Rectangle 18">
            <a:extLst>
              <a:ext uri="{FF2B5EF4-FFF2-40B4-BE49-F238E27FC236}">
                <a16:creationId xmlns:a16="http://schemas.microsoft.com/office/drawing/2014/main" id="{A78BA178-AF97-407A-9999-ED2991F8CD46}"/>
              </a:ext>
            </a:extLst>
          </p:cNvPr>
          <p:cNvSpPr/>
          <p:nvPr/>
        </p:nvSpPr>
        <p:spPr>
          <a:xfrm>
            <a:off x="10916157" y="333784"/>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Deep Trench latrine</a:t>
            </a:r>
            <a:endParaRPr lang="en-US" sz="900" dirty="0">
              <a:solidFill>
                <a:schemeClr val="tx1"/>
              </a:solidFill>
            </a:endParaRPr>
          </a:p>
        </p:txBody>
      </p:sp>
      <p:sp>
        <p:nvSpPr>
          <p:cNvPr id="31" name="Rectangle 30">
            <a:extLst>
              <a:ext uri="{FF2B5EF4-FFF2-40B4-BE49-F238E27FC236}">
                <a16:creationId xmlns:a16="http://schemas.microsoft.com/office/drawing/2014/main" id="{E6C01D60-692D-4CF5-9C8A-5EB77A4CA6F1}"/>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A513D4CC-80E3-49A6-8263-B526E89E6D70}"/>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3" name="Rectangle 32">
            <a:hlinkClick r:id="rId19" action="ppaction://hlinksldjump"/>
            <a:extLst>
              <a:ext uri="{FF2B5EF4-FFF2-40B4-BE49-F238E27FC236}">
                <a16:creationId xmlns:a16="http://schemas.microsoft.com/office/drawing/2014/main" id="{AC289327-DB09-40CC-BA1D-81BD58C5EB39}"/>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5" name="Rectangle 34">
            <a:hlinkClick r:id="rId20" action="ppaction://hlinksldjump"/>
            <a:extLst>
              <a:ext uri="{FF2B5EF4-FFF2-40B4-BE49-F238E27FC236}">
                <a16:creationId xmlns:a16="http://schemas.microsoft.com/office/drawing/2014/main" id="{5C59BA75-610B-4BEA-97CA-D71F2F91EE08}"/>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6" name="Rectangle 35">
            <a:hlinkClick r:id="rId21" action="ppaction://hlinksldjump"/>
            <a:extLst>
              <a:ext uri="{FF2B5EF4-FFF2-40B4-BE49-F238E27FC236}">
                <a16:creationId xmlns:a16="http://schemas.microsoft.com/office/drawing/2014/main" id="{93C6D780-8392-4A8B-A771-27286268121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10E4821D-A016-496A-AB22-22D0A13476D2}"/>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3" action="ppaction://hlinksldjump"/>
            <a:extLst>
              <a:ext uri="{FF2B5EF4-FFF2-40B4-BE49-F238E27FC236}">
                <a16:creationId xmlns:a16="http://schemas.microsoft.com/office/drawing/2014/main" id="{87E9EA99-742F-42F8-BFA5-F0F283AC1B34}"/>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4" action="ppaction://hlinksldjump"/>
            <a:extLst>
              <a:ext uri="{FF2B5EF4-FFF2-40B4-BE49-F238E27FC236}">
                <a16:creationId xmlns:a16="http://schemas.microsoft.com/office/drawing/2014/main" id="{AD80C857-9EBA-4816-9913-CA98242E9844}"/>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5" action="ppaction://hlinksldjump"/>
            <a:extLst>
              <a:ext uri="{FF2B5EF4-FFF2-40B4-BE49-F238E27FC236}">
                <a16:creationId xmlns:a16="http://schemas.microsoft.com/office/drawing/2014/main" id="{01B8CB54-E6FB-473F-96BC-103A4B80751C}"/>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C0EB3757-85EA-4A24-84EE-7AEAA5A39B5D}"/>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42" name="Object 41">
            <a:extLst>
              <a:ext uri="{FF2B5EF4-FFF2-40B4-BE49-F238E27FC236}">
                <a16:creationId xmlns:a16="http://schemas.microsoft.com/office/drawing/2014/main" id="{E13C98D6-66D4-4486-B2F6-235DE7D00513}"/>
              </a:ext>
            </a:extLst>
          </p:cNvPr>
          <p:cNvGraphicFramePr>
            <a:graphicFrameLocks noChangeAspect="1"/>
          </p:cNvGraphicFramePr>
          <p:nvPr/>
        </p:nvGraphicFramePr>
        <p:xfrm>
          <a:off x="2414602" y="1132360"/>
          <a:ext cx="5994400" cy="4162425"/>
        </p:xfrm>
        <a:graphic>
          <a:graphicData uri="http://schemas.openxmlformats.org/presentationml/2006/ole">
            <mc:AlternateContent xmlns:mc="http://schemas.openxmlformats.org/markup-compatibility/2006">
              <mc:Choice xmlns:v="urn:schemas-microsoft-com:vml" Requires="v">
                <p:oleObj spid="_x0000_s4856" r:id="rId27" imgW="6047619" imgH="5238095" progId="">
                  <p:embed/>
                </p:oleObj>
              </mc:Choice>
              <mc:Fallback>
                <p:oleObj r:id="rId27" imgW="6047619" imgH="5238095" progId="">
                  <p:embed/>
                  <p:pic>
                    <p:nvPicPr>
                      <p:cNvPr id="42" name="Object 41">
                        <a:extLst>
                          <a:ext uri="{FF2B5EF4-FFF2-40B4-BE49-F238E27FC236}">
                            <a16:creationId xmlns:a16="http://schemas.microsoft.com/office/drawing/2014/main" id="{E13C98D6-66D4-4486-B2F6-235DE7D0051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14602" y="1132360"/>
                        <a:ext cx="5994400"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Action Button: Go Back or Previous 17">
            <a:hlinkClick r:id="" action="ppaction://hlinkshowjump?jump=previousslide" highlightClick="1"/>
            <a:extLst>
              <a:ext uri="{FF2B5EF4-FFF2-40B4-BE49-F238E27FC236}">
                <a16:creationId xmlns:a16="http://schemas.microsoft.com/office/drawing/2014/main" id="{268A6F67-1EE6-4DF0-8627-89557644C2D6}"/>
              </a:ext>
            </a:extLst>
          </p:cNvPr>
          <p:cNvSpPr/>
          <p:nvPr/>
        </p:nvSpPr>
        <p:spPr>
          <a:xfrm>
            <a:off x="8773713" y="9534"/>
            <a:ext cx="339139" cy="31468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39FC80-F41B-408A-852B-B706650C5450}"/>
              </a:ext>
            </a:extLst>
          </p:cNvPr>
          <p:cNvSpPr/>
          <p:nvPr/>
        </p:nvSpPr>
        <p:spPr>
          <a:xfrm>
            <a:off x="2847282" y="5509169"/>
            <a:ext cx="6096000" cy="276999"/>
          </a:xfrm>
          <a:prstGeom prst="rect">
            <a:avLst/>
          </a:prstGeom>
        </p:spPr>
        <p:txBody>
          <a:bodyPr>
            <a:spAutoFit/>
          </a:bodyPr>
          <a:lstStyle/>
          <a:p>
            <a:r>
              <a:rPr lang="en-GB" sz="1200" dirty="0">
                <a:solidFill>
                  <a:srgbClr val="000000"/>
                </a:solidFill>
                <a:latin typeface="Calibri Light" panose="020F0302020204030204" pitchFamily="34" charset="0"/>
                <a:ea typeface="Calibri" panose="020F0502020204030204" pitchFamily="34" charset="0"/>
              </a:rPr>
              <a:t>Internal lining can be done using sand bag or locally avail be material for Emergency purpose</a:t>
            </a:r>
            <a:endParaRPr lang="en-US" sz="1200" dirty="0"/>
          </a:p>
        </p:txBody>
      </p:sp>
      <p:sp>
        <p:nvSpPr>
          <p:cNvPr id="43" name="Rectangle 42">
            <a:hlinkClick r:id="rId29" action="ppaction://hlinksldjump"/>
            <a:extLst>
              <a:ext uri="{FF2B5EF4-FFF2-40B4-BE49-F238E27FC236}">
                <a16:creationId xmlns:a16="http://schemas.microsoft.com/office/drawing/2014/main" id="{E5F50043-1AB5-4839-BCF4-3CB36A3F4F8D}"/>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44" name="Rectangle 43">
            <a:hlinkClick r:id="rId30" action="ppaction://hlinksldjump"/>
            <a:extLst>
              <a:ext uri="{FF2B5EF4-FFF2-40B4-BE49-F238E27FC236}">
                <a16:creationId xmlns:a16="http://schemas.microsoft.com/office/drawing/2014/main" id="{978E4607-2519-4F29-8349-F50A9113C45E}"/>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31" action="ppaction://hlinksldjump"/>
            <a:extLst>
              <a:ext uri="{FF2B5EF4-FFF2-40B4-BE49-F238E27FC236}">
                <a16:creationId xmlns:a16="http://schemas.microsoft.com/office/drawing/2014/main" id="{853C0AED-7879-4620-AD12-720E3E50D1C0}"/>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30198407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4D74A658-6F5A-4157-B026-55CF0ECCA0D7}"/>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4E4B1754-7401-48FE-B6C4-E85FB334D11F}"/>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9BA06CB4-8F77-41D0-B818-76A1E925D139}"/>
              </a:ext>
            </a:extLst>
          </p:cNvPr>
          <p:cNvSpPr/>
          <p:nvPr/>
        </p:nvSpPr>
        <p:spPr>
          <a:xfrm>
            <a:off x="10916157" y="333784"/>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Deep Trench latrine</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1C12897B-3256-4CCB-B0BB-EFF2B6D22835}"/>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19" action="ppaction://hlinksldjump"/>
            <a:extLst>
              <a:ext uri="{FF2B5EF4-FFF2-40B4-BE49-F238E27FC236}">
                <a16:creationId xmlns:a16="http://schemas.microsoft.com/office/drawing/2014/main" id="{4F1214D8-A243-479B-A4BB-941D8C981498}"/>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0" action="ppaction://hlinksldjump"/>
            <a:extLst>
              <a:ext uri="{FF2B5EF4-FFF2-40B4-BE49-F238E27FC236}">
                <a16:creationId xmlns:a16="http://schemas.microsoft.com/office/drawing/2014/main" id="{7D32D266-0ADD-43BB-96C4-B730582BF620}"/>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1" action="ppaction://hlinksldjump"/>
            <a:extLst>
              <a:ext uri="{FF2B5EF4-FFF2-40B4-BE49-F238E27FC236}">
                <a16:creationId xmlns:a16="http://schemas.microsoft.com/office/drawing/2014/main" id="{AB4F191F-55EB-4005-A61A-3B1A8911D138}"/>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D8B252AE-6A4E-4FC7-A6F4-1104094EFEBB}"/>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3" action="ppaction://hlinksldjump"/>
            <a:extLst>
              <a:ext uri="{FF2B5EF4-FFF2-40B4-BE49-F238E27FC236}">
                <a16:creationId xmlns:a16="http://schemas.microsoft.com/office/drawing/2014/main" id="{0860AFCF-3582-4DBF-9BEE-F50A727040E3}"/>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4" action="ppaction://hlinksldjump"/>
            <a:extLst>
              <a:ext uri="{FF2B5EF4-FFF2-40B4-BE49-F238E27FC236}">
                <a16:creationId xmlns:a16="http://schemas.microsoft.com/office/drawing/2014/main" id="{EED7320F-7530-4CF9-B540-EDC233258162}"/>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1" name="Rectangle 40">
            <a:hlinkClick r:id="rId25" action="ppaction://hlinksldjump"/>
            <a:extLst>
              <a:ext uri="{FF2B5EF4-FFF2-40B4-BE49-F238E27FC236}">
                <a16:creationId xmlns:a16="http://schemas.microsoft.com/office/drawing/2014/main" id="{904DA4BF-FD4C-4A4B-BA90-B55550105B1B}"/>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6" action="ppaction://hlinksldjump"/>
            <a:extLst>
              <a:ext uri="{FF2B5EF4-FFF2-40B4-BE49-F238E27FC236}">
                <a16:creationId xmlns:a16="http://schemas.microsoft.com/office/drawing/2014/main" id="{34ABC99B-ABF8-4D3E-AF1F-D1EAC2F6EFCB}"/>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43" name="Table 42">
            <a:extLst>
              <a:ext uri="{FF2B5EF4-FFF2-40B4-BE49-F238E27FC236}">
                <a16:creationId xmlns:a16="http://schemas.microsoft.com/office/drawing/2014/main" id="{5FB44EFC-F0F6-4A61-86AF-F52D3CA8D977}"/>
              </a:ext>
            </a:extLst>
          </p:cNvPr>
          <p:cNvGraphicFramePr>
            <a:graphicFrameLocks noGrp="1"/>
          </p:cNvGraphicFramePr>
          <p:nvPr>
            <p:extLst>
              <p:ext uri="{D42A27DB-BD31-4B8C-83A1-F6EECF244321}">
                <p14:modId xmlns:p14="http://schemas.microsoft.com/office/powerpoint/2010/main" val="483314337"/>
              </p:ext>
            </p:extLst>
          </p:nvPr>
        </p:nvGraphicFramePr>
        <p:xfrm>
          <a:off x="2020323" y="425930"/>
          <a:ext cx="6996958" cy="6047593"/>
        </p:xfrm>
        <a:graphic>
          <a:graphicData uri="http://schemas.openxmlformats.org/drawingml/2006/table">
            <a:tbl>
              <a:tblPr firstRow="1" firstCol="1" bandRow="1">
                <a:tableStyleId>{5C22544A-7EE6-4342-B048-85BDC9FD1C3A}</a:tableStyleId>
              </a:tblPr>
              <a:tblGrid>
                <a:gridCol w="322855">
                  <a:extLst>
                    <a:ext uri="{9D8B030D-6E8A-4147-A177-3AD203B41FA5}">
                      <a16:colId xmlns:a16="http://schemas.microsoft.com/office/drawing/2014/main" val="2311953983"/>
                    </a:ext>
                  </a:extLst>
                </a:gridCol>
                <a:gridCol w="3928159">
                  <a:extLst>
                    <a:ext uri="{9D8B030D-6E8A-4147-A177-3AD203B41FA5}">
                      <a16:colId xmlns:a16="http://schemas.microsoft.com/office/drawing/2014/main" val="245993114"/>
                    </a:ext>
                  </a:extLst>
                </a:gridCol>
                <a:gridCol w="763057">
                  <a:extLst>
                    <a:ext uri="{9D8B030D-6E8A-4147-A177-3AD203B41FA5}">
                      <a16:colId xmlns:a16="http://schemas.microsoft.com/office/drawing/2014/main" val="2786123860"/>
                    </a:ext>
                  </a:extLst>
                </a:gridCol>
                <a:gridCol w="465809">
                  <a:extLst>
                    <a:ext uri="{9D8B030D-6E8A-4147-A177-3AD203B41FA5}">
                      <a16:colId xmlns:a16="http://schemas.microsoft.com/office/drawing/2014/main" val="1716970380"/>
                    </a:ext>
                  </a:extLst>
                </a:gridCol>
                <a:gridCol w="752518">
                  <a:extLst>
                    <a:ext uri="{9D8B030D-6E8A-4147-A177-3AD203B41FA5}">
                      <a16:colId xmlns:a16="http://schemas.microsoft.com/office/drawing/2014/main" val="2789500054"/>
                    </a:ext>
                  </a:extLst>
                </a:gridCol>
                <a:gridCol w="764560">
                  <a:extLst>
                    <a:ext uri="{9D8B030D-6E8A-4147-A177-3AD203B41FA5}">
                      <a16:colId xmlns:a16="http://schemas.microsoft.com/office/drawing/2014/main" val="2785111025"/>
                    </a:ext>
                  </a:extLst>
                </a:gridCol>
              </a:tblGrid>
              <a:tr h="250853">
                <a:tc>
                  <a:txBody>
                    <a:bodyPr/>
                    <a:lstStyle/>
                    <a:p>
                      <a:pPr algn="ctr">
                        <a:lnSpc>
                          <a:spcPct val="107000"/>
                        </a:lnSpc>
                        <a:spcAft>
                          <a:spcPts val="800"/>
                        </a:spcAft>
                      </a:pPr>
                      <a:r>
                        <a:rPr lang="en-GB" sz="600">
                          <a:effectLst/>
                        </a:rPr>
                        <a:t>IN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gn="ctr">
                        <a:lnSpc>
                          <a:spcPct val="107000"/>
                        </a:lnSpc>
                        <a:spcAft>
                          <a:spcPts val="800"/>
                        </a:spcAft>
                      </a:pPr>
                      <a:r>
                        <a:rPr lang="en-GB" sz="1200" dirty="0">
                          <a:effectLst/>
                        </a:rPr>
                        <a:t>Item descriptions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ctr">
                        <a:lnSpc>
                          <a:spcPct val="107000"/>
                        </a:lnSpc>
                        <a:spcAft>
                          <a:spcPts val="800"/>
                        </a:spcAft>
                      </a:pPr>
                      <a:r>
                        <a:rPr lang="en-GB" sz="1200">
                          <a:effectLst/>
                        </a:rPr>
                        <a: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ctr">
                        <a:lnSpc>
                          <a:spcPct val="107000"/>
                        </a:lnSpc>
                        <a:spcAft>
                          <a:spcPts val="800"/>
                        </a:spcAft>
                      </a:pPr>
                      <a:r>
                        <a:rPr lang="en-GB" sz="1200">
                          <a:effectLst/>
                        </a:rPr>
                        <a:t>Qnty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ctr">
                        <a:lnSpc>
                          <a:spcPct val="107000"/>
                        </a:lnSpc>
                        <a:spcAft>
                          <a:spcPts val="800"/>
                        </a:spcAft>
                      </a:pPr>
                      <a:r>
                        <a:rPr lang="en-GB" sz="1200">
                          <a:effectLst/>
                        </a:rPr>
                        <a:t>Cost/Unit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ctr">
                        <a:lnSpc>
                          <a:spcPct val="107000"/>
                        </a:lnSpc>
                        <a:spcAft>
                          <a:spcPts val="800"/>
                        </a:spcAft>
                      </a:pPr>
                      <a:r>
                        <a:rPr lang="en-GB" sz="1200">
                          <a:effectLst/>
                        </a:rPr>
                        <a:t>Total cost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649276694"/>
                  </a:ext>
                </a:extLst>
              </a:tr>
              <a:tr h="188960">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Sub Structure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466467357"/>
                  </a:ext>
                </a:extLst>
              </a:tr>
              <a:tr h="232561">
                <a:tc>
                  <a:txBody>
                    <a:bodyPr/>
                    <a:lstStyle/>
                    <a:p>
                      <a:pP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Excavation/Pit Digging 3m deep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96600378"/>
                  </a:ext>
                </a:extLst>
              </a:tr>
              <a:tr h="276408">
                <a:tc>
                  <a:txBody>
                    <a:bodyPr/>
                    <a:lstStyle/>
                    <a:p>
                      <a:pPr>
                        <a:lnSpc>
                          <a:spcPct val="107000"/>
                        </a:lnSpc>
                        <a:spcAft>
                          <a:spcPts val="800"/>
                        </a:spcAft>
                      </a:pPr>
                      <a:r>
                        <a:rPr lang="en-GB"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Sand Bags for Internal wall lining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156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988220656"/>
                  </a:ext>
                </a:extLst>
              </a:tr>
              <a:tr h="298127">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Super Structure (+Floor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539375052"/>
                  </a:ext>
                </a:extLst>
              </a:tr>
              <a:tr h="283221">
                <a:tc>
                  <a:txBody>
                    <a:bodyPr/>
                    <a:lstStyle/>
                    <a:p>
                      <a:pPr>
                        <a:lnSpc>
                          <a:spcPct val="107000"/>
                        </a:lnSpc>
                        <a:spcAft>
                          <a:spcPts val="800"/>
                        </a:spcAft>
                      </a:pPr>
                      <a:r>
                        <a:rPr lang="en-GB"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Timber Post 3"x2"x8'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dirty="0">
                          <a:effectLst/>
                        </a:rPr>
                        <a:t>pcs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930016272"/>
                  </a:ext>
                </a:extLst>
              </a:tr>
              <a:tr h="267037">
                <a:tc>
                  <a:txBody>
                    <a:bodyPr/>
                    <a:lstStyle/>
                    <a:p>
                      <a:pPr>
                        <a:lnSpc>
                          <a:spcPct val="107000"/>
                        </a:lnSpc>
                        <a:spcAft>
                          <a:spcPts val="800"/>
                        </a:spcAft>
                      </a:pPr>
                      <a:r>
                        <a:rPr lang="en-GB"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Timber 2"x1"x10'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dirty="0">
                          <a:effectLst/>
                        </a:rPr>
                        <a:t>pcs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983806981"/>
                  </a:ext>
                </a:extLst>
              </a:tr>
              <a:tr h="283221">
                <a:tc>
                  <a:txBody>
                    <a:bodyPr/>
                    <a:lstStyle/>
                    <a:p>
                      <a:pPr>
                        <a:lnSpc>
                          <a:spcPct val="107000"/>
                        </a:lnSpc>
                        <a:spcAft>
                          <a:spcPts val="800"/>
                        </a:spcAft>
                      </a:pPr>
                      <a:r>
                        <a:rPr lang="en-GB"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Timber 2"x2"x8' hand washing stand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dirty="0">
                          <a:effectLst/>
                        </a:rPr>
                        <a:t>pcs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568565426"/>
                  </a:ext>
                </a:extLst>
              </a:tr>
              <a:tr h="188960">
                <a:tc>
                  <a:txBody>
                    <a:bodyPr/>
                    <a:lstStyle/>
                    <a:p>
                      <a:pPr>
                        <a:lnSpc>
                          <a:spcPct val="107000"/>
                        </a:lnSpc>
                        <a:spcAft>
                          <a:spcPts val="800"/>
                        </a:spcAft>
                      </a:pPr>
                      <a:r>
                        <a:rPr lang="en-GB"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Timber Plank 10”x1”x6’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4098765670"/>
                  </a:ext>
                </a:extLst>
              </a:tr>
              <a:tr h="188960">
                <a:tc>
                  <a:txBody>
                    <a:bodyPr/>
                    <a:lstStyle/>
                    <a:p>
                      <a:pPr>
                        <a:lnSpc>
                          <a:spcPct val="107000"/>
                        </a:lnSpc>
                        <a:spcAft>
                          <a:spcPts val="800"/>
                        </a:spcAft>
                      </a:pPr>
                      <a:r>
                        <a:rPr lang="en-GB" sz="1200" dirty="0">
                          <a:effectLst/>
                        </a:rPr>
                        <a:t>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Nails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518284103"/>
                  </a:ext>
                </a:extLst>
              </a:tr>
              <a:tr h="188960">
                <a:tc>
                  <a:txBody>
                    <a:bodyPr/>
                    <a:lstStyle/>
                    <a:p>
                      <a:pPr>
                        <a:lnSpc>
                          <a:spcPct val="107000"/>
                        </a:lnSpc>
                        <a:spcAft>
                          <a:spcPts val="800"/>
                        </a:spcAft>
                      </a:pPr>
                      <a:r>
                        <a:rPr lang="en-GB"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Nails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579732151"/>
                  </a:ext>
                </a:extLst>
              </a:tr>
              <a:tr h="436533">
                <a:tc>
                  <a:txBody>
                    <a:bodyPr/>
                    <a:lstStyle/>
                    <a:p>
                      <a:pPr>
                        <a:lnSpc>
                          <a:spcPct val="107000"/>
                        </a:lnSpc>
                        <a:spcAft>
                          <a:spcPts val="800"/>
                        </a:spcAft>
                      </a:pPr>
                      <a:r>
                        <a:rPr lang="en-GB" sz="1200" dirty="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Hand washing  plastic barrel/bucket with faucet – 20/30 </a:t>
                      </a:r>
                      <a:r>
                        <a:rPr lang="en-GB" sz="1200" dirty="0" err="1">
                          <a:effectLst/>
                        </a:rPr>
                        <a:t>ltrs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789796625"/>
                  </a:ext>
                </a:extLst>
              </a:tr>
              <a:tr h="385031">
                <a:tc>
                  <a:txBody>
                    <a:bodyPr/>
                    <a:lstStyle/>
                    <a:p>
                      <a:pPr>
                        <a:lnSpc>
                          <a:spcPct val="107000"/>
                        </a:lnSpc>
                        <a:spcAft>
                          <a:spcPts val="800"/>
                        </a:spcAft>
                      </a:pPr>
                      <a:r>
                        <a:rPr lang="en-GB"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Tarpaulin 4x6m (Plastic sheeting)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M2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239171605"/>
                  </a:ext>
                </a:extLst>
              </a:tr>
              <a:tr h="205360">
                <a:tc>
                  <a:txBody>
                    <a:bodyPr/>
                    <a:lstStyle/>
                    <a:p>
                      <a:pPr>
                        <a:lnSpc>
                          <a:spcPct val="107000"/>
                        </a:lnSpc>
                        <a:spcAft>
                          <a:spcPts val="800"/>
                        </a:spcAft>
                      </a:pPr>
                      <a:r>
                        <a:rPr lang="en-GB" sz="1200" dirty="0">
                          <a:effectLst/>
                        </a:rPr>
                        <a:t>11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Oxfam Plastic Slab (1.2x0.8)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861575498"/>
                  </a:ext>
                </a:extLst>
              </a:tr>
              <a:tr h="205360">
                <a:tc>
                  <a:txBody>
                    <a:bodyPr/>
                    <a:lstStyle/>
                    <a:p>
                      <a:pPr>
                        <a:lnSpc>
                          <a:spcPct val="107000"/>
                        </a:lnSpc>
                        <a:spcAft>
                          <a:spcPts val="800"/>
                        </a:spcAft>
                      </a:pPr>
                      <a:r>
                        <a:rPr lang="en-GB" sz="1200" dirty="0">
                          <a:effectLst/>
                        </a:rPr>
                        <a:t>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Door Hinges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029371162"/>
                  </a:ext>
                </a:extLst>
              </a:tr>
              <a:tr h="205360">
                <a:tc>
                  <a:txBody>
                    <a:bodyPr/>
                    <a:lstStyle/>
                    <a:p>
                      <a:pPr>
                        <a:lnSpc>
                          <a:spcPct val="107000"/>
                        </a:lnSpc>
                        <a:spcAft>
                          <a:spcPts val="800"/>
                        </a:spcAft>
                      </a:pPr>
                      <a:r>
                        <a:rPr lang="en-GB"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Door Locks(Internal)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33439650"/>
                  </a:ext>
                </a:extLst>
              </a:tr>
              <a:tr h="325247">
                <a:tc>
                  <a:txBody>
                    <a:bodyPr/>
                    <a:lstStyle/>
                    <a:p>
                      <a:pPr>
                        <a:lnSpc>
                          <a:spcPct val="107000"/>
                        </a:lnSpc>
                        <a:spcAft>
                          <a:spcPts val="800"/>
                        </a:spcAft>
                      </a:pPr>
                      <a:r>
                        <a:rPr lang="en-GB"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Sand Bags to protect the wall/pit from flush/flood water from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616016474"/>
                  </a:ext>
                </a:extLst>
              </a:tr>
              <a:tr h="188960">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Labour cost for construction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85724109"/>
                  </a:ext>
                </a:extLst>
              </a:tr>
              <a:tr h="307366">
                <a:tc>
                  <a:txBody>
                    <a:bodyPr/>
                    <a:lstStyle/>
                    <a:p>
                      <a:pPr>
                        <a:lnSpc>
                          <a:spcPct val="107000"/>
                        </a:lnSpc>
                        <a:spcAft>
                          <a:spcPts val="800"/>
                        </a:spcAft>
                      </a:pPr>
                      <a:r>
                        <a:rPr lang="en-GB" sz="1200" dirty="0">
                          <a:effectLst/>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Skilled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dirty="0">
                          <a:effectLst/>
                        </a:rPr>
                        <a:t>man-days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403577038"/>
                  </a:ext>
                </a:extLst>
              </a:tr>
              <a:tr h="272417">
                <a:tc>
                  <a:txBody>
                    <a:bodyPr/>
                    <a:lstStyle/>
                    <a:p>
                      <a:pPr>
                        <a:lnSpc>
                          <a:spcPct val="107000"/>
                        </a:lnSpc>
                        <a:spcAft>
                          <a:spcPts val="800"/>
                        </a:spcAft>
                      </a:pPr>
                      <a:r>
                        <a:rPr lang="en-GB" sz="1200" dirty="0">
                          <a:effectLst/>
                        </a:rPr>
                        <a:t>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a:effectLst/>
                        </a:rPr>
                        <a:t>Un- skilled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dirty="0">
                          <a:effectLst/>
                        </a:rPr>
                        <a:t>man-days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366964824"/>
                  </a:ext>
                </a:extLst>
              </a:tr>
              <a:tr h="218485">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a:effectLst/>
                        </a:rPr>
                        <a:t>Decommissioning of Trench latrine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b"/>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993144358"/>
                  </a:ext>
                </a:extLst>
              </a:tr>
              <a:tr h="242761">
                <a:tc>
                  <a:txBody>
                    <a:bodyPr/>
                    <a:lstStyle/>
                    <a:p>
                      <a:pPr>
                        <a:lnSpc>
                          <a:spcPct val="107000"/>
                        </a:lnSpc>
                        <a:spcAft>
                          <a:spcPts val="800"/>
                        </a:spcAft>
                      </a:pPr>
                      <a:r>
                        <a:rPr lang="en-GB" sz="1200" dirty="0">
                          <a:effectLst/>
                        </a:rPr>
                        <a:t>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a:effectLst/>
                        </a:rPr>
                        <a:t>Hydrated/chlorinated lime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759212126"/>
                  </a:ext>
                </a:extLst>
              </a:tr>
              <a:tr h="218485">
                <a:tc>
                  <a:txBody>
                    <a:bodyPr/>
                    <a:lstStyle/>
                    <a:p>
                      <a:pPr>
                        <a:lnSpc>
                          <a:spcPct val="107000"/>
                        </a:lnSpc>
                        <a:spcAft>
                          <a:spcPts val="800"/>
                        </a:spcAft>
                      </a:pPr>
                      <a:r>
                        <a:rPr lang="en-GB"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a:txBody>
                    <a:bodyPr/>
                    <a:lstStyle/>
                    <a:p>
                      <a:pPr>
                        <a:lnSpc>
                          <a:spcPct val="107000"/>
                        </a:lnSpc>
                        <a:spcAft>
                          <a:spcPts val="800"/>
                        </a:spcAft>
                      </a:pPr>
                      <a:r>
                        <a:rPr lang="en-GB" sz="1200" dirty="0">
                          <a:effectLst/>
                        </a:rPr>
                        <a:t>Unskilled labour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nSpc>
                          <a:spcPct val="107000"/>
                        </a:lnSpc>
                        <a:spcAft>
                          <a:spcPts val="800"/>
                        </a:spcAft>
                      </a:pPr>
                      <a:r>
                        <a:rPr lang="en-GB" sz="1200">
                          <a:effectLst/>
                        </a:rPr>
                        <a:t>Man 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139820811"/>
                  </a:ext>
                </a:extLst>
              </a:tr>
              <a:tr h="188960">
                <a:tc>
                  <a:txBody>
                    <a:bodyPr/>
                    <a:lstStyle/>
                    <a:p>
                      <a:pPr>
                        <a:lnSpc>
                          <a:spcPct val="107000"/>
                        </a:lnSpc>
                        <a:spcAft>
                          <a:spcPts val="80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tc>
                <a:tc gridSpan="3">
                  <a:txBody>
                    <a:bodyPr/>
                    <a:lstStyle/>
                    <a:p>
                      <a:pPr algn="ctr">
                        <a:lnSpc>
                          <a:spcPct val="107000"/>
                        </a:lnSpc>
                        <a:spcAft>
                          <a:spcPts val="800"/>
                        </a:spcAft>
                      </a:pPr>
                      <a:r>
                        <a:rPr lang="en-US" sz="1200">
                          <a:effectLst/>
                        </a:rPr>
                        <a:t>Total Cost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hMerge="1">
                  <a:txBody>
                    <a:bodyPr/>
                    <a:lstStyle/>
                    <a:p>
                      <a:endParaRPr lang="en-US"/>
                    </a:p>
                  </a:txBody>
                  <a:tcPr/>
                </a:tc>
                <a:tc hMerge="1">
                  <a:txBody>
                    <a:bodyPr/>
                    <a:lstStyle/>
                    <a:p>
                      <a:endParaRPr lang="en-US"/>
                    </a:p>
                  </a:txBody>
                  <a:tcPr/>
                </a:tc>
                <a:tc>
                  <a:txBody>
                    <a:bodyPr/>
                    <a:lstStyle/>
                    <a:p>
                      <a:pPr algn="r">
                        <a:lnSpc>
                          <a:spcPct val="107000"/>
                        </a:lnSpc>
                        <a:spcAft>
                          <a:spcPts val="80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092" marR="39092" marT="0" marB="0" anchor="ctr"/>
                </a:tc>
                <a:extLst>
                  <a:ext uri="{0D108BD9-81ED-4DB2-BD59-A6C34878D82A}">
                    <a16:rowId xmlns:a16="http://schemas.microsoft.com/office/drawing/2014/main" val="2769240233"/>
                  </a:ext>
                </a:extLst>
              </a:tr>
            </a:tbl>
          </a:graphicData>
        </a:graphic>
      </p:graphicFrame>
      <p:sp>
        <p:nvSpPr>
          <p:cNvPr id="44" name="Rectangle 43">
            <a:extLst>
              <a:ext uri="{FF2B5EF4-FFF2-40B4-BE49-F238E27FC236}">
                <a16:creationId xmlns:a16="http://schemas.microsoft.com/office/drawing/2014/main" id="{E3BF248F-BE9A-4B1C-9586-4901651D8D05}"/>
              </a:ext>
            </a:extLst>
          </p:cNvPr>
          <p:cNvSpPr/>
          <p:nvPr/>
        </p:nvSpPr>
        <p:spPr>
          <a:xfrm>
            <a:off x="9423306" y="5133832"/>
            <a:ext cx="2157801" cy="676467"/>
          </a:xfrm>
          <a:prstGeom prst="rect">
            <a:avLst/>
          </a:prstGeom>
        </p:spPr>
        <p:txBody>
          <a:bodyPr wrap="square">
            <a:spAutoFit/>
          </a:bodyPr>
          <a:lstStyle/>
          <a:p>
            <a:pPr>
              <a:lnSpc>
                <a:spcPct val="107000"/>
              </a:lnSpc>
              <a:spcAft>
                <a:spcPts val="800"/>
              </a:spcAft>
            </a:pPr>
            <a:r>
              <a:rPr lang="en-US" sz="1200" b="1" i="1"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BOQ for</a:t>
            </a:r>
            <a:r>
              <a:rPr lang="en-GB" sz="1200" b="1" i="1" dirty="0">
                <a:latin typeface="Calibri Light" panose="020F0302020204030204" pitchFamily="34" charset="0"/>
                <a:ea typeface="Calibri" panose="020F0502020204030204" pitchFamily="34" charset="0"/>
                <a:cs typeface="Times New Roman" panose="02020603050405020304" pitchFamily="18" charset="0"/>
              </a:rPr>
              <a:t> Diagram/Drawing ID 2</a:t>
            </a:r>
            <a:r>
              <a:rPr lang="en-US" sz="1200" b="1" i="1"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 Deep Trench Latrine;( 3 M deep below NGL)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a:hlinkClick r:id="rId27" action="ppaction://hlinksldjump"/>
            <a:extLst>
              <a:ext uri="{FF2B5EF4-FFF2-40B4-BE49-F238E27FC236}">
                <a16:creationId xmlns:a16="http://schemas.microsoft.com/office/drawing/2014/main" id="{B2B9DE5D-97AE-4CCF-92AF-0EB4DF37C58D}"/>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6" name="Rectangle 45">
            <a:hlinkClick r:id="rId28" action="ppaction://hlinksldjump"/>
            <a:extLst>
              <a:ext uri="{FF2B5EF4-FFF2-40B4-BE49-F238E27FC236}">
                <a16:creationId xmlns:a16="http://schemas.microsoft.com/office/drawing/2014/main" id="{0D5954DC-8AFE-4324-9749-34E19ECACA56}"/>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2971126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0" name="Rectangle 19">
            <a:extLst>
              <a:ext uri="{FF2B5EF4-FFF2-40B4-BE49-F238E27FC236}">
                <a16:creationId xmlns:a16="http://schemas.microsoft.com/office/drawing/2014/main" id="{99B57DB3-B6B1-4487-9DCF-AC3EE1520B99}"/>
              </a:ext>
            </a:extLst>
          </p:cNvPr>
          <p:cNvSpPr/>
          <p:nvPr/>
        </p:nvSpPr>
        <p:spPr>
          <a:xfrm>
            <a:off x="10916157" y="674572"/>
            <a:ext cx="1275844" cy="4421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a:t>
            </a:r>
            <a:r>
              <a:rPr lang="en-GB" sz="900" dirty="0" err="1">
                <a:solidFill>
                  <a:schemeClr val="tx1"/>
                </a:solidFill>
              </a:rPr>
              <a:t>desludgeable</a:t>
            </a:r>
            <a:r>
              <a:rPr lang="en-GB" sz="900" dirty="0">
                <a:solidFill>
                  <a:schemeClr val="tx1"/>
                </a:solidFill>
              </a:rPr>
              <a:t> lined pit latrine</a:t>
            </a:r>
            <a:endParaRPr lang="en-US" sz="900" dirty="0">
              <a:solidFill>
                <a:schemeClr val="tx1"/>
              </a:solidFill>
            </a:endParaRPr>
          </a:p>
        </p:txBody>
      </p:sp>
      <p:sp>
        <p:nvSpPr>
          <p:cNvPr id="33" name="Rectangle 32">
            <a:hlinkClick r:id="rId17" action="ppaction://hlinksldjump"/>
            <a:extLst>
              <a:ext uri="{FF2B5EF4-FFF2-40B4-BE49-F238E27FC236}">
                <a16:creationId xmlns:a16="http://schemas.microsoft.com/office/drawing/2014/main" id="{50EF4202-FA8C-4CE2-B8D6-FF6F1C7C964D}"/>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18" action="ppaction://hlinksldjump"/>
            <a:extLst>
              <a:ext uri="{FF2B5EF4-FFF2-40B4-BE49-F238E27FC236}">
                <a16:creationId xmlns:a16="http://schemas.microsoft.com/office/drawing/2014/main" id="{61071E49-91A2-46BB-92BF-4E89FE023076}"/>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19" action="ppaction://hlinksldjump"/>
            <a:extLst>
              <a:ext uri="{FF2B5EF4-FFF2-40B4-BE49-F238E27FC236}">
                <a16:creationId xmlns:a16="http://schemas.microsoft.com/office/drawing/2014/main" id="{6A9FB643-938C-403D-A5E8-EC5E8B1F5281}"/>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0" action="ppaction://hlinksldjump"/>
            <a:extLst>
              <a:ext uri="{FF2B5EF4-FFF2-40B4-BE49-F238E27FC236}">
                <a16:creationId xmlns:a16="http://schemas.microsoft.com/office/drawing/2014/main" id="{465493FB-6F14-4F6D-84FC-7D3488578BE2}"/>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1" action="ppaction://hlinksldjump"/>
            <a:extLst>
              <a:ext uri="{FF2B5EF4-FFF2-40B4-BE49-F238E27FC236}">
                <a16:creationId xmlns:a16="http://schemas.microsoft.com/office/drawing/2014/main" id="{FFDE82EE-697A-4650-9DB8-7CA917ECC0B5}"/>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2" action="ppaction://hlinksldjump"/>
            <a:extLst>
              <a:ext uri="{FF2B5EF4-FFF2-40B4-BE49-F238E27FC236}">
                <a16:creationId xmlns:a16="http://schemas.microsoft.com/office/drawing/2014/main" id="{A607D8E3-BE81-4F40-9D88-3C784E0105B4}"/>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3" action="ppaction://hlinksldjump"/>
            <a:extLst>
              <a:ext uri="{FF2B5EF4-FFF2-40B4-BE49-F238E27FC236}">
                <a16:creationId xmlns:a16="http://schemas.microsoft.com/office/drawing/2014/main" id="{BA2C793C-F30C-4D5E-8D8C-84C55F3E9A50}"/>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1" name="Rectangle 40">
            <a:hlinkClick r:id="rId24" action="ppaction://hlinksldjump"/>
            <a:extLst>
              <a:ext uri="{FF2B5EF4-FFF2-40B4-BE49-F238E27FC236}">
                <a16:creationId xmlns:a16="http://schemas.microsoft.com/office/drawing/2014/main" id="{467910D9-011C-4121-8285-F13EF5F04557}"/>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5" action="ppaction://hlinksldjump"/>
            <a:extLst>
              <a:ext uri="{FF2B5EF4-FFF2-40B4-BE49-F238E27FC236}">
                <a16:creationId xmlns:a16="http://schemas.microsoft.com/office/drawing/2014/main" id="{AA3345F1-9ECE-4B0B-A13B-F32BFCF6D0B7}"/>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3" name="Picture 42">
            <a:extLst>
              <a:ext uri="{FF2B5EF4-FFF2-40B4-BE49-F238E27FC236}">
                <a16:creationId xmlns:a16="http://schemas.microsoft.com/office/drawing/2014/main" id="{0A2125A4-708D-404F-822D-63140C96BB0D}"/>
              </a:ext>
            </a:extLst>
          </p:cNvPr>
          <p:cNvPicPr/>
          <p:nvPr/>
        </p:nvPicPr>
        <p:blipFill rotWithShape="1">
          <a:blip r:embed="rId26">
            <a:extLst>
              <a:ext uri="{28A0092B-C50C-407E-A947-70E740481C1C}">
                <a14:useLocalDpi xmlns:a14="http://schemas.microsoft.com/office/drawing/2010/main" val="0"/>
              </a:ext>
            </a:extLst>
          </a:blip>
          <a:srcRect l="-1" t="959" r="255" b="1025"/>
          <a:stretch/>
        </p:blipFill>
        <p:spPr bwMode="auto">
          <a:xfrm>
            <a:off x="2032635" y="633730"/>
            <a:ext cx="8126730" cy="5590540"/>
          </a:xfrm>
          <a:prstGeom prst="rect">
            <a:avLst/>
          </a:prstGeom>
          <a:ln>
            <a:noFill/>
          </a:ln>
          <a:extLst>
            <a:ext uri="{53640926-AAD7-44D8-BBD7-CCE9431645EC}">
              <a14:shadowObscured xmlns:a14="http://schemas.microsoft.com/office/drawing/2010/main"/>
            </a:ext>
          </a:extLst>
        </p:spPr>
      </p:pic>
      <p:sp>
        <p:nvSpPr>
          <p:cNvPr id="44" name="Rectangle 43">
            <a:hlinkClick r:id="rId27" action="ppaction://hlinksldjump"/>
            <a:extLst>
              <a:ext uri="{FF2B5EF4-FFF2-40B4-BE49-F238E27FC236}">
                <a16:creationId xmlns:a16="http://schemas.microsoft.com/office/drawing/2014/main" id="{DAF56A62-E787-432B-AA96-6DF114BF870C}"/>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extLst>
              <a:ext uri="{FF2B5EF4-FFF2-40B4-BE49-F238E27FC236}">
                <a16:creationId xmlns:a16="http://schemas.microsoft.com/office/drawing/2014/main" id="{D5F3AB4B-D11A-4168-8BB3-5217FA1DC11E}"/>
              </a:ext>
            </a:extLst>
          </p:cNvPr>
          <p:cNvSpPr/>
          <p:nvPr/>
        </p:nvSpPr>
        <p:spPr>
          <a:xfrm>
            <a:off x="1715512" y="102037"/>
            <a:ext cx="406374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Emergency </a:t>
            </a:r>
            <a:r>
              <a:rPr lang="en-US" b="1" dirty="0" err="1">
                <a:latin typeface="Calibri" panose="020F0502020204030204" pitchFamily="34" charset="0"/>
                <a:ea typeface="Calibri" panose="020F0502020204030204" pitchFamily="34" charset="0"/>
                <a:cs typeface="Times New Roman" panose="02020603050405020304" pitchFamily="18" charset="0"/>
              </a:rPr>
              <a:t>desludgeable</a:t>
            </a:r>
            <a:r>
              <a:rPr lang="en-US" b="1" dirty="0">
                <a:latin typeface="Calibri" panose="020F0502020204030204" pitchFamily="34" charset="0"/>
                <a:ea typeface="Calibri" panose="020F0502020204030204" pitchFamily="34" charset="0"/>
                <a:cs typeface="Times New Roman" panose="02020603050405020304" pitchFamily="18" charset="0"/>
              </a:rPr>
              <a:t> lined pit latrine</a:t>
            </a:r>
            <a:endParaRPr lang="en-US" dirty="0"/>
          </a:p>
        </p:txBody>
      </p:sp>
      <p:sp>
        <p:nvSpPr>
          <p:cNvPr id="46" name="Rectangle 45">
            <a:hlinkClick r:id="rId28" action="ppaction://hlinksldjump"/>
            <a:extLst>
              <a:ext uri="{FF2B5EF4-FFF2-40B4-BE49-F238E27FC236}">
                <a16:creationId xmlns:a16="http://schemas.microsoft.com/office/drawing/2014/main" id="{1BB42E92-670A-466C-B3BC-D935FEDE9B8F}"/>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540522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Diagram, engineering drawing&#10;&#10;Description automatically generated">
            <a:extLst>
              <a:ext uri="{FF2B5EF4-FFF2-40B4-BE49-F238E27FC236}">
                <a16:creationId xmlns:a16="http://schemas.microsoft.com/office/drawing/2014/main" id="{63B5D646-1CBE-4A2C-AFE5-BD7D8A183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702" y="351395"/>
            <a:ext cx="5439820" cy="6196664"/>
          </a:xfrm>
          <a:prstGeom prst="rect">
            <a:avLst/>
          </a:prstGeom>
        </p:spPr>
      </p:pic>
      <p:pic>
        <p:nvPicPr>
          <p:cNvPr id="28" name="Picture 27" descr="Diagram&#10;&#10;Description automatically generated">
            <a:extLst>
              <a:ext uri="{FF2B5EF4-FFF2-40B4-BE49-F238E27FC236}">
                <a16:creationId xmlns:a16="http://schemas.microsoft.com/office/drawing/2014/main" id="{C6C51F7F-9AE4-4C4D-A9D3-FA55CC9E2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72" y="1619304"/>
            <a:ext cx="4939043" cy="2782703"/>
          </a:xfrm>
          <a:prstGeom prst="rect">
            <a:avLst/>
          </a:prstGeom>
        </p:spPr>
      </p:pic>
      <p:sp>
        <p:nvSpPr>
          <p:cNvPr id="2" name="Rectangle 1">
            <a:hlinkClick r:id="rId4"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5"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6"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7"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8"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9"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10"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1"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2"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3"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5"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6"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8"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1" name="Rectangle 20">
            <a:extLst>
              <a:ext uri="{FF2B5EF4-FFF2-40B4-BE49-F238E27FC236}">
                <a16:creationId xmlns:a16="http://schemas.microsoft.com/office/drawing/2014/main" id="{5631ED62-D25D-4B49-8B13-DA438B2493D1}"/>
              </a:ext>
            </a:extLst>
          </p:cNvPr>
          <p:cNvSpPr/>
          <p:nvPr/>
        </p:nvSpPr>
        <p:spPr>
          <a:xfrm>
            <a:off x="10916155" y="1125057"/>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Raised “trench” latrine</a:t>
            </a:r>
            <a:endParaRPr lang="en-US" sz="900" dirty="0">
              <a:solidFill>
                <a:schemeClr val="tx1"/>
              </a:solidFill>
            </a:endParaRPr>
          </a:p>
        </p:txBody>
      </p:sp>
      <p:sp>
        <p:nvSpPr>
          <p:cNvPr id="30" name="Rectangle 29">
            <a:hlinkClick r:id="rId19" action="ppaction://hlinksldjump"/>
            <a:extLst>
              <a:ext uri="{FF2B5EF4-FFF2-40B4-BE49-F238E27FC236}">
                <a16:creationId xmlns:a16="http://schemas.microsoft.com/office/drawing/2014/main" id="{F592DF90-427D-44DC-A804-CCCCEE119B8C}"/>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614CCA29-84FA-4F29-A541-638358553F1F}"/>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20" action="ppaction://hlinksldjump"/>
            <a:extLst>
              <a:ext uri="{FF2B5EF4-FFF2-40B4-BE49-F238E27FC236}">
                <a16:creationId xmlns:a16="http://schemas.microsoft.com/office/drawing/2014/main" id="{B015B872-9EB6-4AAF-968C-DDFF28C897E0}"/>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21" action="ppaction://hlinksldjump"/>
            <a:extLst>
              <a:ext uri="{FF2B5EF4-FFF2-40B4-BE49-F238E27FC236}">
                <a16:creationId xmlns:a16="http://schemas.microsoft.com/office/drawing/2014/main" id="{3C2EBB84-DB35-43B3-B1EF-E883EE7418C3}"/>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2" action="ppaction://hlinksldjump"/>
            <a:extLst>
              <a:ext uri="{FF2B5EF4-FFF2-40B4-BE49-F238E27FC236}">
                <a16:creationId xmlns:a16="http://schemas.microsoft.com/office/drawing/2014/main" id="{50D7B063-DF31-4C9A-A00E-AF1EE79DD7F0}"/>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6" name="Rectangle 35">
            <a:hlinkClick r:id="rId23" action="ppaction://hlinksldjump"/>
            <a:extLst>
              <a:ext uri="{FF2B5EF4-FFF2-40B4-BE49-F238E27FC236}">
                <a16:creationId xmlns:a16="http://schemas.microsoft.com/office/drawing/2014/main" id="{0B6213D5-586B-4E19-8309-B273402D5041}"/>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7" name="Rectangle 36">
            <a:hlinkClick r:id="rId24" action="ppaction://hlinksldjump"/>
            <a:extLst>
              <a:ext uri="{FF2B5EF4-FFF2-40B4-BE49-F238E27FC236}">
                <a16:creationId xmlns:a16="http://schemas.microsoft.com/office/drawing/2014/main" id="{4067C6F0-A38A-46A3-93AD-0EBF09BFB32C}"/>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5" action="ppaction://hlinksldjump"/>
            <a:extLst>
              <a:ext uri="{FF2B5EF4-FFF2-40B4-BE49-F238E27FC236}">
                <a16:creationId xmlns:a16="http://schemas.microsoft.com/office/drawing/2014/main" id="{BCE89213-3D3C-48D6-BE77-DD1F3EE2A972}"/>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6" action="ppaction://hlinksldjump"/>
            <a:extLst>
              <a:ext uri="{FF2B5EF4-FFF2-40B4-BE49-F238E27FC236}">
                <a16:creationId xmlns:a16="http://schemas.microsoft.com/office/drawing/2014/main" id="{0E0D20EB-3A6A-41E7-B67C-687B790800E5}"/>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7" action="ppaction://hlinksldjump"/>
            <a:extLst>
              <a:ext uri="{FF2B5EF4-FFF2-40B4-BE49-F238E27FC236}">
                <a16:creationId xmlns:a16="http://schemas.microsoft.com/office/drawing/2014/main" id="{8A12E282-85C6-4C25-833D-6BF398037557}"/>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8" action="ppaction://hlinksldjump"/>
            <a:extLst>
              <a:ext uri="{FF2B5EF4-FFF2-40B4-BE49-F238E27FC236}">
                <a16:creationId xmlns:a16="http://schemas.microsoft.com/office/drawing/2014/main" id="{1D53C016-0443-47AA-97C3-1965B6FB533C}"/>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42" name="Rectangle 41">
            <a:hlinkClick r:id="rId29" action="ppaction://hlinksldjump"/>
            <a:extLst>
              <a:ext uri="{FF2B5EF4-FFF2-40B4-BE49-F238E27FC236}">
                <a16:creationId xmlns:a16="http://schemas.microsoft.com/office/drawing/2014/main" id="{A48DE86D-9D48-4268-AC5C-EDC9621F8956}"/>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3" name="Rectangle 42">
            <a:extLst>
              <a:ext uri="{FF2B5EF4-FFF2-40B4-BE49-F238E27FC236}">
                <a16:creationId xmlns:a16="http://schemas.microsoft.com/office/drawing/2014/main" id="{3BD7FA6F-F131-4EE1-A5A1-68A1632F9E61}"/>
              </a:ext>
            </a:extLst>
          </p:cNvPr>
          <p:cNvSpPr/>
          <p:nvPr/>
        </p:nvSpPr>
        <p:spPr>
          <a:xfrm>
            <a:off x="1715512" y="102037"/>
            <a:ext cx="2364878"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Raised “trench” latrine</a:t>
            </a:r>
            <a:endParaRPr lang="en-US" dirty="0"/>
          </a:p>
        </p:txBody>
      </p:sp>
      <p:sp>
        <p:nvSpPr>
          <p:cNvPr id="44" name="Rectangle 43">
            <a:hlinkClick r:id="rId30" action="ppaction://hlinksldjump"/>
            <a:extLst>
              <a:ext uri="{FF2B5EF4-FFF2-40B4-BE49-F238E27FC236}">
                <a16:creationId xmlns:a16="http://schemas.microsoft.com/office/drawing/2014/main" id="{39B2E260-B486-4048-8E41-EF42F3EB6512}"/>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15237950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3070799B-BEB1-4954-9577-5DBF85048577}"/>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9F4BE403-72E3-4A40-8A9E-7D39E3793114}"/>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395BCDB8-2627-46DE-B977-B2DB42AE3116}"/>
              </a:ext>
            </a:extLst>
          </p:cNvPr>
          <p:cNvSpPr/>
          <p:nvPr/>
        </p:nvSpPr>
        <p:spPr>
          <a:xfrm>
            <a:off x="10916155" y="1125057"/>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Raised “trench” latrine</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19676D96-868C-457E-96DC-244BDA52D323}"/>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19" action="ppaction://hlinksldjump"/>
            <a:extLst>
              <a:ext uri="{FF2B5EF4-FFF2-40B4-BE49-F238E27FC236}">
                <a16:creationId xmlns:a16="http://schemas.microsoft.com/office/drawing/2014/main" id="{301C368A-8253-4D2A-BBAF-166DFF562664}"/>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6" name="Rectangle 35">
            <a:hlinkClick r:id="rId20" action="ppaction://hlinksldjump"/>
            <a:extLst>
              <a:ext uri="{FF2B5EF4-FFF2-40B4-BE49-F238E27FC236}">
                <a16:creationId xmlns:a16="http://schemas.microsoft.com/office/drawing/2014/main" id="{515BD361-393F-4E9C-9B79-F3A4B2E1559B}"/>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1" action="ppaction://hlinksldjump"/>
            <a:extLst>
              <a:ext uri="{FF2B5EF4-FFF2-40B4-BE49-F238E27FC236}">
                <a16:creationId xmlns:a16="http://schemas.microsoft.com/office/drawing/2014/main" id="{2D114B80-5A0C-4B83-98BC-1DE47F1107B9}"/>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B7D0D5AE-DE6F-441A-82B3-EF11B8B4A4C6}"/>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3" action="ppaction://hlinksldjump"/>
            <a:extLst>
              <a:ext uri="{FF2B5EF4-FFF2-40B4-BE49-F238E27FC236}">
                <a16:creationId xmlns:a16="http://schemas.microsoft.com/office/drawing/2014/main" id="{D856A3F5-46C4-4734-ABB8-9A3FE6E75223}"/>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4" action="ppaction://hlinksldjump"/>
            <a:extLst>
              <a:ext uri="{FF2B5EF4-FFF2-40B4-BE49-F238E27FC236}">
                <a16:creationId xmlns:a16="http://schemas.microsoft.com/office/drawing/2014/main" id="{B119A16D-7EDC-426B-991A-935DB2F70392}"/>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1" name="Rectangle 40">
            <a:hlinkClick r:id="rId25" action="ppaction://hlinksldjump"/>
            <a:extLst>
              <a:ext uri="{FF2B5EF4-FFF2-40B4-BE49-F238E27FC236}">
                <a16:creationId xmlns:a16="http://schemas.microsoft.com/office/drawing/2014/main" id="{7BFA2085-DB19-45D5-8C3B-4AA6CEE4822F}"/>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6" action="ppaction://hlinksldjump"/>
            <a:extLst>
              <a:ext uri="{FF2B5EF4-FFF2-40B4-BE49-F238E27FC236}">
                <a16:creationId xmlns:a16="http://schemas.microsoft.com/office/drawing/2014/main" id="{455CB194-0461-4752-BB54-8D88BD053D4C}"/>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43" name="Table 42">
            <a:extLst>
              <a:ext uri="{FF2B5EF4-FFF2-40B4-BE49-F238E27FC236}">
                <a16:creationId xmlns:a16="http://schemas.microsoft.com/office/drawing/2014/main" id="{229D3E05-A05F-4FB8-845B-A960CD58FD42}"/>
              </a:ext>
            </a:extLst>
          </p:cNvPr>
          <p:cNvGraphicFramePr>
            <a:graphicFrameLocks noGrp="1"/>
          </p:cNvGraphicFramePr>
          <p:nvPr>
            <p:extLst>
              <p:ext uri="{D42A27DB-BD31-4B8C-83A1-F6EECF244321}">
                <p14:modId xmlns:p14="http://schemas.microsoft.com/office/powerpoint/2010/main" val="4135894851"/>
              </p:ext>
            </p:extLst>
          </p:nvPr>
        </p:nvGraphicFramePr>
        <p:xfrm>
          <a:off x="2512428" y="500647"/>
          <a:ext cx="5760720" cy="5975908"/>
        </p:xfrm>
        <a:graphic>
          <a:graphicData uri="http://schemas.openxmlformats.org/drawingml/2006/table">
            <a:tbl>
              <a:tblPr firstRow="1" firstCol="1" bandRow="1">
                <a:tableStyleId>{5C22544A-7EE6-4342-B048-85BDC9FD1C3A}</a:tableStyleId>
              </a:tblPr>
              <a:tblGrid>
                <a:gridCol w="392562">
                  <a:extLst>
                    <a:ext uri="{9D8B030D-6E8A-4147-A177-3AD203B41FA5}">
                      <a16:colId xmlns:a16="http://schemas.microsoft.com/office/drawing/2014/main" val="4257697857"/>
                    </a:ext>
                  </a:extLst>
                </a:gridCol>
                <a:gridCol w="1842650">
                  <a:extLst>
                    <a:ext uri="{9D8B030D-6E8A-4147-A177-3AD203B41FA5}">
                      <a16:colId xmlns:a16="http://schemas.microsoft.com/office/drawing/2014/main" val="2377186650"/>
                    </a:ext>
                  </a:extLst>
                </a:gridCol>
                <a:gridCol w="724101">
                  <a:extLst>
                    <a:ext uri="{9D8B030D-6E8A-4147-A177-3AD203B41FA5}">
                      <a16:colId xmlns:a16="http://schemas.microsoft.com/office/drawing/2014/main" val="3253794698"/>
                    </a:ext>
                  </a:extLst>
                </a:gridCol>
                <a:gridCol w="661190">
                  <a:extLst>
                    <a:ext uri="{9D8B030D-6E8A-4147-A177-3AD203B41FA5}">
                      <a16:colId xmlns:a16="http://schemas.microsoft.com/office/drawing/2014/main" val="1670776473"/>
                    </a:ext>
                  </a:extLst>
                </a:gridCol>
                <a:gridCol w="849922">
                  <a:extLst>
                    <a:ext uri="{9D8B030D-6E8A-4147-A177-3AD203B41FA5}">
                      <a16:colId xmlns:a16="http://schemas.microsoft.com/office/drawing/2014/main" val="2120696744"/>
                    </a:ext>
                  </a:extLst>
                </a:gridCol>
                <a:gridCol w="1290295">
                  <a:extLst>
                    <a:ext uri="{9D8B030D-6E8A-4147-A177-3AD203B41FA5}">
                      <a16:colId xmlns:a16="http://schemas.microsoft.com/office/drawing/2014/main" val="2569087676"/>
                    </a:ext>
                  </a:extLst>
                </a:gridCol>
              </a:tblGrid>
              <a:tr h="329234">
                <a:tc>
                  <a:txBody>
                    <a:bodyPr/>
                    <a:lstStyle/>
                    <a:p>
                      <a:pPr algn="ctr">
                        <a:lnSpc>
                          <a:spcPct val="107000"/>
                        </a:lnSpc>
                        <a:spcAft>
                          <a:spcPts val="800"/>
                        </a:spcAft>
                      </a:pPr>
                      <a:r>
                        <a:rPr lang="en-GB" sz="1200" dirty="0">
                          <a:effectLst/>
                        </a:rPr>
                        <a:t>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gn="ctr">
                        <a:lnSpc>
                          <a:spcPct val="107000"/>
                        </a:lnSpc>
                        <a:spcAft>
                          <a:spcPts val="800"/>
                        </a:spcAft>
                      </a:pPr>
                      <a:r>
                        <a:rPr lang="en-GB" sz="1200" dirty="0">
                          <a:effectLst/>
                        </a:rPr>
                        <a:t>Item descriptions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ctr">
                        <a:lnSpc>
                          <a:spcPct val="107000"/>
                        </a:lnSpc>
                        <a:spcAft>
                          <a:spcPts val="800"/>
                        </a:spcAft>
                      </a:pPr>
                      <a:r>
                        <a:rPr lang="en-GB" sz="1200">
                          <a:effectLst/>
                        </a:rPr>
                        <a: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ctr">
                        <a:lnSpc>
                          <a:spcPct val="107000"/>
                        </a:lnSpc>
                        <a:spcAft>
                          <a:spcPts val="800"/>
                        </a:spcAft>
                      </a:pPr>
                      <a:r>
                        <a:rPr lang="en-GB" sz="1200">
                          <a:effectLst/>
                        </a:rPr>
                        <a:t>Qnty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ctr">
                        <a:lnSpc>
                          <a:spcPct val="107000"/>
                        </a:lnSpc>
                        <a:spcAft>
                          <a:spcPts val="800"/>
                        </a:spcAft>
                      </a:pPr>
                      <a:r>
                        <a:rPr lang="en-GB" sz="1200">
                          <a:effectLst/>
                        </a:rPr>
                        <a:t>Cost/Unit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ctr">
                        <a:lnSpc>
                          <a:spcPct val="107000"/>
                        </a:lnSpc>
                        <a:spcAft>
                          <a:spcPts val="800"/>
                        </a:spcAft>
                      </a:pPr>
                      <a:r>
                        <a:rPr lang="en-GB" sz="1200">
                          <a:effectLst/>
                        </a:rPr>
                        <a:t>Total cost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730336454"/>
                  </a:ext>
                </a:extLst>
              </a:tr>
              <a:tr h="183230">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dirty="0">
                          <a:effectLst/>
                        </a:rPr>
                        <a:t>Sub Structure (+Block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034278014"/>
                  </a:ext>
                </a:extLst>
              </a:tr>
              <a:tr h="183230">
                <a:tc>
                  <a:txBody>
                    <a:bodyPr/>
                    <a:lstStyle/>
                    <a:p>
                      <a:pP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dirty="0">
                          <a:effectLst/>
                        </a:rPr>
                        <a:t>Excavation of pit hole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61165946"/>
                  </a:ext>
                </a:extLst>
              </a:tr>
              <a:tr h="305029">
                <a:tc>
                  <a:txBody>
                    <a:bodyPr/>
                    <a:lstStyle/>
                    <a:p>
                      <a:pP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dirty="0">
                          <a:effectLst/>
                        </a:rPr>
                        <a:t>Hollow Concrete Blocks, 40x20x20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4136090997"/>
                  </a:ext>
                </a:extLst>
              </a:tr>
              <a:tr h="183230">
                <a:tc>
                  <a:txBody>
                    <a:bodyPr/>
                    <a:lstStyle/>
                    <a:p>
                      <a:pPr>
                        <a:lnSpc>
                          <a:spcPct val="107000"/>
                        </a:lnSpc>
                        <a:spcAft>
                          <a:spcPts val="800"/>
                        </a:spcAft>
                      </a:pPr>
                      <a:r>
                        <a:rPr lang="en-GB"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dirty="0">
                          <a:effectLst/>
                        </a:rPr>
                        <a:t>Cement Portland 50kg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dirty="0">
                          <a:effectLst/>
                        </a:rPr>
                        <a:t>bags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584597632"/>
                  </a:ext>
                </a:extLst>
              </a:tr>
              <a:tr h="183230">
                <a:tc>
                  <a:txBody>
                    <a:bodyPr/>
                    <a:lstStyle/>
                    <a:p>
                      <a:pP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Sand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dirty="0">
                          <a:effectLst/>
                        </a:rPr>
                        <a:t>m3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687577466"/>
                  </a:ext>
                </a:extLst>
              </a:tr>
              <a:tr h="183230">
                <a:tc>
                  <a:txBody>
                    <a:bodyPr/>
                    <a:lstStyle/>
                    <a:p>
                      <a:pPr>
                        <a:lnSpc>
                          <a:spcPct val="107000"/>
                        </a:lnSpc>
                        <a:spcAft>
                          <a:spcPts val="800"/>
                        </a:spcAft>
                      </a:pPr>
                      <a:r>
                        <a:rPr lang="en-GB"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Gravel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dirty="0">
                          <a:effectLst/>
                        </a:rPr>
                        <a:t>m3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831412075"/>
                  </a:ext>
                </a:extLst>
              </a:tr>
              <a:tr h="183230">
                <a:tc>
                  <a:txBody>
                    <a:bodyPr/>
                    <a:lstStyle/>
                    <a:p>
                      <a:pP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10mm RC bar 12m length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965467529"/>
                  </a:ext>
                </a:extLst>
              </a:tr>
              <a:tr h="183230">
                <a:tc>
                  <a:txBody>
                    <a:bodyPr/>
                    <a:lstStyle/>
                    <a:p>
                      <a:pPr>
                        <a:lnSpc>
                          <a:spcPct val="107000"/>
                        </a:lnSpc>
                        <a:spcAft>
                          <a:spcPts val="800"/>
                        </a:spcAft>
                      </a:pPr>
                      <a:r>
                        <a:rPr lang="en-GB"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Binding wire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973643079"/>
                  </a:ext>
                </a:extLst>
              </a:tr>
              <a:tr h="183230">
                <a:tc>
                  <a:txBody>
                    <a:bodyPr/>
                    <a:lstStyle/>
                    <a:p>
                      <a:pPr>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Wooden pole for formwork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774611340"/>
                  </a:ext>
                </a:extLst>
              </a:tr>
              <a:tr h="305029">
                <a:tc>
                  <a:txBody>
                    <a:bodyPr/>
                    <a:lstStyle/>
                    <a:p>
                      <a:pPr>
                        <a:lnSpc>
                          <a:spcPct val="107000"/>
                        </a:lnSpc>
                        <a:spcAft>
                          <a:spcPts val="800"/>
                        </a:spcAft>
                      </a:pPr>
                      <a:r>
                        <a:rPr lang="en-GB"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Timber 200x25mm for formwork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4223031367"/>
                  </a:ext>
                </a:extLst>
              </a:tr>
              <a:tr h="183230">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Super Structure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486278043"/>
                  </a:ext>
                </a:extLst>
              </a:tr>
              <a:tr h="183230">
                <a:tc>
                  <a:txBody>
                    <a:bodyPr/>
                    <a:lstStyle/>
                    <a:p>
                      <a:pPr>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CGI sheet 2m length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3765450244"/>
                  </a:ext>
                </a:extLst>
              </a:tr>
              <a:tr h="183230">
                <a:tc>
                  <a:txBody>
                    <a:bodyPr/>
                    <a:lstStyle/>
                    <a:p>
                      <a:pPr>
                        <a:lnSpc>
                          <a:spcPct val="107000"/>
                        </a:lnSpc>
                        <a:spcAft>
                          <a:spcPts val="800"/>
                        </a:spcAft>
                      </a:pPr>
                      <a:r>
                        <a:rPr lang="en-GB"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dirty="0">
                          <a:effectLst/>
                        </a:rPr>
                        <a:t>Timber 100x50mm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3080085316"/>
                  </a:ext>
                </a:extLst>
              </a:tr>
              <a:tr h="183230">
                <a:tc>
                  <a:txBody>
                    <a:bodyPr/>
                    <a:lstStyle/>
                    <a:p>
                      <a:pPr>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dirty="0">
                          <a:effectLst/>
                        </a:rPr>
                        <a:t>Timber 50x50mm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618535562"/>
                  </a:ext>
                </a:extLst>
              </a:tr>
              <a:tr h="183230">
                <a:tc>
                  <a:txBody>
                    <a:bodyPr/>
                    <a:lstStyle/>
                    <a:p>
                      <a:pPr>
                        <a:lnSpc>
                          <a:spcPct val="107000"/>
                        </a:lnSpc>
                        <a:spcAft>
                          <a:spcPts val="800"/>
                        </a:spcAft>
                      </a:pPr>
                      <a:r>
                        <a:rPr lang="en-GB" sz="1200">
                          <a:effectLst/>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Timber 50x25mm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36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3189891698"/>
                  </a:ext>
                </a:extLst>
              </a:tr>
              <a:tr h="183230">
                <a:tc>
                  <a:txBody>
                    <a:bodyPr/>
                    <a:lstStyle/>
                    <a:p>
                      <a:pPr>
                        <a:lnSpc>
                          <a:spcPct val="107000"/>
                        </a:lnSpc>
                        <a:spcAft>
                          <a:spcPts val="800"/>
                        </a:spcAft>
                      </a:pPr>
                      <a:r>
                        <a:rPr lang="en-GB" sz="1200">
                          <a:effectLst/>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75mm pvc vent pipe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102124285"/>
                  </a:ext>
                </a:extLst>
              </a:tr>
              <a:tr h="183230">
                <a:tc>
                  <a:txBody>
                    <a:bodyPr/>
                    <a:lstStyle/>
                    <a:p>
                      <a:pPr>
                        <a:lnSpc>
                          <a:spcPct val="107000"/>
                        </a:lnSpc>
                        <a:spcAft>
                          <a:spcPts val="800"/>
                        </a:spcAft>
                      </a:pPr>
                      <a:r>
                        <a:rPr lang="en-GB" sz="1200">
                          <a:effectLst/>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Nails (assorted 3" and 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3910305556"/>
                  </a:ext>
                </a:extLst>
              </a:tr>
              <a:tr h="183230">
                <a:tc>
                  <a:txBody>
                    <a:bodyPr/>
                    <a:lstStyle/>
                    <a:p>
                      <a:pPr>
                        <a:lnSpc>
                          <a:spcPct val="107000"/>
                        </a:lnSpc>
                        <a:spcAft>
                          <a:spcPts val="800"/>
                        </a:spcAft>
                      </a:pPr>
                      <a:r>
                        <a:rPr lang="en-GB"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Roofing nails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689270753"/>
                  </a:ext>
                </a:extLst>
              </a:tr>
              <a:tr h="183230">
                <a:tc>
                  <a:txBody>
                    <a:bodyPr/>
                    <a:lstStyle/>
                    <a:p>
                      <a:pPr>
                        <a:lnSpc>
                          <a:spcPct val="107000"/>
                        </a:lnSpc>
                        <a:spcAft>
                          <a:spcPts val="800"/>
                        </a:spcAft>
                      </a:pPr>
                      <a:r>
                        <a:rPr lang="en-GB" sz="1200">
                          <a:effectLst/>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Hinges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1862984899"/>
                  </a:ext>
                </a:extLst>
              </a:tr>
              <a:tr h="183230">
                <a:tc>
                  <a:txBody>
                    <a:bodyPr/>
                    <a:lstStyle/>
                    <a:p>
                      <a:pPr>
                        <a:lnSpc>
                          <a:spcPct val="107000"/>
                        </a:lnSpc>
                        <a:spcAft>
                          <a:spcPts val="800"/>
                        </a:spcAft>
                      </a:pPr>
                      <a:r>
                        <a:rPr lang="en-GB" sz="1200">
                          <a:effectLst/>
                        </a:rPr>
                        <a:t>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Door lock (inner)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536455835"/>
                  </a:ext>
                </a:extLst>
              </a:tr>
              <a:tr h="183230">
                <a:tc>
                  <a:txBody>
                    <a:bodyPr/>
                    <a:lstStyle/>
                    <a:p>
                      <a:pPr>
                        <a:lnSpc>
                          <a:spcPct val="107000"/>
                        </a:lnSpc>
                        <a:spcAft>
                          <a:spcPts val="800"/>
                        </a:spcAft>
                      </a:pPr>
                      <a:r>
                        <a:rPr lang="en-GB" sz="1200">
                          <a:effectLst/>
                        </a:rPr>
                        <a:t>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Door lock (outer)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1162974129"/>
                  </a:ext>
                </a:extLst>
              </a:tr>
              <a:tr h="183230">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Labour Cost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643279243"/>
                  </a:ext>
                </a:extLst>
              </a:tr>
              <a:tr h="305029">
                <a:tc>
                  <a:txBody>
                    <a:bodyPr/>
                    <a:lstStyle/>
                    <a:p>
                      <a:pPr>
                        <a:lnSpc>
                          <a:spcPct val="107000"/>
                        </a:lnSpc>
                        <a:spcAft>
                          <a:spcPts val="800"/>
                        </a:spcAft>
                      </a:pPr>
                      <a:r>
                        <a:rPr lang="en-GB" sz="1200">
                          <a:effectLst/>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Labour skilled(Mason Carpenter)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Man 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7635307"/>
                  </a:ext>
                </a:extLst>
              </a:tr>
              <a:tr h="183230">
                <a:tc>
                  <a:txBody>
                    <a:bodyPr/>
                    <a:lstStyle/>
                    <a:p>
                      <a:pPr>
                        <a:lnSpc>
                          <a:spcPct val="107000"/>
                        </a:lnSpc>
                        <a:spcAft>
                          <a:spcPts val="800"/>
                        </a:spcAft>
                      </a:pPr>
                      <a:r>
                        <a:rPr lang="en-GB" sz="1200">
                          <a:effectLst/>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Labour unskilled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Man 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1387650100"/>
                  </a:ext>
                </a:extLst>
              </a:tr>
              <a:tr h="183230">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230503153"/>
                  </a:ext>
                </a:extLst>
              </a:tr>
              <a:tr h="183230">
                <a:tc>
                  <a:txBody>
                    <a:bodyPr/>
                    <a:lstStyle/>
                    <a:p>
                      <a:pPr>
                        <a:lnSpc>
                          <a:spcPct val="107000"/>
                        </a:lnSpc>
                        <a:spcAft>
                          <a:spcPts val="80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tc>
                <a:tc gridSpan="3">
                  <a:txBody>
                    <a:bodyPr/>
                    <a:lstStyle/>
                    <a:p>
                      <a:pPr>
                        <a:lnSpc>
                          <a:spcPct val="107000"/>
                        </a:lnSpc>
                        <a:spcAft>
                          <a:spcPts val="800"/>
                        </a:spcAft>
                      </a:pPr>
                      <a:r>
                        <a:rPr lang="en-US" sz="1200">
                          <a:effectLst/>
                        </a:rPr>
                        <a:t>Total Estimated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hMerge="1">
                  <a:txBody>
                    <a:bodyPr/>
                    <a:lstStyle/>
                    <a:p>
                      <a:endParaRPr lang="en-US"/>
                    </a:p>
                  </a:txBody>
                  <a:tcPr/>
                </a:tc>
                <a:tc hMerge="1">
                  <a:txBody>
                    <a:bodyPr/>
                    <a:lstStyle/>
                    <a:p>
                      <a:endParaRPr lang="en-US"/>
                    </a:p>
                  </a:txBody>
                  <a:tcP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548" marR="52548" marT="0" marB="0" anchor="ctr"/>
                </a:tc>
                <a:extLst>
                  <a:ext uri="{0D108BD9-81ED-4DB2-BD59-A6C34878D82A}">
                    <a16:rowId xmlns:a16="http://schemas.microsoft.com/office/drawing/2014/main" val="2175050527"/>
                  </a:ext>
                </a:extLst>
              </a:tr>
            </a:tbl>
          </a:graphicData>
        </a:graphic>
      </p:graphicFrame>
      <p:sp>
        <p:nvSpPr>
          <p:cNvPr id="44" name="Rectangle 43">
            <a:hlinkClick r:id="rId27" action="ppaction://hlinksldjump"/>
            <a:extLst>
              <a:ext uri="{FF2B5EF4-FFF2-40B4-BE49-F238E27FC236}">
                <a16:creationId xmlns:a16="http://schemas.microsoft.com/office/drawing/2014/main" id="{7452730F-0EBF-41EF-92DC-6ED4419C6D2A}"/>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28" action="ppaction://hlinksldjump"/>
            <a:extLst>
              <a:ext uri="{FF2B5EF4-FFF2-40B4-BE49-F238E27FC236}">
                <a16:creationId xmlns:a16="http://schemas.microsoft.com/office/drawing/2014/main" id="{86874075-A265-4E41-8B3D-E62B46C35CB0}"/>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9446990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2" name="Rectangle 21">
            <a:extLst>
              <a:ext uri="{FF2B5EF4-FFF2-40B4-BE49-F238E27FC236}">
                <a16:creationId xmlns:a16="http://schemas.microsoft.com/office/drawing/2014/main" id="{176CC6B5-F15B-44A8-A775-C6E10704AD91}"/>
              </a:ext>
            </a:extLst>
          </p:cNvPr>
          <p:cNvSpPr/>
          <p:nvPr/>
        </p:nvSpPr>
        <p:spPr>
          <a:xfrm>
            <a:off x="10916155" y="1458812"/>
            <a:ext cx="1275844" cy="4491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Emergency sandbag raised latrine</a:t>
            </a:r>
            <a:endParaRPr lang="en-US" sz="900" dirty="0">
              <a:solidFill>
                <a:schemeClr val="tx1"/>
              </a:solidFill>
            </a:endParaRPr>
          </a:p>
        </p:txBody>
      </p:sp>
      <p:sp>
        <p:nvSpPr>
          <p:cNvPr id="32" name="Rectangle 31">
            <a:hlinkClick r:id="rId17" action="ppaction://hlinksldjump"/>
            <a:extLst>
              <a:ext uri="{FF2B5EF4-FFF2-40B4-BE49-F238E27FC236}">
                <a16:creationId xmlns:a16="http://schemas.microsoft.com/office/drawing/2014/main" id="{88D203C3-8D1E-4843-A393-8D7D7AAC6AC3}"/>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8" action="ppaction://hlinksldjump"/>
            <a:extLst>
              <a:ext uri="{FF2B5EF4-FFF2-40B4-BE49-F238E27FC236}">
                <a16:creationId xmlns:a16="http://schemas.microsoft.com/office/drawing/2014/main" id="{FEC15E47-8E04-4006-888E-9A91A5742656}"/>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19" action="ppaction://hlinksldjump"/>
            <a:extLst>
              <a:ext uri="{FF2B5EF4-FFF2-40B4-BE49-F238E27FC236}">
                <a16:creationId xmlns:a16="http://schemas.microsoft.com/office/drawing/2014/main" id="{6F5C5111-C9BC-4A13-8AB2-BAF2E29B12C8}"/>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5" name="Rectangle 34">
            <a:hlinkClick r:id="rId20" action="ppaction://hlinksldjump"/>
            <a:extLst>
              <a:ext uri="{FF2B5EF4-FFF2-40B4-BE49-F238E27FC236}">
                <a16:creationId xmlns:a16="http://schemas.microsoft.com/office/drawing/2014/main" id="{C231C83F-EBD4-4F4B-B35A-37265330D005}"/>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6" name="Rectangle 35">
            <a:hlinkClick r:id="rId21" action="ppaction://hlinksldjump"/>
            <a:extLst>
              <a:ext uri="{FF2B5EF4-FFF2-40B4-BE49-F238E27FC236}">
                <a16:creationId xmlns:a16="http://schemas.microsoft.com/office/drawing/2014/main" id="{D080FFAF-A8DA-437F-BF7B-303AA3BC8139}"/>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7166A89B-329C-48E1-9F37-440258F019A2}"/>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3" action="ppaction://hlinksldjump"/>
            <a:extLst>
              <a:ext uri="{FF2B5EF4-FFF2-40B4-BE49-F238E27FC236}">
                <a16:creationId xmlns:a16="http://schemas.microsoft.com/office/drawing/2014/main" id="{CAACBC9D-D058-41B7-B6B1-8AB9E7CBAD8B}"/>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4" action="ppaction://hlinksldjump"/>
            <a:extLst>
              <a:ext uri="{FF2B5EF4-FFF2-40B4-BE49-F238E27FC236}">
                <a16:creationId xmlns:a16="http://schemas.microsoft.com/office/drawing/2014/main" id="{266F7EFA-38E4-49C6-B280-677D801751AD}"/>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5" action="ppaction://hlinksldjump"/>
            <a:extLst>
              <a:ext uri="{FF2B5EF4-FFF2-40B4-BE49-F238E27FC236}">
                <a16:creationId xmlns:a16="http://schemas.microsoft.com/office/drawing/2014/main" id="{AAF42F09-3CB3-41C7-A610-AE233B929B75}"/>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1526DCB1-E5F5-4044-BB53-2E8AC297C243}"/>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2" name="Picture 41">
            <a:extLst>
              <a:ext uri="{FF2B5EF4-FFF2-40B4-BE49-F238E27FC236}">
                <a16:creationId xmlns:a16="http://schemas.microsoft.com/office/drawing/2014/main" id="{E76E3CA0-61C7-4385-8B55-9AA15DCD3719}"/>
              </a:ext>
            </a:extLst>
          </p:cNvPr>
          <p:cNvPicPr/>
          <p:nvPr/>
        </p:nvPicPr>
        <p:blipFill>
          <a:blip r:embed="rId27">
            <a:extLst>
              <a:ext uri="{28A0092B-C50C-407E-A947-70E740481C1C}">
                <a14:useLocalDpi xmlns:a14="http://schemas.microsoft.com/office/drawing/2010/main" val="0"/>
              </a:ext>
            </a:extLst>
          </a:blip>
          <a:stretch>
            <a:fillRect/>
          </a:stretch>
        </p:blipFill>
        <p:spPr>
          <a:xfrm>
            <a:off x="1812616" y="970184"/>
            <a:ext cx="8407625" cy="4920817"/>
          </a:xfrm>
          <a:prstGeom prst="rect">
            <a:avLst/>
          </a:prstGeom>
        </p:spPr>
      </p:pic>
      <p:sp>
        <p:nvSpPr>
          <p:cNvPr id="43" name="Rectangle 42">
            <a:hlinkClick r:id="rId28" action="ppaction://hlinksldjump"/>
            <a:extLst>
              <a:ext uri="{FF2B5EF4-FFF2-40B4-BE49-F238E27FC236}">
                <a16:creationId xmlns:a16="http://schemas.microsoft.com/office/drawing/2014/main" id="{6DD0ADD5-31E4-4F65-BB6A-3AE1FAF9E4A7}"/>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4" name="Rectangle 43">
            <a:extLst>
              <a:ext uri="{FF2B5EF4-FFF2-40B4-BE49-F238E27FC236}">
                <a16:creationId xmlns:a16="http://schemas.microsoft.com/office/drawing/2014/main" id="{F7A04E3E-5EB4-4F54-BD47-AF27BC28C618}"/>
              </a:ext>
            </a:extLst>
          </p:cNvPr>
          <p:cNvSpPr/>
          <p:nvPr/>
        </p:nvSpPr>
        <p:spPr>
          <a:xfrm>
            <a:off x="1715512" y="102037"/>
            <a:ext cx="338791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Emergency sandbag raised latrine</a:t>
            </a:r>
            <a:endParaRPr lang="en-US" dirty="0"/>
          </a:p>
        </p:txBody>
      </p:sp>
    </p:spTree>
    <p:extLst>
      <p:ext uri="{BB962C8B-B14F-4D97-AF65-F5344CB8AC3E}">
        <p14:creationId xmlns:p14="http://schemas.microsoft.com/office/powerpoint/2010/main" val="42167655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3" name="Rectangle 22">
            <a:extLst>
              <a:ext uri="{FF2B5EF4-FFF2-40B4-BE49-F238E27FC236}">
                <a16:creationId xmlns:a16="http://schemas.microsoft.com/office/drawing/2014/main" id="{45B7F992-785C-4C36-BD36-B2A4FB788EC3}"/>
              </a:ext>
            </a:extLst>
          </p:cNvPr>
          <p:cNvSpPr/>
          <p:nvPr/>
        </p:nvSpPr>
        <p:spPr>
          <a:xfrm>
            <a:off x="10916155" y="1916359"/>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Single pit latrine</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D1871647-E089-46EE-A3B1-D27529D5C5D0}"/>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46CD439-67F3-48B3-8EE2-BA84147DA5EA}"/>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E7C7F03D-4261-4982-941F-A9E3CEE1324B}"/>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8419DE30-4A6B-4DA9-A637-A32D9A025EB6}"/>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0CEC4698-1E3E-4056-B2FF-1A9A2EA14816}"/>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82DF61B6-0F4D-48AB-91F6-B3945D1A20A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F4EBDE8B-A084-49DA-BE86-ABAA241F7E8E}"/>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3" action="ppaction://hlinksldjump"/>
            <a:extLst>
              <a:ext uri="{FF2B5EF4-FFF2-40B4-BE49-F238E27FC236}">
                <a16:creationId xmlns:a16="http://schemas.microsoft.com/office/drawing/2014/main" id="{1CEA58DD-B031-47A3-A90C-83814ECD3D7E}"/>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4" action="ppaction://hlinksldjump"/>
            <a:extLst>
              <a:ext uri="{FF2B5EF4-FFF2-40B4-BE49-F238E27FC236}">
                <a16:creationId xmlns:a16="http://schemas.microsoft.com/office/drawing/2014/main" id="{BB9F8F5D-1C36-4014-B280-07C106568B88}"/>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5" action="ppaction://hlinksldjump"/>
            <a:extLst>
              <a:ext uri="{FF2B5EF4-FFF2-40B4-BE49-F238E27FC236}">
                <a16:creationId xmlns:a16="http://schemas.microsoft.com/office/drawing/2014/main" id="{8CD0B83D-CBEC-446E-96F1-3C6E42A782E9}"/>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9795D8CA-84A7-493E-AE98-54AE3989AD5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pSp>
        <p:nvGrpSpPr>
          <p:cNvPr id="42" name="Group 41">
            <a:extLst>
              <a:ext uri="{FF2B5EF4-FFF2-40B4-BE49-F238E27FC236}">
                <a16:creationId xmlns:a16="http://schemas.microsoft.com/office/drawing/2014/main" id="{05E8DC28-859E-4E00-9254-7003BCA75A66}"/>
              </a:ext>
            </a:extLst>
          </p:cNvPr>
          <p:cNvGrpSpPr/>
          <p:nvPr/>
        </p:nvGrpSpPr>
        <p:grpSpPr>
          <a:xfrm>
            <a:off x="1755023" y="1025467"/>
            <a:ext cx="4175490" cy="3150227"/>
            <a:chOff x="-257019" y="0"/>
            <a:chExt cx="4197998" cy="2992146"/>
          </a:xfrm>
        </p:grpSpPr>
        <p:sp>
          <p:nvSpPr>
            <p:cNvPr id="43" name="Shape 619279">
              <a:extLst>
                <a:ext uri="{FF2B5EF4-FFF2-40B4-BE49-F238E27FC236}">
                  <a16:creationId xmlns:a16="http://schemas.microsoft.com/office/drawing/2014/main" id="{6DD42B57-E948-4D51-B150-2FEDAFAB27B5}"/>
                </a:ext>
              </a:extLst>
            </p:cNvPr>
            <p:cNvSpPr/>
            <p:nvPr/>
          </p:nvSpPr>
          <p:spPr>
            <a:xfrm>
              <a:off x="423080" y="1236510"/>
              <a:ext cx="1957680" cy="1755636"/>
            </a:xfrm>
            <a:custGeom>
              <a:avLst/>
              <a:gdLst/>
              <a:ahLst/>
              <a:cxnLst/>
              <a:rect l="0" t="0" r="0" b="0"/>
              <a:pathLst>
                <a:path w="1957680" h="1755636">
                  <a:moveTo>
                    <a:pt x="0" y="0"/>
                  </a:moveTo>
                  <a:lnTo>
                    <a:pt x="1957680" y="0"/>
                  </a:lnTo>
                  <a:lnTo>
                    <a:pt x="1957680" y="1755636"/>
                  </a:lnTo>
                  <a:lnTo>
                    <a:pt x="0" y="1755636"/>
                  </a:lnTo>
                  <a:lnTo>
                    <a:pt x="0" y="0"/>
                  </a:lnTo>
                </a:path>
              </a:pathLst>
            </a:custGeom>
            <a:solidFill>
              <a:srgbClr val="CFC1AD"/>
            </a:solidFill>
            <a:ln w="0" cap="flat">
              <a:noFill/>
              <a:miter lim="127000"/>
            </a:ln>
            <a:effectLst/>
          </p:spPr>
          <p:txBody>
            <a:bodyPr/>
            <a:lstStyle/>
            <a:p>
              <a:endParaRPr lang="en-US"/>
            </a:p>
          </p:txBody>
        </p:sp>
        <p:sp>
          <p:nvSpPr>
            <p:cNvPr id="44" name="Shape 619280">
              <a:extLst>
                <a:ext uri="{FF2B5EF4-FFF2-40B4-BE49-F238E27FC236}">
                  <a16:creationId xmlns:a16="http://schemas.microsoft.com/office/drawing/2014/main" id="{6B7F014E-7A73-4032-B14E-714CA290716A}"/>
                </a:ext>
              </a:extLst>
            </p:cNvPr>
            <p:cNvSpPr/>
            <p:nvPr/>
          </p:nvSpPr>
          <p:spPr>
            <a:xfrm>
              <a:off x="803262" y="1719054"/>
              <a:ext cx="1206373" cy="1127468"/>
            </a:xfrm>
            <a:custGeom>
              <a:avLst/>
              <a:gdLst/>
              <a:ahLst/>
              <a:cxnLst/>
              <a:rect l="0" t="0" r="0" b="0"/>
              <a:pathLst>
                <a:path w="1206373" h="1127468">
                  <a:moveTo>
                    <a:pt x="0" y="0"/>
                  </a:moveTo>
                  <a:lnTo>
                    <a:pt x="1206373" y="0"/>
                  </a:lnTo>
                  <a:lnTo>
                    <a:pt x="1206373" y="1127468"/>
                  </a:lnTo>
                  <a:lnTo>
                    <a:pt x="0" y="1127468"/>
                  </a:lnTo>
                  <a:lnTo>
                    <a:pt x="0" y="0"/>
                  </a:lnTo>
                </a:path>
              </a:pathLst>
            </a:custGeom>
            <a:solidFill>
              <a:srgbClr val="FFFFFF"/>
            </a:solidFill>
            <a:ln w="12700" cap="flat" cmpd="sng" algn="ctr">
              <a:solidFill>
                <a:srgbClr val="000000"/>
              </a:solidFill>
              <a:prstDash val="solid"/>
              <a:miter lim="100000"/>
            </a:ln>
            <a:effectLst/>
          </p:spPr>
          <p:txBody>
            <a:bodyPr/>
            <a:lstStyle/>
            <a:p>
              <a:endParaRPr lang="en-US"/>
            </a:p>
          </p:txBody>
        </p:sp>
        <p:sp>
          <p:nvSpPr>
            <p:cNvPr id="45" name="Shape 619281">
              <a:extLst>
                <a:ext uri="{FF2B5EF4-FFF2-40B4-BE49-F238E27FC236}">
                  <a16:creationId xmlns:a16="http://schemas.microsoft.com/office/drawing/2014/main" id="{194510E0-7E83-4D97-8A79-73DA6AC42FCD}"/>
                </a:ext>
              </a:extLst>
            </p:cNvPr>
            <p:cNvSpPr/>
            <p:nvPr/>
          </p:nvSpPr>
          <p:spPr>
            <a:xfrm>
              <a:off x="2202909" y="0"/>
              <a:ext cx="79680" cy="1236510"/>
            </a:xfrm>
            <a:custGeom>
              <a:avLst/>
              <a:gdLst/>
              <a:ahLst/>
              <a:cxnLst/>
              <a:rect l="0" t="0" r="0" b="0"/>
              <a:pathLst>
                <a:path w="79680" h="1236510">
                  <a:moveTo>
                    <a:pt x="0" y="0"/>
                  </a:moveTo>
                  <a:lnTo>
                    <a:pt x="79680" y="0"/>
                  </a:lnTo>
                  <a:lnTo>
                    <a:pt x="79680" y="1236510"/>
                  </a:lnTo>
                  <a:lnTo>
                    <a:pt x="0" y="1236510"/>
                  </a:lnTo>
                  <a:lnTo>
                    <a:pt x="0" y="0"/>
                  </a:lnTo>
                </a:path>
              </a:pathLst>
            </a:custGeom>
            <a:solidFill>
              <a:srgbClr val="BDBDBB"/>
            </a:solidFill>
            <a:ln w="0" cap="flat">
              <a:noFill/>
              <a:miter lim="100000"/>
            </a:ln>
            <a:effectLst/>
          </p:spPr>
          <p:txBody>
            <a:bodyPr/>
            <a:lstStyle/>
            <a:p>
              <a:endParaRPr lang="en-US"/>
            </a:p>
          </p:txBody>
        </p:sp>
        <p:sp>
          <p:nvSpPr>
            <p:cNvPr id="46" name="Shape 619282">
              <a:extLst>
                <a:ext uri="{FF2B5EF4-FFF2-40B4-BE49-F238E27FC236}">
                  <a16:creationId xmlns:a16="http://schemas.microsoft.com/office/drawing/2014/main" id="{CB59396D-1FD4-4FBC-A631-9C6789DA4E7E}"/>
                </a:ext>
              </a:extLst>
            </p:cNvPr>
            <p:cNvSpPr/>
            <p:nvPr/>
          </p:nvSpPr>
          <p:spPr>
            <a:xfrm>
              <a:off x="525772" y="0"/>
              <a:ext cx="79705" cy="1236510"/>
            </a:xfrm>
            <a:custGeom>
              <a:avLst/>
              <a:gdLst/>
              <a:ahLst/>
              <a:cxnLst/>
              <a:rect l="0" t="0" r="0" b="0"/>
              <a:pathLst>
                <a:path w="79705" h="1236510">
                  <a:moveTo>
                    <a:pt x="0" y="0"/>
                  </a:moveTo>
                  <a:lnTo>
                    <a:pt x="79705" y="0"/>
                  </a:lnTo>
                  <a:lnTo>
                    <a:pt x="79705" y="1236510"/>
                  </a:lnTo>
                  <a:lnTo>
                    <a:pt x="0" y="1236510"/>
                  </a:lnTo>
                  <a:lnTo>
                    <a:pt x="0" y="0"/>
                  </a:lnTo>
                </a:path>
              </a:pathLst>
            </a:custGeom>
            <a:solidFill>
              <a:srgbClr val="BDBDBB"/>
            </a:solidFill>
            <a:ln w="0" cap="flat">
              <a:noFill/>
              <a:miter lim="100000"/>
            </a:ln>
            <a:effectLst/>
          </p:spPr>
          <p:txBody>
            <a:bodyPr/>
            <a:lstStyle/>
            <a:p>
              <a:endParaRPr lang="en-US"/>
            </a:p>
          </p:txBody>
        </p:sp>
        <p:sp>
          <p:nvSpPr>
            <p:cNvPr id="47" name="Rectangle 46">
              <a:extLst>
                <a:ext uri="{FF2B5EF4-FFF2-40B4-BE49-F238E27FC236}">
                  <a16:creationId xmlns:a16="http://schemas.microsoft.com/office/drawing/2014/main" id="{EEA96436-BEC9-47FA-8D52-3D0FD5681587}"/>
                </a:ext>
              </a:extLst>
            </p:cNvPr>
            <p:cNvSpPr/>
            <p:nvPr/>
          </p:nvSpPr>
          <p:spPr>
            <a:xfrm rot="-5399999">
              <a:off x="8590" y="1537574"/>
              <a:ext cx="133506" cy="143371"/>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E64858D1-C64D-40A4-B580-F3DD679929D7}"/>
                </a:ext>
              </a:extLst>
            </p:cNvPr>
            <p:cNvSpPr/>
            <p:nvPr/>
          </p:nvSpPr>
          <p:spPr>
            <a:xfrm rot="-5399999">
              <a:off x="-21813" y="1404758"/>
              <a:ext cx="194314" cy="143371"/>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48">
              <a:extLst>
                <a:ext uri="{FF2B5EF4-FFF2-40B4-BE49-F238E27FC236}">
                  <a16:creationId xmlns:a16="http://schemas.microsoft.com/office/drawing/2014/main" id="{B81D7243-79DB-4FDC-99C3-566DDCBE2A27}"/>
                </a:ext>
              </a:extLst>
            </p:cNvPr>
            <p:cNvSpPr/>
            <p:nvPr/>
          </p:nvSpPr>
          <p:spPr>
            <a:xfrm rot="-5399999">
              <a:off x="-19854" y="1254520"/>
              <a:ext cx="190395" cy="143371"/>
            </a:xfrm>
            <a:prstGeom prst="rect">
              <a:avLst/>
            </a:prstGeom>
            <a:ln>
              <a:noFill/>
            </a:ln>
          </p:spPr>
          <p:txBody>
            <a:bodyPr vert="horz" lIns="0" tIns="0" rIns="0" bIns="0" rtlCol="0">
              <a:noAutofit/>
            </a:bodyPr>
            <a:lstStyle/>
            <a:p>
              <a:pPr>
                <a:lnSpc>
                  <a:spcPct val="107000"/>
                </a:lnSpc>
                <a:spcAft>
                  <a:spcPts val="800"/>
                </a:spcAft>
              </a:pPr>
              <a:r>
                <a:rPr lang="en-US" sz="800" spc="-180">
                  <a:effectLst/>
                  <a:latin typeface="Calibri" panose="020F0502020204030204" pitchFamily="34" charset="0"/>
                  <a:ea typeface="Calibri" panose="020F0502020204030204" pitchFamily="34" charset="0"/>
                  <a:cs typeface="Times New Roman" panose="02020603050405020304" pitchFamily="18" charset="0"/>
                </a:rPr>
                <a:t> </a:t>
              </a:r>
              <a:r>
                <a:rPr lang="en-GB" sz="800">
                  <a:effectLst/>
                  <a:latin typeface="Calibri" panose="020F0502020204030204" pitchFamily="34" charset="0"/>
                  <a:ea typeface="Calibri" panose="020F0502020204030204" pitchFamily="34" charset="0"/>
                  <a:cs typeface="Times New Roman" panose="02020603050405020304" pitchFamily="18" charset="0"/>
                </a:rPr>
                <a:t>cm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A14D77FC-4ECF-4B48-9609-777DAC77BF96}"/>
                </a:ext>
              </a:extLst>
            </p:cNvPr>
            <p:cNvSpPr/>
            <p:nvPr/>
          </p:nvSpPr>
          <p:spPr>
            <a:xfrm rot="-5399999">
              <a:off x="8590" y="1006714"/>
              <a:ext cx="133506" cy="143370"/>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Rectangle 50">
              <a:extLst>
                <a:ext uri="{FF2B5EF4-FFF2-40B4-BE49-F238E27FC236}">
                  <a16:creationId xmlns:a16="http://schemas.microsoft.com/office/drawing/2014/main" id="{AD9817B8-9599-498D-9078-4A1E56F28B0C}"/>
                </a:ext>
              </a:extLst>
            </p:cNvPr>
            <p:cNvSpPr/>
            <p:nvPr/>
          </p:nvSpPr>
          <p:spPr>
            <a:xfrm rot="-5399999">
              <a:off x="-19854" y="871793"/>
              <a:ext cx="190395" cy="143371"/>
            </a:xfrm>
            <a:prstGeom prst="rect">
              <a:avLst/>
            </a:prstGeom>
            <a:ln>
              <a:noFill/>
            </a:ln>
          </p:spPr>
          <p:txBody>
            <a:bodyPr vert="horz" lIns="0" tIns="0" rIns="0" bIns="0" rtlCol="0">
              <a:noAutofit/>
            </a:bodyPr>
            <a:lstStyle/>
            <a:p>
              <a:pPr>
                <a:lnSpc>
                  <a:spcPct val="107000"/>
                </a:lnSpc>
                <a:spcAft>
                  <a:spcPts val="800"/>
                </a:spcAft>
              </a:pPr>
              <a:r>
                <a:rPr lang="en-US" sz="800" spc="-180">
                  <a:effectLst/>
                  <a:latin typeface="Calibri" panose="020F0502020204030204" pitchFamily="34" charset="0"/>
                  <a:ea typeface="Calibri" panose="020F0502020204030204" pitchFamily="34" charset="0"/>
                  <a:cs typeface="Times New Roman" panose="02020603050405020304" pitchFamily="18" charset="0"/>
                </a:rPr>
                <a:t> </a:t>
              </a:r>
              <a:r>
                <a:rPr lang="en-GB" sz="800">
                  <a:effectLst/>
                  <a:latin typeface="Calibri" panose="020F0502020204030204" pitchFamily="34" charset="0"/>
                  <a:ea typeface="Calibri" panose="020F0502020204030204" pitchFamily="34" charset="0"/>
                  <a:cs typeface="Times New Roman" panose="02020603050405020304" pitchFamily="18" charset="0"/>
                </a:rPr>
                <a:t>cm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Shape 9573">
              <a:extLst>
                <a:ext uri="{FF2B5EF4-FFF2-40B4-BE49-F238E27FC236}">
                  <a16:creationId xmlns:a16="http://schemas.microsoft.com/office/drawing/2014/main" id="{30A93632-4A53-41DE-86BB-5CB20F5E397E}"/>
                </a:ext>
              </a:extLst>
            </p:cNvPr>
            <p:cNvSpPr/>
            <p:nvPr/>
          </p:nvSpPr>
          <p:spPr>
            <a:xfrm>
              <a:off x="36209" y="1236504"/>
              <a:ext cx="241287" cy="0"/>
            </a:xfrm>
            <a:custGeom>
              <a:avLst/>
              <a:gdLst/>
              <a:ahLst/>
              <a:cxnLst/>
              <a:rect l="0" t="0" r="0" b="0"/>
              <a:pathLst>
                <a:path w="241287">
                  <a:moveTo>
                    <a:pt x="0" y="0"/>
                  </a:moveTo>
                  <a:lnTo>
                    <a:pt x="241287" y="0"/>
                  </a:lnTo>
                </a:path>
              </a:pathLst>
            </a:custGeom>
            <a:noFill/>
            <a:ln w="3810" cap="flat" cmpd="sng" algn="ctr">
              <a:solidFill>
                <a:srgbClr val="000000"/>
              </a:solidFill>
              <a:prstDash val="solid"/>
              <a:miter lim="100000"/>
            </a:ln>
            <a:effectLst/>
          </p:spPr>
          <p:txBody>
            <a:bodyPr/>
            <a:lstStyle/>
            <a:p>
              <a:endParaRPr lang="en-US"/>
            </a:p>
          </p:txBody>
        </p:sp>
        <p:sp>
          <p:nvSpPr>
            <p:cNvPr id="53" name="Shape 9574">
              <a:extLst>
                <a:ext uri="{FF2B5EF4-FFF2-40B4-BE49-F238E27FC236}">
                  <a16:creationId xmlns:a16="http://schemas.microsoft.com/office/drawing/2014/main" id="{4E98A73F-E0FC-4945-8F70-9969F2CA0463}"/>
                </a:ext>
              </a:extLst>
            </p:cNvPr>
            <p:cNvSpPr/>
            <p:nvPr/>
          </p:nvSpPr>
          <p:spPr>
            <a:xfrm>
              <a:off x="96533" y="1224439"/>
              <a:ext cx="24117" cy="24143"/>
            </a:xfrm>
            <a:custGeom>
              <a:avLst/>
              <a:gdLst/>
              <a:ahLst/>
              <a:cxnLst/>
              <a:rect l="0" t="0" r="0" b="0"/>
              <a:pathLst>
                <a:path w="24117" h="24143">
                  <a:moveTo>
                    <a:pt x="24117" y="12065"/>
                  </a:moveTo>
                  <a:cubicBezTo>
                    <a:pt x="24117" y="18733"/>
                    <a:pt x="18720" y="24143"/>
                    <a:pt x="12065" y="24143"/>
                  </a:cubicBezTo>
                  <a:cubicBezTo>
                    <a:pt x="5410" y="24143"/>
                    <a:pt x="0" y="18733"/>
                    <a:pt x="0" y="12065"/>
                  </a:cubicBezTo>
                  <a:cubicBezTo>
                    <a:pt x="0" y="5398"/>
                    <a:pt x="5410" y="0"/>
                    <a:pt x="12065" y="0"/>
                  </a:cubicBezTo>
                  <a:cubicBezTo>
                    <a:pt x="18720" y="0"/>
                    <a:pt x="24117" y="5398"/>
                    <a:pt x="24117" y="12065"/>
                  </a:cubicBezTo>
                  <a:close/>
                </a:path>
              </a:pathLst>
            </a:custGeom>
            <a:noFill/>
            <a:ln w="6350" cap="flat" cmpd="sng" algn="ctr">
              <a:solidFill>
                <a:srgbClr val="000000"/>
              </a:solidFill>
              <a:prstDash val="solid"/>
              <a:miter lim="100000"/>
            </a:ln>
            <a:effectLst/>
          </p:spPr>
          <p:txBody>
            <a:bodyPr/>
            <a:lstStyle/>
            <a:p>
              <a:endParaRPr lang="en-US"/>
            </a:p>
          </p:txBody>
        </p:sp>
        <p:sp>
          <p:nvSpPr>
            <p:cNvPr id="54" name="Shape 9575">
              <a:extLst>
                <a:ext uri="{FF2B5EF4-FFF2-40B4-BE49-F238E27FC236}">
                  <a16:creationId xmlns:a16="http://schemas.microsoft.com/office/drawing/2014/main" id="{22E84942-6095-432D-909F-40BA96BC5D9A}"/>
                </a:ext>
              </a:extLst>
            </p:cNvPr>
            <p:cNvSpPr/>
            <p:nvPr/>
          </p:nvSpPr>
          <p:spPr>
            <a:xfrm>
              <a:off x="96533" y="1158412"/>
              <a:ext cx="24117" cy="24143"/>
            </a:xfrm>
            <a:custGeom>
              <a:avLst/>
              <a:gdLst/>
              <a:ahLst/>
              <a:cxnLst/>
              <a:rect l="0" t="0" r="0" b="0"/>
              <a:pathLst>
                <a:path w="24117" h="24143">
                  <a:moveTo>
                    <a:pt x="24117" y="12065"/>
                  </a:moveTo>
                  <a:cubicBezTo>
                    <a:pt x="24117" y="18732"/>
                    <a:pt x="18720" y="24143"/>
                    <a:pt x="12065" y="24143"/>
                  </a:cubicBezTo>
                  <a:cubicBezTo>
                    <a:pt x="5410" y="24143"/>
                    <a:pt x="0" y="18732"/>
                    <a:pt x="0" y="12065"/>
                  </a:cubicBezTo>
                  <a:cubicBezTo>
                    <a:pt x="0" y="5397"/>
                    <a:pt x="5410" y="0"/>
                    <a:pt x="12065" y="0"/>
                  </a:cubicBezTo>
                  <a:cubicBezTo>
                    <a:pt x="18720" y="0"/>
                    <a:pt x="24117" y="5397"/>
                    <a:pt x="24117" y="12065"/>
                  </a:cubicBezTo>
                  <a:close/>
                </a:path>
              </a:pathLst>
            </a:custGeom>
            <a:noFill/>
            <a:ln w="6350" cap="flat" cmpd="sng" algn="ctr">
              <a:solidFill>
                <a:srgbClr val="000000"/>
              </a:solidFill>
              <a:prstDash val="solid"/>
              <a:miter lim="100000"/>
            </a:ln>
            <a:effectLst/>
          </p:spPr>
          <p:txBody>
            <a:bodyPr/>
            <a:lstStyle/>
            <a:p>
              <a:endParaRPr lang="en-US"/>
            </a:p>
          </p:txBody>
        </p:sp>
        <p:sp>
          <p:nvSpPr>
            <p:cNvPr id="55" name="Rectangle 54">
              <a:extLst>
                <a:ext uri="{FF2B5EF4-FFF2-40B4-BE49-F238E27FC236}">
                  <a16:creationId xmlns:a16="http://schemas.microsoft.com/office/drawing/2014/main" id="{1E2D740B-7772-4752-AA0A-98F0E62CC972}"/>
                </a:ext>
              </a:extLst>
            </p:cNvPr>
            <p:cNvSpPr/>
            <p:nvPr/>
          </p:nvSpPr>
          <p:spPr>
            <a:xfrm rot="-5399999">
              <a:off x="30809" y="2249900"/>
              <a:ext cx="81752" cy="143371"/>
            </a:xfrm>
            <a:prstGeom prst="rect">
              <a:avLst/>
            </a:prstGeom>
            <a:ln>
              <a:noFill/>
            </a:ln>
          </p:spPr>
          <p:txBody>
            <a:bodyPr vert="horz" lIns="0" tIns="0" rIns="0" bIns="0" rtlCol="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55">
              <a:extLst>
                <a:ext uri="{FF2B5EF4-FFF2-40B4-BE49-F238E27FC236}">
                  <a16:creationId xmlns:a16="http://schemas.microsoft.com/office/drawing/2014/main" id="{D7B23A8B-73CA-47E3-99AE-62A41274CCDE}"/>
                </a:ext>
              </a:extLst>
            </p:cNvPr>
            <p:cNvSpPr/>
            <p:nvPr/>
          </p:nvSpPr>
          <p:spPr>
            <a:xfrm rot="16200001" flipH="1">
              <a:off x="-435223" y="2324019"/>
              <a:ext cx="565611" cy="209203"/>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250-300cm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4369D916-90D1-484B-A7D3-17B1870F48DA}"/>
                </a:ext>
              </a:extLst>
            </p:cNvPr>
            <p:cNvSpPr/>
            <p:nvPr/>
          </p:nvSpPr>
          <p:spPr>
            <a:xfrm rot="-5399999">
              <a:off x="22702" y="2100873"/>
              <a:ext cx="97968" cy="143371"/>
            </a:xfrm>
            <a:prstGeom prst="rect">
              <a:avLst/>
            </a:prstGeom>
            <a:ln>
              <a:noFill/>
            </a:ln>
          </p:spPr>
          <p:txBody>
            <a:bodyPr vert="horz" lIns="0" tIns="0" rIns="0" bIns="0" rtlCol="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Shape 9579">
              <a:extLst>
                <a:ext uri="{FF2B5EF4-FFF2-40B4-BE49-F238E27FC236}">
                  <a16:creationId xmlns:a16="http://schemas.microsoft.com/office/drawing/2014/main" id="{26452E12-F400-44CB-BA07-1525BE5AD7F8}"/>
                </a:ext>
              </a:extLst>
            </p:cNvPr>
            <p:cNvSpPr/>
            <p:nvPr/>
          </p:nvSpPr>
          <p:spPr>
            <a:xfrm>
              <a:off x="36209" y="1719054"/>
              <a:ext cx="241287" cy="0"/>
            </a:xfrm>
            <a:custGeom>
              <a:avLst/>
              <a:gdLst/>
              <a:ahLst/>
              <a:cxnLst/>
              <a:rect l="0" t="0" r="0" b="0"/>
              <a:pathLst>
                <a:path w="241287">
                  <a:moveTo>
                    <a:pt x="0" y="0"/>
                  </a:moveTo>
                  <a:lnTo>
                    <a:pt x="241287" y="0"/>
                  </a:lnTo>
                </a:path>
              </a:pathLst>
            </a:custGeom>
            <a:noFill/>
            <a:ln w="3810" cap="flat" cmpd="sng" algn="ctr">
              <a:solidFill>
                <a:srgbClr val="000000"/>
              </a:solidFill>
              <a:prstDash val="solid"/>
              <a:miter lim="100000"/>
            </a:ln>
            <a:effectLst/>
          </p:spPr>
          <p:txBody>
            <a:bodyPr/>
            <a:lstStyle/>
            <a:p>
              <a:endParaRPr lang="en-US"/>
            </a:p>
          </p:txBody>
        </p:sp>
        <p:sp>
          <p:nvSpPr>
            <p:cNvPr id="59" name="Shape 9580">
              <a:extLst>
                <a:ext uri="{FF2B5EF4-FFF2-40B4-BE49-F238E27FC236}">
                  <a16:creationId xmlns:a16="http://schemas.microsoft.com/office/drawing/2014/main" id="{95C32523-FD96-43C8-8F9F-9717985164F8}"/>
                </a:ext>
              </a:extLst>
            </p:cNvPr>
            <p:cNvSpPr/>
            <p:nvPr/>
          </p:nvSpPr>
          <p:spPr>
            <a:xfrm>
              <a:off x="36209" y="2846523"/>
              <a:ext cx="241287" cy="0"/>
            </a:xfrm>
            <a:custGeom>
              <a:avLst/>
              <a:gdLst/>
              <a:ahLst/>
              <a:cxnLst/>
              <a:rect l="0" t="0" r="0" b="0"/>
              <a:pathLst>
                <a:path w="241287">
                  <a:moveTo>
                    <a:pt x="0" y="0"/>
                  </a:moveTo>
                  <a:lnTo>
                    <a:pt x="241287" y="0"/>
                  </a:lnTo>
                </a:path>
              </a:pathLst>
            </a:custGeom>
            <a:noFill/>
            <a:ln w="3810" cap="flat" cmpd="sng" algn="ctr">
              <a:solidFill>
                <a:srgbClr val="000000"/>
              </a:solidFill>
              <a:prstDash val="solid"/>
              <a:miter lim="100000"/>
            </a:ln>
            <a:effectLst/>
          </p:spPr>
          <p:txBody>
            <a:bodyPr/>
            <a:lstStyle/>
            <a:p>
              <a:endParaRPr lang="en-US"/>
            </a:p>
          </p:txBody>
        </p:sp>
        <p:sp>
          <p:nvSpPr>
            <p:cNvPr id="60" name="Shape 9581">
              <a:extLst>
                <a:ext uri="{FF2B5EF4-FFF2-40B4-BE49-F238E27FC236}">
                  <a16:creationId xmlns:a16="http://schemas.microsoft.com/office/drawing/2014/main" id="{1B9AFF47-2FD3-4E0A-9DDA-BF751C2DF702}"/>
                </a:ext>
              </a:extLst>
            </p:cNvPr>
            <p:cNvSpPr/>
            <p:nvPr/>
          </p:nvSpPr>
          <p:spPr>
            <a:xfrm>
              <a:off x="108599" y="1008553"/>
              <a:ext cx="0" cy="1910347"/>
            </a:xfrm>
            <a:custGeom>
              <a:avLst/>
              <a:gdLst/>
              <a:ahLst/>
              <a:cxnLst/>
              <a:rect l="0" t="0" r="0" b="0"/>
              <a:pathLst>
                <a:path h="1910347">
                  <a:moveTo>
                    <a:pt x="0" y="1910347"/>
                  </a:moveTo>
                  <a:lnTo>
                    <a:pt x="0" y="0"/>
                  </a:lnTo>
                </a:path>
              </a:pathLst>
            </a:custGeom>
            <a:noFill/>
            <a:ln w="3810" cap="flat" cmpd="sng" algn="ctr">
              <a:solidFill>
                <a:srgbClr val="000000"/>
              </a:solidFill>
              <a:prstDash val="solid"/>
              <a:miter lim="100000"/>
            </a:ln>
            <a:effectLst/>
          </p:spPr>
          <p:txBody>
            <a:bodyPr/>
            <a:lstStyle/>
            <a:p>
              <a:endParaRPr lang="en-US"/>
            </a:p>
          </p:txBody>
        </p:sp>
        <p:sp>
          <p:nvSpPr>
            <p:cNvPr id="61" name="Shape 9582">
              <a:extLst>
                <a:ext uri="{FF2B5EF4-FFF2-40B4-BE49-F238E27FC236}">
                  <a16:creationId xmlns:a16="http://schemas.microsoft.com/office/drawing/2014/main" id="{1D2A3E08-BC41-42D0-BA02-799B2702D77A}"/>
                </a:ext>
              </a:extLst>
            </p:cNvPr>
            <p:cNvSpPr/>
            <p:nvPr/>
          </p:nvSpPr>
          <p:spPr>
            <a:xfrm>
              <a:off x="96533" y="1706989"/>
              <a:ext cx="24130" cy="24130"/>
            </a:xfrm>
            <a:custGeom>
              <a:avLst/>
              <a:gdLst/>
              <a:ahLst/>
              <a:cxnLst/>
              <a:rect l="0" t="0" r="0" b="0"/>
              <a:pathLst>
                <a:path w="24130" h="24130">
                  <a:moveTo>
                    <a:pt x="24130" y="12065"/>
                  </a:moveTo>
                  <a:cubicBezTo>
                    <a:pt x="24130" y="18720"/>
                    <a:pt x="18732" y="24130"/>
                    <a:pt x="12065" y="24130"/>
                  </a:cubicBezTo>
                  <a:cubicBezTo>
                    <a:pt x="5397" y="24130"/>
                    <a:pt x="0" y="18720"/>
                    <a:pt x="0" y="12065"/>
                  </a:cubicBezTo>
                  <a:cubicBezTo>
                    <a:pt x="0" y="5398"/>
                    <a:pt x="5397" y="0"/>
                    <a:pt x="12065" y="0"/>
                  </a:cubicBezTo>
                  <a:cubicBezTo>
                    <a:pt x="18732" y="0"/>
                    <a:pt x="24130" y="5398"/>
                    <a:pt x="24130" y="12065"/>
                  </a:cubicBezTo>
                  <a:close/>
                </a:path>
              </a:pathLst>
            </a:custGeom>
            <a:noFill/>
            <a:ln w="6350" cap="flat" cmpd="sng" algn="ctr">
              <a:solidFill>
                <a:srgbClr val="000000"/>
              </a:solidFill>
              <a:prstDash val="solid"/>
              <a:miter lim="100000"/>
            </a:ln>
            <a:effectLst/>
          </p:spPr>
          <p:txBody>
            <a:bodyPr/>
            <a:lstStyle/>
            <a:p>
              <a:endParaRPr lang="en-US"/>
            </a:p>
          </p:txBody>
        </p:sp>
        <p:sp>
          <p:nvSpPr>
            <p:cNvPr id="62" name="Shape 9583">
              <a:extLst>
                <a:ext uri="{FF2B5EF4-FFF2-40B4-BE49-F238E27FC236}">
                  <a16:creationId xmlns:a16="http://schemas.microsoft.com/office/drawing/2014/main" id="{A7F1C3B3-39A5-400E-A694-A1069C46A97D}"/>
                </a:ext>
              </a:extLst>
            </p:cNvPr>
            <p:cNvSpPr/>
            <p:nvPr/>
          </p:nvSpPr>
          <p:spPr>
            <a:xfrm>
              <a:off x="96533" y="2834457"/>
              <a:ext cx="24130" cy="24130"/>
            </a:xfrm>
            <a:custGeom>
              <a:avLst/>
              <a:gdLst/>
              <a:ahLst/>
              <a:cxnLst/>
              <a:rect l="0" t="0" r="0" b="0"/>
              <a:pathLst>
                <a:path w="24130" h="24130">
                  <a:moveTo>
                    <a:pt x="24130" y="12065"/>
                  </a:moveTo>
                  <a:cubicBezTo>
                    <a:pt x="24130" y="18733"/>
                    <a:pt x="18732" y="24130"/>
                    <a:pt x="12065" y="24130"/>
                  </a:cubicBezTo>
                  <a:cubicBezTo>
                    <a:pt x="5397" y="24130"/>
                    <a:pt x="0" y="18733"/>
                    <a:pt x="0" y="12065"/>
                  </a:cubicBezTo>
                  <a:cubicBezTo>
                    <a:pt x="0" y="5397"/>
                    <a:pt x="5397" y="0"/>
                    <a:pt x="12065" y="0"/>
                  </a:cubicBezTo>
                  <a:cubicBezTo>
                    <a:pt x="18732" y="0"/>
                    <a:pt x="24130" y="5397"/>
                    <a:pt x="24130" y="12065"/>
                  </a:cubicBezTo>
                  <a:close/>
                </a:path>
              </a:pathLst>
            </a:custGeom>
            <a:noFill/>
            <a:ln w="6350" cap="flat" cmpd="sng" algn="ctr">
              <a:solidFill>
                <a:srgbClr val="000000"/>
              </a:solidFill>
              <a:prstDash val="solid"/>
              <a:miter lim="100000"/>
            </a:ln>
            <a:effectLst/>
          </p:spPr>
          <p:txBody>
            <a:bodyPr/>
            <a:lstStyle/>
            <a:p>
              <a:endParaRPr lang="en-US"/>
            </a:p>
          </p:txBody>
        </p:sp>
        <p:sp>
          <p:nvSpPr>
            <p:cNvPr id="63" name="Shape 9584">
              <a:extLst>
                <a:ext uri="{FF2B5EF4-FFF2-40B4-BE49-F238E27FC236}">
                  <a16:creationId xmlns:a16="http://schemas.microsoft.com/office/drawing/2014/main" id="{71491664-6D49-4056-9DE6-5F7E59F5FC27}"/>
                </a:ext>
              </a:extLst>
            </p:cNvPr>
            <p:cNvSpPr/>
            <p:nvPr/>
          </p:nvSpPr>
          <p:spPr>
            <a:xfrm>
              <a:off x="2009637" y="2049113"/>
              <a:ext cx="0" cy="241274"/>
            </a:xfrm>
            <a:custGeom>
              <a:avLst/>
              <a:gdLst/>
              <a:ahLst/>
              <a:cxnLst/>
              <a:rect l="0" t="0" r="0" b="0"/>
              <a:pathLst>
                <a:path h="241274">
                  <a:moveTo>
                    <a:pt x="0" y="0"/>
                  </a:moveTo>
                  <a:lnTo>
                    <a:pt x="0" y="241274"/>
                  </a:lnTo>
                </a:path>
              </a:pathLst>
            </a:custGeom>
            <a:noFill/>
            <a:ln w="3810" cap="flat" cmpd="sng" algn="ctr">
              <a:solidFill>
                <a:srgbClr val="000000"/>
              </a:solidFill>
              <a:prstDash val="solid"/>
              <a:miter lim="100000"/>
            </a:ln>
            <a:effectLst/>
          </p:spPr>
          <p:txBody>
            <a:bodyPr/>
            <a:lstStyle/>
            <a:p>
              <a:endParaRPr lang="en-US"/>
            </a:p>
          </p:txBody>
        </p:sp>
        <p:sp>
          <p:nvSpPr>
            <p:cNvPr id="64" name="Shape 9585">
              <a:extLst>
                <a:ext uri="{FF2B5EF4-FFF2-40B4-BE49-F238E27FC236}">
                  <a16:creationId xmlns:a16="http://schemas.microsoft.com/office/drawing/2014/main" id="{23F6F21C-F40B-4FB1-B196-5243B34F0441}"/>
                </a:ext>
              </a:extLst>
            </p:cNvPr>
            <p:cNvSpPr/>
            <p:nvPr/>
          </p:nvSpPr>
          <p:spPr>
            <a:xfrm>
              <a:off x="803264" y="2049113"/>
              <a:ext cx="0" cy="241274"/>
            </a:xfrm>
            <a:custGeom>
              <a:avLst/>
              <a:gdLst/>
              <a:ahLst/>
              <a:cxnLst/>
              <a:rect l="0" t="0" r="0" b="0"/>
              <a:pathLst>
                <a:path h="241274">
                  <a:moveTo>
                    <a:pt x="0" y="0"/>
                  </a:moveTo>
                  <a:lnTo>
                    <a:pt x="0" y="241274"/>
                  </a:lnTo>
                </a:path>
              </a:pathLst>
            </a:custGeom>
            <a:noFill/>
            <a:ln w="3810" cap="flat" cmpd="sng" algn="ctr">
              <a:solidFill>
                <a:srgbClr val="000000"/>
              </a:solidFill>
              <a:prstDash val="solid"/>
              <a:miter lim="100000"/>
            </a:ln>
            <a:effectLst/>
          </p:spPr>
          <p:txBody>
            <a:bodyPr/>
            <a:lstStyle/>
            <a:p>
              <a:endParaRPr lang="en-US"/>
            </a:p>
          </p:txBody>
        </p:sp>
        <p:sp>
          <p:nvSpPr>
            <p:cNvPr id="65" name="Shape 619298">
              <a:extLst>
                <a:ext uri="{FF2B5EF4-FFF2-40B4-BE49-F238E27FC236}">
                  <a16:creationId xmlns:a16="http://schemas.microsoft.com/office/drawing/2014/main" id="{CA3D46E5-B960-4FF4-9E38-697C2A9E324E}"/>
                </a:ext>
              </a:extLst>
            </p:cNvPr>
            <p:cNvSpPr/>
            <p:nvPr/>
          </p:nvSpPr>
          <p:spPr>
            <a:xfrm>
              <a:off x="701642" y="1170483"/>
              <a:ext cx="1409700" cy="553339"/>
            </a:xfrm>
            <a:custGeom>
              <a:avLst/>
              <a:gdLst/>
              <a:ahLst/>
              <a:cxnLst/>
              <a:rect l="0" t="0" r="0" b="0"/>
              <a:pathLst>
                <a:path w="1409700" h="553339">
                  <a:moveTo>
                    <a:pt x="0" y="0"/>
                  </a:moveTo>
                  <a:lnTo>
                    <a:pt x="1409700" y="0"/>
                  </a:lnTo>
                  <a:lnTo>
                    <a:pt x="1409700" y="553339"/>
                  </a:lnTo>
                  <a:lnTo>
                    <a:pt x="0" y="553339"/>
                  </a:lnTo>
                  <a:lnTo>
                    <a:pt x="0" y="0"/>
                  </a:lnTo>
                </a:path>
              </a:pathLst>
            </a:custGeom>
            <a:solidFill>
              <a:srgbClr val="FFFFFF"/>
            </a:solidFill>
            <a:ln w="0" cap="flat">
              <a:noFill/>
              <a:miter lim="100000"/>
            </a:ln>
            <a:effectLst/>
          </p:spPr>
          <p:txBody>
            <a:bodyPr/>
            <a:lstStyle/>
            <a:p>
              <a:endParaRPr lang="en-US"/>
            </a:p>
          </p:txBody>
        </p:sp>
        <p:sp>
          <p:nvSpPr>
            <p:cNvPr id="66" name="Shape 9587">
              <a:extLst>
                <a:ext uri="{FF2B5EF4-FFF2-40B4-BE49-F238E27FC236}">
                  <a16:creationId xmlns:a16="http://schemas.microsoft.com/office/drawing/2014/main" id="{6875A917-06E6-4C3D-B5F6-E48239FC321D}"/>
                </a:ext>
              </a:extLst>
            </p:cNvPr>
            <p:cNvSpPr/>
            <p:nvPr/>
          </p:nvSpPr>
          <p:spPr>
            <a:xfrm>
              <a:off x="701642" y="1170483"/>
              <a:ext cx="1409700" cy="553339"/>
            </a:xfrm>
            <a:custGeom>
              <a:avLst/>
              <a:gdLst/>
              <a:ahLst/>
              <a:cxnLst/>
              <a:rect l="0" t="0" r="0" b="0"/>
              <a:pathLst>
                <a:path w="1409700" h="553339">
                  <a:moveTo>
                    <a:pt x="1409700" y="553339"/>
                  </a:moveTo>
                  <a:lnTo>
                    <a:pt x="0" y="553339"/>
                  </a:lnTo>
                  <a:lnTo>
                    <a:pt x="0" y="0"/>
                  </a:lnTo>
                  <a:lnTo>
                    <a:pt x="1409700" y="0"/>
                  </a:lnTo>
                  <a:close/>
                </a:path>
              </a:pathLst>
            </a:custGeom>
            <a:noFill/>
            <a:ln w="3810" cap="flat" cmpd="sng" algn="ctr">
              <a:solidFill>
                <a:srgbClr val="000000"/>
              </a:solidFill>
              <a:prstDash val="solid"/>
              <a:miter lim="100000"/>
            </a:ln>
            <a:effectLst/>
          </p:spPr>
          <p:txBody>
            <a:bodyPr/>
            <a:lstStyle/>
            <a:p>
              <a:endParaRPr lang="en-US"/>
            </a:p>
          </p:txBody>
        </p:sp>
        <p:sp>
          <p:nvSpPr>
            <p:cNvPr id="67" name="Shape 9589">
              <a:extLst>
                <a:ext uri="{FF2B5EF4-FFF2-40B4-BE49-F238E27FC236}">
                  <a16:creationId xmlns:a16="http://schemas.microsoft.com/office/drawing/2014/main" id="{3D8010C5-1FCE-4EB0-8D2F-9E290A91CC43}"/>
                </a:ext>
              </a:extLst>
            </p:cNvPr>
            <p:cNvSpPr/>
            <p:nvPr/>
          </p:nvSpPr>
          <p:spPr>
            <a:xfrm>
              <a:off x="803267" y="1334795"/>
              <a:ext cx="1206373" cy="0"/>
            </a:xfrm>
            <a:custGeom>
              <a:avLst/>
              <a:gdLst/>
              <a:ahLst/>
              <a:cxnLst/>
              <a:rect l="0" t="0" r="0" b="0"/>
              <a:pathLst>
                <a:path w="1206373">
                  <a:moveTo>
                    <a:pt x="1206373" y="0"/>
                  </a:moveTo>
                  <a:lnTo>
                    <a:pt x="0" y="0"/>
                  </a:lnTo>
                </a:path>
              </a:pathLst>
            </a:custGeom>
            <a:noFill/>
            <a:ln w="3810" cap="flat" cmpd="sng" algn="ctr">
              <a:solidFill>
                <a:srgbClr val="000000"/>
              </a:solidFill>
              <a:prstDash val="solid"/>
              <a:miter lim="100000"/>
            </a:ln>
            <a:effectLst/>
          </p:spPr>
          <p:txBody>
            <a:bodyPr/>
            <a:lstStyle/>
            <a:p>
              <a:endParaRPr lang="en-US"/>
            </a:p>
          </p:txBody>
        </p:sp>
        <p:sp>
          <p:nvSpPr>
            <p:cNvPr id="68" name="Shape 619299">
              <a:extLst>
                <a:ext uri="{FF2B5EF4-FFF2-40B4-BE49-F238E27FC236}">
                  <a16:creationId xmlns:a16="http://schemas.microsoft.com/office/drawing/2014/main" id="{2761DFA5-93FB-4808-8D4F-0A2347DD43EB}"/>
                </a:ext>
              </a:extLst>
            </p:cNvPr>
            <p:cNvSpPr/>
            <p:nvPr/>
          </p:nvSpPr>
          <p:spPr>
            <a:xfrm>
              <a:off x="708170" y="1236510"/>
              <a:ext cx="95098" cy="482549"/>
            </a:xfrm>
            <a:custGeom>
              <a:avLst/>
              <a:gdLst/>
              <a:ahLst/>
              <a:cxnLst/>
              <a:rect l="0" t="0" r="0" b="0"/>
              <a:pathLst>
                <a:path w="95098" h="482549">
                  <a:moveTo>
                    <a:pt x="0" y="0"/>
                  </a:moveTo>
                  <a:lnTo>
                    <a:pt x="95098" y="0"/>
                  </a:lnTo>
                  <a:lnTo>
                    <a:pt x="95098" y="482549"/>
                  </a:lnTo>
                  <a:lnTo>
                    <a:pt x="0" y="482549"/>
                  </a:lnTo>
                  <a:lnTo>
                    <a:pt x="0" y="0"/>
                  </a:lnTo>
                </a:path>
              </a:pathLst>
            </a:custGeom>
            <a:solidFill>
              <a:srgbClr val="FFFFFF"/>
            </a:solidFill>
            <a:ln w="0" cap="flat">
              <a:noFill/>
              <a:miter lim="100000"/>
            </a:ln>
            <a:effectLst/>
          </p:spPr>
          <p:txBody>
            <a:bodyPr/>
            <a:lstStyle/>
            <a:p>
              <a:endParaRPr lang="en-US"/>
            </a:p>
          </p:txBody>
        </p:sp>
        <p:sp>
          <p:nvSpPr>
            <p:cNvPr id="69" name="Shape 619300">
              <a:extLst>
                <a:ext uri="{FF2B5EF4-FFF2-40B4-BE49-F238E27FC236}">
                  <a16:creationId xmlns:a16="http://schemas.microsoft.com/office/drawing/2014/main" id="{75BC76FC-9CD5-48FD-9665-EF7678016DA6}"/>
                </a:ext>
              </a:extLst>
            </p:cNvPr>
            <p:cNvSpPr/>
            <p:nvPr/>
          </p:nvSpPr>
          <p:spPr>
            <a:xfrm>
              <a:off x="2009640" y="1236510"/>
              <a:ext cx="95098" cy="482549"/>
            </a:xfrm>
            <a:custGeom>
              <a:avLst/>
              <a:gdLst/>
              <a:ahLst/>
              <a:cxnLst/>
              <a:rect l="0" t="0" r="0" b="0"/>
              <a:pathLst>
                <a:path w="95098" h="482549">
                  <a:moveTo>
                    <a:pt x="0" y="0"/>
                  </a:moveTo>
                  <a:lnTo>
                    <a:pt x="95098" y="0"/>
                  </a:lnTo>
                  <a:lnTo>
                    <a:pt x="95098" y="482549"/>
                  </a:lnTo>
                  <a:lnTo>
                    <a:pt x="0" y="482549"/>
                  </a:lnTo>
                  <a:lnTo>
                    <a:pt x="0" y="0"/>
                  </a:lnTo>
                </a:path>
              </a:pathLst>
            </a:custGeom>
            <a:solidFill>
              <a:srgbClr val="FFFFFF"/>
            </a:solidFill>
            <a:ln w="0" cap="flat">
              <a:noFill/>
              <a:miter lim="100000"/>
            </a:ln>
            <a:effectLst/>
          </p:spPr>
          <p:txBody>
            <a:bodyPr/>
            <a:lstStyle/>
            <a:p>
              <a:endParaRPr lang="en-US"/>
            </a:p>
          </p:txBody>
        </p:sp>
        <p:pic>
          <p:nvPicPr>
            <p:cNvPr id="70" name="Picture 69">
              <a:extLst>
                <a:ext uri="{FF2B5EF4-FFF2-40B4-BE49-F238E27FC236}">
                  <a16:creationId xmlns:a16="http://schemas.microsoft.com/office/drawing/2014/main" id="{CE23D604-A166-4EC6-8555-6FD66E014C5D}"/>
                </a:ext>
              </a:extLst>
            </p:cNvPr>
            <p:cNvPicPr/>
            <p:nvPr/>
          </p:nvPicPr>
          <p:blipFill>
            <a:blip r:embed="rId27" cstate="print">
              <a:extLst>
                <a:ext uri="{28A0092B-C50C-407E-A947-70E740481C1C}">
                  <a14:useLocalDpi xmlns:a14="http://schemas.microsoft.com/office/drawing/2010/main" val="0"/>
                </a:ext>
              </a:extLst>
            </a:blip>
            <a:stretch>
              <a:fillRect/>
            </a:stretch>
          </p:blipFill>
          <p:spPr>
            <a:xfrm>
              <a:off x="1992686" y="1222121"/>
              <a:ext cx="124968" cy="509016"/>
            </a:xfrm>
            <a:prstGeom prst="rect">
              <a:avLst/>
            </a:prstGeom>
          </p:spPr>
        </p:pic>
        <p:pic>
          <p:nvPicPr>
            <p:cNvPr id="71" name="Picture 70">
              <a:extLst>
                <a:ext uri="{FF2B5EF4-FFF2-40B4-BE49-F238E27FC236}">
                  <a16:creationId xmlns:a16="http://schemas.microsoft.com/office/drawing/2014/main" id="{9EF22FA8-BD29-4D5D-A2F1-D7613DEED73B}"/>
                </a:ext>
              </a:extLst>
            </p:cNvPr>
            <p:cNvPicPr/>
            <p:nvPr/>
          </p:nvPicPr>
          <p:blipFill>
            <a:blip r:embed="rId28" cstate="print">
              <a:extLst>
                <a:ext uri="{28A0092B-C50C-407E-A947-70E740481C1C}">
                  <a14:useLocalDpi xmlns:a14="http://schemas.microsoft.com/office/drawing/2010/main" val="0"/>
                </a:ext>
              </a:extLst>
            </a:blip>
            <a:stretch>
              <a:fillRect/>
            </a:stretch>
          </p:blipFill>
          <p:spPr>
            <a:xfrm>
              <a:off x="2005894" y="1543177"/>
              <a:ext cx="100584" cy="27432"/>
            </a:xfrm>
            <a:prstGeom prst="rect">
              <a:avLst/>
            </a:prstGeom>
          </p:spPr>
        </p:pic>
        <p:pic>
          <p:nvPicPr>
            <p:cNvPr id="72" name="Picture 71">
              <a:extLst>
                <a:ext uri="{FF2B5EF4-FFF2-40B4-BE49-F238E27FC236}">
                  <a16:creationId xmlns:a16="http://schemas.microsoft.com/office/drawing/2014/main" id="{A6B4550D-77DE-47E3-9DCC-63762D5C6255}"/>
                </a:ext>
              </a:extLst>
            </p:cNvPr>
            <p:cNvPicPr/>
            <p:nvPr/>
          </p:nvPicPr>
          <p:blipFill>
            <a:blip r:embed="rId29" cstate="print">
              <a:extLst>
                <a:ext uri="{28A0092B-C50C-407E-A947-70E740481C1C}">
                  <a14:useLocalDpi xmlns:a14="http://schemas.microsoft.com/office/drawing/2010/main" val="0"/>
                </a:ext>
              </a:extLst>
            </a:blip>
            <a:stretch>
              <a:fillRect/>
            </a:stretch>
          </p:blipFill>
          <p:spPr>
            <a:xfrm>
              <a:off x="2005894" y="1381633"/>
              <a:ext cx="100584" cy="27432"/>
            </a:xfrm>
            <a:prstGeom prst="rect">
              <a:avLst/>
            </a:prstGeom>
          </p:spPr>
        </p:pic>
        <p:sp>
          <p:nvSpPr>
            <p:cNvPr id="73" name="Shape 9595">
              <a:extLst>
                <a:ext uri="{FF2B5EF4-FFF2-40B4-BE49-F238E27FC236}">
                  <a16:creationId xmlns:a16="http://schemas.microsoft.com/office/drawing/2014/main" id="{296370CB-6821-49A3-9809-A5E64B1F0662}"/>
                </a:ext>
              </a:extLst>
            </p:cNvPr>
            <p:cNvSpPr/>
            <p:nvPr/>
          </p:nvSpPr>
          <p:spPr>
            <a:xfrm>
              <a:off x="803262" y="2582412"/>
              <a:ext cx="1206373" cy="264109"/>
            </a:xfrm>
            <a:custGeom>
              <a:avLst/>
              <a:gdLst/>
              <a:ahLst/>
              <a:cxnLst/>
              <a:rect l="0" t="0" r="0" b="0"/>
              <a:pathLst>
                <a:path w="1206373" h="264109">
                  <a:moveTo>
                    <a:pt x="694449" y="0"/>
                  </a:moveTo>
                  <a:cubicBezTo>
                    <a:pt x="711467" y="0"/>
                    <a:pt x="1033628" y="42494"/>
                    <a:pt x="1033628" y="42494"/>
                  </a:cubicBezTo>
                  <a:lnTo>
                    <a:pt x="1130808" y="57252"/>
                  </a:lnTo>
                  <a:lnTo>
                    <a:pt x="1206373" y="57252"/>
                  </a:lnTo>
                  <a:lnTo>
                    <a:pt x="1205243" y="264109"/>
                  </a:lnTo>
                  <a:lnTo>
                    <a:pt x="0" y="264109"/>
                  </a:lnTo>
                  <a:lnTo>
                    <a:pt x="0" y="37668"/>
                  </a:lnTo>
                  <a:lnTo>
                    <a:pt x="98958" y="42583"/>
                  </a:lnTo>
                  <a:lnTo>
                    <a:pt x="161379" y="62268"/>
                  </a:lnTo>
                  <a:lnTo>
                    <a:pt x="286220" y="16116"/>
                  </a:lnTo>
                  <a:lnTo>
                    <a:pt x="439433" y="33338"/>
                  </a:lnTo>
                  <a:cubicBezTo>
                    <a:pt x="439433" y="33338"/>
                    <a:pt x="555422" y="0"/>
                    <a:pt x="694449" y="0"/>
                  </a:cubicBezTo>
                  <a:close/>
                </a:path>
              </a:pathLst>
            </a:custGeom>
            <a:solidFill>
              <a:srgbClr val="B69969"/>
            </a:solidFill>
            <a:ln w="0" cap="flat">
              <a:noFill/>
              <a:miter lim="100000"/>
            </a:ln>
            <a:effectLst/>
          </p:spPr>
          <p:txBody>
            <a:bodyPr/>
            <a:lstStyle/>
            <a:p>
              <a:endParaRPr lang="en-US"/>
            </a:p>
          </p:txBody>
        </p:sp>
        <p:sp>
          <p:nvSpPr>
            <p:cNvPr id="74" name="Shape 9596">
              <a:extLst>
                <a:ext uri="{FF2B5EF4-FFF2-40B4-BE49-F238E27FC236}">
                  <a16:creationId xmlns:a16="http://schemas.microsoft.com/office/drawing/2014/main" id="{914E4BF7-DCE8-4F58-A0AA-1BD8F5E73A7F}"/>
                </a:ext>
              </a:extLst>
            </p:cNvPr>
            <p:cNvSpPr/>
            <p:nvPr/>
          </p:nvSpPr>
          <p:spPr>
            <a:xfrm>
              <a:off x="803262" y="1719054"/>
              <a:ext cx="1206373" cy="1127468"/>
            </a:xfrm>
            <a:custGeom>
              <a:avLst/>
              <a:gdLst/>
              <a:ahLst/>
              <a:cxnLst/>
              <a:rect l="0" t="0" r="0" b="0"/>
              <a:pathLst>
                <a:path w="1206373" h="1127468">
                  <a:moveTo>
                    <a:pt x="0" y="0"/>
                  </a:moveTo>
                  <a:lnTo>
                    <a:pt x="0" y="1127468"/>
                  </a:lnTo>
                  <a:lnTo>
                    <a:pt x="1206373" y="1127468"/>
                  </a:lnTo>
                  <a:lnTo>
                    <a:pt x="1206373" y="0"/>
                  </a:lnTo>
                </a:path>
              </a:pathLst>
            </a:custGeom>
            <a:noFill/>
            <a:ln w="12700" cap="flat" cmpd="sng" algn="ctr">
              <a:solidFill>
                <a:srgbClr val="000000"/>
              </a:solidFill>
              <a:prstDash val="solid"/>
              <a:miter lim="100000"/>
            </a:ln>
            <a:effectLst/>
          </p:spPr>
          <p:txBody>
            <a:bodyPr/>
            <a:lstStyle/>
            <a:p>
              <a:endParaRPr lang="en-US"/>
            </a:p>
          </p:txBody>
        </p:sp>
        <p:sp>
          <p:nvSpPr>
            <p:cNvPr id="75" name="Rectangle 74">
              <a:extLst>
                <a:ext uri="{FF2B5EF4-FFF2-40B4-BE49-F238E27FC236}">
                  <a16:creationId xmlns:a16="http://schemas.microsoft.com/office/drawing/2014/main" id="{DCFF4DCA-5158-4966-8CA5-78E585FA0062}"/>
                </a:ext>
              </a:extLst>
            </p:cNvPr>
            <p:cNvSpPr/>
            <p:nvPr/>
          </p:nvSpPr>
          <p:spPr>
            <a:xfrm>
              <a:off x="2525747" y="1407537"/>
              <a:ext cx="807719" cy="278542"/>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Support sand bag /Mason/ring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Rectangle 75">
              <a:extLst>
                <a:ext uri="{FF2B5EF4-FFF2-40B4-BE49-F238E27FC236}">
                  <a16:creationId xmlns:a16="http://schemas.microsoft.com/office/drawing/2014/main" id="{46C951A7-ED30-44C8-856B-5115D236139F}"/>
                </a:ext>
              </a:extLst>
            </p:cNvPr>
            <p:cNvSpPr/>
            <p:nvPr/>
          </p:nvSpPr>
          <p:spPr>
            <a:xfrm>
              <a:off x="2526116" y="920995"/>
              <a:ext cx="1414863" cy="269007"/>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slab raised to stop water from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76">
              <a:extLst>
                <a:ext uri="{FF2B5EF4-FFF2-40B4-BE49-F238E27FC236}">
                  <a16:creationId xmlns:a16="http://schemas.microsoft.com/office/drawing/2014/main" id="{B9CCC121-CC68-4180-BE1A-D1658D46C405}"/>
                </a:ext>
              </a:extLst>
            </p:cNvPr>
            <p:cNvSpPr/>
            <p:nvPr/>
          </p:nvSpPr>
          <p:spPr>
            <a:xfrm>
              <a:off x="2526407" y="1144987"/>
              <a:ext cx="799688" cy="118280"/>
            </a:xfrm>
            <a:prstGeom prst="rect">
              <a:avLst/>
            </a:prstGeom>
            <a:ln>
              <a:noFill/>
            </a:ln>
          </p:spPr>
          <p:txBody>
            <a:bodyPr vert="horz" lIns="0" tIns="0" rIns="0" bIns="0" rtlCol="0">
              <a:noAutofit/>
            </a:bodyPr>
            <a:lstStyle/>
            <a:p>
              <a:pPr>
                <a:lnSpc>
                  <a:spcPct val="107000"/>
                </a:lnSpc>
                <a:spcAft>
                  <a:spcPts val="800"/>
                </a:spcAft>
              </a:pPr>
              <a:r>
                <a:rPr lang="en-GB" sz="800">
                  <a:effectLst/>
                  <a:latin typeface="Calibri" panose="020F0502020204030204" pitchFamily="34" charset="0"/>
                  <a:ea typeface="Calibri" panose="020F0502020204030204" pitchFamily="34" charset="0"/>
                  <a:cs typeface="Times New Roman" panose="02020603050405020304" pitchFamily="18" charset="0"/>
                </a:rPr>
                <a:t>entering the pit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Shape 9600">
              <a:extLst>
                <a:ext uri="{FF2B5EF4-FFF2-40B4-BE49-F238E27FC236}">
                  <a16:creationId xmlns:a16="http://schemas.microsoft.com/office/drawing/2014/main" id="{8719CF99-D2F2-466E-A1FD-9FFBBAC36517}"/>
                </a:ext>
              </a:extLst>
            </p:cNvPr>
            <p:cNvSpPr/>
            <p:nvPr/>
          </p:nvSpPr>
          <p:spPr>
            <a:xfrm>
              <a:off x="2063395" y="1472990"/>
              <a:ext cx="413829" cy="0"/>
            </a:xfrm>
            <a:custGeom>
              <a:avLst/>
              <a:gdLst/>
              <a:ahLst/>
              <a:cxnLst/>
              <a:rect l="0" t="0" r="0" b="0"/>
              <a:pathLst>
                <a:path w="413829">
                  <a:moveTo>
                    <a:pt x="413829" y="0"/>
                  </a:moveTo>
                  <a:lnTo>
                    <a:pt x="0" y="0"/>
                  </a:lnTo>
                </a:path>
              </a:pathLst>
            </a:custGeom>
            <a:noFill/>
            <a:ln w="3810" cap="flat" cmpd="sng" algn="ctr">
              <a:solidFill>
                <a:srgbClr val="000000"/>
              </a:solidFill>
              <a:prstDash val="solid"/>
              <a:miter lim="100000"/>
            </a:ln>
            <a:effectLst/>
          </p:spPr>
          <p:txBody>
            <a:bodyPr/>
            <a:lstStyle/>
            <a:p>
              <a:endParaRPr lang="en-US"/>
            </a:p>
          </p:txBody>
        </p:sp>
        <p:sp>
          <p:nvSpPr>
            <p:cNvPr id="79" name="Shape 9601">
              <a:extLst>
                <a:ext uri="{FF2B5EF4-FFF2-40B4-BE49-F238E27FC236}">
                  <a16:creationId xmlns:a16="http://schemas.microsoft.com/office/drawing/2014/main" id="{C776DF0E-D51E-452B-B046-3329C132265A}"/>
                </a:ext>
              </a:extLst>
            </p:cNvPr>
            <p:cNvSpPr/>
            <p:nvPr/>
          </p:nvSpPr>
          <p:spPr>
            <a:xfrm>
              <a:off x="2060803" y="1463111"/>
              <a:ext cx="12827" cy="19774"/>
            </a:xfrm>
            <a:custGeom>
              <a:avLst/>
              <a:gdLst/>
              <a:ahLst/>
              <a:cxnLst/>
              <a:rect l="0" t="0" r="0" b="0"/>
              <a:pathLst>
                <a:path w="12827" h="19774">
                  <a:moveTo>
                    <a:pt x="9881" y="0"/>
                  </a:moveTo>
                  <a:lnTo>
                    <a:pt x="12827" y="2946"/>
                  </a:lnTo>
                  <a:lnTo>
                    <a:pt x="5893" y="9881"/>
                  </a:lnTo>
                  <a:lnTo>
                    <a:pt x="12827" y="16828"/>
                  </a:lnTo>
                  <a:lnTo>
                    <a:pt x="9881" y="19774"/>
                  </a:lnTo>
                  <a:lnTo>
                    <a:pt x="0" y="9881"/>
                  </a:lnTo>
                  <a:lnTo>
                    <a:pt x="9881" y="0"/>
                  </a:lnTo>
                  <a:close/>
                </a:path>
              </a:pathLst>
            </a:custGeom>
            <a:solidFill>
              <a:srgbClr val="000000"/>
            </a:solidFill>
            <a:ln w="0" cap="flat">
              <a:noFill/>
              <a:miter lim="100000"/>
            </a:ln>
            <a:effectLst/>
          </p:spPr>
          <p:txBody>
            <a:bodyPr/>
            <a:lstStyle/>
            <a:p>
              <a:endParaRPr lang="en-US"/>
            </a:p>
          </p:txBody>
        </p:sp>
        <p:sp>
          <p:nvSpPr>
            <p:cNvPr id="80" name="Shape 9602">
              <a:extLst>
                <a:ext uri="{FF2B5EF4-FFF2-40B4-BE49-F238E27FC236}">
                  <a16:creationId xmlns:a16="http://schemas.microsoft.com/office/drawing/2014/main" id="{6D8536C2-2908-427F-8C5F-C1CFFFAEA312}"/>
                </a:ext>
              </a:extLst>
            </p:cNvPr>
            <p:cNvSpPr/>
            <p:nvPr/>
          </p:nvSpPr>
          <p:spPr>
            <a:xfrm>
              <a:off x="1918576" y="977893"/>
              <a:ext cx="558648" cy="187947"/>
            </a:xfrm>
            <a:custGeom>
              <a:avLst/>
              <a:gdLst/>
              <a:ahLst/>
              <a:cxnLst/>
              <a:rect l="0" t="0" r="0" b="0"/>
              <a:pathLst>
                <a:path w="558648" h="187947">
                  <a:moveTo>
                    <a:pt x="0" y="187947"/>
                  </a:moveTo>
                  <a:lnTo>
                    <a:pt x="0" y="0"/>
                  </a:lnTo>
                  <a:lnTo>
                    <a:pt x="558648" y="0"/>
                  </a:lnTo>
                </a:path>
              </a:pathLst>
            </a:custGeom>
            <a:noFill/>
            <a:ln w="3810" cap="flat" cmpd="sng" algn="ctr">
              <a:solidFill>
                <a:srgbClr val="000000"/>
              </a:solidFill>
              <a:prstDash val="solid"/>
              <a:miter lim="100000"/>
            </a:ln>
            <a:effectLst/>
          </p:spPr>
          <p:txBody>
            <a:bodyPr/>
            <a:lstStyle/>
            <a:p>
              <a:endParaRPr lang="en-US"/>
            </a:p>
          </p:txBody>
        </p:sp>
        <p:sp>
          <p:nvSpPr>
            <p:cNvPr id="81" name="Shape 9603">
              <a:extLst>
                <a:ext uri="{FF2B5EF4-FFF2-40B4-BE49-F238E27FC236}">
                  <a16:creationId xmlns:a16="http://schemas.microsoft.com/office/drawing/2014/main" id="{485B0668-7A4F-4648-87EB-8B10533FF189}"/>
                </a:ext>
              </a:extLst>
            </p:cNvPr>
            <p:cNvSpPr/>
            <p:nvPr/>
          </p:nvSpPr>
          <p:spPr>
            <a:xfrm>
              <a:off x="1908696" y="1155592"/>
              <a:ext cx="19774" cy="12840"/>
            </a:xfrm>
            <a:custGeom>
              <a:avLst/>
              <a:gdLst/>
              <a:ahLst/>
              <a:cxnLst/>
              <a:rect l="0" t="0" r="0" b="0"/>
              <a:pathLst>
                <a:path w="19774" h="12840">
                  <a:moveTo>
                    <a:pt x="2934" y="0"/>
                  </a:moveTo>
                  <a:lnTo>
                    <a:pt x="9881" y="6934"/>
                  </a:lnTo>
                  <a:lnTo>
                    <a:pt x="16828" y="0"/>
                  </a:lnTo>
                  <a:lnTo>
                    <a:pt x="19774" y="2959"/>
                  </a:lnTo>
                  <a:lnTo>
                    <a:pt x="9881" y="12840"/>
                  </a:lnTo>
                  <a:lnTo>
                    <a:pt x="0" y="2959"/>
                  </a:lnTo>
                  <a:lnTo>
                    <a:pt x="2934" y="0"/>
                  </a:lnTo>
                  <a:close/>
                </a:path>
              </a:pathLst>
            </a:custGeom>
            <a:solidFill>
              <a:srgbClr val="000000"/>
            </a:solidFill>
            <a:ln w="0" cap="flat">
              <a:noFill/>
              <a:miter lim="100000"/>
            </a:ln>
            <a:effectLst/>
          </p:spPr>
          <p:txBody>
            <a:bodyPr/>
            <a:lstStyle/>
            <a:p>
              <a:endParaRPr lang="en-US"/>
            </a:p>
          </p:txBody>
        </p:sp>
        <p:sp>
          <p:nvSpPr>
            <p:cNvPr id="82" name="Shape 9604">
              <a:extLst>
                <a:ext uri="{FF2B5EF4-FFF2-40B4-BE49-F238E27FC236}">
                  <a16:creationId xmlns:a16="http://schemas.microsoft.com/office/drawing/2014/main" id="{7D493F9B-885A-497F-B5A1-42BB679B65F3}"/>
                </a:ext>
              </a:extLst>
            </p:cNvPr>
            <p:cNvSpPr/>
            <p:nvPr/>
          </p:nvSpPr>
          <p:spPr>
            <a:xfrm>
              <a:off x="2104734" y="1236504"/>
              <a:ext cx="276022" cy="0"/>
            </a:xfrm>
            <a:custGeom>
              <a:avLst/>
              <a:gdLst/>
              <a:ahLst/>
              <a:cxnLst/>
              <a:rect l="0" t="0" r="0" b="0"/>
              <a:pathLst>
                <a:path w="276022">
                  <a:moveTo>
                    <a:pt x="0" y="0"/>
                  </a:moveTo>
                  <a:lnTo>
                    <a:pt x="276022" y="0"/>
                  </a:lnTo>
                </a:path>
              </a:pathLst>
            </a:custGeom>
            <a:noFill/>
            <a:ln w="12700" cap="flat" cmpd="sng" algn="ctr">
              <a:solidFill>
                <a:srgbClr val="000000"/>
              </a:solidFill>
              <a:prstDash val="solid"/>
              <a:miter lim="100000"/>
            </a:ln>
            <a:effectLst/>
          </p:spPr>
          <p:txBody>
            <a:bodyPr/>
            <a:lstStyle/>
            <a:p>
              <a:endParaRPr lang="en-US"/>
            </a:p>
          </p:txBody>
        </p:sp>
        <p:sp>
          <p:nvSpPr>
            <p:cNvPr id="83" name="Shape 9605">
              <a:extLst>
                <a:ext uri="{FF2B5EF4-FFF2-40B4-BE49-F238E27FC236}">
                  <a16:creationId xmlns:a16="http://schemas.microsoft.com/office/drawing/2014/main" id="{62A9D491-F572-42F0-A555-B0E7FFC6367D}"/>
                </a:ext>
              </a:extLst>
            </p:cNvPr>
            <p:cNvSpPr/>
            <p:nvPr/>
          </p:nvSpPr>
          <p:spPr>
            <a:xfrm>
              <a:off x="423076" y="1236504"/>
              <a:ext cx="285090" cy="0"/>
            </a:xfrm>
            <a:custGeom>
              <a:avLst/>
              <a:gdLst/>
              <a:ahLst/>
              <a:cxnLst/>
              <a:rect l="0" t="0" r="0" b="0"/>
              <a:pathLst>
                <a:path w="285090">
                  <a:moveTo>
                    <a:pt x="285090" y="0"/>
                  </a:moveTo>
                  <a:lnTo>
                    <a:pt x="0" y="0"/>
                  </a:lnTo>
                </a:path>
              </a:pathLst>
            </a:custGeom>
            <a:noFill/>
            <a:ln w="12700" cap="flat" cmpd="sng" algn="ctr">
              <a:solidFill>
                <a:srgbClr val="000000"/>
              </a:solidFill>
              <a:prstDash val="solid"/>
              <a:miter lim="100000"/>
            </a:ln>
            <a:effectLst/>
          </p:spPr>
          <p:txBody>
            <a:bodyPr/>
            <a:lstStyle/>
            <a:p>
              <a:endParaRPr lang="en-US"/>
            </a:p>
          </p:txBody>
        </p:sp>
        <p:pic>
          <p:nvPicPr>
            <p:cNvPr id="84" name="Picture 83">
              <a:extLst>
                <a:ext uri="{FF2B5EF4-FFF2-40B4-BE49-F238E27FC236}">
                  <a16:creationId xmlns:a16="http://schemas.microsoft.com/office/drawing/2014/main" id="{5751B9A1-8B11-4AF0-B6A0-48B70CEA9AA4}"/>
                </a:ext>
              </a:extLst>
            </p:cNvPr>
            <p:cNvPicPr/>
            <p:nvPr/>
          </p:nvPicPr>
          <p:blipFill>
            <a:blip r:embed="rId30" cstate="print">
              <a:extLst>
                <a:ext uri="{28A0092B-C50C-407E-A947-70E740481C1C}">
                  <a14:useLocalDpi xmlns:a14="http://schemas.microsoft.com/office/drawing/2010/main" val="0"/>
                </a:ext>
              </a:extLst>
            </a:blip>
            <a:stretch>
              <a:fillRect/>
            </a:stretch>
          </p:blipFill>
          <p:spPr>
            <a:xfrm>
              <a:off x="691190" y="1222121"/>
              <a:ext cx="124968" cy="509016"/>
            </a:xfrm>
            <a:prstGeom prst="rect">
              <a:avLst/>
            </a:prstGeom>
          </p:spPr>
        </p:pic>
        <p:pic>
          <p:nvPicPr>
            <p:cNvPr id="85" name="Picture 84">
              <a:extLst>
                <a:ext uri="{FF2B5EF4-FFF2-40B4-BE49-F238E27FC236}">
                  <a16:creationId xmlns:a16="http://schemas.microsoft.com/office/drawing/2014/main" id="{194F2FCD-7293-4241-85B2-A3150CB3B669}"/>
                </a:ext>
              </a:extLst>
            </p:cNvPr>
            <p:cNvPicPr/>
            <p:nvPr/>
          </p:nvPicPr>
          <p:blipFill>
            <a:blip r:embed="rId28" cstate="print">
              <a:extLst>
                <a:ext uri="{28A0092B-C50C-407E-A947-70E740481C1C}">
                  <a14:useLocalDpi xmlns:a14="http://schemas.microsoft.com/office/drawing/2010/main" val="0"/>
                </a:ext>
              </a:extLst>
            </a:blip>
            <a:stretch>
              <a:fillRect/>
            </a:stretch>
          </p:blipFill>
          <p:spPr>
            <a:xfrm>
              <a:off x="704398" y="1543177"/>
              <a:ext cx="100584" cy="27432"/>
            </a:xfrm>
            <a:prstGeom prst="rect">
              <a:avLst/>
            </a:prstGeom>
          </p:spPr>
        </p:pic>
        <p:pic>
          <p:nvPicPr>
            <p:cNvPr id="86" name="Picture 85">
              <a:extLst>
                <a:ext uri="{FF2B5EF4-FFF2-40B4-BE49-F238E27FC236}">
                  <a16:creationId xmlns:a16="http://schemas.microsoft.com/office/drawing/2014/main" id="{3F80AA6D-6CC6-493C-9DD4-B8995908D965}"/>
                </a:ext>
              </a:extLst>
            </p:cNvPr>
            <p:cNvPicPr/>
            <p:nvPr/>
          </p:nvPicPr>
          <p:blipFill>
            <a:blip r:embed="rId29" cstate="print">
              <a:extLst>
                <a:ext uri="{28A0092B-C50C-407E-A947-70E740481C1C}">
                  <a14:useLocalDpi xmlns:a14="http://schemas.microsoft.com/office/drawing/2010/main" val="0"/>
                </a:ext>
              </a:extLst>
            </a:blip>
            <a:stretch>
              <a:fillRect/>
            </a:stretch>
          </p:blipFill>
          <p:spPr>
            <a:xfrm>
              <a:off x="704398" y="1381633"/>
              <a:ext cx="100584" cy="27432"/>
            </a:xfrm>
            <a:prstGeom prst="rect">
              <a:avLst/>
            </a:prstGeom>
          </p:spPr>
        </p:pic>
        <p:sp>
          <p:nvSpPr>
            <p:cNvPr id="87" name="Shape 9609">
              <a:extLst>
                <a:ext uri="{FF2B5EF4-FFF2-40B4-BE49-F238E27FC236}">
                  <a16:creationId xmlns:a16="http://schemas.microsoft.com/office/drawing/2014/main" id="{BA73FA74-1CB4-4EC3-90A5-1A9A8A21ECF5}"/>
                </a:ext>
              </a:extLst>
            </p:cNvPr>
            <p:cNvSpPr/>
            <p:nvPr/>
          </p:nvSpPr>
          <p:spPr>
            <a:xfrm>
              <a:off x="708863" y="1178415"/>
              <a:ext cx="767893" cy="148565"/>
            </a:xfrm>
            <a:custGeom>
              <a:avLst/>
              <a:gdLst/>
              <a:ahLst/>
              <a:cxnLst/>
              <a:rect l="0" t="0" r="0" b="0"/>
              <a:pathLst>
                <a:path w="767893" h="148565">
                  <a:moveTo>
                    <a:pt x="0" y="0"/>
                  </a:moveTo>
                  <a:lnTo>
                    <a:pt x="767893" y="0"/>
                  </a:lnTo>
                  <a:lnTo>
                    <a:pt x="767893" y="148565"/>
                  </a:lnTo>
                  <a:lnTo>
                    <a:pt x="51308" y="148565"/>
                  </a:lnTo>
                  <a:lnTo>
                    <a:pt x="51308" y="103327"/>
                  </a:lnTo>
                  <a:lnTo>
                    <a:pt x="0" y="103327"/>
                  </a:lnTo>
                  <a:lnTo>
                    <a:pt x="0" y="0"/>
                  </a:lnTo>
                  <a:close/>
                </a:path>
              </a:pathLst>
            </a:custGeom>
            <a:solidFill>
              <a:srgbClr val="7E7C79"/>
            </a:solidFill>
            <a:ln w="0" cap="flat">
              <a:noFill/>
              <a:miter lim="100000"/>
            </a:ln>
            <a:effectLst/>
          </p:spPr>
          <p:txBody>
            <a:bodyPr/>
            <a:lstStyle/>
            <a:p>
              <a:endParaRPr lang="en-US"/>
            </a:p>
          </p:txBody>
        </p:sp>
        <p:sp>
          <p:nvSpPr>
            <p:cNvPr id="88" name="Shape 9610">
              <a:extLst>
                <a:ext uri="{FF2B5EF4-FFF2-40B4-BE49-F238E27FC236}">
                  <a16:creationId xmlns:a16="http://schemas.microsoft.com/office/drawing/2014/main" id="{C0A10683-F79F-45CD-BA92-D8369FF39AE7}"/>
                </a:ext>
              </a:extLst>
            </p:cNvPr>
            <p:cNvSpPr/>
            <p:nvPr/>
          </p:nvSpPr>
          <p:spPr>
            <a:xfrm>
              <a:off x="708863" y="1178415"/>
              <a:ext cx="767893" cy="148565"/>
            </a:xfrm>
            <a:custGeom>
              <a:avLst/>
              <a:gdLst/>
              <a:ahLst/>
              <a:cxnLst/>
              <a:rect l="0" t="0" r="0" b="0"/>
              <a:pathLst>
                <a:path w="767893" h="148565">
                  <a:moveTo>
                    <a:pt x="0" y="0"/>
                  </a:moveTo>
                  <a:lnTo>
                    <a:pt x="767893" y="0"/>
                  </a:lnTo>
                  <a:lnTo>
                    <a:pt x="767893" y="148565"/>
                  </a:lnTo>
                  <a:lnTo>
                    <a:pt x="51308" y="148565"/>
                  </a:lnTo>
                  <a:lnTo>
                    <a:pt x="51308" y="103327"/>
                  </a:lnTo>
                  <a:lnTo>
                    <a:pt x="0" y="103327"/>
                  </a:lnTo>
                  <a:lnTo>
                    <a:pt x="0" y="0"/>
                  </a:lnTo>
                  <a:close/>
                </a:path>
              </a:pathLst>
            </a:custGeom>
            <a:noFill/>
            <a:ln w="19050" cap="flat" cmpd="sng" algn="ctr">
              <a:solidFill>
                <a:srgbClr val="000000"/>
              </a:solidFill>
              <a:prstDash val="solid"/>
              <a:miter lim="100000"/>
            </a:ln>
            <a:effectLst/>
          </p:spPr>
          <p:txBody>
            <a:bodyPr/>
            <a:lstStyle/>
            <a:p>
              <a:endParaRPr lang="en-US"/>
            </a:p>
          </p:txBody>
        </p:sp>
        <p:sp>
          <p:nvSpPr>
            <p:cNvPr id="89" name="Shape 9611">
              <a:extLst>
                <a:ext uri="{FF2B5EF4-FFF2-40B4-BE49-F238E27FC236}">
                  <a16:creationId xmlns:a16="http://schemas.microsoft.com/office/drawing/2014/main" id="{BF4A4FC2-96B3-4BD6-B59E-22D0C0CA4F1D}"/>
                </a:ext>
              </a:extLst>
            </p:cNvPr>
            <p:cNvSpPr/>
            <p:nvPr/>
          </p:nvSpPr>
          <p:spPr>
            <a:xfrm>
              <a:off x="1715034" y="1178415"/>
              <a:ext cx="387324" cy="148565"/>
            </a:xfrm>
            <a:custGeom>
              <a:avLst/>
              <a:gdLst/>
              <a:ahLst/>
              <a:cxnLst/>
              <a:rect l="0" t="0" r="0" b="0"/>
              <a:pathLst>
                <a:path w="387324" h="148565">
                  <a:moveTo>
                    <a:pt x="0" y="0"/>
                  </a:moveTo>
                  <a:lnTo>
                    <a:pt x="387324" y="0"/>
                  </a:lnTo>
                  <a:lnTo>
                    <a:pt x="387324" y="103327"/>
                  </a:lnTo>
                  <a:lnTo>
                    <a:pt x="336029" y="103327"/>
                  </a:lnTo>
                  <a:lnTo>
                    <a:pt x="336029" y="148565"/>
                  </a:lnTo>
                  <a:lnTo>
                    <a:pt x="0" y="148565"/>
                  </a:lnTo>
                  <a:lnTo>
                    <a:pt x="0" y="0"/>
                  </a:lnTo>
                  <a:close/>
                </a:path>
              </a:pathLst>
            </a:custGeom>
            <a:solidFill>
              <a:srgbClr val="7E7C79"/>
            </a:solidFill>
            <a:ln w="0" cap="flat">
              <a:noFill/>
              <a:miter lim="100000"/>
            </a:ln>
            <a:effectLst/>
          </p:spPr>
          <p:txBody>
            <a:bodyPr/>
            <a:lstStyle/>
            <a:p>
              <a:endParaRPr lang="en-US"/>
            </a:p>
          </p:txBody>
        </p:sp>
        <p:sp>
          <p:nvSpPr>
            <p:cNvPr id="90" name="Shape 9612">
              <a:extLst>
                <a:ext uri="{FF2B5EF4-FFF2-40B4-BE49-F238E27FC236}">
                  <a16:creationId xmlns:a16="http://schemas.microsoft.com/office/drawing/2014/main" id="{185BCB8A-E6E6-4FCB-A407-BF2974CEA4A3}"/>
                </a:ext>
              </a:extLst>
            </p:cNvPr>
            <p:cNvSpPr/>
            <p:nvPr/>
          </p:nvSpPr>
          <p:spPr>
            <a:xfrm>
              <a:off x="1715034" y="1178415"/>
              <a:ext cx="387324" cy="148565"/>
            </a:xfrm>
            <a:custGeom>
              <a:avLst/>
              <a:gdLst/>
              <a:ahLst/>
              <a:cxnLst/>
              <a:rect l="0" t="0" r="0" b="0"/>
              <a:pathLst>
                <a:path w="387324" h="148565">
                  <a:moveTo>
                    <a:pt x="387324" y="0"/>
                  </a:moveTo>
                  <a:lnTo>
                    <a:pt x="0" y="0"/>
                  </a:lnTo>
                  <a:lnTo>
                    <a:pt x="0" y="148565"/>
                  </a:lnTo>
                  <a:lnTo>
                    <a:pt x="336029" y="148565"/>
                  </a:lnTo>
                  <a:lnTo>
                    <a:pt x="336029" y="103327"/>
                  </a:lnTo>
                  <a:lnTo>
                    <a:pt x="387324" y="103327"/>
                  </a:lnTo>
                  <a:lnTo>
                    <a:pt x="387324" y="0"/>
                  </a:lnTo>
                  <a:close/>
                </a:path>
              </a:pathLst>
            </a:custGeom>
            <a:noFill/>
            <a:ln w="19050" cap="flat" cmpd="sng" algn="ctr">
              <a:solidFill>
                <a:srgbClr val="000000"/>
              </a:solidFill>
              <a:prstDash val="solid"/>
              <a:miter lim="100000"/>
            </a:ln>
            <a:effectLst/>
          </p:spPr>
          <p:txBody>
            <a:bodyPr/>
            <a:lstStyle/>
            <a:p>
              <a:endParaRPr lang="en-US"/>
            </a:p>
          </p:txBody>
        </p:sp>
        <p:sp>
          <p:nvSpPr>
            <p:cNvPr id="91" name="Shape 9613">
              <a:extLst>
                <a:ext uri="{FF2B5EF4-FFF2-40B4-BE49-F238E27FC236}">
                  <a16:creationId xmlns:a16="http://schemas.microsoft.com/office/drawing/2014/main" id="{131FDD69-CD18-4445-8735-13E199DAF1D4}"/>
                </a:ext>
              </a:extLst>
            </p:cNvPr>
            <p:cNvSpPr/>
            <p:nvPr/>
          </p:nvSpPr>
          <p:spPr>
            <a:xfrm>
              <a:off x="2009637" y="2201604"/>
              <a:ext cx="95098" cy="0"/>
            </a:xfrm>
            <a:custGeom>
              <a:avLst/>
              <a:gdLst/>
              <a:ahLst/>
              <a:cxnLst/>
              <a:rect l="0" t="0" r="0" b="0"/>
              <a:pathLst>
                <a:path w="95098">
                  <a:moveTo>
                    <a:pt x="0" y="0"/>
                  </a:moveTo>
                  <a:lnTo>
                    <a:pt x="95098"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2" name="Shape 9614">
              <a:extLst>
                <a:ext uri="{FF2B5EF4-FFF2-40B4-BE49-F238E27FC236}">
                  <a16:creationId xmlns:a16="http://schemas.microsoft.com/office/drawing/2014/main" id="{62E36C3C-34AE-4715-B645-A7147CFFF98C}"/>
                </a:ext>
              </a:extLst>
            </p:cNvPr>
            <p:cNvSpPr/>
            <p:nvPr/>
          </p:nvSpPr>
          <p:spPr>
            <a:xfrm>
              <a:off x="2009637" y="2040758"/>
              <a:ext cx="95098" cy="0"/>
            </a:xfrm>
            <a:custGeom>
              <a:avLst/>
              <a:gdLst/>
              <a:ahLst/>
              <a:cxnLst/>
              <a:rect l="0" t="0" r="0" b="0"/>
              <a:pathLst>
                <a:path w="95098">
                  <a:moveTo>
                    <a:pt x="95098"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3" name="Shape 9615">
              <a:extLst>
                <a:ext uri="{FF2B5EF4-FFF2-40B4-BE49-F238E27FC236}">
                  <a16:creationId xmlns:a16="http://schemas.microsoft.com/office/drawing/2014/main" id="{381D2AB7-14ED-4261-9957-33BB78BCF09D}"/>
                </a:ext>
              </a:extLst>
            </p:cNvPr>
            <p:cNvSpPr/>
            <p:nvPr/>
          </p:nvSpPr>
          <p:spPr>
            <a:xfrm>
              <a:off x="2009637" y="1879913"/>
              <a:ext cx="95098" cy="0"/>
            </a:xfrm>
            <a:custGeom>
              <a:avLst/>
              <a:gdLst/>
              <a:ahLst/>
              <a:cxnLst/>
              <a:rect l="0" t="0" r="0" b="0"/>
              <a:pathLst>
                <a:path w="95098">
                  <a:moveTo>
                    <a:pt x="95098"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4" name="Shape 9616">
              <a:extLst>
                <a:ext uri="{FF2B5EF4-FFF2-40B4-BE49-F238E27FC236}">
                  <a16:creationId xmlns:a16="http://schemas.microsoft.com/office/drawing/2014/main" id="{625DFDDB-8274-4BA1-AC6A-95C409497610}"/>
                </a:ext>
              </a:extLst>
            </p:cNvPr>
            <p:cNvSpPr/>
            <p:nvPr/>
          </p:nvSpPr>
          <p:spPr>
            <a:xfrm>
              <a:off x="2009637" y="2523307"/>
              <a:ext cx="95098" cy="0"/>
            </a:xfrm>
            <a:custGeom>
              <a:avLst/>
              <a:gdLst/>
              <a:ahLst/>
              <a:cxnLst/>
              <a:rect l="0" t="0" r="0" b="0"/>
              <a:pathLst>
                <a:path w="95098">
                  <a:moveTo>
                    <a:pt x="95098"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5" name="Shape 9617">
              <a:extLst>
                <a:ext uri="{FF2B5EF4-FFF2-40B4-BE49-F238E27FC236}">
                  <a16:creationId xmlns:a16="http://schemas.microsoft.com/office/drawing/2014/main" id="{289636C5-B72C-4C08-85C7-51E92B20DD34}"/>
                </a:ext>
              </a:extLst>
            </p:cNvPr>
            <p:cNvSpPr/>
            <p:nvPr/>
          </p:nvSpPr>
          <p:spPr>
            <a:xfrm>
              <a:off x="2009637" y="2362462"/>
              <a:ext cx="95098" cy="0"/>
            </a:xfrm>
            <a:custGeom>
              <a:avLst/>
              <a:gdLst/>
              <a:ahLst/>
              <a:cxnLst/>
              <a:rect l="0" t="0" r="0" b="0"/>
              <a:pathLst>
                <a:path w="95098">
                  <a:moveTo>
                    <a:pt x="95098"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6" name="Shape 9618">
              <a:extLst>
                <a:ext uri="{FF2B5EF4-FFF2-40B4-BE49-F238E27FC236}">
                  <a16:creationId xmlns:a16="http://schemas.microsoft.com/office/drawing/2014/main" id="{D846C19A-2A71-4173-B82D-3DA438F54253}"/>
                </a:ext>
              </a:extLst>
            </p:cNvPr>
            <p:cNvSpPr/>
            <p:nvPr/>
          </p:nvSpPr>
          <p:spPr>
            <a:xfrm>
              <a:off x="2009637" y="1719054"/>
              <a:ext cx="95098" cy="804253"/>
            </a:xfrm>
            <a:custGeom>
              <a:avLst/>
              <a:gdLst/>
              <a:ahLst/>
              <a:cxnLst/>
              <a:rect l="0" t="0" r="0" b="0"/>
              <a:pathLst>
                <a:path w="95098" h="804253">
                  <a:moveTo>
                    <a:pt x="95098" y="804253"/>
                  </a:moveTo>
                  <a:lnTo>
                    <a:pt x="0" y="804253"/>
                  </a:lnTo>
                  <a:lnTo>
                    <a:pt x="0" y="0"/>
                  </a:lnTo>
                  <a:lnTo>
                    <a:pt x="95098" y="0"/>
                  </a:lnTo>
                  <a:close/>
                </a:path>
              </a:pathLst>
            </a:custGeom>
            <a:noFill/>
            <a:ln w="12700" cap="flat" cmpd="sng" algn="ctr">
              <a:solidFill>
                <a:srgbClr val="000000"/>
              </a:solidFill>
              <a:custDash>
                <a:ds d="100000" sp="100000"/>
              </a:custDash>
              <a:miter lim="100000"/>
            </a:ln>
            <a:effectLst/>
          </p:spPr>
          <p:txBody>
            <a:bodyPr/>
            <a:lstStyle/>
            <a:p>
              <a:endParaRPr lang="en-US"/>
            </a:p>
          </p:txBody>
        </p:sp>
        <p:sp>
          <p:nvSpPr>
            <p:cNvPr id="97" name="Shape 9620">
              <a:extLst>
                <a:ext uri="{FF2B5EF4-FFF2-40B4-BE49-F238E27FC236}">
                  <a16:creationId xmlns:a16="http://schemas.microsoft.com/office/drawing/2014/main" id="{9400F429-D212-4AA5-B8DC-6F6976BBA0F1}"/>
                </a:ext>
              </a:extLst>
            </p:cNvPr>
            <p:cNvSpPr/>
            <p:nvPr/>
          </p:nvSpPr>
          <p:spPr>
            <a:xfrm>
              <a:off x="708179" y="2201604"/>
              <a:ext cx="95085" cy="0"/>
            </a:xfrm>
            <a:custGeom>
              <a:avLst/>
              <a:gdLst/>
              <a:ahLst/>
              <a:cxnLst/>
              <a:rect l="0" t="0" r="0" b="0"/>
              <a:pathLst>
                <a:path w="95085">
                  <a:moveTo>
                    <a:pt x="0" y="0"/>
                  </a:moveTo>
                  <a:lnTo>
                    <a:pt x="95085"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8" name="Shape 9621">
              <a:extLst>
                <a:ext uri="{FF2B5EF4-FFF2-40B4-BE49-F238E27FC236}">
                  <a16:creationId xmlns:a16="http://schemas.microsoft.com/office/drawing/2014/main" id="{0CFB7837-C476-4130-8165-D859B31787E3}"/>
                </a:ext>
              </a:extLst>
            </p:cNvPr>
            <p:cNvSpPr/>
            <p:nvPr/>
          </p:nvSpPr>
          <p:spPr>
            <a:xfrm>
              <a:off x="708179" y="2040758"/>
              <a:ext cx="95085" cy="0"/>
            </a:xfrm>
            <a:custGeom>
              <a:avLst/>
              <a:gdLst/>
              <a:ahLst/>
              <a:cxnLst/>
              <a:rect l="0" t="0" r="0" b="0"/>
              <a:pathLst>
                <a:path w="95085">
                  <a:moveTo>
                    <a:pt x="95085"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99" name="Shape 9622">
              <a:extLst>
                <a:ext uri="{FF2B5EF4-FFF2-40B4-BE49-F238E27FC236}">
                  <a16:creationId xmlns:a16="http://schemas.microsoft.com/office/drawing/2014/main" id="{2E24A194-04D6-495A-B38E-123A14B9399C}"/>
                </a:ext>
              </a:extLst>
            </p:cNvPr>
            <p:cNvSpPr/>
            <p:nvPr/>
          </p:nvSpPr>
          <p:spPr>
            <a:xfrm>
              <a:off x="708179" y="1879913"/>
              <a:ext cx="95085" cy="0"/>
            </a:xfrm>
            <a:custGeom>
              <a:avLst/>
              <a:gdLst/>
              <a:ahLst/>
              <a:cxnLst/>
              <a:rect l="0" t="0" r="0" b="0"/>
              <a:pathLst>
                <a:path w="95085">
                  <a:moveTo>
                    <a:pt x="95085"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100" name="Shape 9623">
              <a:extLst>
                <a:ext uri="{FF2B5EF4-FFF2-40B4-BE49-F238E27FC236}">
                  <a16:creationId xmlns:a16="http://schemas.microsoft.com/office/drawing/2014/main" id="{74D9BB00-524D-4EA7-9807-DDA21E0E5AB7}"/>
                </a:ext>
              </a:extLst>
            </p:cNvPr>
            <p:cNvSpPr/>
            <p:nvPr/>
          </p:nvSpPr>
          <p:spPr>
            <a:xfrm>
              <a:off x="708179" y="2523307"/>
              <a:ext cx="95085" cy="0"/>
            </a:xfrm>
            <a:custGeom>
              <a:avLst/>
              <a:gdLst/>
              <a:ahLst/>
              <a:cxnLst/>
              <a:rect l="0" t="0" r="0" b="0"/>
              <a:pathLst>
                <a:path w="95085">
                  <a:moveTo>
                    <a:pt x="95085"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101" name="Shape 9624">
              <a:extLst>
                <a:ext uri="{FF2B5EF4-FFF2-40B4-BE49-F238E27FC236}">
                  <a16:creationId xmlns:a16="http://schemas.microsoft.com/office/drawing/2014/main" id="{E7A04DC4-49B0-4377-A3AE-F9A6A57C23CD}"/>
                </a:ext>
              </a:extLst>
            </p:cNvPr>
            <p:cNvSpPr/>
            <p:nvPr/>
          </p:nvSpPr>
          <p:spPr>
            <a:xfrm>
              <a:off x="708179" y="2362462"/>
              <a:ext cx="95085" cy="0"/>
            </a:xfrm>
            <a:custGeom>
              <a:avLst/>
              <a:gdLst/>
              <a:ahLst/>
              <a:cxnLst/>
              <a:rect l="0" t="0" r="0" b="0"/>
              <a:pathLst>
                <a:path w="95085">
                  <a:moveTo>
                    <a:pt x="95085" y="0"/>
                  </a:moveTo>
                  <a:lnTo>
                    <a:pt x="0" y="0"/>
                  </a:lnTo>
                </a:path>
              </a:pathLst>
            </a:custGeom>
            <a:noFill/>
            <a:ln w="12700" cap="flat" cmpd="sng" algn="ctr">
              <a:solidFill>
                <a:srgbClr val="000000"/>
              </a:solidFill>
              <a:custDash>
                <a:ds d="100000" sp="100000"/>
              </a:custDash>
              <a:miter lim="100000"/>
            </a:ln>
            <a:effectLst/>
          </p:spPr>
          <p:txBody>
            <a:bodyPr/>
            <a:lstStyle/>
            <a:p>
              <a:endParaRPr lang="en-US"/>
            </a:p>
          </p:txBody>
        </p:sp>
        <p:sp>
          <p:nvSpPr>
            <p:cNvPr id="102" name="Shape 9625">
              <a:extLst>
                <a:ext uri="{FF2B5EF4-FFF2-40B4-BE49-F238E27FC236}">
                  <a16:creationId xmlns:a16="http://schemas.microsoft.com/office/drawing/2014/main" id="{7EED17B4-1DF3-43A4-B65A-DBD8B030FBE0}"/>
                </a:ext>
              </a:extLst>
            </p:cNvPr>
            <p:cNvSpPr/>
            <p:nvPr/>
          </p:nvSpPr>
          <p:spPr>
            <a:xfrm>
              <a:off x="708179" y="1719054"/>
              <a:ext cx="95085" cy="804253"/>
            </a:xfrm>
            <a:custGeom>
              <a:avLst/>
              <a:gdLst/>
              <a:ahLst/>
              <a:cxnLst/>
              <a:rect l="0" t="0" r="0" b="0"/>
              <a:pathLst>
                <a:path w="95085" h="804253">
                  <a:moveTo>
                    <a:pt x="95085" y="804253"/>
                  </a:moveTo>
                  <a:lnTo>
                    <a:pt x="0" y="804253"/>
                  </a:lnTo>
                  <a:lnTo>
                    <a:pt x="0" y="0"/>
                  </a:lnTo>
                  <a:lnTo>
                    <a:pt x="95085" y="0"/>
                  </a:lnTo>
                  <a:close/>
                </a:path>
              </a:pathLst>
            </a:custGeom>
            <a:noFill/>
            <a:ln w="12700" cap="flat" cmpd="sng" algn="ctr">
              <a:solidFill>
                <a:srgbClr val="000000"/>
              </a:solidFill>
              <a:custDash>
                <a:ds d="100000" sp="100000"/>
              </a:custDash>
              <a:miter lim="100000"/>
            </a:ln>
            <a:effectLst/>
          </p:spPr>
          <p:txBody>
            <a:bodyPr/>
            <a:lstStyle/>
            <a:p>
              <a:endParaRPr lang="en-US"/>
            </a:p>
          </p:txBody>
        </p:sp>
        <p:sp>
          <p:nvSpPr>
            <p:cNvPr id="103" name="Shape 9627">
              <a:extLst>
                <a:ext uri="{FF2B5EF4-FFF2-40B4-BE49-F238E27FC236}">
                  <a16:creationId xmlns:a16="http://schemas.microsoft.com/office/drawing/2014/main" id="{6701330D-60C7-472F-8C0A-ACEB073E1862}"/>
                </a:ext>
              </a:extLst>
            </p:cNvPr>
            <p:cNvSpPr/>
            <p:nvPr/>
          </p:nvSpPr>
          <p:spPr>
            <a:xfrm>
              <a:off x="548869" y="2023840"/>
              <a:ext cx="387286" cy="285140"/>
            </a:xfrm>
            <a:custGeom>
              <a:avLst/>
              <a:gdLst/>
              <a:ahLst/>
              <a:cxnLst/>
              <a:rect l="0" t="0" r="0" b="0"/>
              <a:pathLst>
                <a:path w="387286" h="285140">
                  <a:moveTo>
                    <a:pt x="387286" y="0"/>
                  </a:moveTo>
                  <a:lnTo>
                    <a:pt x="387286" y="80861"/>
                  </a:lnTo>
                  <a:lnTo>
                    <a:pt x="0" y="285140"/>
                  </a:lnTo>
                  <a:lnTo>
                    <a:pt x="0" y="204279"/>
                  </a:lnTo>
                  <a:lnTo>
                    <a:pt x="387286" y="0"/>
                  </a:lnTo>
                  <a:close/>
                </a:path>
              </a:pathLst>
            </a:custGeom>
            <a:solidFill>
              <a:srgbClr val="FFFFFF"/>
            </a:solidFill>
            <a:ln w="0" cap="flat">
              <a:noFill/>
              <a:custDash>
                <a:ds d="100000" sp="100000"/>
              </a:custDash>
              <a:miter lim="100000"/>
            </a:ln>
            <a:effectLst/>
          </p:spPr>
          <p:txBody>
            <a:bodyPr/>
            <a:lstStyle/>
            <a:p>
              <a:endParaRPr lang="en-US"/>
            </a:p>
          </p:txBody>
        </p:sp>
        <p:sp>
          <p:nvSpPr>
            <p:cNvPr id="104" name="Shape 9628">
              <a:extLst>
                <a:ext uri="{FF2B5EF4-FFF2-40B4-BE49-F238E27FC236}">
                  <a16:creationId xmlns:a16="http://schemas.microsoft.com/office/drawing/2014/main" id="{AA16B4DD-DABA-482B-A679-565C68B562AB}"/>
                </a:ext>
              </a:extLst>
            </p:cNvPr>
            <p:cNvSpPr/>
            <p:nvPr/>
          </p:nvSpPr>
          <p:spPr>
            <a:xfrm>
              <a:off x="548869" y="2104701"/>
              <a:ext cx="387286" cy="204279"/>
            </a:xfrm>
            <a:custGeom>
              <a:avLst/>
              <a:gdLst/>
              <a:ahLst/>
              <a:cxnLst/>
              <a:rect l="0" t="0" r="0" b="0"/>
              <a:pathLst>
                <a:path w="387286" h="204279">
                  <a:moveTo>
                    <a:pt x="387286" y="0"/>
                  </a:moveTo>
                  <a:lnTo>
                    <a:pt x="0" y="204279"/>
                  </a:lnTo>
                </a:path>
              </a:pathLst>
            </a:custGeom>
            <a:noFill/>
            <a:ln w="3810" cap="flat" cmpd="sng" algn="ctr">
              <a:solidFill>
                <a:srgbClr val="000000"/>
              </a:solidFill>
              <a:prstDash val="solid"/>
              <a:miter lim="100000"/>
            </a:ln>
            <a:effectLst/>
          </p:spPr>
          <p:txBody>
            <a:bodyPr/>
            <a:lstStyle/>
            <a:p>
              <a:endParaRPr lang="en-US"/>
            </a:p>
          </p:txBody>
        </p:sp>
        <p:sp>
          <p:nvSpPr>
            <p:cNvPr id="105" name="Shape 9629">
              <a:extLst>
                <a:ext uri="{FF2B5EF4-FFF2-40B4-BE49-F238E27FC236}">
                  <a16:creationId xmlns:a16="http://schemas.microsoft.com/office/drawing/2014/main" id="{AFD836E3-3E9C-4311-AA0C-EB73735DEEE4}"/>
                </a:ext>
              </a:extLst>
            </p:cNvPr>
            <p:cNvSpPr/>
            <p:nvPr/>
          </p:nvSpPr>
          <p:spPr>
            <a:xfrm>
              <a:off x="548869" y="2023840"/>
              <a:ext cx="387286" cy="204279"/>
            </a:xfrm>
            <a:custGeom>
              <a:avLst/>
              <a:gdLst/>
              <a:ahLst/>
              <a:cxnLst/>
              <a:rect l="0" t="0" r="0" b="0"/>
              <a:pathLst>
                <a:path w="387286" h="204279">
                  <a:moveTo>
                    <a:pt x="0" y="204279"/>
                  </a:moveTo>
                  <a:lnTo>
                    <a:pt x="387286" y="0"/>
                  </a:lnTo>
                </a:path>
              </a:pathLst>
            </a:custGeom>
            <a:noFill/>
            <a:ln w="3810" cap="flat" cmpd="sng" algn="ctr">
              <a:solidFill>
                <a:srgbClr val="000000"/>
              </a:solidFill>
              <a:prstDash val="solid"/>
              <a:miter lim="100000"/>
            </a:ln>
            <a:effectLst/>
          </p:spPr>
          <p:txBody>
            <a:bodyPr/>
            <a:lstStyle/>
            <a:p>
              <a:endParaRPr lang="en-US"/>
            </a:p>
          </p:txBody>
        </p:sp>
        <p:sp>
          <p:nvSpPr>
            <p:cNvPr id="106" name="Shape 9630">
              <a:extLst>
                <a:ext uri="{FF2B5EF4-FFF2-40B4-BE49-F238E27FC236}">
                  <a16:creationId xmlns:a16="http://schemas.microsoft.com/office/drawing/2014/main" id="{17F7B60F-7A58-4AF6-9C0E-04BC6B0E8157}"/>
                </a:ext>
              </a:extLst>
            </p:cNvPr>
            <p:cNvSpPr/>
            <p:nvPr/>
          </p:nvSpPr>
          <p:spPr>
            <a:xfrm>
              <a:off x="1850339" y="2023840"/>
              <a:ext cx="387274" cy="285140"/>
            </a:xfrm>
            <a:custGeom>
              <a:avLst/>
              <a:gdLst/>
              <a:ahLst/>
              <a:cxnLst/>
              <a:rect l="0" t="0" r="0" b="0"/>
              <a:pathLst>
                <a:path w="387274" h="285140">
                  <a:moveTo>
                    <a:pt x="387274" y="0"/>
                  </a:moveTo>
                  <a:lnTo>
                    <a:pt x="387274" y="80861"/>
                  </a:lnTo>
                  <a:lnTo>
                    <a:pt x="0" y="285140"/>
                  </a:lnTo>
                  <a:lnTo>
                    <a:pt x="0" y="204279"/>
                  </a:lnTo>
                  <a:lnTo>
                    <a:pt x="387274" y="0"/>
                  </a:lnTo>
                  <a:close/>
                </a:path>
              </a:pathLst>
            </a:custGeom>
            <a:solidFill>
              <a:srgbClr val="FFFFFF"/>
            </a:solidFill>
            <a:ln w="0" cap="flat">
              <a:noFill/>
              <a:miter lim="100000"/>
            </a:ln>
            <a:effectLst/>
          </p:spPr>
          <p:txBody>
            <a:bodyPr/>
            <a:lstStyle/>
            <a:p>
              <a:endParaRPr lang="en-US"/>
            </a:p>
          </p:txBody>
        </p:sp>
        <p:sp>
          <p:nvSpPr>
            <p:cNvPr id="107" name="Shape 9631">
              <a:extLst>
                <a:ext uri="{FF2B5EF4-FFF2-40B4-BE49-F238E27FC236}">
                  <a16:creationId xmlns:a16="http://schemas.microsoft.com/office/drawing/2014/main" id="{552578D8-D041-4473-9C4D-A15CD8D2A074}"/>
                </a:ext>
              </a:extLst>
            </p:cNvPr>
            <p:cNvSpPr/>
            <p:nvPr/>
          </p:nvSpPr>
          <p:spPr>
            <a:xfrm>
              <a:off x="1850339" y="2104701"/>
              <a:ext cx="387274" cy="204279"/>
            </a:xfrm>
            <a:custGeom>
              <a:avLst/>
              <a:gdLst/>
              <a:ahLst/>
              <a:cxnLst/>
              <a:rect l="0" t="0" r="0" b="0"/>
              <a:pathLst>
                <a:path w="387274" h="204279">
                  <a:moveTo>
                    <a:pt x="387274" y="0"/>
                  </a:moveTo>
                  <a:lnTo>
                    <a:pt x="0" y="204279"/>
                  </a:lnTo>
                </a:path>
              </a:pathLst>
            </a:custGeom>
            <a:noFill/>
            <a:ln w="3810" cap="flat" cmpd="sng" algn="ctr">
              <a:solidFill>
                <a:srgbClr val="000000"/>
              </a:solidFill>
              <a:prstDash val="solid"/>
              <a:miter lim="100000"/>
            </a:ln>
            <a:effectLst/>
          </p:spPr>
          <p:txBody>
            <a:bodyPr/>
            <a:lstStyle/>
            <a:p>
              <a:endParaRPr lang="en-US"/>
            </a:p>
          </p:txBody>
        </p:sp>
        <p:sp>
          <p:nvSpPr>
            <p:cNvPr id="108" name="Shape 9632">
              <a:extLst>
                <a:ext uri="{FF2B5EF4-FFF2-40B4-BE49-F238E27FC236}">
                  <a16:creationId xmlns:a16="http://schemas.microsoft.com/office/drawing/2014/main" id="{430B0132-6D68-4F06-9342-49F510738DAB}"/>
                </a:ext>
              </a:extLst>
            </p:cNvPr>
            <p:cNvSpPr/>
            <p:nvPr/>
          </p:nvSpPr>
          <p:spPr>
            <a:xfrm>
              <a:off x="1850339" y="2023840"/>
              <a:ext cx="387274" cy="204279"/>
            </a:xfrm>
            <a:custGeom>
              <a:avLst/>
              <a:gdLst/>
              <a:ahLst/>
              <a:cxnLst/>
              <a:rect l="0" t="0" r="0" b="0"/>
              <a:pathLst>
                <a:path w="387274" h="204279">
                  <a:moveTo>
                    <a:pt x="0" y="204279"/>
                  </a:moveTo>
                  <a:lnTo>
                    <a:pt x="387274" y="0"/>
                  </a:lnTo>
                </a:path>
              </a:pathLst>
            </a:custGeom>
            <a:noFill/>
            <a:ln w="3810" cap="flat" cmpd="sng" algn="ctr">
              <a:solidFill>
                <a:srgbClr val="000000"/>
              </a:solidFill>
              <a:prstDash val="solid"/>
              <a:miter lim="100000"/>
            </a:ln>
            <a:effectLst/>
          </p:spPr>
          <p:txBody>
            <a:bodyPr/>
            <a:lstStyle/>
            <a:p>
              <a:endParaRPr lang="en-US"/>
            </a:p>
          </p:txBody>
        </p:sp>
        <p:sp>
          <p:nvSpPr>
            <p:cNvPr id="109" name="Shape 9633">
              <a:extLst>
                <a:ext uri="{FF2B5EF4-FFF2-40B4-BE49-F238E27FC236}">
                  <a16:creationId xmlns:a16="http://schemas.microsoft.com/office/drawing/2014/main" id="{DE6B1C53-D98E-412A-85C2-2F1D9B2D1B60}"/>
                </a:ext>
              </a:extLst>
            </p:cNvPr>
            <p:cNvSpPr/>
            <p:nvPr/>
          </p:nvSpPr>
          <p:spPr>
            <a:xfrm>
              <a:off x="36208" y="1170476"/>
              <a:ext cx="241287" cy="0"/>
            </a:xfrm>
            <a:custGeom>
              <a:avLst/>
              <a:gdLst/>
              <a:ahLst/>
              <a:cxnLst/>
              <a:rect l="0" t="0" r="0" b="0"/>
              <a:pathLst>
                <a:path w="241287">
                  <a:moveTo>
                    <a:pt x="0" y="0"/>
                  </a:moveTo>
                  <a:lnTo>
                    <a:pt x="241287" y="0"/>
                  </a:lnTo>
                </a:path>
              </a:pathLst>
            </a:custGeom>
            <a:noFill/>
            <a:ln w="3810" cap="flat" cmpd="sng" algn="ctr">
              <a:solidFill>
                <a:srgbClr val="000000"/>
              </a:solidFill>
              <a:prstDash val="solid"/>
              <a:miter lim="100000"/>
            </a:ln>
            <a:effectLst/>
          </p:spPr>
          <p:txBody>
            <a:bodyPr/>
            <a:lstStyle/>
            <a:p>
              <a:endParaRPr lang="en-US"/>
            </a:p>
          </p:txBody>
        </p:sp>
        <p:sp>
          <p:nvSpPr>
            <p:cNvPr id="110" name="Shape 9634">
              <a:extLst>
                <a:ext uri="{FF2B5EF4-FFF2-40B4-BE49-F238E27FC236}">
                  <a16:creationId xmlns:a16="http://schemas.microsoft.com/office/drawing/2014/main" id="{083CA28D-D9CA-4312-A5C1-2B8701BF190B}"/>
                </a:ext>
              </a:extLst>
            </p:cNvPr>
            <p:cNvSpPr/>
            <p:nvPr/>
          </p:nvSpPr>
          <p:spPr>
            <a:xfrm>
              <a:off x="1177049" y="15622"/>
              <a:ext cx="247841" cy="238614"/>
            </a:xfrm>
            <a:custGeom>
              <a:avLst/>
              <a:gdLst/>
              <a:ahLst/>
              <a:cxnLst/>
              <a:rect l="0" t="0" r="0" b="0"/>
              <a:pathLst>
                <a:path w="247841" h="238614">
                  <a:moveTo>
                    <a:pt x="117471" y="3042"/>
                  </a:moveTo>
                  <a:cubicBezTo>
                    <a:pt x="169389" y="0"/>
                    <a:pt x="218016" y="33701"/>
                    <a:pt x="231940" y="85897"/>
                  </a:cubicBezTo>
                  <a:cubicBezTo>
                    <a:pt x="247841" y="145536"/>
                    <a:pt x="212370" y="206801"/>
                    <a:pt x="152717" y="222714"/>
                  </a:cubicBezTo>
                  <a:cubicBezTo>
                    <a:pt x="93053" y="238614"/>
                    <a:pt x="31788" y="203130"/>
                    <a:pt x="15888" y="143478"/>
                  </a:cubicBezTo>
                  <a:cubicBezTo>
                    <a:pt x="0" y="83827"/>
                    <a:pt x="35484" y="22562"/>
                    <a:pt x="95110" y="6649"/>
                  </a:cubicBezTo>
                  <a:cubicBezTo>
                    <a:pt x="102570" y="4661"/>
                    <a:pt x="110054" y="3477"/>
                    <a:pt x="117471" y="3042"/>
                  </a:cubicBezTo>
                  <a:close/>
                </a:path>
              </a:pathLst>
            </a:custGeom>
            <a:solidFill>
              <a:srgbClr val="BDBDBB"/>
            </a:solidFill>
            <a:ln w="0" cap="flat">
              <a:noFill/>
              <a:miter lim="100000"/>
            </a:ln>
            <a:effectLst/>
          </p:spPr>
          <p:txBody>
            <a:bodyPr/>
            <a:lstStyle/>
            <a:p>
              <a:endParaRPr lang="en-US"/>
            </a:p>
          </p:txBody>
        </p:sp>
        <p:sp>
          <p:nvSpPr>
            <p:cNvPr id="111" name="Shape 9635">
              <a:extLst>
                <a:ext uri="{FF2B5EF4-FFF2-40B4-BE49-F238E27FC236}">
                  <a16:creationId xmlns:a16="http://schemas.microsoft.com/office/drawing/2014/main" id="{211C6F72-AA57-47FA-A7F0-B95E8C426630}"/>
                </a:ext>
              </a:extLst>
            </p:cNvPr>
            <p:cNvSpPr/>
            <p:nvPr/>
          </p:nvSpPr>
          <p:spPr>
            <a:xfrm>
              <a:off x="1177049" y="6370"/>
              <a:ext cx="247841" cy="247866"/>
            </a:xfrm>
            <a:custGeom>
              <a:avLst/>
              <a:gdLst/>
              <a:ahLst/>
              <a:cxnLst/>
              <a:rect l="0" t="0" r="0" b="0"/>
              <a:pathLst>
                <a:path w="247841" h="247866">
                  <a:moveTo>
                    <a:pt x="231940" y="95148"/>
                  </a:moveTo>
                  <a:cubicBezTo>
                    <a:pt x="247841" y="154788"/>
                    <a:pt x="212370" y="216052"/>
                    <a:pt x="152717" y="231966"/>
                  </a:cubicBezTo>
                  <a:cubicBezTo>
                    <a:pt x="93053" y="247866"/>
                    <a:pt x="31788" y="212382"/>
                    <a:pt x="15888" y="152730"/>
                  </a:cubicBezTo>
                  <a:cubicBezTo>
                    <a:pt x="0" y="93078"/>
                    <a:pt x="35484" y="31814"/>
                    <a:pt x="95110" y="15901"/>
                  </a:cubicBezTo>
                  <a:cubicBezTo>
                    <a:pt x="154787" y="0"/>
                    <a:pt x="216027" y="35497"/>
                    <a:pt x="231940" y="95148"/>
                  </a:cubicBezTo>
                  <a:close/>
                </a:path>
              </a:pathLst>
            </a:custGeom>
            <a:noFill/>
            <a:ln w="4763" cap="flat" cmpd="sng" algn="ctr">
              <a:solidFill>
                <a:srgbClr val="FFFFFF"/>
              </a:solidFill>
              <a:prstDash val="solid"/>
              <a:miter lim="100000"/>
            </a:ln>
            <a:effectLst/>
          </p:spPr>
          <p:txBody>
            <a:bodyPr/>
            <a:lstStyle/>
            <a:p>
              <a:endParaRPr lang="en-US"/>
            </a:p>
          </p:txBody>
        </p:sp>
        <p:sp>
          <p:nvSpPr>
            <p:cNvPr id="112" name="Shape 9636">
              <a:extLst>
                <a:ext uri="{FF2B5EF4-FFF2-40B4-BE49-F238E27FC236}">
                  <a16:creationId xmlns:a16="http://schemas.microsoft.com/office/drawing/2014/main" id="{F91ADB64-E909-42CB-BCF6-178F2556FF99}"/>
                </a:ext>
              </a:extLst>
            </p:cNvPr>
            <p:cNvSpPr/>
            <p:nvPr/>
          </p:nvSpPr>
          <p:spPr>
            <a:xfrm>
              <a:off x="965087" y="292164"/>
              <a:ext cx="740169" cy="871303"/>
            </a:xfrm>
            <a:custGeom>
              <a:avLst/>
              <a:gdLst/>
              <a:ahLst/>
              <a:cxnLst/>
              <a:rect l="0" t="0" r="0" b="0"/>
              <a:pathLst>
                <a:path w="740169" h="871303">
                  <a:moveTo>
                    <a:pt x="455356" y="2178"/>
                  </a:moveTo>
                  <a:cubicBezTo>
                    <a:pt x="524469" y="0"/>
                    <a:pt x="540474" y="60713"/>
                    <a:pt x="540474" y="60713"/>
                  </a:cubicBezTo>
                  <a:lnTo>
                    <a:pt x="655015" y="490443"/>
                  </a:lnTo>
                  <a:cubicBezTo>
                    <a:pt x="740169" y="757257"/>
                    <a:pt x="538340" y="695815"/>
                    <a:pt x="538340" y="695815"/>
                  </a:cubicBezTo>
                  <a:lnTo>
                    <a:pt x="257531" y="635858"/>
                  </a:lnTo>
                  <a:lnTo>
                    <a:pt x="494462" y="871303"/>
                  </a:lnTo>
                  <a:lnTo>
                    <a:pt x="299276" y="871303"/>
                  </a:lnTo>
                  <a:cubicBezTo>
                    <a:pt x="299276" y="871303"/>
                    <a:pt x="105448" y="693211"/>
                    <a:pt x="51054" y="639617"/>
                  </a:cubicBezTo>
                  <a:cubicBezTo>
                    <a:pt x="0" y="589300"/>
                    <a:pt x="32372" y="462973"/>
                    <a:pt x="147180" y="480499"/>
                  </a:cubicBezTo>
                  <a:lnTo>
                    <a:pt x="461061" y="542145"/>
                  </a:lnTo>
                  <a:lnTo>
                    <a:pt x="346519" y="112415"/>
                  </a:lnTo>
                  <a:cubicBezTo>
                    <a:pt x="346519" y="112415"/>
                    <a:pt x="325145" y="33243"/>
                    <a:pt x="422377" y="7322"/>
                  </a:cubicBezTo>
                  <a:cubicBezTo>
                    <a:pt x="434526" y="4083"/>
                    <a:pt x="445483" y="2489"/>
                    <a:pt x="455356" y="2178"/>
                  </a:cubicBezTo>
                  <a:close/>
                </a:path>
              </a:pathLst>
            </a:custGeom>
            <a:solidFill>
              <a:srgbClr val="BDBDBB"/>
            </a:solidFill>
            <a:ln w="0" cap="flat">
              <a:noFill/>
              <a:miter lim="100000"/>
            </a:ln>
            <a:effectLst/>
          </p:spPr>
          <p:txBody>
            <a:bodyPr/>
            <a:lstStyle/>
            <a:p>
              <a:endParaRPr lang="en-US"/>
            </a:p>
          </p:txBody>
        </p:sp>
        <p:sp>
          <p:nvSpPr>
            <p:cNvPr id="113" name="Shape 9637">
              <a:extLst>
                <a:ext uri="{FF2B5EF4-FFF2-40B4-BE49-F238E27FC236}">
                  <a16:creationId xmlns:a16="http://schemas.microsoft.com/office/drawing/2014/main" id="{0F0B2710-D53E-4F92-A7F4-70366222B0C9}"/>
                </a:ext>
              </a:extLst>
            </p:cNvPr>
            <p:cNvSpPr/>
            <p:nvPr/>
          </p:nvSpPr>
          <p:spPr>
            <a:xfrm>
              <a:off x="965087" y="273579"/>
              <a:ext cx="740169" cy="889889"/>
            </a:xfrm>
            <a:custGeom>
              <a:avLst/>
              <a:gdLst/>
              <a:ahLst/>
              <a:cxnLst/>
              <a:rect l="0" t="0" r="0" b="0"/>
              <a:pathLst>
                <a:path w="740169" h="889889">
                  <a:moveTo>
                    <a:pt x="655015" y="509029"/>
                  </a:moveTo>
                  <a:cubicBezTo>
                    <a:pt x="740169" y="775843"/>
                    <a:pt x="538340" y="714400"/>
                    <a:pt x="538340" y="714400"/>
                  </a:cubicBezTo>
                  <a:lnTo>
                    <a:pt x="257531" y="654444"/>
                  </a:lnTo>
                  <a:lnTo>
                    <a:pt x="494462" y="889889"/>
                  </a:lnTo>
                  <a:lnTo>
                    <a:pt x="299276" y="889889"/>
                  </a:lnTo>
                  <a:cubicBezTo>
                    <a:pt x="299276" y="889889"/>
                    <a:pt x="105448" y="711797"/>
                    <a:pt x="51054" y="658203"/>
                  </a:cubicBezTo>
                  <a:cubicBezTo>
                    <a:pt x="0" y="607885"/>
                    <a:pt x="32372" y="481559"/>
                    <a:pt x="147180" y="499085"/>
                  </a:cubicBezTo>
                  <a:lnTo>
                    <a:pt x="461061" y="560731"/>
                  </a:lnTo>
                  <a:lnTo>
                    <a:pt x="346519" y="131001"/>
                  </a:lnTo>
                  <a:cubicBezTo>
                    <a:pt x="346519" y="131001"/>
                    <a:pt x="325145" y="51829"/>
                    <a:pt x="422377" y="25908"/>
                  </a:cubicBezTo>
                  <a:cubicBezTo>
                    <a:pt x="519570" y="0"/>
                    <a:pt x="540474" y="79299"/>
                    <a:pt x="540474" y="79299"/>
                  </a:cubicBezTo>
                  <a:lnTo>
                    <a:pt x="655015" y="509029"/>
                  </a:lnTo>
                  <a:close/>
                </a:path>
              </a:pathLst>
            </a:custGeom>
            <a:noFill/>
            <a:ln w="4763" cap="flat" cmpd="sng" algn="ctr">
              <a:solidFill>
                <a:srgbClr val="FFFFFF"/>
              </a:solidFill>
              <a:prstDash val="solid"/>
              <a:round/>
            </a:ln>
            <a:effectLst/>
          </p:spPr>
          <p:txBody>
            <a:bodyPr/>
            <a:lstStyle/>
            <a:p>
              <a:endParaRPr lang="en-US"/>
            </a:p>
          </p:txBody>
        </p:sp>
        <p:sp>
          <p:nvSpPr>
            <p:cNvPr id="114" name="Shape 9638">
              <a:extLst>
                <a:ext uri="{FF2B5EF4-FFF2-40B4-BE49-F238E27FC236}">
                  <a16:creationId xmlns:a16="http://schemas.microsoft.com/office/drawing/2014/main" id="{60F14EE7-5283-410E-A168-3CCA94264D65}"/>
                </a:ext>
              </a:extLst>
            </p:cNvPr>
            <p:cNvSpPr/>
            <p:nvPr/>
          </p:nvSpPr>
          <p:spPr>
            <a:xfrm>
              <a:off x="1036549" y="349614"/>
              <a:ext cx="419074" cy="526287"/>
            </a:xfrm>
            <a:custGeom>
              <a:avLst/>
              <a:gdLst/>
              <a:ahLst/>
              <a:cxnLst/>
              <a:rect l="0" t="0" r="0" b="0"/>
              <a:pathLst>
                <a:path w="419074" h="526287">
                  <a:moveTo>
                    <a:pt x="336936" y="361"/>
                  </a:moveTo>
                  <a:cubicBezTo>
                    <a:pt x="346431" y="0"/>
                    <a:pt x="357388" y="2832"/>
                    <a:pt x="369722" y="11023"/>
                  </a:cubicBezTo>
                  <a:cubicBezTo>
                    <a:pt x="419074" y="43802"/>
                    <a:pt x="380822" y="89496"/>
                    <a:pt x="380822" y="89496"/>
                  </a:cubicBezTo>
                  <a:lnTo>
                    <a:pt x="125959" y="473303"/>
                  </a:lnTo>
                  <a:cubicBezTo>
                    <a:pt x="125959" y="473303"/>
                    <a:pt x="98692" y="526287"/>
                    <a:pt x="49339" y="493521"/>
                  </a:cubicBezTo>
                  <a:cubicBezTo>
                    <a:pt x="0" y="460755"/>
                    <a:pt x="38252" y="415073"/>
                    <a:pt x="38252" y="415073"/>
                  </a:cubicBezTo>
                  <a:lnTo>
                    <a:pt x="293103" y="31254"/>
                  </a:lnTo>
                  <a:cubicBezTo>
                    <a:pt x="293103" y="31254"/>
                    <a:pt x="308448" y="1443"/>
                    <a:pt x="336936" y="361"/>
                  </a:cubicBezTo>
                  <a:close/>
                </a:path>
              </a:pathLst>
            </a:custGeom>
            <a:solidFill>
              <a:srgbClr val="BDBDBB"/>
            </a:solidFill>
            <a:ln w="0" cap="flat">
              <a:noFill/>
              <a:round/>
            </a:ln>
            <a:effectLst/>
          </p:spPr>
          <p:txBody>
            <a:bodyPr/>
            <a:lstStyle/>
            <a:p>
              <a:endParaRPr lang="en-US"/>
            </a:p>
          </p:txBody>
        </p:sp>
        <p:sp>
          <p:nvSpPr>
            <p:cNvPr id="115" name="Shape 9639">
              <a:extLst>
                <a:ext uri="{FF2B5EF4-FFF2-40B4-BE49-F238E27FC236}">
                  <a16:creationId xmlns:a16="http://schemas.microsoft.com/office/drawing/2014/main" id="{06524A77-76F3-4220-855B-33CC247233D8}"/>
                </a:ext>
              </a:extLst>
            </p:cNvPr>
            <p:cNvSpPr/>
            <p:nvPr/>
          </p:nvSpPr>
          <p:spPr>
            <a:xfrm>
              <a:off x="1036549" y="327871"/>
              <a:ext cx="419074" cy="548031"/>
            </a:xfrm>
            <a:custGeom>
              <a:avLst/>
              <a:gdLst/>
              <a:ahLst/>
              <a:cxnLst/>
              <a:rect l="0" t="0" r="0" b="0"/>
              <a:pathLst>
                <a:path w="419074" h="548031">
                  <a:moveTo>
                    <a:pt x="380822" y="111239"/>
                  </a:moveTo>
                  <a:cubicBezTo>
                    <a:pt x="380822" y="111239"/>
                    <a:pt x="419074" y="65545"/>
                    <a:pt x="369722" y="32766"/>
                  </a:cubicBezTo>
                  <a:cubicBezTo>
                    <a:pt x="320383" y="0"/>
                    <a:pt x="293103" y="52997"/>
                    <a:pt x="293103" y="52997"/>
                  </a:cubicBezTo>
                  <a:lnTo>
                    <a:pt x="38252" y="436816"/>
                  </a:lnTo>
                  <a:cubicBezTo>
                    <a:pt x="38252" y="436816"/>
                    <a:pt x="0" y="482498"/>
                    <a:pt x="49339" y="515264"/>
                  </a:cubicBezTo>
                  <a:cubicBezTo>
                    <a:pt x="98692" y="548031"/>
                    <a:pt x="125959" y="495046"/>
                    <a:pt x="125959" y="495046"/>
                  </a:cubicBezTo>
                  <a:lnTo>
                    <a:pt x="380822" y="111239"/>
                  </a:lnTo>
                  <a:close/>
                </a:path>
              </a:pathLst>
            </a:custGeom>
            <a:noFill/>
            <a:ln w="9525" cap="flat" cmpd="sng" algn="ctr">
              <a:solidFill>
                <a:srgbClr val="FFFFFF"/>
              </a:solidFill>
              <a:prstDash val="solid"/>
              <a:miter lim="100000"/>
            </a:ln>
            <a:effectLst/>
          </p:spPr>
          <p:txBody>
            <a:bodyPr/>
            <a:lstStyle/>
            <a:p>
              <a:endParaRPr lang="en-US"/>
            </a:p>
          </p:txBody>
        </p:sp>
      </p:grpSp>
      <p:pic>
        <p:nvPicPr>
          <p:cNvPr id="116" name="Picture 115">
            <a:extLst>
              <a:ext uri="{FF2B5EF4-FFF2-40B4-BE49-F238E27FC236}">
                <a16:creationId xmlns:a16="http://schemas.microsoft.com/office/drawing/2014/main" id="{1CD28C2D-8C0B-45CA-9751-4163A116EBA7}"/>
              </a:ext>
            </a:extLst>
          </p:cNvPr>
          <p:cNvPicPr/>
          <p:nvPr/>
        </p:nvPicPr>
        <p:blipFill>
          <a:blip r:embed="rId31">
            <a:extLst>
              <a:ext uri="{28A0092B-C50C-407E-A947-70E740481C1C}">
                <a14:useLocalDpi xmlns:a14="http://schemas.microsoft.com/office/drawing/2010/main" val="0"/>
              </a:ext>
            </a:extLst>
          </a:blip>
          <a:stretch>
            <a:fillRect/>
          </a:stretch>
        </p:blipFill>
        <p:spPr>
          <a:xfrm>
            <a:off x="6218589" y="1018167"/>
            <a:ext cx="3416821" cy="3202960"/>
          </a:xfrm>
          <a:prstGeom prst="rect">
            <a:avLst/>
          </a:prstGeom>
        </p:spPr>
      </p:pic>
      <p:sp>
        <p:nvSpPr>
          <p:cNvPr id="117" name="Action Button: Go Forward or Next 116">
            <a:hlinkClick r:id="" action="ppaction://hlinkshowjump?jump=nextslide" highlightClick="1"/>
            <a:extLst>
              <a:ext uri="{FF2B5EF4-FFF2-40B4-BE49-F238E27FC236}">
                <a16:creationId xmlns:a16="http://schemas.microsoft.com/office/drawing/2014/main" id="{A970D24F-37A8-4956-B025-1BB2DCC0F848}"/>
              </a:ext>
            </a:extLst>
          </p:cNvPr>
          <p:cNvSpPr/>
          <p:nvPr/>
        </p:nvSpPr>
        <p:spPr>
          <a:xfrm>
            <a:off x="8765256" y="0"/>
            <a:ext cx="356050"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hlinkClick r:id="rId32" action="ppaction://hlinksldjump"/>
            <a:extLst>
              <a:ext uri="{FF2B5EF4-FFF2-40B4-BE49-F238E27FC236}">
                <a16:creationId xmlns:a16="http://schemas.microsoft.com/office/drawing/2014/main" id="{635BD1EC-808B-4231-890F-4BD2F4F7D15D}"/>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119" name="Rectangle 118">
            <a:hlinkClick r:id="rId33" action="ppaction://hlinksldjump"/>
            <a:extLst>
              <a:ext uri="{FF2B5EF4-FFF2-40B4-BE49-F238E27FC236}">
                <a16:creationId xmlns:a16="http://schemas.microsoft.com/office/drawing/2014/main" id="{F324B1E7-7091-4CED-B51E-FC1F36891D32}"/>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120" name="Rectangle 119">
            <a:extLst>
              <a:ext uri="{FF2B5EF4-FFF2-40B4-BE49-F238E27FC236}">
                <a16:creationId xmlns:a16="http://schemas.microsoft.com/office/drawing/2014/main" id="{48DB8E5D-ADAC-4DC1-816C-68CCBC7A69F4}"/>
              </a:ext>
            </a:extLst>
          </p:cNvPr>
          <p:cNvSpPr/>
          <p:nvPr/>
        </p:nvSpPr>
        <p:spPr>
          <a:xfrm>
            <a:off x="1715512" y="102037"/>
            <a:ext cx="174387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Single pit latrine</a:t>
            </a:r>
            <a:endParaRPr lang="en-US" dirty="0"/>
          </a:p>
        </p:txBody>
      </p:sp>
    </p:spTree>
    <p:extLst>
      <p:ext uri="{BB962C8B-B14F-4D97-AF65-F5344CB8AC3E}">
        <p14:creationId xmlns:p14="http://schemas.microsoft.com/office/powerpoint/2010/main" val="135896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605713C-DE6D-45C2-93E2-3C261D902E5F}"/>
              </a:ext>
            </a:extLst>
          </p:cNvPr>
          <p:cNvSpPr/>
          <p:nvPr/>
        </p:nvSpPr>
        <p:spPr>
          <a:xfrm>
            <a:off x="0" y="2665379"/>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2B183CCF-85AC-461C-AC97-AD46F97F0125}"/>
              </a:ext>
            </a:extLst>
          </p:cNvPr>
          <p:cNvSpPr/>
          <p:nvPr/>
        </p:nvSpPr>
        <p:spPr>
          <a:xfrm>
            <a:off x="-2" y="300318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663CBE42-3B9A-4348-AE82-BABC3BF88B8B}"/>
              </a:ext>
            </a:extLst>
          </p:cNvPr>
          <p:cNvSpPr/>
          <p:nvPr/>
        </p:nvSpPr>
        <p:spPr>
          <a:xfrm>
            <a:off x="-2" y="3802743"/>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26208EA5-C704-44B3-939A-39B5AD112DA8}"/>
              </a:ext>
            </a:extLst>
          </p:cNvPr>
          <p:cNvSpPr/>
          <p:nvPr/>
        </p:nvSpPr>
        <p:spPr>
          <a:xfrm>
            <a:off x="0" y="450677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7E077A07-CB19-4CD2-B135-F95CA62C392B}"/>
              </a:ext>
            </a:extLst>
          </p:cNvPr>
          <p:cNvSpPr/>
          <p:nvPr/>
        </p:nvSpPr>
        <p:spPr>
          <a:xfrm>
            <a:off x="-2" y="5126596"/>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1FB3C4F1-A7D3-4F9F-A0FD-9E712398496A}"/>
              </a:ext>
            </a:extLst>
          </p:cNvPr>
          <p:cNvSpPr/>
          <p:nvPr/>
        </p:nvSpPr>
        <p:spPr>
          <a:xfrm>
            <a:off x="-2" y="567676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34A771D3-A9E3-41D2-A14F-D1C169106DEF}"/>
              </a:ext>
            </a:extLst>
          </p:cNvPr>
          <p:cNvSpPr/>
          <p:nvPr/>
        </p:nvSpPr>
        <p:spPr>
          <a:xfrm>
            <a:off x="-2" y="341060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DD03F118-5755-4AFE-B101-36B9FC7E1F9E}"/>
              </a:ext>
            </a:extLst>
          </p:cNvPr>
          <p:cNvSpPr/>
          <p:nvPr/>
        </p:nvSpPr>
        <p:spPr>
          <a:xfrm>
            <a:off x="0" y="4110538"/>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A37205C3-F956-4E85-AAEA-C77F62D09565}"/>
              </a:ext>
            </a:extLst>
          </p:cNvPr>
          <p:cNvSpPr/>
          <p:nvPr/>
        </p:nvSpPr>
        <p:spPr>
          <a:xfrm>
            <a:off x="-2" y="4816719"/>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1C6B4CB7-1FE8-455E-BB6F-97348FB8DD38}"/>
              </a:ext>
            </a:extLst>
          </p:cNvPr>
          <p:cNvSpPr/>
          <p:nvPr/>
        </p:nvSpPr>
        <p:spPr>
          <a:xfrm>
            <a:off x="-2" y="534249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E790982D-B276-4E38-BA66-3F2E856EE95E}"/>
              </a:ext>
            </a:extLst>
          </p:cNvPr>
          <p:cNvSpPr/>
          <p:nvPr/>
        </p:nvSpPr>
        <p:spPr>
          <a:xfrm>
            <a:off x="-2" y="201732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02D2BA34-9E43-43E2-BB8A-A34E5B0C1654}"/>
              </a:ext>
            </a:extLst>
          </p:cNvPr>
          <p:cNvSpPr/>
          <p:nvPr/>
        </p:nvSpPr>
        <p:spPr>
          <a:xfrm>
            <a:off x="-1" y="171474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E188D813-3A27-441F-99D1-ACFF61742F46}"/>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7934E2A4-71B6-40C1-A8DB-282AB7D0E4EB}"/>
              </a:ext>
            </a:extLst>
          </p:cNvPr>
          <p:cNvSpPr/>
          <p:nvPr/>
        </p:nvSpPr>
        <p:spPr>
          <a:xfrm>
            <a:off x="-3" y="239177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033E3E6D-3F6F-4030-9F27-9DF3DA456E8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32" name="Rectangle 31">
            <a:extLst>
              <a:ext uri="{FF2B5EF4-FFF2-40B4-BE49-F238E27FC236}">
                <a16:creationId xmlns:a16="http://schemas.microsoft.com/office/drawing/2014/main" id="{590C9867-9905-4073-B9BB-3C90514C6175}"/>
              </a:ext>
            </a:extLst>
          </p:cNvPr>
          <p:cNvSpPr/>
          <p:nvPr/>
        </p:nvSpPr>
        <p:spPr>
          <a:xfrm>
            <a:off x="4041863" y="167583"/>
            <a:ext cx="2766976"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Raised offset toilet (Water)</a:t>
            </a:r>
            <a:endParaRPr lang="en-US" dirty="0"/>
          </a:p>
        </p:txBody>
      </p:sp>
      <p:sp>
        <p:nvSpPr>
          <p:cNvPr id="34" name="Rectangle 33">
            <a:hlinkClick r:id="rId16" action="ppaction://hlinksldjump"/>
            <a:extLst>
              <a:ext uri="{FF2B5EF4-FFF2-40B4-BE49-F238E27FC236}">
                <a16:creationId xmlns:a16="http://schemas.microsoft.com/office/drawing/2014/main" id="{9E48BBDC-9D90-4605-A7AC-048DC5D46756}"/>
              </a:ext>
            </a:extLst>
          </p:cNvPr>
          <p:cNvSpPr/>
          <p:nvPr/>
        </p:nvSpPr>
        <p:spPr>
          <a:xfrm>
            <a:off x="0" y="609332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TextBox 34">
            <a:extLst>
              <a:ext uri="{FF2B5EF4-FFF2-40B4-BE49-F238E27FC236}">
                <a16:creationId xmlns:a16="http://schemas.microsoft.com/office/drawing/2014/main" id="{4C212FF2-2B0D-44A3-9622-4F5BCD24591B}"/>
              </a:ext>
            </a:extLst>
          </p:cNvPr>
          <p:cNvSpPr txBox="1"/>
          <p:nvPr/>
        </p:nvSpPr>
        <p:spPr>
          <a:xfrm>
            <a:off x="1359391" y="948446"/>
            <a:ext cx="617167" cy="646331"/>
          </a:xfrm>
          <a:prstGeom prst="rect">
            <a:avLst/>
          </a:prstGeom>
          <a:solidFill>
            <a:srgbClr val="FF66CC"/>
          </a:solidFill>
        </p:spPr>
        <p:txBody>
          <a:bodyPr wrap="square" rtlCol="0">
            <a:spAutoFit/>
          </a:bodyPr>
          <a:lstStyle/>
          <a:p>
            <a:r>
              <a:rPr lang="en-GB" sz="1200" b="1" dirty="0"/>
              <a:t>Raised Pour Flush</a:t>
            </a:r>
            <a:endParaRPr lang="en-US" sz="1200" b="1" dirty="0"/>
          </a:p>
        </p:txBody>
      </p:sp>
      <p:pic>
        <p:nvPicPr>
          <p:cNvPr id="37" name="Picture 36" descr="Diagram&#10;&#10;Description automatically generated">
            <a:extLst>
              <a:ext uri="{FF2B5EF4-FFF2-40B4-BE49-F238E27FC236}">
                <a16:creationId xmlns:a16="http://schemas.microsoft.com/office/drawing/2014/main" id="{7949AF97-BAE3-4B88-A6A0-0D4B7E748B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10906" y="3493979"/>
            <a:ext cx="5186459" cy="2647632"/>
          </a:xfrm>
          <a:prstGeom prst="rect">
            <a:avLst/>
          </a:prstGeom>
        </p:spPr>
      </p:pic>
      <p:pic>
        <p:nvPicPr>
          <p:cNvPr id="39" name="Picture 38" descr="A picture containing indoor, cement&#10;&#10;Description automatically generated">
            <a:extLst>
              <a:ext uri="{FF2B5EF4-FFF2-40B4-BE49-F238E27FC236}">
                <a16:creationId xmlns:a16="http://schemas.microsoft.com/office/drawing/2014/main" id="{0E53BB89-3ABC-4064-9F48-A407114988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10907" y="779597"/>
            <a:ext cx="2626913" cy="2626913"/>
          </a:xfrm>
          <a:prstGeom prst="rect">
            <a:avLst/>
          </a:prstGeom>
        </p:spPr>
      </p:pic>
      <p:sp>
        <p:nvSpPr>
          <p:cNvPr id="40" name="TextBox 39">
            <a:extLst>
              <a:ext uri="{FF2B5EF4-FFF2-40B4-BE49-F238E27FC236}">
                <a16:creationId xmlns:a16="http://schemas.microsoft.com/office/drawing/2014/main" id="{221F9341-6DBC-4EE3-81F3-74C05BF11B42}"/>
              </a:ext>
            </a:extLst>
          </p:cNvPr>
          <p:cNvSpPr txBox="1"/>
          <p:nvPr/>
        </p:nvSpPr>
        <p:spPr>
          <a:xfrm>
            <a:off x="7321754" y="288072"/>
            <a:ext cx="1521918" cy="276999"/>
          </a:xfrm>
          <a:prstGeom prst="rect">
            <a:avLst/>
          </a:prstGeom>
          <a:solidFill>
            <a:srgbClr val="FF66CC"/>
          </a:solidFill>
        </p:spPr>
        <p:txBody>
          <a:bodyPr wrap="square" rtlCol="0">
            <a:spAutoFit/>
          </a:bodyPr>
          <a:lstStyle/>
          <a:p>
            <a:r>
              <a:rPr lang="en-GB" sz="1200" b="1" dirty="0" err="1"/>
              <a:t>Biofil</a:t>
            </a:r>
            <a:r>
              <a:rPr lang="en-GB" sz="1200" b="1" dirty="0"/>
              <a:t> Toilet</a:t>
            </a:r>
            <a:endParaRPr lang="en-US" sz="1200" b="1" dirty="0"/>
          </a:p>
        </p:txBody>
      </p:sp>
      <p:sp>
        <p:nvSpPr>
          <p:cNvPr id="41" name="TextBox 40">
            <a:extLst>
              <a:ext uri="{FF2B5EF4-FFF2-40B4-BE49-F238E27FC236}">
                <a16:creationId xmlns:a16="http://schemas.microsoft.com/office/drawing/2014/main" id="{6698BEE2-22C5-473A-9910-268C895DCDD5}"/>
              </a:ext>
            </a:extLst>
          </p:cNvPr>
          <p:cNvSpPr txBox="1"/>
          <p:nvPr/>
        </p:nvSpPr>
        <p:spPr>
          <a:xfrm>
            <a:off x="9478401" y="779596"/>
            <a:ext cx="2408799" cy="1754326"/>
          </a:xfrm>
          <a:prstGeom prst="rect">
            <a:avLst/>
          </a:prstGeom>
          <a:noFill/>
        </p:spPr>
        <p:txBody>
          <a:bodyPr wrap="square" rtlCol="0">
            <a:spAutoFit/>
          </a:bodyPr>
          <a:lstStyle/>
          <a:p>
            <a:r>
              <a:rPr lang="en-GB" sz="1200" dirty="0"/>
              <a:t>It is both </a:t>
            </a:r>
            <a:r>
              <a:rPr lang="en-GB" sz="1200" dirty="0">
                <a:hlinkClick r:id="rId19"/>
              </a:rPr>
              <a:t>a containment and a treatment technology</a:t>
            </a:r>
            <a:r>
              <a:rPr lang="en-GB" sz="1200" dirty="0"/>
              <a:t>. The system is composed of a pour flush interface, followed by a composting part were solids and liquid are separated. </a:t>
            </a:r>
            <a:r>
              <a:rPr lang="en-GB" sz="1200" dirty="0">
                <a:hlinkClick r:id="rId20"/>
              </a:rPr>
              <a:t>Microorganisms degrade matter through aerobic decomposition in enclosed container</a:t>
            </a:r>
            <a:r>
              <a:rPr lang="en-GB" sz="1200" dirty="0"/>
              <a:t> (</a:t>
            </a:r>
            <a:r>
              <a:rPr lang="en-GB" sz="1200" dirty="0" err="1"/>
              <a:t>Biofilcom</a:t>
            </a:r>
            <a:r>
              <a:rPr lang="en-GB" sz="1200" dirty="0"/>
              <a:t>, 2017)</a:t>
            </a:r>
            <a:endParaRPr lang="en-US" sz="1200" dirty="0"/>
          </a:p>
        </p:txBody>
      </p:sp>
      <p:pic>
        <p:nvPicPr>
          <p:cNvPr id="44" name="Picture 43" descr="Graphical user interface, application&#10;&#10;Description automatically generated">
            <a:extLst>
              <a:ext uri="{FF2B5EF4-FFF2-40B4-BE49-F238E27FC236}">
                <a16:creationId xmlns:a16="http://schemas.microsoft.com/office/drawing/2014/main" id="{34526FD2-837E-400B-B7BC-2762EA898B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21490" y="2790528"/>
            <a:ext cx="2470277" cy="615982"/>
          </a:xfrm>
          <a:prstGeom prst="rect">
            <a:avLst/>
          </a:prstGeom>
        </p:spPr>
      </p:pic>
      <p:sp>
        <p:nvSpPr>
          <p:cNvPr id="46" name="TextBox 45">
            <a:extLst>
              <a:ext uri="{FF2B5EF4-FFF2-40B4-BE49-F238E27FC236}">
                <a16:creationId xmlns:a16="http://schemas.microsoft.com/office/drawing/2014/main" id="{95F7BACA-6BDA-4B0E-AC97-802EDEDCB6B8}"/>
              </a:ext>
            </a:extLst>
          </p:cNvPr>
          <p:cNvSpPr txBox="1"/>
          <p:nvPr/>
        </p:nvSpPr>
        <p:spPr>
          <a:xfrm>
            <a:off x="1359391" y="3956010"/>
            <a:ext cx="667089" cy="646331"/>
          </a:xfrm>
          <a:prstGeom prst="rect">
            <a:avLst/>
          </a:prstGeom>
          <a:solidFill>
            <a:srgbClr val="FF66CC"/>
          </a:solidFill>
        </p:spPr>
        <p:txBody>
          <a:bodyPr wrap="square" rtlCol="0">
            <a:spAutoFit/>
          </a:bodyPr>
          <a:lstStyle/>
          <a:p>
            <a:r>
              <a:rPr lang="en-GB" sz="1200" b="1" dirty="0"/>
              <a:t>Worm-Based Toilet</a:t>
            </a:r>
            <a:endParaRPr lang="en-US" sz="1200" b="1" dirty="0"/>
          </a:p>
        </p:txBody>
      </p:sp>
      <p:pic>
        <p:nvPicPr>
          <p:cNvPr id="19" name="Picture 18" descr="A picture containing building, outdoor, sky, blue&#10;&#10;Description automatically generated">
            <a:extLst>
              <a:ext uri="{FF2B5EF4-FFF2-40B4-BE49-F238E27FC236}">
                <a16:creationId xmlns:a16="http://schemas.microsoft.com/office/drawing/2014/main" id="{DE2D63A8-779E-44A7-BB74-51FAA6E4D9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28095" y="3737665"/>
            <a:ext cx="4153383" cy="3116609"/>
          </a:xfrm>
          <a:prstGeom prst="rect">
            <a:avLst/>
          </a:prstGeom>
        </p:spPr>
      </p:pic>
      <p:pic>
        <p:nvPicPr>
          <p:cNvPr id="28" name="Picture 27">
            <a:extLst>
              <a:ext uri="{FF2B5EF4-FFF2-40B4-BE49-F238E27FC236}">
                <a16:creationId xmlns:a16="http://schemas.microsoft.com/office/drawing/2014/main" id="{E92F6ABC-6BF2-45EC-9ADD-ED3441059B3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57803" y="575237"/>
            <a:ext cx="4123675" cy="3097786"/>
          </a:xfrm>
          <a:prstGeom prst="rect">
            <a:avLst/>
          </a:prstGeom>
        </p:spPr>
      </p:pic>
      <p:sp>
        <p:nvSpPr>
          <p:cNvPr id="36" name="Rectangle 35">
            <a:hlinkClick r:id="rId24" action="ppaction://hlinksldjump"/>
            <a:extLst>
              <a:ext uri="{FF2B5EF4-FFF2-40B4-BE49-F238E27FC236}">
                <a16:creationId xmlns:a16="http://schemas.microsoft.com/office/drawing/2014/main" id="{53C88A40-78C8-4FF4-947B-EF098F882340}"/>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38" name="Rectangle 37">
            <a:hlinkClick r:id="rId25" action="ppaction://hlinksldjump"/>
            <a:extLst>
              <a:ext uri="{FF2B5EF4-FFF2-40B4-BE49-F238E27FC236}">
                <a16:creationId xmlns:a16="http://schemas.microsoft.com/office/drawing/2014/main" id="{5F4923BD-41CB-4093-BE50-82628931AF67}"/>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42" name="Rectangle 41">
            <a:hlinkClick r:id="rId26" action="ppaction://hlinksldjump"/>
            <a:extLst>
              <a:ext uri="{FF2B5EF4-FFF2-40B4-BE49-F238E27FC236}">
                <a16:creationId xmlns:a16="http://schemas.microsoft.com/office/drawing/2014/main" id="{E4F3A720-DB2D-4DCF-8E0F-C2683766A9A6}"/>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5" name="Rectangle 44">
            <a:hlinkClick r:id="rId27" action="ppaction://hlinksldjump"/>
            <a:extLst>
              <a:ext uri="{FF2B5EF4-FFF2-40B4-BE49-F238E27FC236}">
                <a16:creationId xmlns:a16="http://schemas.microsoft.com/office/drawing/2014/main" id="{4DBFF0EC-365D-4D44-9D31-FFAF2A0DFA92}"/>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7" name="Rectangle 46">
            <a:extLst>
              <a:ext uri="{FF2B5EF4-FFF2-40B4-BE49-F238E27FC236}">
                <a16:creationId xmlns:a16="http://schemas.microsoft.com/office/drawing/2014/main" id="{687CF606-F29E-4ECA-B951-DD7D912E4ECE}"/>
              </a:ext>
            </a:extLst>
          </p:cNvPr>
          <p:cNvSpPr/>
          <p:nvPr/>
        </p:nvSpPr>
        <p:spPr>
          <a:xfrm>
            <a:off x="103362" y="120132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Latrine choices</a:t>
            </a:r>
            <a:endParaRPr lang="en-US" sz="900" dirty="0">
              <a:solidFill>
                <a:schemeClr val="tx1"/>
              </a:solidFill>
            </a:endParaRPr>
          </a:p>
        </p:txBody>
      </p:sp>
      <p:sp>
        <p:nvSpPr>
          <p:cNvPr id="48" name="Rectangle 47">
            <a:extLst>
              <a:ext uri="{FF2B5EF4-FFF2-40B4-BE49-F238E27FC236}">
                <a16:creationId xmlns:a16="http://schemas.microsoft.com/office/drawing/2014/main" id="{13436F0E-F2F3-4AC3-AB50-8DB67F6D0D0D}"/>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7/7</a:t>
            </a:r>
            <a:endParaRPr lang="en-US" sz="900" dirty="0"/>
          </a:p>
        </p:txBody>
      </p:sp>
      <p:sp>
        <p:nvSpPr>
          <p:cNvPr id="49" name="Action Button: Go Back or Previous 48">
            <a:hlinkClick r:id="" action="ppaction://hlinkshowjump?jump=previousslide" highlightClick="1"/>
            <a:extLst>
              <a:ext uri="{FF2B5EF4-FFF2-40B4-BE49-F238E27FC236}">
                <a16:creationId xmlns:a16="http://schemas.microsoft.com/office/drawing/2014/main" id="{1FC5463F-01CE-47C0-9A6B-639A3C7592B7}"/>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Go to Beginning 49">
            <a:hlinkClick r:id="rId28" action="ppaction://hlinksldjump" highlightClick="1"/>
            <a:extLst>
              <a:ext uri="{FF2B5EF4-FFF2-40B4-BE49-F238E27FC236}">
                <a16:creationId xmlns:a16="http://schemas.microsoft.com/office/drawing/2014/main" id="{DA663F76-19F7-495B-9E93-D72BB200BE0D}"/>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hlinkClick r:id="rId29" action="ppaction://hlinksldjump"/>
            <a:extLst>
              <a:ext uri="{FF2B5EF4-FFF2-40B4-BE49-F238E27FC236}">
                <a16:creationId xmlns:a16="http://schemas.microsoft.com/office/drawing/2014/main" id="{F1C0D608-3DEF-4EE5-9C60-F910E4A6FC96}"/>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Tree>
    <p:extLst>
      <p:ext uri="{BB962C8B-B14F-4D97-AF65-F5344CB8AC3E}">
        <p14:creationId xmlns:p14="http://schemas.microsoft.com/office/powerpoint/2010/main" val="2216745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3" name="Rectangle 22">
            <a:extLst>
              <a:ext uri="{FF2B5EF4-FFF2-40B4-BE49-F238E27FC236}">
                <a16:creationId xmlns:a16="http://schemas.microsoft.com/office/drawing/2014/main" id="{45B7F992-785C-4C36-BD36-B2A4FB788EC3}"/>
              </a:ext>
            </a:extLst>
          </p:cNvPr>
          <p:cNvSpPr/>
          <p:nvPr/>
        </p:nvSpPr>
        <p:spPr>
          <a:xfrm>
            <a:off x="10916155" y="1916359"/>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Single pit latrine</a:t>
            </a:r>
            <a:endParaRPr lang="en-US" sz="900" dirty="0">
              <a:solidFill>
                <a:schemeClr val="tx1"/>
              </a:solidFill>
            </a:endParaRPr>
          </a:p>
        </p:txBody>
      </p:sp>
      <p:sp>
        <p:nvSpPr>
          <p:cNvPr id="31" name="Rectangle 30">
            <a:extLst>
              <a:ext uri="{FF2B5EF4-FFF2-40B4-BE49-F238E27FC236}">
                <a16:creationId xmlns:a16="http://schemas.microsoft.com/office/drawing/2014/main" id="{D46CD439-67F3-48B3-8EE2-BA84147DA5EA}"/>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7" action="ppaction://hlinksldjump"/>
            <a:extLst>
              <a:ext uri="{FF2B5EF4-FFF2-40B4-BE49-F238E27FC236}">
                <a16:creationId xmlns:a16="http://schemas.microsoft.com/office/drawing/2014/main" id="{E7C7F03D-4261-4982-941F-A9E3CEE1324B}"/>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8" action="ppaction://hlinksldjump"/>
            <a:extLst>
              <a:ext uri="{FF2B5EF4-FFF2-40B4-BE49-F238E27FC236}">
                <a16:creationId xmlns:a16="http://schemas.microsoft.com/office/drawing/2014/main" id="{8419DE30-4A6B-4DA9-A637-A32D9A025EB6}"/>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19" action="ppaction://hlinksldjump"/>
            <a:extLst>
              <a:ext uri="{FF2B5EF4-FFF2-40B4-BE49-F238E27FC236}">
                <a16:creationId xmlns:a16="http://schemas.microsoft.com/office/drawing/2014/main" id="{0CEC4698-1E3E-4056-B2FF-1A9A2EA14816}"/>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0" action="ppaction://hlinksldjump"/>
            <a:extLst>
              <a:ext uri="{FF2B5EF4-FFF2-40B4-BE49-F238E27FC236}">
                <a16:creationId xmlns:a16="http://schemas.microsoft.com/office/drawing/2014/main" id="{82DF61B6-0F4D-48AB-91F6-B3945D1A20A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7" name="Rectangle 36">
            <a:hlinkClick r:id="rId21" action="ppaction://hlinksldjump"/>
            <a:extLst>
              <a:ext uri="{FF2B5EF4-FFF2-40B4-BE49-F238E27FC236}">
                <a16:creationId xmlns:a16="http://schemas.microsoft.com/office/drawing/2014/main" id="{F4EBDE8B-A084-49DA-BE86-ABAA241F7E8E}"/>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2" action="ppaction://hlinksldjump"/>
            <a:extLst>
              <a:ext uri="{FF2B5EF4-FFF2-40B4-BE49-F238E27FC236}">
                <a16:creationId xmlns:a16="http://schemas.microsoft.com/office/drawing/2014/main" id="{1CEA58DD-B031-47A3-A90C-83814ECD3D7E}"/>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3" action="ppaction://hlinksldjump"/>
            <a:extLst>
              <a:ext uri="{FF2B5EF4-FFF2-40B4-BE49-F238E27FC236}">
                <a16:creationId xmlns:a16="http://schemas.microsoft.com/office/drawing/2014/main" id="{BB9F8F5D-1C36-4014-B280-07C106568B88}"/>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4" action="ppaction://hlinksldjump"/>
            <a:extLst>
              <a:ext uri="{FF2B5EF4-FFF2-40B4-BE49-F238E27FC236}">
                <a16:creationId xmlns:a16="http://schemas.microsoft.com/office/drawing/2014/main" id="{8CD0B83D-CBEC-446E-96F1-3C6E42A782E9}"/>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5" action="ppaction://hlinksldjump"/>
            <a:extLst>
              <a:ext uri="{FF2B5EF4-FFF2-40B4-BE49-F238E27FC236}">
                <a16:creationId xmlns:a16="http://schemas.microsoft.com/office/drawing/2014/main" id="{9795D8CA-84A7-493E-AE98-54AE3989AD5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117" name="Picture 116">
            <a:extLst>
              <a:ext uri="{FF2B5EF4-FFF2-40B4-BE49-F238E27FC236}">
                <a16:creationId xmlns:a16="http://schemas.microsoft.com/office/drawing/2014/main" id="{B4D19DE9-D7E8-4017-82F8-187EAFC604F7}"/>
              </a:ext>
            </a:extLst>
          </p:cNvPr>
          <p:cNvPicPr/>
          <p:nvPr/>
        </p:nvPicPr>
        <p:blipFill>
          <a:blip r:embed="rId26">
            <a:extLst>
              <a:ext uri="{28A0092B-C50C-407E-A947-70E740481C1C}">
                <a14:useLocalDpi xmlns:a14="http://schemas.microsoft.com/office/drawing/2010/main" val="0"/>
              </a:ext>
            </a:extLst>
          </a:blip>
          <a:stretch>
            <a:fillRect/>
          </a:stretch>
        </p:blipFill>
        <p:spPr>
          <a:xfrm>
            <a:off x="3230245" y="1694815"/>
            <a:ext cx="5731510" cy="3468370"/>
          </a:xfrm>
          <a:prstGeom prst="rect">
            <a:avLst/>
          </a:prstGeom>
        </p:spPr>
      </p:pic>
      <p:sp>
        <p:nvSpPr>
          <p:cNvPr id="18" name="Action Button: Go Back or Previous 17">
            <a:hlinkClick r:id="" action="ppaction://hlinkshowjump?jump=previousslide" highlightClick="1"/>
            <a:extLst>
              <a:ext uri="{FF2B5EF4-FFF2-40B4-BE49-F238E27FC236}">
                <a16:creationId xmlns:a16="http://schemas.microsoft.com/office/drawing/2014/main" id="{8735B583-51AA-4A70-B046-302CB95A0501}"/>
              </a:ext>
            </a:extLst>
          </p:cNvPr>
          <p:cNvSpPr/>
          <p:nvPr/>
        </p:nvSpPr>
        <p:spPr>
          <a:xfrm>
            <a:off x="8773515" y="0"/>
            <a:ext cx="339536" cy="3337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hlinkClick r:id="rId27" action="ppaction://hlinksldjump"/>
            <a:extLst>
              <a:ext uri="{FF2B5EF4-FFF2-40B4-BE49-F238E27FC236}">
                <a16:creationId xmlns:a16="http://schemas.microsoft.com/office/drawing/2014/main" id="{C207E07E-891F-4124-BD2E-1431FFCD2637}"/>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42" name="Rectangle 41">
            <a:hlinkClick r:id="rId28" action="ppaction://hlinksldjump"/>
            <a:extLst>
              <a:ext uri="{FF2B5EF4-FFF2-40B4-BE49-F238E27FC236}">
                <a16:creationId xmlns:a16="http://schemas.microsoft.com/office/drawing/2014/main" id="{C15AA094-C46A-4622-9111-A694FCDD2D65}"/>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3" name="Rectangle 42">
            <a:hlinkClick r:id="rId29" action="ppaction://hlinksldjump"/>
            <a:extLst>
              <a:ext uri="{FF2B5EF4-FFF2-40B4-BE49-F238E27FC236}">
                <a16:creationId xmlns:a16="http://schemas.microsoft.com/office/drawing/2014/main" id="{540ADE2C-7006-4A61-BFD7-A0E2CF843BB7}"/>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21483551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DAF137DF-4873-433A-9844-9884B1981B72}"/>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1A350A44-5224-4DC5-B9F7-932C9B9505D7}"/>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E2D32DAE-7915-4AA6-B9BE-1B9A29E18315}"/>
              </a:ext>
            </a:extLst>
          </p:cNvPr>
          <p:cNvSpPr/>
          <p:nvPr/>
        </p:nvSpPr>
        <p:spPr>
          <a:xfrm>
            <a:off x="10916155" y="1916359"/>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Single pit latrine</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F1DA537A-C660-4DD1-B82E-38636749297F}"/>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19" action="ppaction://hlinksldjump"/>
            <a:extLst>
              <a:ext uri="{FF2B5EF4-FFF2-40B4-BE49-F238E27FC236}">
                <a16:creationId xmlns:a16="http://schemas.microsoft.com/office/drawing/2014/main" id="{708734B1-B6A1-4FBC-9285-FF164700EE22}"/>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0" action="ppaction://hlinksldjump"/>
            <a:extLst>
              <a:ext uri="{FF2B5EF4-FFF2-40B4-BE49-F238E27FC236}">
                <a16:creationId xmlns:a16="http://schemas.microsoft.com/office/drawing/2014/main" id="{6F09C7E9-F890-4DC5-87F9-6BF63031CB02}"/>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1" action="ppaction://hlinksldjump"/>
            <a:extLst>
              <a:ext uri="{FF2B5EF4-FFF2-40B4-BE49-F238E27FC236}">
                <a16:creationId xmlns:a16="http://schemas.microsoft.com/office/drawing/2014/main" id="{C9A3AE04-A20C-4C6D-B1FD-456B04F5571D}"/>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0F8535F3-5808-4BC4-A565-50DE88FEE2CD}"/>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3" action="ppaction://hlinksldjump"/>
            <a:extLst>
              <a:ext uri="{FF2B5EF4-FFF2-40B4-BE49-F238E27FC236}">
                <a16:creationId xmlns:a16="http://schemas.microsoft.com/office/drawing/2014/main" id="{F9B767AF-BA77-4CF2-83C3-ECBCCE0BF7F9}"/>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4" action="ppaction://hlinksldjump"/>
            <a:extLst>
              <a:ext uri="{FF2B5EF4-FFF2-40B4-BE49-F238E27FC236}">
                <a16:creationId xmlns:a16="http://schemas.microsoft.com/office/drawing/2014/main" id="{2F13F51F-43BD-4AF1-BD9A-F45C1C5A1AA8}"/>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1" name="Rectangle 40">
            <a:hlinkClick r:id="rId25" action="ppaction://hlinksldjump"/>
            <a:extLst>
              <a:ext uri="{FF2B5EF4-FFF2-40B4-BE49-F238E27FC236}">
                <a16:creationId xmlns:a16="http://schemas.microsoft.com/office/drawing/2014/main" id="{3F2258A8-7D74-418F-95C0-76E07997F3AA}"/>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6" action="ppaction://hlinksldjump"/>
            <a:extLst>
              <a:ext uri="{FF2B5EF4-FFF2-40B4-BE49-F238E27FC236}">
                <a16:creationId xmlns:a16="http://schemas.microsoft.com/office/drawing/2014/main" id="{B2645F04-7926-45D5-93A6-A617B927A67D}"/>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43" name="Table 42">
            <a:extLst>
              <a:ext uri="{FF2B5EF4-FFF2-40B4-BE49-F238E27FC236}">
                <a16:creationId xmlns:a16="http://schemas.microsoft.com/office/drawing/2014/main" id="{20642022-21F3-404C-8BA5-C03F4FF108BF}"/>
              </a:ext>
            </a:extLst>
          </p:cNvPr>
          <p:cNvGraphicFramePr>
            <a:graphicFrameLocks noGrp="1"/>
          </p:cNvGraphicFramePr>
          <p:nvPr>
            <p:extLst>
              <p:ext uri="{D42A27DB-BD31-4B8C-83A1-F6EECF244321}">
                <p14:modId xmlns:p14="http://schemas.microsoft.com/office/powerpoint/2010/main" val="2382585787"/>
              </p:ext>
            </p:extLst>
          </p:nvPr>
        </p:nvGraphicFramePr>
        <p:xfrm>
          <a:off x="2477855" y="500647"/>
          <a:ext cx="6293695" cy="6097947"/>
        </p:xfrm>
        <a:graphic>
          <a:graphicData uri="http://schemas.openxmlformats.org/drawingml/2006/table">
            <a:tbl>
              <a:tblPr firstRow="1" firstCol="1" bandRow="1">
                <a:tableStyleId>{5C22544A-7EE6-4342-B048-85BDC9FD1C3A}</a:tableStyleId>
              </a:tblPr>
              <a:tblGrid>
                <a:gridCol w="266168">
                  <a:extLst>
                    <a:ext uri="{9D8B030D-6E8A-4147-A177-3AD203B41FA5}">
                      <a16:colId xmlns:a16="http://schemas.microsoft.com/office/drawing/2014/main" val="2113174820"/>
                    </a:ext>
                  </a:extLst>
                </a:gridCol>
                <a:gridCol w="3390209">
                  <a:extLst>
                    <a:ext uri="{9D8B030D-6E8A-4147-A177-3AD203B41FA5}">
                      <a16:colId xmlns:a16="http://schemas.microsoft.com/office/drawing/2014/main" val="2270970006"/>
                    </a:ext>
                  </a:extLst>
                </a:gridCol>
                <a:gridCol w="652926">
                  <a:extLst>
                    <a:ext uri="{9D8B030D-6E8A-4147-A177-3AD203B41FA5}">
                      <a16:colId xmlns:a16="http://schemas.microsoft.com/office/drawing/2014/main" val="3612416221"/>
                    </a:ext>
                  </a:extLst>
                </a:gridCol>
                <a:gridCol w="490475">
                  <a:extLst>
                    <a:ext uri="{9D8B030D-6E8A-4147-A177-3AD203B41FA5}">
                      <a16:colId xmlns:a16="http://schemas.microsoft.com/office/drawing/2014/main" val="3074809384"/>
                    </a:ext>
                  </a:extLst>
                </a:gridCol>
                <a:gridCol w="851614">
                  <a:extLst>
                    <a:ext uri="{9D8B030D-6E8A-4147-A177-3AD203B41FA5}">
                      <a16:colId xmlns:a16="http://schemas.microsoft.com/office/drawing/2014/main" val="4176326294"/>
                    </a:ext>
                  </a:extLst>
                </a:gridCol>
                <a:gridCol w="642303">
                  <a:extLst>
                    <a:ext uri="{9D8B030D-6E8A-4147-A177-3AD203B41FA5}">
                      <a16:colId xmlns:a16="http://schemas.microsoft.com/office/drawing/2014/main" val="4043931653"/>
                    </a:ext>
                  </a:extLst>
                </a:gridCol>
              </a:tblGrid>
              <a:tr h="183871">
                <a:tc>
                  <a:txBody>
                    <a:bodyPr/>
                    <a:lstStyle/>
                    <a:p>
                      <a:pPr>
                        <a:lnSpc>
                          <a:spcPct val="107000"/>
                        </a:lnSpc>
                        <a:spcAft>
                          <a:spcPts val="800"/>
                        </a:spcAft>
                      </a:pPr>
                      <a:r>
                        <a:rPr lang="en-GB" sz="700">
                          <a:effectLst/>
                        </a:rPr>
                        <a:t>IN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gn="ctr">
                        <a:lnSpc>
                          <a:spcPct val="107000"/>
                        </a:lnSpc>
                        <a:spcAft>
                          <a:spcPts val="800"/>
                        </a:spcAft>
                      </a:pPr>
                      <a:r>
                        <a:rPr lang="en-GB" sz="1200" dirty="0">
                          <a:effectLst/>
                        </a:rPr>
                        <a:t>Item descriptions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ctr">
                        <a:lnSpc>
                          <a:spcPct val="107000"/>
                        </a:lnSpc>
                        <a:spcAft>
                          <a:spcPts val="800"/>
                        </a:spcAft>
                      </a:pPr>
                      <a:r>
                        <a:rPr lang="en-GB" sz="1200">
                          <a:effectLst/>
                        </a:rPr>
                        <a: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ctr">
                        <a:lnSpc>
                          <a:spcPct val="107000"/>
                        </a:lnSpc>
                        <a:spcAft>
                          <a:spcPts val="800"/>
                        </a:spcAft>
                      </a:pPr>
                      <a:r>
                        <a:rPr lang="en-GB" sz="1200">
                          <a:effectLst/>
                        </a:rPr>
                        <a:t>Qnty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ctr">
                        <a:lnSpc>
                          <a:spcPct val="107000"/>
                        </a:lnSpc>
                        <a:spcAft>
                          <a:spcPts val="800"/>
                        </a:spcAft>
                      </a:pPr>
                      <a:r>
                        <a:rPr lang="en-GB" sz="1200">
                          <a:effectLst/>
                        </a:rPr>
                        <a:t>Cost/Unit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ctr">
                        <a:lnSpc>
                          <a:spcPct val="107000"/>
                        </a:lnSpc>
                        <a:spcAft>
                          <a:spcPts val="800"/>
                        </a:spcAft>
                      </a:pPr>
                      <a:r>
                        <a:rPr lang="en-GB" sz="1200">
                          <a:effectLst/>
                        </a:rPr>
                        <a:t>Total cost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601522131"/>
                  </a:ext>
                </a:extLst>
              </a:tr>
              <a:tr h="128294">
                <a:tc>
                  <a:txBody>
                    <a:bodyPr/>
                    <a:lstStyle/>
                    <a:p>
                      <a:pPr algn="r">
                        <a:lnSpc>
                          <a:spcPct val="107000"/>
                        </a:lnSpc>
                        <a:spcAft>
                          <a:spcPts val="800"/>
                        </a:spcAft>
                      </a:pPr>
                      <a:r>
                        <a:rPr lang="en-GB" sz="7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Sub-Structure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3323152421"/>
                  </a:ext>
                </a:extLst>
              </a:tr>
              <a:tr h="262546">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Excavation of 3m deep pit (Circular with R=0.6)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2605607365"/>
                  </a:ext>
                </a:extLst>
              </a:tr>
              <a:tr h="262546">
                <a:tc>
                  <a:txBody>
                    <a:bodyPr/>
                    <a:lstStyle/>
                    <a:p>
                      <a:pPr algn="r">
                        <a:lnSpc>
                          <a:spcPct val="107000"/>
                        </a:lnSpc>
                        <a:spcAft>
                          <a:spcPts val="800"/>
                        </a:spcAft>
                      </a:pPr>
                      <a:r>
                        <a:rPr lang="en-GB"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Sandbag for Top soil lining (40-50 cm high)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663648425"/>
                  </a:ext>
                </a:extLst>
              </a:tr>
              <a:tr h="262546">
                <a:tc>
                  <a:txBody>
                    <a:bodyPr/>
                    <a:lstStyle/>
                    <a:p>
                      <a:pPr algn="r">
                        <a:lnSpc>
                          <a:spcPct val="107000"/>
                        </a:lnSpc>
                        <a:spcAft>
                          <a:spcPts val="800"/>
                        </a:spcAft>
                      </a:pPr>
                      <a:r>
                        <a:rPr lang="en-GB"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Mason work for top Pit lining (40 cm high)(Optional) (for slab support)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0.7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638855471"/>
                  </a:ext>
                </a:extLst>
              </a:tr>
              <a:tr h="128294">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Super Structure(+ Floor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3220719239"/>
                  </a:ext>
                </a:extLst>
              </a:tr>
              <a:tr h="128294">
                <a:tc>
                  <a:txBody>
                    <a:bodyPr/>
                    <a:lstStyle/>
                    <a:p>
                      <a:pPr algn="r">
                        <a:lnSpc>
                          <a:spcPct val="107000"/>
                        </a:lnSpc>
                        <a:spcAft>
                          <a:spcPts val="800"/>
                        </a:spcAft>
                      </a:pPr>
                      <a:r>
                        <a:rPr lang="en-GB"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Plastic Slab (Oxfam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3749342027"/>
                  </a:ext>
                </a:extLst>
              </a:tr>
              <a:tr h="396800">
                <a:tc>
                  <a:txBody>
                    <a:bodyPr/>
                    <a:lstStyle/>
                    <a:p>
                      <a:pPr algn="r">
                        <a:lnSpc>
                          <a:spcPct val="107000"/>
                        </a:lnSpc>
                        <a:spcAft>
                          <a:spcPts val="800"/>
                        </a:spcAft>
                      </a:pPr>
                      <a:r>
                        <a:rPr lang="en-GB"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err="1">
                          <a:effectLst/>
                        </a:rPr>
                        <a:t>Domslab</a:t>
                      </a:r>
                      <a:r>
                        <a:rPr lang="en-GB" sz="1200" dirty="0">
                          <a:effectLst/>
                        </a:rPr>
                        <a:t> or concrete rectangular slab (Optional )( See details of the slab design and material required @ the last page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Pcs-1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4289025329"/>
                  </a:ext>
                </a:extLst>
              </a:tr>
              <a:tr h="262546">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Tarpaulin 4x6m (Plastic sheeting) for Walling and Roofing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M2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2373797649"/>
                  </a:ext>
                </a:extLst>
              </a:tr>
              <a:tr h="262546">
                <a:tc>
                  <a:txBody>
                    <a:bodyPr/>
                    <a:lstStyle/>
                    <a:p>
                      <a:pPr algn="r">
                        <a:lnSpc>
                          <a:spcPct val="107000"/>
                        </a:lnSpc>
                        <a:spcAft>
                          <a:spcPts val="800"/>
                        </a:spcAft>
                      </a:pPr>
                      <a:r>
                        <a:rPr lang="en-GB"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Corrugated Iron Sheet (GI34) for Walling &amp; Roofing (Optional for instead of Plastic)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052722070"/>
                  </a:ext>
                </a:extLst>
              </a:tr>
              <a:tr h="262546">
                <a:tc>
                  <a:txBody>
                    <a:bodyPr/>
                    <a:lstStyle/>
                    <a:p>
                      <a:pPr algn="r">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Heavy wood columns (10cmx3m length)??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483757233"/>
                  </a:ext>
                </a:extLst>
              </a:tr>
              <a:tr h="128294">
                <a:tc>
                  <a:txBody>
                    <a:bodyPr/>
                    <a:lstStyle/>
                    <a:p>
                      <a:pPr algn="r">
                        <a:lnSpc>
                          <a:spcPct val="107000"/>
                        </a:lnSpc>
                        <a:spcAft>
                          <a:spcPts val="800"/>
                        </a:spcAft>
                      </a:pPr>
                      <a:r>
                        <a:rPr lang="en-GB"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Wood timber (2.5cmx5cmx4m)??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503073297"/>
                  </a:ext>
                </a:extLst>
              </a:tr>
              <a:tr h="262546">
                <a:tc>
                  <a:txBody>
                    <a:bodyPr/>
                    <a:lstStyle/>
                    <a:p>
                      <a:pPr algn="r">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Nails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dirty="0">
                          <a:effectLst/>
                        </a:rPr>
                        <a:t>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15485298"/>
                  </a:ext>
                </a:extLst>
              </a:tr>
              <a:tr h="262546">
                <a:tc>
                  <a:txBody>
                    <a:bodyPr/>
                    <a:lstStyle/>
                    <a:p>
                      <a:pPr algn="r">
                        <a:lnSpc>
                          <a:spcPct val="107000"/>
                        </a:lnSpc>
                        <a:spcAft>
                          <a:spcPts val="800"/>
                        </a:spcAft>
                      </a:pPr>
                      <a:r>
                        <a:rPr lang="en-GB"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Nails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dirty="0">
                          <a:effectLst/>
                        </a:rPr>
                        <a:t>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4052459633"/>
                  </a:ext>
                </a:extLst>
              </a:tr>
              <a:tr h="262546">
                <a:tc>
                  <a:txBody>
                    <a:bodyPr/>
                    <a:lstStyle/>
                    <a:p>
                      <a:pPr algn="r">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Roofing Nails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734781323"/>
                  </a:ext>
                </a:extLst>
              </a:tr>
              <a:tr h="262546">
                <a:tc>
                  <a:txBody>
                    <a:bodyPr/>
                    <a:lstStyle/>
                    <a:p>
                      <a:pPr algn="r">
                        <a:lnSpc>
                          <a:spcPct val="107000"/>
                        </a:lnSpc>
                        <a:spcAft>
                          <a:spcPts val="800"/>
                        </a:spcAft>
                      </a:pPr>
                      <a:r>
                        <a:rPr lang="en-GB"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dirty="0">
                          <a:effectLst/>
                        </a:rPr>
                        <a:t>Door </a:t>
                      </a:r>
                      <a:r>
                        <a:rPr lang="en-GB" sz="1200" dirty="0" err="1">
                          <a:effectLst/>
                        </a:rPr>
                        <a:t>Hings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3856132399"/>
                  </a:ext>
                </a:extLst>
              </a:tr>
              <a:tr h="262546">
                <a:tc>
                  <a:txBody>
                    <a:bodyPr/>
                    <a:lstStyle/>
                    <a:p>
                      <a:pPr algn="r">
                        <a:lnSpc>
                          <a:spcPct val="107000"/>
                        </a:lnSpc>
                        <a:spcAft>
                          <a:spcPts val="800"/>
                        </a:spcAft>
                      </a:pPr>
                      <a:r>
                        <a:rPr lang="en-GB"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a:effectLst/>
                        </a:rPr>
                        <a:t>Door Locks (Tower Bolts)(in &amp;out side)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4172209974"/>
                  </a:ext>
                </a:extLst>
              </a:tr>
              <a:tr h="128294">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a:effectLst/>
                        </a:rPr>
                        <a:t>Labour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361977168"/>
                  </a:ext>
                </a:extLst>
              </a:tr>
              <a:tr h="262546">
                <a:tc>
                  <a:txBody>
                    <a:bodyPr/>
                    <a:lstStyle/>
                    <a:p>
                      <a:pPr algn="r">
                        <a:lnSpc>
                          <a:spcPct val="107000"/>
                        </a:lnSpc>
                        <a:spcAft>
                          <a:spcPts val="800"/>
                        </a:spcAft>
                      </a:pPr>
                      <a:r>
                        <a:rPr lang="en-GB" sz="1200" dirty="0">
                          <a:effectLst/>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a:effectLst/>
                        </a:rPr>
                        <a:t>Skilled Labour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Man/days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3713633571"/>
                  </a:ext>
                </a:extLst>
              </a:tr>
              <a:tr h="262546">
                <a:tc>
                  <a:txBody>
                    <a:bodyPr/>
                    <a:lstStyle/>
                    <a:p>
                      <a:pPr algn="r">
                        <a:lnSpc>
                          <a:spcPct val="107000"/>
                        </a:lnSpc>
                        <a:spcAft>
                          <a:spcPts val="800"/>
                        </a:spcAft>
                      </a:pPr>
                      <a:r>
                        <a:rPr lang="en-GB" sz="1200" dirty="0">
                          <a:effectLst/>
                        </a:rPr>
                        <a:t>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a:txBody>
                    <a:bodyPr/>
                    <a:lstStyle/>
                    <a:p>
                      <a:pPr>
                        <a:lnSpc>
                          <a:spcPct val="107000"/>
                        </a:lnSpc>
                        <a:spcAft>
                          <a:spcPts val="800"/>
                        </a:spcAft>
                      </a:pPr>
                      <a:r>
                        <a:rPr lang="en-GB" sz="1200">
                          <a:effectLst/>
                        </a:rPr>
                        <a:t>Non Skilled labour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nSpc>
                          <a:spcPct val="107000"/>
                        </a:lnSpc>
                        <a:spcAft>
                          <a:spcPts val="800"/>
                        </a:spcAft>
                      </a:pPr>
                      <a:r>
                        <a:rPr lang="en-GB" sz="1200">
                          <a:effectLst/>
                        </a:rPr>
                        <a:t>Man/days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1265551435"/>
                  </a:ext>
                </a:extLst>
              </a:tr>
              <a:tr h="128294">
                <a:tc>
                  <a:txBody>
                    <a:bodyPr/>
                    <a:lstStyle/>
                    <a:p>
                      <a:pPr>
                        <a:lnSpc>
                          <a:spcPct val="107000"/>
                        </a:lnSpc>
                        <a:spcAft>
                          <a:spcPts val="800"/>
                        </a:spcAft>
                      </a:pPr>
                      <a:r>
                        <a:rPr lang="en-GB" sz="7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b"/>
                </a:tc>
                <a:tc gridSpan="3">
                  <a:txBody>
                    <a:bodyPr/>
                    <a:lstStyle/>
                    <a:p>
                      <a:pPr algn="ctr">
                        <a:lnSpc>
                          <a:spcPct val="107000"/>
                        </a:lnSpc>
                        <a:spcAft>
                          <a:spcPts val="800"/>
                        </a:spcAft>
                      </a:pPr>
                      <a:r>
                        <a:rPr lang="en-US" sz="1200">
                          <a:effectLst/>
                        </a:rPr>
                        <a:t>Total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hMerge="1">
                  <a:txBody>
                    <a:bodyPr/>
                    <a:lstStyle/>
                    <a:p>
                      <a:endParaRPr lang="en-US"/>
                    </a:p>
                  </a:txBody>
                  <a:tcPr/>
                </a:tc>
                <a:tc hMerge="1">
                  <a:txBody>
                    <a:bodyPr/>
                    <a:lstStyle/>
                    <a:p>
                      <a:endParaRPr lang="en-US"/>
                    </a:p>
                  </a:txBody>
                  <a:tcP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38" marR="50738" marT="0" marB="0" anchor="ctr"/>
                </a:tc>
                <a:extLst>
                  <a:ext uri="{0D108BD9-81ED-4DB2-BD59-A6C34878D82A}">
                    <a16:rowId xmlns:a16="http://schemas.microsoft.com/office/drawing/2014/main" val="391639101"/>
                  </a:ext>
                </a:extLst>
              </a:tr>
            </a:tbl>
          </a:graphicData>
        </a:graphic>
      </p:graphicFrame>
      <p:sp>
        <p:nvSpPr>
          <p:cNvPr id="44" name="Rectangle 43">
            <a:hlinkClick r:id="rId27" action="ppaction://hlinksldjump"/>
            <a:extLst>
              <a:ext uri="{FF2B5EF4-FFF2-40B4-BE49-F238E27FC236}">
                <a16:creationId xmlns:a16="http://schemas.microsoft.com/office/drawing/2014/main" id="{19313787-5981-4484-95A0-D957E71FB464}"/>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28" action="ppaction://hlinksldjump"/>
            <a:extLst>
              <a:ext uri="{FF2B5EF4-FFF2-40B4-BE49-F238E27FC236}">
                <a16:creationId xmlns:a16="http://schemas.microsoft.com/office/drawing/2014/main" id="{2B89C87B-A1A0-4CA9-8FE3-BD64F1B432BA}"/>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24086452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4" name="Rectangle 23">
            <a:extLst>
              <a:ext uri="{FF2B5EF4-FFF2-40B4-BE49-F238E27FC236}">
                <a16:creationId xmlns:a16="http://schemas.microsoft.com/office/drawing/2014/main" id="{0ED474E3-6440-48A7-9D27-2CD08839D943}"/>
              </a:ext>
            </a:extLst>
          </p:cNvPr>
          <p:cNvSpPr/>
          <p:nvPr/>
        </p:nvSpPr>
        <p:spPr>
          <a:xfrm>
            <a:off x="10916155" y="2258470"/>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Raised Single pit latrine</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90F231A8-AEC3-4A11-BB8C-13B0CC005412}"/>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C0A44259-A16A-43C4-8A71-6FAE1A75BE4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05B7661F-430A-4118-AF1C-8334E22C6F61}"/>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8641429D-BA04-4726-97F3-5FAC501953AE}"/>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47524AFD-F1A7-4574-A1A7-250DDAB1FF96}"/>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1FCB9C33-F14E-417B-8F23-1F9BD40E4DAD}"/>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9C6F2BCB-80D5-4A97-A769-9296B4B08A5E}"/>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8" name="Rectangle 37">
            <a:hlinkClick r:id="rId23" action="ppaction://hlinksldjump"/>
            <a:extLst>
              <a:ext uri="{FF2B5EF4-FFF2-40B4-BE49-F238E27FC236}">
                <a16:creationId xmlns:a16="http://schemas.microsoft.com/office/drawing/2014/main" id="{F922E7E0-3985-4DA5-98A1-8E49CC03272E}"/>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4" action="ppaction://hlinksldjump"/>
            <a:extLst>
              <a:ext uri="{FF2B5EF4-FFF2-40B4-BE49-F238E27FC236}">
                <a16:creationId xmlns:a16="http://schemas.microsoft.com/office/drawing/2014/main" id="{D39A708E-B4AC-4C97-AA31-CC3C18A373C8}"/>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5" action="ppaction://hlinksldjump"/>
            <a:extLst>
              <a:ext uri="{FF2B5EF4-FFF2-40B4-BE49-F238E27FC236}">
                <a16:creationId xmlns:a16="http://schemas.microsoft.com/office/drawing/2014/main" id="{5F0DD62F-B7BE-4121-9BE9-C4B5AEE3EFB6}"/>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4D2EF57A-E51A-4F25-958E-BFE29BD22F98}"/>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2" name="Picture 41">
            <a:extLst>
              <a:ext uri="{FF2B5EF4-FFF2-40B4-BE49-F238E27FC236}">
                <a16:creationId xmlns:a16="http://schemas.microsoft.com/office/drawing/2014/main" id="{1C5D7829-365C-4B80-88B0-B5FE38B42795}"/>
              </a:ext>
            </a:extLst>
          </p:cNvPr>
          <p:cNvPicPr/>
          <p:nvPr/>
        </p:nvPicPr>
        <p:blipFill>
          <a:blip r:embed="rId27">
            <a:extLst>
              <a:ext uri="{28A0092B-C50C-407E-A947-70E740481C1C}">
                <a14:useLocalDpi xmlns:a14="http://schemas.microsoft.com/office/drawing/2010/main" val="0"/>
              </a:ext>
            </a:extLst>
          </a:blip>
          <a:stretch>
            <a:fillRect/>
          </a:stretch>
        </p:blipFill>
        <p:spPr>
          <a:xfrm>
            <a:off x="1375452" y="1478857"/>
            <a:ext cx="5619971" cy="3379324"/>
          </a:xfrm>
          <a:prstGeom prst="rect">
            <a:avLst/>
          </a:prstGeom>
        </p:spPr>
      </p:pic>
      <p:pic>
        <p:nvPicPr>
          <p:cNvPr id="43" name="Picture 42">
            <a:extLst>
              <a:ext uri="{FF2B5EF4-FFF2-40B4-BE49-F238E27FC236}">
                <a16:creationId xmlns:a16="http://schemas.microsoft.com/office/drawing/2014/main" id="{364F7126-E8AB-4D1A-9EF6-7BD2E38E3EA2}"/>
              </a:ext>
            </a:extLst>
          </p:cNvPr>
          <p:cNvPicPr/>
          <p:nvPr/>
        </p:nvPicPr>
        <p:blipFill>
          <a:blip r:embed="rId28">
            <a:extLst>
              <a:ext uri="{28A0092B-C50C-407E-A947-70E740481C1C}">
                <a14:useLocalDpi xmlns:a14="http://schemas.microsoft.com/office/drawing/2010/main" val="0"/>
              </a:ext>
            </a:extLst>
          </a:blip>
          <a:stretch>
            <a:fillRect/>
          </a:stretch>
        </p:blipFill>
        <p:spPr>
          <a:xfrm>
            <a:off x="7598420" y="1156818"/>
            <a:ext cx="2714737" cy="4035726"/>
          </a:xfrm>
          <a:prstGeom prst="rect">
            <a:avLst/>
          </a:prstGeom>
        </p:spPr>
      </p:pic>
      <p:sp>
        <p:nvSpPr>
          <p:cNvPr id="44" name="Rectangle 43">
            <a:hlinkClick r:id="rId29" action="ppaction://hlinksldjump"/>
            <a:extLst>
              <a:ext uri="{FF2B5EF4-FFF2-40B4-BE49-F238E27FC236}">
                <a16:creationId xmlns:a16="http://schemas.microsoft.com/office/drawing/2014/main" id="{045919DD-3AC1-465E-967B-2C3B76E32EC8}"/>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30" action="ppaction://hlinksldjump"/>
            <a:extLst>
              <a:ext uri="{FF2B5EF4-FFF2-40B4-BE49-F238E27FC236}">
                <a16:creationId xmlns:a16="http://schemas.microsoft.com/office/drawing/2014/main" id="{8CDA42F8-13AC-408E-97BC-152312F99BAE}"/>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46" name="Rectangle 45">
            <a:extLst>
              <a:ext uri="{FF2B5EF4-FFF2-40B4-BE49-F238E27FC236}">
                <a16:creationId xmlns:a16="http://schemas.microsoft.com/office/drawing/2014/main" id="{ABBD5E75-8170-4BB6-A095-CB81B643F58C}"/>
              </a:ext>
            </a:extLst>
          </p:cNvPr>
          <p:cNvSpPr/>
          <p:nvPr/>
        </p:nvSpPr>
        <p:spPr>
          <a:xfrm>
            <a:off x="1715512" y="102037"/>
            <a:ext cx="240912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Raised single pit latrine</a:t>
            </a:r>
            <a:endParaRPr lang="en-US" dirty="0"/>
          </a:p>
        </p:txBody>
      </p:sp>
    </p:spTree>
    <p:extLst>
      <p:ext uri="{BB962C8B-B14F-4D97-AF65-F5344CB8AC3E}">
        <p14:creationId xmlns:p14="http://schemas.microsoft.com/office/powerpoint/2010/main" val="19497112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C98614CD-5B8F-49ED-A1B9-55B77F446648}"/>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0116D705-48EB-43D7-854C-934C5CA166B5}"/>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0068862D-30D0-4975-84A2-BF1923BB37F6}"/>
              </a:ext>
            </a:extLst>
          </p:cNvPr>
          <p:cNvSpPr/>
          <p:nvPr/>
        </p:nvSpPr>
        <p:spPr>
          <a:xfrm>
            <a:off x="10916155" y="2258470"/>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Raised Single pit latrine</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32724F2B-43A8-4161-8A86-C7FA1926F96B}"/>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19" action="ppaction://hlinksldjump"/>
            <a:extLst>
              <a:ext uri="{FF2B5EF4-FFF2-40B4-BE49-F238E27FC236}">
                <a16:creationId xmlns:a16="http://schemas.microsoft.com/office/drawing/2014/main" id="{A2E244FF-2721-42F7-9DD0-156B50326793}"/>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0" action="ppaction://hlinksldjump"/>
            <a:extLst>
              <a:ext uri="{FF2B5EF4-FFF2-40B4-BE49-F238E27FC236}">
                <a16:creationId xmlns:a16="http://schemas.microsoft.com/office/drawing/2014/main" id="{CC81FCB2-C94A-4327-ADA3-3BFE1BCC4081}"/>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1" action="ppaction://hlinksldjump"/>
            <a:extLst>
              <a:ext uri="{FF2B5EF4-FFF2-40B4-BE49-F238E27FC236}">
                <a16:creationId xmlns:a16="http://schemas.microsoft.com/office/drawing/2014/main" id="{744A1BD6-891C-48D0-A7D6-D7CC7151F20C}"/>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BCD3DF5E-5B0F-4126-98F8-1FC07FF555E9}"/>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3" action="ppaction://hlinksldjump"/>
            <a:extLst>
              <a:ext uri="{FF2B5EF4-FFF2-40B4-BE49-F238E27FC236}">
                <a16:creationId xmlns:a16="http://schemas.microsoft.com/office/drawing/2014/main" id="{17741215-913F-4CB0-873C-D15FDCE61D76}"/>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4" action="ppaction://hlinksldjump"/>
            <a:extLst>
              <a:ext uri="{FF2B5EF4-FFF2-40B4-BE49-F238E27FC236}">
                <a16:creationId xmlns:a16="http://schemas.microsoft.com/office/drawing/2014/main" id="{A0F07351-5DC1-40A0-B1DB-C9F1CC94EE93}"/>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1" name="Rectangle 40">
            <a:hlinkClick r:id="rId25" action="ppaction://hlinksldjump"/>
            <a:extLst>
              <a:ext uri="{FF2B5EF4-FFF2-40B4-BE49-F238E27FC236}">
                <a16:creationId xmlns:a16="http://schemas.microsoft.com/office/drawing/2014/main" id="{8CA0D24D-5A15-47A6-BE66-DF897C4A1F47}"/>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6" action="ppaction://hlinksldjump"/>
            <a:extLst>
              <a:ext uri="{FF2B5EF4-FFF2-40B4-BE49-F238E27FC236}">
                <a16:creationId xmlns:a16="http://schemas.microsoft.com/office/drawing/2014/main" id="{27CB4F67-2108-43BC-AE5D-FB5685D0ED78}"/>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43" name="Table 42">
            <a:extLst>
              <a:ext uri="{FF2B5EF4-FFF2-40B4-BE49-F238E27FC236}">
                <a16:creationId xmlns:a16="http://schemas.microsoft.com/office/drawing/2014/main" id="{0DA9B3EC-A653-4918-91E6-3D7D55D1BA33}"/>
              </a:ext>
            </a:extLst>
          </p:cNvPr>
          <p:cNvGraphicFramePr>
            <a:graphicFrameLocks noGrp="1"/>
          </p:cNvGraphicFramePr>
          <p:nvPr>
            <p:extLst>
              <p:ext uri="{D42A27DB-BD31-4B8C-83A1-F6EECF244321}">
                <p14:modId xmlns:p14="http://schemas.microsoft.com/office/powerpoint/2010/main" val="1174816782"/>
              </p:ext>
            </p:extLst>
          </p:nvPr>
        </p:nvGraphicFramePr>
        <p:xfrm>
          <a:off x="2641579" y="1203361"/>
          <a:ext cx="6162554" cy="4492732"/>
        </p:xfrm>
        <a:graphic>
          <a:graphicData uri="http://schemas.openxmlformats.org/drawingml/2006/table">
            <a:tbl>
              <a:tblPr firstRow="1" firstCol="1" bandRow="1">
                <a:tableStyleId>{5C22544A-7EE6-4342-B048-85BDC9FD1C3A}</a:tableStyleId>
              </a:tblPr>
              <a:tblGrid>
                <a:gridCol w="309302">
                  <a:extLst>
                    <a:ext uri="{9D8B030D-6E8A-4147-A177-3AD203B41FA5}">
                      <a16:colId xmlns:a16="http://schemas.microsoft.com/office/drawing/2014/main" val="1466291729"/>
                    </a:ext>
                  </a:extLst>
                </a:gridCol>
                <a:gridCol w="2721575">
                  <a:extLst>
                    <a:ext uri="{9D8B030D-6E8A-4147-A177-3AD203B41FA5}">
                      <a16:colId xmlns:a16="http://schemas.microsoft.com/office/drawing/2014/main" val="3989543810"/>
                    </a:ext>
                  </a:extLst>
                </a:gridCol>
                <a:gridCol w="684881">
                  <a:extLst>
                    <a:ext uri="{9D8B030D-6E8A-4147-A177-3AD203B41FA5}">
                      <a16:colId xmlns:a16="http://schemas.microsoft.com/office/drawing/2014/main" val="3760481638"/>
                    </a:ext>
                  </a:extLst>
                </a:gridCol>
                <a:gridCol w="578560">
                  <a:extLst>
                    <a:ext uri="{9D8B030D-6E8A-4147-A177-3AD203B41FA5}">
                      <a16:colId xmlns:a16="http://schemas.microsoft.com/office/drawing/2014/main" val="2687701481"/>
                    </a:ext>
                  </a:extLst>
                </a:gridCol>
                <a:gridCol w="981066">
                  <a:extLst>
                    <a:ext uri="{9D8B030D-6E8A-4147-A177-3AD203B41FA5}">
                      <a16:colId xmlns:a16="http://schemas.microsoft.com/office/drawing/2014/main" val="3036451950"/>
                    </a:ext>
                  </a:extLst>
                </a:gridCol>
                <a:gridCol w="887170">
                  <a:extLst>
                    <a:ext uri="{9D8B030D-6E8A-4147-A177-3AD203B41FA5}">
                      <a16:colId xmlns:a16="http://schemas.microsoft.com/office/drawing/2014/main" val="1979834761"/>
                    </a:ext>
                  </a:extLst>
                </a:gridCol>
              </a:tblGrid>
              <a:tr h="178328">
                <a:tc>
                  <a:txBody>
                    <a:bodyPr/>
                    <a:lstStyle/>
                    <a:p>
                      <a:pPr algn="ctr">
                        <a:lnSpc>
                          <a:spcPct val="107000"/>
                        </a:lnSpc>
                        <a:spcAft>
                          <a:spcPts val="800"/>
                        </a:spcAft>
                      </a:pPr>
                      <a:r>
                        <a:rPr lang="en-GB" sz="1000">
                          <a:effectLst/>
                        </a:rPr>
                        <a:t>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gn="ctr">
                        <a:lnSpc>
                          <a:spcPct val="107000"/>
                        </a:lnSpc>
                        <a:spcAft>
                          <a:spcPts val="800"/>
                        </a:spcAft>
                      </a:pPr>
                      <a:r>
                        <a:rPr lang="en-GB" sz="1200" dirty="0">
                          <a:effectLst/>
                        </a:rPr>
                        <a:t>Description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gn="ctr">
                        <a:lnSpc>
                          <a:spcPct val="107000"/>
                        </a:lnSpc>
                        <a:spcAft>
                          <a:spcPts val="800"/>
                        </a:spcAft>
                      </a:pPr>
                      <a:r>
                        <a:rPr lang="en-GB" sz="1200" dirty="0">
                          <a:effectLst/>
                        </a:rPr>
                        <a:t>Unit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gn="ctr">
                        <a:lnSpc>
                          <a:spcPct val="107000"/>
                        </a:lnSpc>
                        <a:spcAft>
                          <a:spcPts val="800"/>
                        </a:spcAft>
                      </a:pPr>
                      <a:r>
                        <a:rPr lang="en-GB" sz="1200" dirty="0">
                          <a:effectLst/>
                        </a:rPr>
                        <a:t>QTY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gn="ctr">
                        <a:lnSpc>
                          <a:spcPct val="107000"/>
                        </a:lnSpc>
                        <a:spcAft>
                          <a:spcPts val="800"/>
                        </a:spcAft>
                      </a:pPr>
                      <a:r>
                        <a:rPr lang="en-GB" sz="1200" dirty="0">
                          <a:effectLst/>
                        </a:rPr>
                        <a:t>Unit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gn="ctr">
                        <a:lnSpc>
                          <a:spcPct val="107000"/>
                        </a:lnSpc>
                        <a:spcAft>
                          <a:spcPts val="800"/>
                        </a:spcAft>
                      </a:pPr>
                      <a:r>
                        <a:rPr lang="en-GB" sz="1200" dirty="0">
                          <a:effectLst/>
                        </a:rPr>
                        <a:t>Total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2230954068"/>
                  </a:ext>
                </a:extLst>
              </a:tr>
              <a:tr h="235041">
                <a:tc>
                  <a:txBody>
                    <a:bodyPr/>
                    <a:lstStyle/>
                    <a:p>
                      <a:pP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Wooden Posts (4m x 5cm x 5cm)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16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3590955898"/>
                  </a:ext>
                </a:extLst>
              </a:tr>
              <a:tr h="236301">
                <a:tc>
                  <a:txBody>
                    <a:bodyPr/>
                    <a:lstStyle/>
                    <a:p>
                      <a:pP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Wooden Planks (4m x 20cm x 2.5cm)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½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1873265855"/>
                  </a:ext>
                </a:extLst>
              </a:tr>
              <a:tr h="236301">
                <a:tc>
                  <a:txBody>
                    <a:bodyPr/>
                    <a:lstStyle/>
                    <a:p>
                      <a:pPr>
                        <a:lnSpc>
                          <a:spcPct val="107000"/>
                        </a:lnSpc>
                        <a:spcAft>
                          <a:spcPts val="800"/>
                        </a:spcAft>
                      </a:pPr>
                      <a:r>
                        <a:rPr lang="en-GB"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Nails (10cm Galvanized)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dirty="0">
                          <a:effectLst/>
                        </a:rPr>
                        <a:t>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½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550863059"/>
                  </a:ext>
                </a:extLst>
              </a:tr>
              <a:tr h="236301">
                <a:tc>
                  <a:txBody>
                    <a:bodyPr/>
                    <a:lstStyle/>
                    <a:p>
                      <a:pP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Domed Head Nails (4cm Galvanized)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dirty="0">
                          <a:effectLst/>
                        </a:rPr>
                        <a:t>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½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2966980843"/>
                  </a:ext>
                </a:extLst>
              </a:tr>
              <a:tr h="235671">
                <a:tc>
                  <a:txBody>
                    <a:bodyPr/>
                    <a:lstStyle/>
                    <a:p>
                      <a:pPr>
                        <a:lnSpc>
                          <a:spcPct val="107000"/>
                        </a:lnSpc>
                        <a:spcAft>
                          <a:spcPts val="800"/>
                        </a:spcAft>
                      </a:pPr>
                      <a:r>
                        <a:rPr lang="en-GB"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Domed Latrine Slab (150cm dia x 5cm)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3818407544"/>
                  </a:ext>
                </a:extLst>
              </a:tr>
              <a:tr h="236301">
                <a:tc>
                  <a:txBody>
                    <a:bodyPr/>
                    <a:lstStyle/>
                    <a:p>
                      <a:pPr>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Bricks (8cm x 12cm x 25cm)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54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3170055597"/>
                  </a:ext>
                </a:extLst>
              </a:tr>
              <a:tr h="236301">
                <a:tc>
                  <a:txBody>
                    <a:bodyPr/>
                    <a:lstStyle/>
                    <a:p>
                      <a:pPr>
                        <a:lnSpc>
                          <a:spcPct val="107000"/>
                        </a:lnSpc>
                        <a:spcAft>
                          <a:spcPts val="800"/>
                        </a:spcAft>
                      </a:pPr>
                      <a:r>
                        <a:rPr lang="en-GB"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Plastic Sheeting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M2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16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3522425221"/>
                  </a:ext>
                </a:extLst>
              </a:tr>
              <a:tr h="236301">
                <a:tc>
                  <a:txBody>
                    <a:bodyPr/>
                    <a:lstStyle/>
                    <a:p>
                      <a:pPr>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Metal Bolts and Washers (M10 x 12cm)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12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4108292464"/>
                  </a:ext>
                </a:extLst>
              </a:tr>
              <a:tr h="235041">
                <a:tc>
                  <a:txBody>
                    <a:bodyPr/>
                    <a:lstStyle/>
                    <a:p>
                      <a:pPr>
                        <a:lnSpc>
                          <a:spcPct val="107000"/>
                        </a:lnSpc>
                        <a:spcAft>
                          <a:spcPts val="800"/>
                        </a:spcAft>
                      </a:pPr>
                      <a:r>
                        <a:rPr lang="en-GB"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Metallic Door Bolt (4cm Galvanized)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1441856002"/>
                  </a:ext>
                </a:extLst>
              </a:tr>
              <a:tr h="236301">
                <a:tc>
                  <a:txBody>
                    <a:bodyPr/>
                    <a:lstStyle/>
                    <a:p>
                      <a:pPr>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Metallic Padlock with 4 Sets of Keys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2058156249"/>
                  </a:ext>
                </a:extLst>
              </a:tr>
              <a:tr h="316454">
                <a:tc>
                  <a:txBody>
                    <a:bodyPr/>
                    <a:lstStyle/>
                    <a:p>
                      <a:pPr>
                        <a:lnSpc>
                          <a:spcPct val="107000"/>
                        </a:lnSpc>
                        <a:spcAft>
                          <a:spcPts val="800"/>
                        </a:spcAft>
                      </a:pPr>
                      <a:r>
                        <a:rPr lang="en-GB"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Metallic Door Hinge (4cm x 8cm x 2mm Galvanized)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1579797876"/>
                  </a:ext>
                </a:extLst>
              </a:tr>
              <a:tr h="316454">
                <a:tc>
                  <a:txBody>
                    <a:bodyPr/>
                    <a:lstStyle/>
                    <a:p>
                      <a:pPr>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Wooden Grab Rails and Door Handles (Minimum 50cm Length)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3380044685"/>
                  </a:ext>
                </a:extLst>
              </a:tr>
              <a:tr h="235041">
                <a:tc>
                  <a:txBody>
                    <a:bodyPr/>
                    <a:lstStyle/>
                    <a:p>
                      <a:pPr>
                        <a:lnSpc>
                          <a:spcPct val="107000"/>
                        </a:lnSpc>
                        <a:spcAft>
                          <a:spcPts val="800"/>
                        </a:spcAft>
                      </a:pPr>
                      <a:r>
                        <a:rPr lang="en-GB" sz="1200">
                          <a:effectLst/>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Mirror (80cm x 60cm)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3982794104"/>
                  </a:ext>
                </a:extLst>
              </a:tr>
              <a:tr h="236301">
                <a:tc>
                  <a:txBody>
                    <a:bodyPr/>
                    <a:lstStyle/>
                    <a:p>
                      <a:pPr>
                        <a:lnSpc>
                          <a:spcPct val="107000"/>
                        </a:lnSpc>
                        <a:spcAft>
                          <a:spcPts val="800"/>
                        </a:spcAft>
                      </a:pPr>
                      <a:r>
                        <a:rPr lang="en-GB" sz="1200">
                          <a:effectLst/>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Coarse Sand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0.4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925519985"/>
                  </a:ext>
                </a:extLst>
              </a:tr>
              <a:tr h="236301">
                <a:tc>
                  <a:txBody>
                    <a:bodyPr/>
                    <a:lstStyle/>
                    <a:p>
                      <a:pPr>
                        <a:lnSpc>
                          <a:spcPct val="107000"/>
                        </a:lnSpc>
                        <a:spcAft>
                          <a:spcPts val="800"/>
                        </a:spcAft>
                      </a:pPr>
                      <a:r>
                        <a:rPr lang="en-GB" sz="1200">
                          <a:effectLst/>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Coarse Gravel (6mm – 10mm)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0.8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1230327042"/>
                  </a:ext>
                </a:extLst>
              </a:tr>
              <a:tr h="236301">
                <a:tc>
                  <a:txBody>
                    <a:bodyPr/>
                    <a:lstStyle/>
                    <a:p>
                      <a:pPr>
                        <a:lnSpc>
                          <a:spcPct val="107000"/>
                        </a:lnSpc>
                        <a:spcAft>
                          <a:spcPts val="800"/>
                        </a:spcAft>
                      </a:pPr>
                      <a:r>
                        <a:rPr lang="en-GB"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Cement (50kg sacks)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sack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4106934029"/>
                  </a:ext>
                </a:extLst>
              </a:tr>
              <a:tr h="236301">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gn="r">
                        <a:lnSpc>
                          <a:spcPct val="107000"/>
                        </a:lnSpc>
                        <a:spcAft>
                          <a:spcPts val="800"/>
                        </a:spcAft>
                      </a:pPr>
                      <a:r>
                        <a:rPr lang="en-GB" sz="1200">
                          <a:effectLst/>
                        </a:rPr>
                        <a:t>Total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055" marR="72466" marT="0" marB="0"/>
                </a:tc>
                <a:extLst>
                  <a:ext uri="{0D108BD9-81ED-4DB2-BD59-A6C34878D82A}">
                    <a16:rowId xmlns:a16="http://schemas.microsoft.com/office/drawing/2014/main" val="777773015"/>
                  </a:ext>
                </a:extLst>
              </a:tr>
            </a:tbl>
          </a:graphicData>
        </a:graphic>
      </p:graphicFrame>
      <p:sp>
        <p:nvSpPr>
          <p:cNvPr id="44" name="Rectangle 43">
            <a:hlinkClick r:id="rId27" action="ppaction://hlinksldjump"/>
            <a:extLst>
              <a:ext uri="{FF2B5EF4-FFF2-40B4-BE49-F238E27FC236}">
                <a16:creationId xmlns:a16="http://schemas.microsoft.com/office/drawing/2014/main" id="{2985C3E9-4778-4BBB-96F5-F5E7B027EB14}"/>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28" action="ppaction://hlinksldjump"/>
            <a:extLst>
              <a:ext uri="{FF2B5EF4-FFF2-40B4-BE49-F238E27FC236}">
                <a16:creationId xmlns:a16="http://schemas.microsoft.com/office/drawing/2014/main" id="{18855322-DF9A-4DD2-9CA0-31595EB272A7}"/>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256250000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5" name="Rectangle 24">
            <a:extLst>
              <a:ext uri="{FF2B5EF4-FFF2-40B4-BE49-F238E27FC236}">
                <a16:creationId xmlns:a16="http://schemas.microsoft.com/office/drawing/2014/main" id="{14E9C2CE-7D8D-4569-995F-1E578C387923}"/>
              </a:ext>
            </a:extLst>
          </p:cNvPr>
          <p:cNvSpPr/>
          <p:nvPr/>
        </p:nvSpPr>
        <p:spPr>
          <a:xfrm>
            <a:off x="10916155" y="2600581"/>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Off-set pour-flush latrine</a:t>
            </a:r>
            <a:endParaRPr lang="en-US" sz="900" dirty="0">
              <a:solidFill>
                <a:schemeClr val="tx1"/>
              </a:solidFill>
            </a:endParaRPr>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7" action="ppaction://hlinksldjump"/>
            <a:extLst>
              <a:ext uri="{FF2B5EF4-FFF2-40B4-BE49-F238E27FC236}">
                <a16:creationId xmlns:a16="http://schemas.microsoft.com/office/drawing/2014/main" id="{F82CB1B1-6FFB-4CAF-8234-7F08155C8966}"/>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8" action="ppaction://hlinksldjump"/>
            <a:extLst>
              <a:ext uri="{FF2B5EF4-FFF2-40B4-BE49-F238E27FC236}">
                <a16:creationId xmlns:a16="http://schemas.microsoft.com/office/drawing/2014/main" id="{72B90CCF-09E9-434E-B967-D147455DDFA0}"/>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19" action="ppaction://hlinksldjump"/>
            <a:extLst>
              <a:ext uri="{FF2B5EF4-FFF2-40B4-BE49-F238E27FC236}">
                <a16:creationId xmlns:a16="http://schemas.microsoft.com/office/drawing/2014/main" id="{C75450EF-7E36-42F8-9DD3-1E702546FD31}"/>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0" action="ppaction://hlinksldjump"/>
            <a:extLst>
              <a:ext uri="{FF2B5EF4-FFF2-40B4-BE49-F238E27FC236}">
                <a16:creationId xmlns:a16="http://schemas.microsoft.com/office/drawing/2014/main" id="{55C2278D-8198-4AD7-BB87-E3E6BE8183FE}"/>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1" action="ppaction://hlinksldjump"/>
            <a:extLst>
              <a:ext uri="{FF2B5EF4-FFF2-40B4-BE49-F238E27FC236}">
                <a16:creationId xmlns:a16="http://schemas.microsoft.com/office/drawing/2014/main" id="{C41AD3A2-8A0A-43B4-AA9A-A7BC96CC00FC}"/>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72E16AB5-7797-4F72-827C-1D686182F87F}"/>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3" action="ppaction://hlinksldjump"/>
            <a:extLst>
              <a:ext uri="{FF2B5EF4-FFF2-40B4-BE49-F238E27FC236}">
                <a16:creationId xmlns:a16="http://schemas.microsoft.com/office/drawing/2014/main" id="{10C7420A-40BE-47B8-AE9D-D518F5B00EAE}"/>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4" action="ppaction://hlinksldjump"/>
            <a:extLst>
              <a:ext uri="{FF2B5EF4-FFF2-40B4-BE49-F238E27FC236}">
                <a16:creationId xmlns:a16="http://schemas.microsoft.com/office/drawing/2014/main" id="{6A5C39FD-C1D3-46F4-B009-AF6208FCDA1F}"/>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5" action="ppaction://hlinksldjump"/>
            <a:extLst>
              <a:ext uri="{FF2B5EF4-FFF2-40B4-BE49-F238E27FC236}">
                <a16:creationId xmlns:a16="http://schemas.microsoft.com/office/drawing/2014/main" id="{4445669E-A64E-44B7-80B9-6D6F77115BDC}"/>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2" name="Picture 41">
            <a:extLst>
              <a:ext uri="{FF2B5EF4-FFF2-40B4-BE49-F238E27FC236}">
                <a16:creationId xmlns:a16="http://schemas.microsoft.com/office/drawing/2014/main" id="{B323236A-DE9B-47B6-9E70-E9A2F8688CC0}"/>
              </a:ext>
            </a:extLst>
          </p:cNvPr>
          <p:cNvPicPr/>
          <p:nvPr/>
        </p:nvPicPr>
        <p:blipFill>
          <a:blip r:embed="rId26">
            <a:extLst>
              <a:ext uri="{28A0092B-C50C-407E-A947-70E740481C1C}">
                <a14:useLocalDpi xmlns:a14="http://schemas.microsoft.com/office/drawing/2010/main" val="0"/>
              </a:ext>
            </a:extLst>
          </a:blip>
          <a:stretch>
            <a:fillRect/>
          </a:stretch>
        </p:blipFill>
        <p:spPr>
          <a:xfrm>
            <a:off x="4399152" y="678943"/>
            <a:ext cx="6516997" cy="4750008"/>
          </a:xfrm>
          <a:prstGeom prst="rect">
            <a:avLst/>
          </a:prstGeom>
        </p:spPr>
      </p:pic>
      <p:sp>
        <p:nvSpPr>
          <p:cNvPr id="44" name="Action Button: Go Forward or Next 43">
            <a:hlinkClick r:id="" action="ppaction://hlinkshowjump?jump=nextslide" highlightClick="1"/>
            <a:extLst>
              <a:ext uri="{FF2B5EF4-FFF2-40B4-BE49-F238E27FC236}">
                <a16:creationId xmlns:a16="http://schemas.microsoft.com/office/drawing/2014/main" id="{4A3C3545-CA20-4FB0-A96F-4283104FF398}"/>
              </a:ext>
            </a:extLst>
          </p:cNvPr>
          <p:cNvSpPr/>
          <p:nvPr/>
        </p:nvSpPr>
        <p:spPr>
          <a:xfrm>
            <a:off x="8765255" y="0"/>
            <a:ext cx="351671"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33A2067-DCEB-48F4-8399-9673BDD57492}"/>
              </a:ext>
            </a:extLst>
          </p:cNvPr>
          <p:cNvPicPr/>
          <p:nvPr/>
        </p:nvPicPr>
        <p:blipFill>
          <a:blip r:embed="rId27">
            <a:extLst>
              <a:ext uri="{28A0092B-C50C-407E-A947-70E740481C1C}">
                <a14:useLocalDpi xmlns:a14="http://schemas.microsoft.com/office/drawing/2010/main" val="0"/>
              </a:ext>
            </a:extLst>
          </a:blip>
          <a:stretch>
            <a:fillRect/>
          </a:stretch>
        </p:blipFill>
        <p:spPr>
          <a:xfrm>
            <a:off x="1256783" y="3053947"/>
            <a:ext cx="5916295" cy="2701290"/>
          </a:xfrm>
          <a:prstGeom prst="rect">
            <a:avLst/>
          </a:prstGeom>
        </p:spPr>
      </p:pic>
      <p:sp>
        <p:nvSpPr>
          <p:cNvPr id="43" name="Rectangle 42">
            <a:hlinkClick r:id="rId28" action="ppaction://hlinksldjump"/>
            <a:extLst>
              <a:ext uri="{FF2B5EF4-FFF2-40B4-BE49-F238E27FC236}">
                <a16:creationId xmlns:a16="http://schemas.microsoft.com/office/drawing/2014/main" id="{7B995FB2-3158-4E0C-878B-D58DC5B4D8D5}"/>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29" action="ppaction://hlinksldjump"/>
            <a:extLst>
              <a:ext uri="{FF2B5EF4-FFF2-40B4-BE49-F238E27FC236}">
                <a16:creationId xmlns:a16="http://schemas.microsoft.com/office/drawing/2014/main" id="{6629180E-2C35-4712-9CD3-57D3656E8163}"/>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47" name="Rectangle 46">
            <a:extLst>
              <a:ext uri="{FF2B5EF4-FFF2-40B4-BE49-F238E27FC236}">
                <a16:creationId xmlns:a16="http://schemas.microsoft.com/office/drawing/2014/main" id="{FB84EFC7-3070-4415-BF71-363784A67366}"/>
              </a:ext>
            </a:extLst>
          </p:cNvPr>
          <p:cNvSpPr/>
          <p:nvPr/>
        </p:nvSpPr>
        <p:spPr>
          <a:xfrm>
            <a:off x="1715512" y="102037"/>
            <a:ext cx="2491836"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Offset pour-flush latrine</a:t>
            </a:r>
            <a:endParaRPr lang="en-US" dirty="0"/>
          </a:p>
        </p:txBody>
      </p:sp>
    </p:spTree>
    <p:extLst>
      <p:ext uri="{BB962C8B-B14F-4D97-AF65-F5344CB8AC3E}">
        <p14:creationId xmlns:p14="http://schemas.microsoft.com/office/powerpoint/2010/main" val="22370432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5" name="Rectangle 24">
            <a:extLst>
              <a:ext uri="{FF2B5EF4-FFF2-40B4-BE49-F238E27FC236}">
                <a16:creationId xmlns:a16="http://schemas.microsoft.com/office/drawing/2014/main" id="{14E9C2CE-7D8D-4569-995F-1E578C387923}"/>
              </a:ext>
            </a:extLst>
          </p:cNvPr>
          <p:cNvSpPr/>
          <p:nvPr/>
        </p:nvSpPr>
        <p:spPr>
          <a:xfrm>
            <a:off x="10916155" y="2600581"/>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Off-set pour-flush latrine</a:t>
            </a:r>
            <a:endParaRPr lang="en-US" sz="900" dirty="0">
              <a:solidFill>
                <a:schemeClr val="tx1"/>
              </a:solidFill>
            </a:endParaRPr>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7" action="ppaction://hlinksldjump"/>
            <a:extLst>
              <a:ext uri="{FF2B5EF4-FFF2-40B4-BE49-F238E27FC236}">
                <a16:creationId xmlns:a16="http://schemas.microsoft.com/office/drawing/2014/main" id="{F82CB1B1-6FFB-4CAF-8234-7F08155C8966}"/>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8" action="ppaction://hlinksldjump"/>
            <a:extLst>
              <a:ext uri="{FF2B5EF4-FFF2-40B4-BE49-F238E27FC236}">
                <a16:creationId xmlns:a16="http://schemas.microsoft.com/office/drawing/2014/main" id="{72B90CCF-09E9-434E-B967-D147455DDFA0}"/>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19" action="ppaction://hlinksldjump"/>
            <a:extLst>
              <a:ext uri="{FF2B5EF4-FFF2-40B4-BE49-F238E27FC236}">
                <a16:creationId xmlns:a16="http://schemas.microsoft.com/office/drawing/2014/main" id="{C75450EF-7E36-42F8-9DD3-1E702546FD31}"/>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0" action="ppaction://hlinksldjump"/>
            <a:extLst>
              <a:ext uri="{FF2B5EF4-FFF2-40B4-BE49-F238E27FC236}">
                <a16:creationId xmlns:a16="http://schemas.microsoft.com/office/drawing/2014/main" id="{55C2278D-8198-4AD7-BB87-E3E6BE8183FE}"/>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1" action="ppaction://hlinksldjump"/>
            <a:extLst>
              <a:ext uri="{FF2B5EF4-FFF2-40B4-BE49-F238E27FC236}">
                <a16:creationId xmlns:a16="http://schemas.microsoft.com/office/drawing/2014/main" id="{C41AD3A2-8A0A-43B4-AA9A-A7BC96CC00FC}"/>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72E16AB5-7797-4F72-827C-1D686182F87F}"/>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39" name="Rectangle 38">
            <a:hlinkClick r:id="rId23" action="ppaction://hlinksldjump"/>
            <a:extLst>
              <a:ext uri="{FF2B5EF4-FFF2-40B4-BE49-F238E27FC236}">
                <a16:creationId xmlns:a16="http://schemas.microsoft.com/office/drawing/2014/main" id="{10C7420A-40BE-47B8-AE9D-D518F5B00EAE}"/>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4" action="ppaction://hlinksldjump"/>
            <a:extLst>
              <a:ext uri="{FF2B5EF4-FFF2-40B4-BE49-F238E27FC236}">
                <a16:creationId xmlns:a16="http://schemas.microsoft.com/office/drawing/2014/main" id="{6A5C39FD-C1D3-46F4-B009-AF6208FCDA1F}"/>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5" action="ppaction://hlinksldjump"/>
            <a:extLst>
              <a:ext uri="{FF2B5EF4-FFF2-40B4-BE49-F238E27FC236}">
                <a16:creationId xmlns:a16="http://schemas.microsoft.com/office/drawing/2014/main" id="{4445669E-A64E-44B7-80B9-6D6F77115BDC}"/>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93BC094B-E5F5-4395-86A4-384461DF61F6}"/>
              </a:ext>
            </a:extLst>
          </p:cNvPr>
          <p:cNvSpPr/>
          <p:nvPr/>
        </p:nvSpPr>
        <p:spPr>
          <a:xfrm>
            <a:off x="8765256" y="0"/>
            <a:ext cx="356052" cy="3337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71EC2B0-CD16-432E-B6E3-07E5BCFFD608}"/>
              </a:ext>
            </a:extLst>
          </p:cNvPr>
          <p:cNvPicPr>
            <a:picLocks noChangeAspect="1"/>
          </p:cNvPicPr>
          <p:nvPr/>
        </p:nvPicPr>
        <p:blipFill>
          <a:blip r:embed="rId26"/>
          <a:stretch>
            <a:fillRect/>
          </a:stretch>
        </p:blipFill>
        <p:spPr>
          <a:xfrm>
            <a:off x="1822712" y="-1314"/>
            <a:ext cx="5289731" cy="6858000"/>
          </a:xfrm>
          <a:prstGeom prst="rect">
            <a:avLst/>
          </a:prstGeom>
        </p:spPr>
      </p:pic>
      <p:sp>
        <p:nvSpPr>
          <p:cNvPr id="21" name="TextBox 20">
            <a:extLst>
              <a:ext uri="{FF2B5EF4-FFF2-40B4-BE49-F238E27FC236}">
                <a16:creationId xmlns:a16="http://schemas.microsoft.com/office/drawing/2014/main" id="{F24C5460-1580-4000-B9C7-2EC345745607}"/>
              </a:ext>
            </a:extLst>
          </p:cNvPr>
          <p:cNvSpPr txBox="1"/>
          <p:nvPr/>
        </p:nvSpPr>
        <p:spPr>
          <a:xfrm>
            <a:off x="7268232" y="6375785"/>
            <a:ext cx="3706152" cy="276999"/>
          </a:xfrm>
          <a:prstGeom prst="rect">
            <a:avLst/>
          </a:prstGeom>
          <a:noFill/>
        </p:spPr>
        <p:txBody>
          <a:bodyPr wrap="square" rtlCol="0">
            <a:spAutoFit/>
          </a:bodyPr>
          <a:lstStyle/>
          <a:p>
            <a:r>
              <a:rPr lang="en-GB" sz="1200" dirty="0"/>
              <a:t>Reference: </a:t>
            </a:r>
            <a:r>
              <a:rPr lang="en-GB" sz="1200" dirty="0">
                <a:hlinkClick r:id="rId27"/>
              </a:rPr>
              <a:t>WEDC – Pour-Flush Latrines booklet</a:t>
            </a:r>
            <a:endParaRPr lang="en-US" sz="1200" dirty="0"/>
          </a:p>
        </p:txBody>
      </p:sp>
      <p:pic>
        <p:nvPicPr>
          <p:cNvPr id="23" name="Picture 22">
            <a:extLst>
              <a:ext uri="{FF2B5EF4-FFF2-40B4-BE49-F238E27FC236}">
                <a16:creationId xmlns:a16="http://schemas.microsoft.com/office/drawing/2014/main" id="{CDC8AC99-74EB-47E7-AAB5-34CE604EF1AA}"/>
              </a:ext>
            </a:extLst>
          </p:cNvPr>
          <p:cNvPicPr>
            <a:picLocks noChangeAspect="1"/>
          </p:cNvPicPr>
          <p:nvPr/>
        </p:nvPicPr>
        <p:blipFill>
          <a:blip r:embed="rId28"/>
          <a:stretch>
            <a:fillRect/>
          </a:stretch>
        </p:blipFill>
        <p:spPr>
          <a:xfrm>
            <a:off x="7844738" y="770071"/>
            <a:ext cx="2197088" cy="5446397"/>
          </a:xfrm>
          <a:prstGeom prst="rect">
            <a:avLst/>
          </a:prstGeom>
        </p:spPr>
      </p:pic>
      <p:sp>
        <p:nvSpPr>
          <p:cNvPr id="42" name="Rectangle 41">
            <a:hlinkClick r:id="rId29" action="ppaction://hlinksldjump"/>
            <a:extLst>
              <a:ext uri="{FF2B5EF4-FFF2-40B4-BE49-F238E27FC236}">
                <a16:creationId xmlns:a16="http://schemas.microsoft.com/office/drawing/2014/main" id="{72A57CDA-D20F-4D0B-9488-614CA401F9BB}"/>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3" name="Rectangle 42">
            <a:hlinkClick r:id="rId30" action="ppaction://hlinksldjump"/>
            <a:extLst>
              <a:ext uri="{FF2B5EF4-FFF2-40B4-BE49-F238E27FC236}">
                <a16:creationId xmlns:a16="http://schemas.microsoft.com/office/drawing/2014/main" id="{C4D8905E-1051-484F-8FCA-D49DE02008DC}"/>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1376844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6" name="Rectangle 25">
            <a:extLst>
              <a:ext uri="{FF2B5EF4-FFF2-40B4-BE49-F238E27FC236}">
                <a16:creationId xmlns:a16="http://schemas.microsoft.com/office/drawing/2014/main" id="{EC48C76C-F580-44BA-B2DB-53F654C5119B}"/>
              </a:ext>
            </a:extLst>
          </p:cNvPr>
          <p:cNvSpPr/>
          <p:nvPr/>
        </p:nvSpPr>
        <p:spPr>
          <a:xfrm>
            <a:off x="10916155" y="2954281"/>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SaTo</a:t>
            </a:r>
            <a:r>
              <a:rPr lang="en-GB" sz="900" dirty="0">
                <a:solidFill>
                  <a:schemeClr val="tx1"/>
                </a:solidFill>
              </a:rPr>
              <a:t> Pan Pour Flush Toilet</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1112FA1B-A60A-49F1-80D7-3BC368E1A5BC}"/>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1A9E6D00-6E77-4A72-B15B-40CBA58B0707}"/>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6026A3FB-7617-462E-98A1-644683709238}"/>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FC9E9F0E-C1CC-4BE3-9E7B-C4744DF9ED92}"/>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2AD27035-4C2B-46F4-AF96-A11FDFEED0CF}"/>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3" action="ppaction://hlinksldjump"/>
            <a:extLst>
              <a:ext uri="{FF2B5EF4-FFF2-40B4-BE49-F238E27FC236}">
                <a16:creationId xmlns:a16="http://schemas.microsoft.com/office/drawing/2014/main" id="{E2469631-02D5-48D8-B4B8-EF02F5B8C1E1}"/>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4" action="ppaction://hlinksldjump"/>
            <a:extLst>
              <a:ext uri="{FF2B5EF4-FFF2-40B4-BE49-F238E27FC236}">
                <a16:creationId xmlns:a16="http://schemas.microsoft.com/office/drawing/2014/main" id="{B453F66E-4A61-4E20-A355-E883DDD83DA7}"/>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0" name="Rectangle 39">
            <a:hlinkClick r:id="rId25" action="ppaction://hlinksldjump"/>
            <a:extLst>
              <a:ext uri="{FF2B5EF4-FFF2-40B4-BE49-F238E27FC236}">
                <a16:creationId xmlns:a16="http://schemas.microsoft.com/office/drawing/2014/main" id="{7F284C4C-053E-4FD0-B6E1-955A318E8C88}"/>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06F860B1-8323-4EC1-BF29-295BE0DAAE3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2" name="Picture 41">
            <a:extLst>
              <a:ext uri="{FF2B5EF4-FFF2-40B4-BE49-F238E27FC236}">
                <a16:creationId xmlns:a16="http://schemas.microsoft.com/office/drawing/2014/main" id="{03CBDB08-04CA-4D05-9816-0DA2EE151047}"/>
              </a:ext>
            </a:extLst>
          </p:cNvPr>
          <p:cNvPicPr/>
          <p:nvPr/>
        </p:nvPicPr>
        <p:blipFill>
          <a:blip r:embed="rId27">
            <a:extLst>
              <a:ext uri="{28A0092B-C50C-407E-A947-70E740481C1C}">
                <a14:useLocalDpi xmlns:a14="http://schemas.microsoft.com/office/drawing/2010/main" val="0"/>
              </a:ext>
            </a:extLst>
          </a:blip>
          <a:stretch>
            <a:fillRect/>
          </a:stretch>
        </p:blipFill>
        <p:spPr>
          <a:xfrm>
            <a:off x="3659538" y="632090"/>
            <a:ext cx="4177327" cy="3586513"/>
          </a:xfrm>
          <a:prstGeom prst="rect">
            <a:avLst/>
          </a:prstGeom>
        </p:spPr>
      </p:pic>
      <p:pic>
        <p:nvPicPr>
          <p:cNvPr id="43" name="Picture 42">
            <a:extLst>
              <a:ext uri="{FF2B5EF4-FFF2-40B4-BE49-F238E27FC236}">
                <a16:creationId xmlns:a16="http://schemas.microsoft.com/office/drawing/2014/main" id="{5AC69F40-5891-4D04-A457-EB732AE84544}"/>
              </a:ext>
            </a:extLst>
          </p:cNvPr>
          <p:cNvPicPr/>
          <p:nvPr/>
        </p:nvPicPr>
        <p:blipFill>
          <a:blip r:embed="rId28">
            <a:extLst>
              <a:ext uri="{28A0092B-C50C-407E-A947-70E740481C1C}">
                <a14:useLocalDpi xmlns:a14="http://schemas.microsoft.com/office/drawing/2010/main" val="0"/>
              </a:ext>
            </a:extLst>
          </a:blip>
          <a:stretch>
            <a:fillRect/>
          </a:stretch>
        </p:blipFill>
        <p:spPr>
          <a:xfrm>
            <a:off x="3478120" y="4567654"/>
            <a:ext cx="4743450" cy="1724025"/>
          </a:xfrm>
          <a:prstGeom prst="rect">
            <a:avLst/>
          </a:prstGeom>
        </p:spPr>
      </p:pic>
      <p:sp>
        <p:nvSpPr>
          <p:cNvPr id="29" name="Rectangle 28">
            <a:extLst>
              <a:ext uri="{FF2B5EF4-FFF2-40B4-BE49-F238E27FC236}">
                <a16:creationId xmlns:a16="http://schemas.microsoft.com/office/drawing/2014/main" id="{3E2886E9-FD75-43E3-A0A6-8D6EC442FDD9}"/>
              </a:ext>
            </a:extLst>
          </p:cNvPr>
          <p:cNvSpPr/>
          <p:nvPr/>
        </p:nvSpPr>
        <p:spPr>
          <a:xfrm>
            <a:off x="8453479" y="4309158"/>
            <a:ext cx="2106625" cy="1269322"/>
          </a:xfrm>
          <a:prstGeom prst="rect">
            <a:avLst/>
          </a:prstGeom>
        </p:spPr>
        <p:txBody>
          <a:bodyPr wrap="square">
            <a:spAutoFit/>
          </a:bodyPr>
          <a:lstStyle/>
          <a:p>
            <a:pPr>
              <a:lnSpc>
                <a:spcPct val="107000"/>
              </a:lnSpc>
              <a:spcAft>
                <a:spcPts val="800"/>
              </a:spcAft>
              <a:tabLst>
                <a:tab pos="2195830" algn="ctr"/>
              </a:tabLst>
            </a:pPr>
            <a:r>
              <a:rPr lang="en-GB" sz="1200" b="1"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Diagram/Drawing -- </a:t>
            </a:r>
            <a:r>
              <a:rPr lang="en-GB" sz="1200" b="1" i="1" dirty="0">
                <a:latin typeface="Calibri Light" panose="020F0302020204030204" pitchFamily="34" charset="0"/>
                <a:ea typeface="Calibri" panose="020F0502020204030204" pitchFamily="34" charset="0"/>
                <a:cs typeface="Times New Roman" panose="02020603050405020304" pitchFamily="18" charset="0"/>
              </a:rPr>
              <a:t> </a:t>
            </a:r>
            <a:r>
              <a:rPr lang="en-GB" sz="1200" b="1" i="1" dirty="0" err="1">
                <a:latin typeface="Calibri Light" panose="020F0302020204030204" pitchFamily="34" charset="0"/>
                <a:ea typeface="Calibri" panose="020F0502020204030204" pitchFamily="34" charset="0"/>
                <a:cs typeface="Times New Roman" panose="02020603050405020304" pitchFamily="18" charset="0"/>
              </a:rPr>
              <a:t>SaTo</a:t>
            </a:r>
            <a:r>
              <a:rPr lang="en-GB" sz="1200" b="1" i="1" dirty="0">
                <a:latin typeface="Calibri Light" panose="020F0302020204030204" pitchFamily="34" charset="0"/>
                <a:ea typeface="Calibri" panose="020F0502020204030204" pitchFamily="34" charset="0"/>
                <a:cs typeface="Times New Roman" panose="02020603050405020304" pitchFamily="18" charset="0"/>
              </a:rPr>
              <a:t> Pan Pour Flush Toilet (Unlined/Lined/Raised – require adjustment on the </a:t>
            </a:r>
            <a:r>
              <a:rPr lang="en-GB" sz="1200" b="1" i="1" dirty="0" err="1">
                <a:latin typeface="Calibri Light" panose="020F0302020204030204" pitchFamily="34" charset="0"/>
                <a:ea typeface="Calibri" panose="020F0502020204030204" pitchFamily="34" charset="0"/>
                <a:cs typeface="Times New Roman" panose="02020603050405020304" pitchFamily="18" charset="0"/>
              </a:rPr>
              <a:t>BoQ</a:t>
            </a:r>
            <a:r>
              <a:rPr lang="en-GB" sz="1200" b="1" i="1" dirty="0">
                <a:latin typeface="Calibri Light" panose="020F0302020204030204" pitchFamily="34" charset="0"/>
                <a:ea typeface="Calibri" panose="020F0502020204030204" pitchFamily="34" charset="0"/>
                <a:cs typeface="Times New Roman" panose="02020603050405020304" pitchFamily="18" charset="0"/>
              </a:rPr>
              <a:t> once decided which one to adopt) (Option 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a:hlinkClick r:id="rId29" action="ppaction://hlinksldjump"/>
            <a:extLst>
              <a:ext uri="{FF2B5EF4-FFF2-40B4-BE49-F238E27FC236}">
                <a16:creationId xmlns:a16="http://schemas.microsoft.com/office/drawing/2014/main" id="{C796742A-C1D3-4E21-9370-0155B61DDE41}"/>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30" action="ppaction://hlinksldjump"/>
            <a:extLst>
              <a:ext uri="{FF2B5EF4-FFF2-40B4-BE49-F238E27FC236}">
                <a16:creationId xmlns:a16="http://schemas.microsoft.com/office/drawing/2014/main" id="{29BE9B37-EA7A-409D-B5D6-96D45DB8E1F5}"/>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46" name="Rectangle 45">
            <a:extLst>
              <a:ext uri="{FF2B5EF4-FFF2-40B4-BE49-F238E27FC236}">
                <a16:creationId xmlns:a16="http://schemas.microsoft.com/office/drawing/2014/main" id="{09B33BDE-FF77-45F7-888A-63406CE71B82}"/>
              </a:ext>
            </a:extLst>
          </p:cNvPr>
          <p:cNvSpPr/>
          <p:nvPr/>
        </p:nvSpPr>
        <p:spPr>
          <a:xfrm>
            <a:off x="1715512" y="102037"/>
            <a:ext cx="2637838" cy="369332"/>
          </a:xfrm>
          <a:prstGeom prst="rect">
            <a:avLst/>
          </a:prstGeom>
        </p:spPr>
        <p:txBody>
          <a:bodyPr wrap="none">
            <a:spAutoFit/>
          </a:bodyPr>
          <a:lstStyle/>
          <a:p>
            <a:r>
              <a:rPr lang="en-US" b="1" dirty="0" err="1">
                <a:latin typeface="Calibri" panose="020F0502020204030204" pitchFamily="34" charset="0"/>
                <a:ea typeface="Calibri" panose="020F0502020204030204" pitchFamily="34" charset="0"/>
                <a:cs typeface="Times New Roman" panose="02020603050405020304" pitchFamily="18" charset="0"/>
              </a:rPr>
              <a:t>SaTo</a:t>
            </a:r>
            <a:r>
              <a:rPr lang="en-US" b="1" dirty="0">
                <a:latin typeface="Calibri" panose="020F0502020204030204" pitchFamily="34" charset="0"/>
                <a:ea typeface="Calibri" panose="020F0502020204030204" pitchFamily="34" charset="0"/>
                <a:cs typeface="Times New Roman" panose="02020603050405020304" pitchFamily="18" charset="0"/>
              </a:rPr>
              <a:t> Pan pour-flush toilet</a:t>
            </a:r>
            <a:endParaRPr lang="en-US" dirty="0"/>
          </a:p>
        </p:txBody>
      </p:sp>
    </p:spTree>
    <p:extLst>
      <p:ext uri="{BB962C8B-B14F-4D97-AF65-F5344CB8AC3E}">
        <p14:creationId xmlns:p14="http://schemas.microsoft.com/office/powerpoint/2010/main" val="29811870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755DD15B-651E-43BD-9985-41A747AE58A9}"/>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E89AF461-02E3-4855-AB4C-C498F9E06B66}"/>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F5B42A89-B49C-46D9-BA49-8EB6CBE3E5BC}"/>
              </a:ext>
            </a:extLst>
          </p:cNvPr>
          <p:cNvSpPr/>
          <p:nvPr/>
        </p:nvSpPr>
        <p:spPr>
          <a:xfrm>
            <a:off x="10916155" y="2954281"/>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SaTo</a:t>
            </a:r>
            <a:r>
              <a:rPr lang="en-GB" sz="900" dirty="0">
                <a:solidFill>
                  <a:schemeClr val="tx1"/>
                </a:solidFill>
              </a:rPr>
              <a:t> Pan Pour Flush Toilet</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C9027393-4A6A-40A3-9E2B-DB506FB97054}"/>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19" action="ppaction://hlinksldjump"/>
            <a:extLst>
              <a:ext uri="{FF2B5EF4-FFF2-40B4-BE49-F238E27FC236}">
                <a16:creationId xmlns:a16="http://schemas.microsoft.com/office/drawing/2014/main" id="{77712374-34F1-46B3-80CD-7C045B22F531}"/>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0" action="ppaction://hlinksldjump"/>
            <a:extLst>
              <a:ext uri="{FF2B5EF4-FFF2-40B4-BE49-F238E27FC236}">
                <a16:creationId xmlns:a16="http://schemas.microsoft.com/office/drawing/2014/main" id="{41ABFD7C-D6F5-4D26-890A-983DA58D047B}"/>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1" action="ppaction://hlinksldjump"/>
            <a:extLst>
              <a:ext uri="{FF2B5EF4-FFF2-40B4-BE49-F238E27FC236}">
                <a16:creationId xmlns:a16="http://schemas.microsoft.com/office/drawing/2014/main" id="{70E38393-8314-4C78-B5B3-4805D67310CD}"/>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3C01B2CB-8849-483B-9C4D-A0CAC6C766B1}"/>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9" name="Rectangle 38">
            <a:hlinkClick r:id="rId23" action="ppaction://hlinksldjump"/>
            <a:extLst>
              <a:ext uri="{FF2B5EF4-FFF2-40B4-BE49-F238E27FC236}">
                <a16:creationId xmlns:a16="http://schemas.microsoft.com/office/drawing/2014/main" id="{17024EA3-837A-4DBC-8C2E-CC3FF74109D4}"/>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40" name="Rectangle 39">
            <a:hlinkClick r:id="rId24" action="ppaction://hlinksldjump"/>
            <a:extLst>
              <a:ext uri="{FF2B5EF4-FFF2-40B4-BE49-F238E27FC236}">
                <a16:creationId xmlns:a16="http://schemas.microsoft.com/office/drawing/2014/main" id="{50D2BB4E-B125-40F7-860D-37477C1DFD7A}"/>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1" name="Rectangle 40">
            <a:hlinkClick r:id="rId25" action="ppaction://hlinksldjump"/>
            <a:extLst>
              <a:ext uri="{FF2B5EF4-FFF2-40B4-BE49-F238E27FC236}">
                <a16:creationId xmlns:a16="http://schemas.microsoft.com/office/drawing/2014/main" id="{DD5718BF-8F0A-4943-B3D5-C07A9F17DA9A}"/>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6" action="ppaction://hlinksldjump"/>
            <a:extLst>
              <a:ext uri="{FF2B5EF4-FFF2-40B4-BE49-F238E27FC236}">
                <a16:creationId xmlns:a16="http://schemas.microsoft.com/office/drawing/2014/main" id="{0F33C3DC-C0FC-4FDD-B4E3-2DE4B3BCA123}"/>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44" name="Table 43">
            <a:extLst>
              <a:ext uri="{FF2B5EF4-FFF2-40B4-BE49-F238E27FC236}">
                <a16:creationId xmlns:a16="http://schemas.microsoft.com/office/drawing/2014/main" id="{A3599C29-6341-4C29-882D-377BD38E002C}"/>
              </a:ext>
            </a:extLst>
          </p:cNvPr>
          <p:cNvGraphicFramePr>
            <a:graphicFrameLocks noGrp="1"/>
          </p:cNvGraphicFramePr>
          <p:nvPr>
            <p:extLst>
              <p:ext uri="{D42A27DB-BD31-4B8C-83A1-F6EECF244321}">
                <p14:modId xmlns:p14="http://schemas.microsoft.com/office/powerpoint/2010/main" val="2364429009"/>
              </p:ext>
            </p:extLst>
          </p:nvPr>
        </p:nvGraphicFramePr>
        <p:xfrm>
          <a:off x="2585598" y="754618"/>
          <a:ext cx="6535711" cy="4994893"/>
        </p:xfrm>
        <a:graphic>
          <a:graphicData uri="http://schemas.openxmlformats.org/drawingml/2006/table">
            <a:tbl>
              <a:tblPr firstRow="1" firstCol="1" bandRow="1">
                <a:tableStyleId>{5C22544A-7EE6-4342-B048-85BDC9FD1C3A}</a:tableStyleId>
              </a:tblPr>
              <a:tblGrid>
                <a:gridCol w="337248">
                  <a:extLst>
                    <a:ext uri="{9D8B030D-6E8A-4147-A177-3AD203B41FA5}">
                      <a16:colId xmlns:a16="http://schemas.microsoft.com/office/drawing/2014/main" val="2530405375"/>
                    </a:ext>
                  </a:extLst>
                </a:gridCol>
                <a:gridCol w="3548655">
                  <a:extLst>
                    <a:ext uri="{9D8B030D-6E8A-4147-A177-3AD203B41FA5}">
                      <a16:colId xmlns:a16="http://schemas.microsoft.com/office/drawing/2014/main" val="3520458633"/>
                    </a:ext>
                  </a:extLst>
                </a:gridCol>
                <a:gridCol w="537872">
                  <a:extLst>
                    <a:ext uri="{9D8B030D-6E8A-4147-A177-3AD203B41FA5}">
                      <a16:colId xmlns:a16="http://schemas.microsoft.com/office/drawing/2014/main" val="426217649"/>
                    </a:ext>
                  </a:extLst>
                </a:gridCol>
                <a:gridCol w="556568">
                  <a:extLst>
                    <a:ext uri="{9D8B030D-6E8A-4147-A177-3AD203B41FA5}">
                      <a16:colId xmlns:a16="http://schemas.microsoft.com/office/drawing/2014/main" val="1407177941"/>
                    </a:ext>
                  </a:extLst>
                </a:gridCol>
                <a:gridCol w="702540">
                  <a:extLst>
                    <a:ext uri="{9D8B030D-6E8A-4147-A177-3AD203B41FA5}">
                      <a16:colId xmlns:a16="http://schemas.microsoft.com/office/drawing/2014/main" val="454519755"/>
                    </a:ext>
                  </a:extLst>
                </a:gridCol>
                <a:gridCol w="852828">
                  <a:extLst>
                    <a:ext uri="{9D8B030D-6E8A-4147-A177-3AD203B41FA5}">
                      <a16:colId xmlns:a16="http://schemas.microsoft.com/office/drawing/2014/main" val="193687163"/>
                    </a:ext>
                  </a:extLst>
                </a:gridCol>
              </a:tblGrid>
              <a:tr h="0">
                <a:tc>
                  <a:txBody>
                    <a:bodyPr/>
                    <a:lstStyle/>
                    <a:p>
                      <a:pPr algn="ctr">
                        <a:lnSpc>
                          <a:spcPct val="107000"/>
                        </a:lnSpc>
                        <a:spcAft>
                          <a:spcPts val="800"/>
                        </a:spcAft>
                      </a:pPr>
                      <a:r>
                        <a:rPr lang="en-GB" sz="800">
                          <a:effectLst/>
                        </a:rPr>
                        <a:t>IN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ctr">
                        <a:lnSpc>
                          <a:spcPct val="107000"/>
                        </a:lnSpc>
                        <a:spcAft>
                          <a:spcPts val="800"/>
                        </a:spcAft>
                      </a:pPr>
                      <a:r>
                        <a:rPr lang="en-GB" sz="1200" dirty="0">
                          <a:effectLst/>
                        </a:rPr>
                        <a:t>Description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ctr">
                        <a:lnSpc>
                          <a:spcPct val="107000"/>
                        </a:lnSpc>
                        <a:spcAft>
                          <a:spcPts val="800"/>
                        </a:spcAft>
                      </a:pPr>
                      <a:r>
                        <a:rPr lang="en-GB" sz="1200" dirty="0">
                          <a:effectLst/>
                        </a:rPr>
                        <a:t>Unit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QTY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ctr">
                        <a:lnSpc>
                          <a:spcPct val="107000"/>
                        </a:lnSpc>
                        <a:spcAft>
                          <a:spcPts val="800"/>
                        </a:spcAft>
                      </a:pPr>
                      <a:r>
                        <a:rPr lang="en-GB" sz="1200" dirty="0">
                          <a:effectLst/>
                        </a:rPr>
                        <a:t>Unit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ctr">
                        <a:lnSpc>
                          <a:spcPct val="107000"/>
                        </a:lnSpc>
                        <a:spcAft>
                          <a:spcPts val="800"/>
                        </a:spcAft>
                      </a:pPr>
                      <a:r>
                        <a:rPr lang="en-GB" sz="1200" dirty="0">
                          <a:effectLst/>
                        </a:rPr>
                        <a:t>Total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3250053140"/>
                  </a:ext>
                </a:extLst>
              </a:tr>
              <a:tr h="267793">
                <a:tc>
                  <a:txBody>
                    <a:bodyPr/>
                    <a:lstStyle/>
                    <a:p>
                      <a:pPr algn="l">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Wooden Posts (4m x 5cm x 5cm)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16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779714282"/>
                  </a:ext>
                </a:extLst>
              </a:tr>
              <a:tr h="269951">
                <a:tc>
                  <a:txBody>
                    <a:bodyPr/>
                    <a:lstStyle/>
                    <a:p>
                      <a:pPr algn="l">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Wooden Planks (4m x 20cm x 2.5cm)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½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1784520710"/>
                  </a:ext>
                </a:extLst>
              </a:tr>
              <a:tr h="269951">
                <a:tc>
                  <a:txBody>
                    <a:bodyPr/>
                    <a:lstStyle/>
                    <a:p>
                      <a:pPr algn="l">
                        <a:lnSpc>
                          <a:spcPct val="107000"/>
                        </a:lnSpc>
                        <a:spcAft>
                          <a:spcPts val="800"/>
                        </a:spcAft>
                      </a:pPr>
                      <a:r>
                        <a:rPr lang="en-GB"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Nails (10cm Galvanized)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½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2552989730"/>
                  </a:ext>
                </a:extLst>
              </a:tr>
              <a:tr h="269951">
                <a:tc>
                  <a:txBody>
                    <a:bodyPr/>
                    <a:lstStyle/>
                    <a:p>
                      <a:pPr algn="l">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Domed Head Nails (4cm Galvanized)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½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2737154742"/>
                  </a:ext>
                </a:extLst>
              </a:tr>
              <a:tr h="268332">
                <a:tc>
                  <a:txBody>
                    <a:bodyPr/>
                    <a:lstStyle/>
                    <a:p>
                      <a:pPr algn="l">
                        <a:lnSpc>
                          <a:spcPct val="107000"/>
                        </a:lnSpc>
                        <a:spcAft>
                          <a:spcPts val="800"/>
                        </a:spcAft>
                      </a:pPr>
                      <a:r>
                        <a:rPr lang="en-GB"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Domed Latrine Slab (150cm </a:t>
                      </a:r>
                      <a:r>
                        <a:rPr lang="en-GB" sz="1200" dirty="0" err="1">
                          <a:effectLst/>
                        </a:rPr>
                        <a:t>dia</a:t>
                      </a:r>
                      <a:r>
                        <a:rPr lang="en-GB" sz="1200" dirty="0">
                          <a:effectLst/>
                        </a:rPr>
                        <a:t> x 5cm)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1195372753"/>
                  </a:ext>
                </a:extLst>
              </a:tr>
              <a:tr h="269951">
                <a:tc>
                  <a:txBody>
                    <a:bodyPr/>
                    <a:lstStyle/>
                    <a:p>
                      <a:pPr algn="l">
                        <a:lnSpc>
                          <a:spcPct val="107000"/>
                        </a:lnSpc>
                        <a:spcAft>
                          <a:spcPts val="800"/>
                        </a:spcAft>
                      </a:pPr>
                      <a:r>
                        <a:rPr lang="en-GB"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Bricks (8cm x 12cm x 25cm)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54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70370163"/>
                  </a:ext>
                </a:extLst>
              </a:tr>
              <a:tr h="269951">
                <a:tc>
                  <a:txBody>
                    <a:bodyPr/>
                    <a:lstStyle/>
                    <a:p>
                      <a:pPr algn="l">
                        <a:lnSpc>
                          <a:spcPct val="107000"/>
                        </a:lnSpc>
                        <a:spcAft>
                          <a:spcPts val="800"/>
                        </a:spcAft>
                      </a:pPr>
                      <a:r>
                        <a:rPr lang="en-GB"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Plastic Sheeting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M2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16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1326150032"/>
                  </a:ext>
                </a:extLst>
              </a:tr>
              <a:tr h="269951">
                <a:tc>
                  <a:txBody>
                    <a:bodyPr/>
                    <a:lstStyle/>
                    <a:p>
                      <a:pPr algn="l">
                        <a:lnSpc>
                          <a:spcPct val="107000"/>
                        </a:lnSpc>
                        <a:spcAft>
                          <a:spcPts val="800"/>
                        </a:spcAft>
                      </a:pPr>
                      <a:r>
                        <a:rPr lang="en-GB"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Metal Bolts and Washers (M10 x 12cm)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12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1414320143"/>
                  </a:ext>
                </a:extLst>
              </a:tr>
              <a:tr h="267793">
                <a:tc>
                  <a:txBody>
                    <a:bodyPr/>
                    <a:lstStyle/>
                    <a:p>
                      <a:pPr algn="l">
                        <a:lnSpc>
                          <a:spcPct val="107000"/>
                        </a:lnSpc>
                        <a:spcAft>
                          <a:spcPts val="800"/>
                        </a:spcAft>
                      </a:pPr>
                      <a:r>
                        <a:rPr lang="en-GB" sz="12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Metallic Door Bolt (4cm Galvanized)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2876670883"/>
                  </a:ext>
                </a:extLst>
              </a:tr>
              <a:tr h="269951">
                <a:tc>
                  <a:txBody>
                    <a:bodyPr/>
                    <a:lstStyle/>
                    <a:p>
                      <a:pPr algn="l">
                        <a:lnSpc>
                          <a:spcPct val="107000"/>
                        </a:lnSpc>
                        <a:spcAft>
                          <a:spcPts val="800"/>
                        </a:spcAft>
                      </a:pPr>
                      <a:r>
                        <a:rPr lang="en-GB"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Metallic Padlock with 4 Sets of Keys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dirty="0">
                          <a:effectLst/>
                        </a:rPr>
                        <a:t>pc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1299227821"/>
                  </a:ext>
                </a:extLst>
              </a:tr>
              <a:tr h="269951">
                <a:tc>
                  <a:txBody>
                    <a:bodyPr/>
                    <a:lstStyle/>
                    <a:p>
                      <a:pPr algn="l">
                        <a:lnSpc>
                          <a:spcPct val="107000"/>
                        </a:lnSpc>
                        <a:spcAft>
                          <a:spcPts val="800"/>
                        </a:spcAft>
                      </a:pPr>
                      <a:r>
                        <a:rPr lang="en-GB"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Metallic Door Hinge (4cm x 8cm x 2mm Galvanized)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dirty="0">
                          <a:effectLst/>
                        </a:rPr>
                        <a:t>pcs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2472006137"/>
                  </a:ext>
                </a:extLst>
              </a:tr>
              <a:tr h="271139">
                <a:tc>
                  <a:txBody>
                    <a:bodyPr/>
                    <a:lstStyle/>
                    <a:p>
                      <a:pPr algn="l">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Wooden Grab Rails and Door Handles (Minimum 50cm Length)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248490390"/>
                  </a:ext>
                </a:extLst>
              </a:tr>
              <a:tr h="267793">
                <a:tc>
                  <a:txBody>
                    <a:bodyPr/>
                    <a:lstStyle/>
                    <a:p>
                      <a:pPr algn="l">
                        <a:lnSpc>
                          <a:spcPct val="107000"/>
                        </a:lnSpc>
                        <a:spcAft>
                          <a:spcPts val="800"/>
                        </a:spcAft>
                      </a:pPr>
                      <a:r>
                        <a:rPr lang="en-GB" sz="1200">
                          <a:effectLst/>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Mirror (80cm x 60cm)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pc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3406782664"/>
                  </a:ext>
                </a:extLst>
              </a:tr>
              <a:tr h="269951">
                <a:tc>
                  <a:txBody>
                    <a:bodyPr/>
                    <a:lstStyle/>
                    <a:p>
                      <a:pPr algn="l">
                        <a:lnSpc>
                          <a:spcPct val="107000"/>
                        </a:lnSpc>
                        <a:spcAft>
                          <a:spcPts val="800"/>
                        </a:spcAft>
                      </a:pPr>
                      <a:r>
                        <a:rPr lang="en-GB" sz="1200">
                          <a:effectLst/>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Coarse Sand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0.4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3076275370"/>
                  </a:ext>
                </a:extLst>
              </a:tr>
              <a:tr h="269951">
                <a:tc>
                  <a:txBody>
                    <a:bodyPr/>
                    <a:lstStyle/>
                    <a:p>
                      <a:pPr algn="l">
                        <a:lnSpc>
                          <a:spcPct val="107000"/>
                        </a:lnSpc>
                        <a:spcAft>
                          <a:spcPts val="800"/>
                        </a:spcAft>
                      </a:pPr>
                      <a:r>
                        <a:rPr lang="en-GB" sz="1200">
                          <a:effectLst/>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Coarse Gravel (6mm – 10mm)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M3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0.8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324763486"/>
                  </a:ext>
                </a:extLst>
              </a:tr>
              <a:tr h="269951">
                <a:tc>
                  <a:txBody>
                    <a:bodyPr/>
                    <a:lstStyle/>
                    <a:p>
                      <a:pPr algn="l">
                        <a:lnSpc>
                          <a:spcPct val="107000"/>
                        </a:lnSpc>
                        <a:spcAft>
                          <a:spcPts val="800"/>
                        </a:spcAft>
                      </a:pPr>
                      <a:r>
                        <a:rPr lang="en-GB" sz="1200">
                          <a:effectLst/>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Cement (50kg sacks)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sack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3951798212"/>
                  </a:ext>
                </a:extLst>
              </a:tr>
              <a:tr h="383872">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r">
                        <a:lnSpc>
                          <a:spcPct val="107000"/>
                        </a:lnSpc>
                        <a:spcAft>
                          <a:spcPts val="800"/>
                        </a:spcAft>
                      </a:pPr>
                      <a:r>
                        <a:rPr lang="en-GB" sz="1200">
                          <a:effectLst/>
                        </a:rPr>
                        <a:t>Total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nchor="ctr"/>
                </a:tc>
                <a:tc>
                  <a:txBody>
                    <a:bodyPr/>
                    <a:lstStyle/>
                    <a:p>
                      <a:pPr algn="l">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tc>
                  <a:txBody>
                    <a:bodyPr/>
                    <a:lstStyle/>
                    <a:p>
                      <a:pPr algn="l">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25" marR="55822" marT="0" marB="0"/>
                </a:tc>
                <a:extLst>
                  <a:ext uri="{0D108BD9-81ED-4DB2-BD59-A6C34878D82A}">
                    <a16:rowId xmlns:a16="http://schemas.microsoft.com/office/drawing/2014/main" val="3600965355"/>
                  </a:ext>
                </a:extLst>
              </a:tr>
            </a:tbl>
          </a:graphicData>
        </a:graphic>
      </p:graphicFrame>
      <p:sp>
        <p:nvSpPr>
          <p:cNvPr id="43" name="Rectangle 42">
            <a:hlinkClick r:id="rId27" action="ppaction://hlinksldjump"/>
            <a:extLst>
              <a:ext uri="{FF2B5EF4-FFF2-40B4-BE49-F238E27FC236}">
                <a16:creationId xmlns:a16="http://schemas.microsoft.com/office/drawing/2014/main" id="{DEBB0BEF-1FCA-4CA5-A573-1E0280FF0E41}"/>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28" action="ppaction://hlinksldjump"/>
            <a:extLst>
              <a:ext uri="{FF2B5EF4-FFF2-40B4-BE49-F238E27FC236}">
                <a16:creationId xmlns:a16="http://schemas.microsoft.com/office/drawing/2014/main" id="{EEE2C2B5-679F-48CA-8CA4-59C135C6263F}"/>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9888695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7" name="Rectangle 26">
            <a:extLst>
              <a:ext uri="{FF2B5EF4-FFF2-40B4-BE49-F238E27FC236}">
                <a16:creationId xmlns:a16="http://schemas.microsoft.com/office/drawing/2014/main" id="{9ED6C76F-CC56-4654-B21C-C9AB2859E6CB}"/>
              </a:ext>
            </a:extLst>
          </p:cNvPr>
          <p:cNvSpPr/>
          <p:nvPr/>
        </p:nvSpPr>
        <p:spPr>
          <a:xfrm>
            <a:off x="10916156" y="3287930"/>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Containment Pour flush latrine</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3B68124D-1332-4F02-A243-340AF0C6F936}"/>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09B2ADDA-CE30-4F83-866B-D37B9990B29D}"/>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98AC8F44-5B29-489C-B1D1-B8899783F26A}"/>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905522CA-DF79-4FB5-984A-5739BD366D6E}"/>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842A6EFF-AA10-4A5B-A368-FBE1E642B9B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3" action="ppaction://hlinksldjump"/>
            <a:extLst>
              <a:ext uri="{FF2B5EF4-FFF2-40B4-BE49-F238E27FC236}">
                <a16:creationId xmlns:a16="http://schemas.microsoft.com/office/drawing/2014/main" id="{ED748A27-0FD5-4B51-A571-BE30FD0690C5}"/>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4" action="ppaction://hlinksldjump"/>
            <a:extLst>
              <a:ext uri="{FF2B5EF4-FFF2-40B4-BE49-F238E27FC236}">
                <a16:creationId xmlns:a16="http://schemas.microsoft.com/office/drawing/2014/main" id="{0EEE5C5D-CF08-47C7-8B49-9214F2303BF1}"/>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5" action="ppaction://hlinksldjump"/>
            <a:extLst>
              <a:ext uri="{FF2B5EF4-FFF2-40B4-BE49-F238E27FC236}">
                <a16:creationId xmlns:a16="http://schemas.microsoft.com/office/drawing/2014/main" id="{26EB5ACF-7BEE-4AF3-B529-BDC933278587}"/>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hlinkClick r:id="rId26" action="ppaction://hlinksldjump"/>
            <a:extLst>
              <a:ext uri="{FF2B5EF4-FFF2-40B4-BE49-F238E27FC236}">
                <a16:creationId xmlns:a16="http://schemas.microsoft.com/office/drawing/2014/main" id="{38FEBAE3-861F-4FF1-A15A-1FBB57739A5E}"/>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2" name="Picture 41">
            <a:extLst>
              <a:ext uri="{FF2B5EF4-FFF2-40B4-BE49-F238E27FC236}">
                <a16:creationId xmlns:a16="http://schemas.microsoft.com/office/drawing/2014/main" id="{BD157E54-E79D-4703-A2C0-F3CB88EC0F94}"/>
              </a:ext>
            </a:extLst>
          </p:cNvPr>
          <p:cNvPicPr/>
          <p:nvPr/>
        </p:nvPicPr>
        <p:blipFill>
          <a:blip r:embed="rId27">
            <a:extLst>
              <a:ext uri="{28A0092B-C50C-407E-A947-70E740481C1C}">
                <a14:useLocalDpi xmlns:a14="http://schemas.microsoft.com/office/drawing/2010/main" val="0"/>
              </a:ext>
            </a:extLst>
          </a:blip>
          <a:srcRect/>
          <a:stretch>
            <a:fillRect/>
          </a:stretch>
        </p:blipFill>
        <p:spPr bwMode="auto">
          <a:xfrm>
            <a:off x="2129219" y="1313641"/>
            <a:ext cx="3801291" cy="3117049"/>
          </a:xfrm>
          <a:prstGeom prst="rect">
            <a:avLst/>
          </a:prstGeom>
          <a:noFill/>
          <a:ln>
            <a:noFill/>
          </a:ln>
        </p:spPr>
      </p:pic>
      <p:pic>
        <p:nvPicPr>
          <p:cNvPr id="43" name="Picture 42">
            <a:extLst>
              <a:ext uri="{FF2B5EF4-FFF2-40B4-BE49-F238E27FC236}">
                <a16:creationId xmlns:a16="http://schemas.microsoft.com/office/drawing/2014/main" id="{7FF4E2B1-5281-4FEF-95E3-06EDF6D056B8}"/>
              </a:ext>
            </a:extLst>
          </p:cNvPr>
          <p:cNvPicPr/>
          <p:nvPr/>
        </p:nvPicPr>
        <p:blipFill>
          <a:blip r:embed="rId28">
            <a:extLst>
              <a:ext uri="{28A0092B-C50C-407E-A947-70E740481C1C}">
                <a14:useLocalDpi xmlns:a14="http://schemas.microsoft.com/office/drawing/2010/main" val="0"/>
              </a:ext>
            </a:extLst>
          </a:blip>
          <a:srcRect/>
          <a:stretch>
            <a:fillRect/>
          </a:stretch>
        </p:blipFill>
        <p:spPr bwMode="auto">
          <a:xfrm>
            <a:off x="7114851" y="1606741"/>
            <a:ext cx="2279650" cy="2728595"/>
          </a:xfrm>
          <a:prstGeom prst="rect">
            <a:avLst/>
          </a:prstGeom>
          <a:noFill/>
          <a:ln>
            <a:noFill/>
          </a:ln>
        </p:spPr>
      </p:pic>
      <p:sp>
        <p:nvSpPr>
          <p:cNvPr id="29" name="Rectangle 28">
            <a:extLst>
              <a:ext uri="{FF2B5EF4-FFF2-40B4-BE49-F238E27FC236}">
                <a16:creationId xmlns:a16="http://schemas.microsoft.com/office/drawing/2014/main" id="{B763C065-0720-4D54-95D4-C6832EB7D710}"/>
              </a:ext>
            </a:extLst>
          </p:cNvPr>
          <p:cNvSpPr/>
          <p:nvPr/>
        </p:nvSpPr>
        <p:spPr>
          <a:xfrm>
            <a:off x="2522018" y="4767120"/>
            <a:ext cx="6096000" cy="671915"/>
          </a:xfrm>
          <a:prstGeom prst="rect">
            <a:avLst/>
          </a:prstGeom>
        </p:spPr>
        <p:txBody>
          <a:bodyPr>
            <a:spAutoFit/>
          </a:bodyPr>
          <a:lstStyle/>
          <a:p>
            <a:pPr marL="457200">
              <a:lnSpc>
                <a:spcPct val="107000"/>
              </a:lnSpc>
              <a:spcAft>
                <a:spcPts val="800"/>
              </a:spcAft>
            </a:pPr>
            <a:r>
              <a:rPr lang="en-US" dirty="0">
                <a:latin typeface="Calibri Light" panose="020F0302020204030204" pitchFamily="34" charset="0"/>
                <a:ea typeface="Times New Roman" panose="02020603050405020304" pitchFamily="18" charset="0"/>
                <a:cs typeface="Times New Roman" panose="02020603050405020304" pitchFamily="18" charset="0"/>
              </a:rPr>
              <a:t>Example for a 2-door unit of contained pour flush latrines in a displacement camp, Philippines 2010.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a:hlinkClick r:id="rId29" action="ppaction://hlinksldjump"/>
            <a:extLst>
              <a:ext uri="{FF2B5EF4-FFF2-40B4-BE49-F238E27FC236}">
                <a16:creationId xmlns:a16="http://schemas.microsoft.com/office/drawing/2014/main" id="{95294FFF-F113-48C5-92BE-AD0AD00891BF}"/>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5" name="Rectangle 44">
            <a:hlinkClick r:id="rId30" action="ppaction://hlinksldjump"/>
            <a:extLst>
              <a:ext uri="{FF2B5EF4-FFF2-40B4-BE49-F238E27FC236}">
                <a16:creationId xmlns:a16="http://schemas.microsoft.com/office/drawing/2014/main" id="{B6C2F82F-B3A6-4790-89EE-738BBB1500CA}"/>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46" name="Rectangle 45">
            <a:extLst>
              <a:ext uri="{FF2B5EF4-FFF2-40B4-BE49-F238E27FC236}">
                <a16:creationId xmlns:a16="http://schemas.microsoft.com/office/drawing/2014/main" id="{FE2AD2D5-8127-4B3C-A5AC-AEAAA59ADDCA}"/>
              </a:ext>
            </a:extLst>
          </p:cNvPr>
          <p:cNvSpPr/>
          <p:nvPr/>
        </p:nvSpPr>
        <p:spPr>
          <a:xfrm>
            <a:off x="1715512" y="102037"/>
            <a:ext cx="314804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Containment pour-flush latrine</a:t>
            </a:r>
            <a:endParaRPr lang="en-US" dirty="0"/>
          </a:p>
        </p:txBody>
      </p:sp>
    </p:spTree>
    <p:extLst>
      <p:ext uri="{BB962C8B-B14F-4D97-AF65-F5344CB8AC3E}">
        <p14:creationId xmlns:p14="http://schemas.microsoft.com/office/powerpoint/2010/main" val="1132388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17" action="ppaction://hlinksldjump"/>
            <a:extLst>
              <a:ext uri="{FF2B5EF4-FFF2-40B4-BE49-F238E27FC236}">
                <a16:creationId xmlns:a16="http://schemas.microsoft.com/office/drawing/2014/main" id="{755DD15B-651E-43BD-9985-41A747AE58A9}"/>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E89AF461-02E3-4855-AB4C-C498F9E06B66}"/>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57692671-EE45-4786-9C04-D9090E7C0BFA}"/>
              </a:ext>
            </a:extLst>
          </p:cNvPr>
          <p:cNvSpPr/>
          <p:nvPr/>
        </p:nvSpPr>
        <p:spPr>
          <a:xfrm>
            <a:off x="10916156" y="3287930"/>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Containment Pour flush latrine</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24065678-6E70-492D-BAF1-C83CE15469C6}"/>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19" action="ppaction://hlinksldjump"/>
            <a:extLst>
              <a:ext uri="{FF2B5EF4-FFF2-40B4-BE49-F238E27FC236}">
                <a16:creationId xmlns:a16="http://schemas.microsoft.com/office/drawing/2014/main" id="{8B914522-C39D-44A3-9A39-F97BFE2B433B}"/>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0" action="ppaction://hlinksldjump"/>
            <a:extLst>
              <a:ext uri="{FF2B5EF4-FFF2-40B4-BE49-F238E27FC236}">
                <a16:creationId xmlns:a16="http://schemas.microsoft.com/office/drawing/2014/main" id="{267FC979-C934-41C6-BA56-551ED663535E}"/>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1" action="ppaction://hlinksldjump"/>
            <a:extLst>
              <a:ext uri="{FF2B5EF4-FFF2-40B4-BE49-F238E27FC236}">
                <a16:creationId xmlns:a16="http://schemas.microsoft.com/office/drawing/2014/main" id="{8FA55D68-8038-4E87-8C6B-73C1858E664B}"/>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8" name="Rectangle 37">
            <a:hlinkClick r:id="rId22" action="ppaction://hlinksldjump"/>
            <a:extLst>
              <a:ext uri="{FF2B5EF4-FFF2-40B4-BE49-F238E27FC236}">
                <a16:creationId xmlns:a16="http://schemas.microsoft.com/office/drawing/2014/main" id="{ACB0184E-C48E-4D70-B9DF-EDEA515A1D8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9" name="Rectangle 38">
            <a:hlinkClick r:id="rId23" action="ppaction://hlinksldjump"/>
            <a:extLst>
              <a:ext uri="{FF2B5EF4-FFF2-40B4-BE49-F238E27FC236}">
                <a16:creationId xmlns:a16="http://schemas.microsoft.com/office/drawing/2014/main" id="{79B592FF-4059-40F4-AB38-963EF7E4F49C}"/>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40" name="Rectangle 39">
            <a:hlinkClick r:id="rId24" action="ppaction://hlinksldjump"/>
            <a:extLst>
              <a:ext uri="{FF2B5EF4-FFF2-40B4-BE49-F238E27FC236}">
                <a16:creationId xmlns:a16="http://schemas.microsoft.com/office/drawing/2014/main" id="{07D7D414-D69F-4142-B9AE-0E65008261C1}"/>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1" name="Rectangle 40">
            <a:hlinkClick r:id="rId25" action="ppaction://hlinksldjump"/>
            <a:extLst>
              <a:ext uri="{FF2B5EF4-FFF2-40B4-BE49-F238E27FC236}">
                <a16:creationId xmlns:a16="http://schemas.microsoft.com/office/drawing/2014/main" id="{B5BC1283-CDA2-4C86-A660-BED37E95E43C}"/>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2" name="Rectangle 41">
            <a:hlinkClick r:id="rId26" action="ppaction://hlinksldjump"/>
            <a:extLst>
              <a:ext uri="{FF2B5EF4-FFF2-40B4-BE49-F238E27FC236}">
                <a16:creationId xmlns:a16="http://schemas.microsoft.com/office/drawing/2014/main" id="{8FC3336D-AEC6-46EA-B573-2E3CE7FD92E1}"/>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graphicFrame>
        <p:nvGraphicFramePr>
          <p:cNvPr id="30" name="Table 29">
            <a:extLst>
              <a:ext uri="{FF2B5EF4-FFF2-40B4-BE49-F238E27FC236}">
                <a16:creationId xmlns:a16="http://schemas.microsoft.com/office/drawing/2014/main" id="{E3F06AAB-FFB2-4FEC-A7A9-4C24EB0C96E0}"/>
              </a:ext>
            </a:extLst>
          </p:cNvPr>
          <p:cNvGraphicFramePr>
            <a:graphicFrameLocks noGrp="1"/>
          </p:cNvGraphicFramePr>
          <p:nvPr>
            <p:extLst>
              <p:ext uri="{D42A27DB-BD31-4B8C-83A1-F6EECF244321}">
                <p14:modId xmlns:p14="http://schemas.microsoft.com/office/powerpoint/2010/main" val="3917179664"/>
              </p:ext>
            </p:extLst>
          </p:nvPr>
        </p:nvGraphicFramePr>
        <p:xfrm>
          <a:off x="2522050" y="970185"/>
          <a:ext cx="6273990" cy="4872482"/>
        </p:xfrm>
        <a:graphic>
          <a:graphicData uri="http://schemas.openxmlformats.org/drawingml/2006/table">
            <a:tbl>
              <a:tblPr firstRow="1" firstCol="1" bandRow="1">
                <a:tableStyleId>{5C22544A-7EE6-4342-B048-85BDC9FD1C3A}</a:tableStyleId>
              </a:tblPr>
              <a:tblGrid>
                <a:gridCol w="479430">
                  <a:extLst>
                    <a:ext uri="{9D8B030D-6E8A-4147-A177-3AD203B41FA5}">
                      <a16:colId xmlns:a16="http://schemas.microsoft.com/office/drawing/2014/main" val="3137912450"/>
                    </a:ext>
                  </a:extLst>
                </a:gridCol>
                <a:gridCol w="2262937">
                  <a:extLst>
                    <a:ext uri="{9D8B030D-6E8A-4147-A177-3AD203B41FA5}">
                      <a16:colId xmlns:a16="http://schemas.microsoft.com/office/drawing/2014/main" val="2791511961"/>
                    </a:ext>
                  </a:extLst>
                </a:gridCol>
                <a:gridCol w="822643">
                  <a:extLst>
                    <a:ext uri="{9D8B030D-6E8A-4147-A177-3AD203B41FA5}">
                      <a16:colId xmlns:a16="http://schemas.microsoft.com/office/drawing/2014/main" val="2182544149"/>
                    </a:ext>
                  </a:extLst>
                </a:gridCol>
                <a:gridCol w="823979">
                  <a:extLst>
                    <a:ext uri="{9D8B030D-6E8A-4147-A177-3AD203B41FA5}">
                      <a16:colId xmlns:a16="http://schemas.microsoft.com/office/drawing/2014/main" val="1104658991"/>
                    </a:ext>
                  </a:extLst>
                </a:gridCol>
                <a:gridCol w="822643">
                  <a:extLst>
                    <a:ext uri="{9D8B030D-6E8A-4147-A177-3AD203B41FA5}">
                      <a16:colId xmlns:a16="http://schemas.microsoft.com/office/drawing/2014/main" val="3898349744"/>
                    </a:ext>
                  </a:extLst>
                </a:gridCol>
                <a:gridCol w="1062358">
                  <a:extLst>
                    <a:ext uri="{9D8B030D-6E8A-4147-A177-3AD203B41FA5}">
                      <a16:colId xmlns:a16="http://schemas.microsoft.com/office/drawing/2014/main" val="2107438415"/>
                    </a:ext>
                  </a:extLst>
                </a:gridCol>
              </a:tblGrid>
              <a:tr h="153035">
                <a:tc>
                  <a:txBody>
                    <a:bodyPr/>
                    <a:lstStyle/>
                    <a:p>
                      <a:pPr algn="ctr">
                        <a:lnSpc>
                          <a:spcPct val="107000"/>
                        </a:lnSpc>
                        <a:spcAft>
                          <a:spcPts val="800"/>
                        </a:spcAft>
                      </a:pPr>
                      <a:r>
                        <a:rPr lang="en-GB" sz="1000" dirty="0">
                          <a:effectLst/>
                        </a:rPr>
                        <a:t>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200" dirty="0">
                          <a:effectLst/>
                        </a:rPr>
                        <a:t>Item descriptions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Unit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Qnty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Unit Cost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Total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5600397"/>
                  </a:ext>
                </a:extLst>
              </a:tr>
              <a:tr h="153035">
                <a:tc>
                  <a:txBody>
                    <a:bodyPr/>
                    <a:lstStyle/>
                    <a:p>
                      <a:pPr algn="ct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200" dirty="0">
                          <a:effectLst/>
                        </a:rPr>
                        <a:t>Material Required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714935"/>
                  </a:ext>
                </a:extLst>
              </a:tr>
              <a:tr h="153035">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Timber (100x50x3600)L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4065345"/>
                  </a:ext>
                </a:extLst>
              </a:tr>
              <a:tr h="153035">
                <a:tc>
                  <a:txBody>
                    <a:bodyPr/>
                    <a:lstStyle/>
                    <a:p>
                      <a:pPr algn="r">
                        <a:lnSpc>
                          <a:spcPct val="107000"/>
                        </a:lnSpc>
                        <a:spcAft>
                          <a:spcPts val="800"/>
                        </a:spcAft>
                      </a:pPr>
                      <a:r>
                        <a:rPr lang="en-GB"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Timber (50x50x2400)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5528713"/>
                  </a:ext>
                </a:extLst>
              </a:tr>
              <a:tr h="153035">
                <a:tc>
                  <a:txBody>
                    <a:bodyPr/>
                    <a:lstStyle/>
                    <a:p>
                      <a:pPr algn="r">
                        <a:lnSpc>
                          <a:spcPct val="107000"/>
                        </a:lnSpc>
                        <a:spcAft>
                          <a:spcPts val="800"/>
                        </a:spcAft>
                      </a:pPr>
                      <a:r>
                        <a:rPr lang="en-GB"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Timber (50x25x2400)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452602"/>
                  </a:ext>
                </a:extLst>
              </a:tr>
              <a:tr h="153035">
                <a:tc>
                  <a:txBody>
                    <a:bodyPr/>
                    <a:lstStyle/>
                    <a:p>
                      <a:pPr algn="r">
                        <a:lnSpc>
                          <a:spcPct val="107000"/>
                        </a:lnSpc>
                        <a:spcAft>
                          <a:spcPts val="800"/>
                        </a:spcAft>
                      </a:pPr>
                      <a:r>
                        <a:rPr lang="en-GB"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Timber Planks (225x20x2400)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pcs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9218479"/>
                  </a:ext>
                </a:extLst>
              </a:tr>
              <a:tr h="153035">
                <a:tc>
                  <a:txBody>
                    <a:bodyPr/>
                    <a:lstStyle/>
                    <a:p>
                      <a:pPr algn="r">
                        <a:lnSpc>
                          <a:spcPct val="107000"/>
                        </a:lnSpc>
                        <a:spcAft>
                          <a:spcPts val="800"/>
                        </a:spcAft>
                      </a:pPr>
                      <a:r>
                        <a:rPr lang="en-GB"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CGI Sheet (partition) 34G, 6’H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9267367"/>
                  </a:ext>
                </a:extLst>
              </a:tr>
              <a:tr h="153035">
                <a:tc>
                  <a:txBody>
                    <a:bodyPr/>
                    <a:lstStyle/>
                    <a:p>
                      <a:pPr algn="r">
                        <a:lnSpc>
                          <a:spcPct val="107000"/>
                        </a:lnSpc>
                        <a:spcAft>
                          <a:spcPts val="800"/>
                        </a:spcAft>
                      </a:pPr>
                      <a:r>
                        <a:rPr lang="en-GB"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CGI  Sheet (door) 32G, 6’H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162210"/>
                  </a:ext>
                </a:extLst>
              </a:tr>
              <a:tr h="153035">
                <a:tc>
                  <a:txBody>
                    <a:bodyPr/>
                    <a:lstStyle/>
                    <a:p>
                      <a:pPr algn="r">
                        <a:lnSpc>
                          <a:spcPct val="107000"/>
                        </a:lnSpc>
                        <a:spcAft>
                          <a:spcPts val="800"/>
                        </a:spcAft>
                      </a:pPr>
                      <a:r>
                        <a:rPr lang="en-GB" sz="1200" dirty="0">
                          <a:effectLst/>
                        </a:rPr>
                        <a:t>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CGI  Sheet (roof), 32G, 8’H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8388136"/>
                  </a:ext>
                </a:extLst>
              </a:tr>
              <a:tr h="153035">
                <a:tc>
                  <a:txBody>
                    <a:bodyPr/>
                    <a:lstStyle/>
                    <a:p>
                      <a:pPr algn="r">
                        <a:lnSpc>
                          <a:spcPct val="107000"/>
                        </a:lnSpc>
                        <a:spcAft>
                          <a:spcPts val="800"/>
                        </a:spcAft>
                      </a:pPr>
                      <a:r>
                        <a:rPr lang="en-GB"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PVC Pipe, 100 mm - T250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ft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7245173"/>
                  </a:ext>
                </a:extLst>
              </a:tr>
              <a:tr h="153035">
                <a:tc>
                  <a:txBody>
                    <a:bodyPr/>
                    <a:lstStyle/>
                    <a:p>
                      <a:pPr algn="r">
                        <a:lnSpc>
                          <a:spcPct val="107000"/>
                        </a:lnSpc>
                        <a:spcAft>
                          <a:spcPts val="800"/>
                        </a:spcAft>
                      </a:pPr>
                      <a:r>
                        <a:rPr lang="en-GB" sz="1200" dirty="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PE Tank 1000L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4952333"/>
                  </a:ext>
                </a:extLst>
              </a:tr>
              <a:tr h="153035">
                <a:tc>
                  <a:txBody>
                    <a:bodyPr/>
                    <a:lstStyle/>
                    <a:p>
                      <a:pPr algn="r">
                        <a:lnSpc>
                          <a:spcPct val="107000"/>
                        </a:lnSpc>
                        <a:spcAft>
                          <a:spcPts val="800"/>
                        </a:spcAft>
                      </a:pPr>
                      <a:r>
                        <a:rPr lang="en-GB"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Squatting slab with bend &amp; pan (Oxfam)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set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4686117"/>
                  </a:ext>
                </a:extLst>
              </a:tr>
              <a:tr h="153035">
                <a:tc>
                  <a:txBody>
                    <a:bodyPr/>
                    <a:lstStyle/>
                    <a:p>
                      <a:pPr algn="r">
                        <a:lnSpc>
                          <a:spcPct val="107000"/>
                        </a:lnSpc>
                        <a:spcAft>
                          <a:spcPts val="800"/>
                        </a:spcAft>
                      </a:pPr>
                      <a:r>
                        <a:rPr lang="en-GB" sz="1200" dirty="0">
                          <a:effectLst/>
                        </a:rPr>
                        <a:t>11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Silicon Gel (gum)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dirty="0">
                          <a:effectLst/>
                        </a:rPr>
                        <a:t>set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337662"/>
                  </a:ext>
                </a:extLst>
              </a:tr>
              <a:tr h="153035">
                <a:tc>
                  <a:txBody>
                    <a:bodyPr/>
                    <a:lstStyle/>
                    <a:p>
                      <a:pPr algn="r">
                        <a:lnSpc>
                          <a:spcPct val="107000"/>
                        </a:lnSpc>
                        <a:spcAft>
                          <a:spcPts val="800"/>
                        </a:spcAft>
                      </a:pPr>
                      <a:r>
                        <a:rPr lang="en-GB" sz="1200" dirty="0">
                          <a:effectLst/>
                        </a:rPr>
                        <a:t>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 Nails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0663079"/>
                  </a:ext>
                </a:extLst>
              </a:tr>
              <a:tr h="153035">
                <a:tc>
                  <a:txBody>
                    <a:bodyPr/>
                    <a:lstStyle/>
                    <a:p>
                      <a:pPr algn="r">
                        <a:lnSpc>
                          <a:spcPct val="107000"/>
                        </a:lnSpc>
                        <a:spcAft>
                          <a:spcPts val="800"/>
                        </a:spcAft>
                      </a:pPr>
                      <a:r>
                        <a:rPr lang="en-GB"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Nails 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7570506"/>
                  </a:ext>
                </a:extLst>
              </a:tr>
              <a:tr h="153035">
                <a:tc>
                  <a:txBody>
                    <a:bodyPr/>
                    <a:lstStyle/>
                    <a:p>
                      <a:pPr algn="r">
                        <a:lnSpc>
                          <a:spcPct val="107000"/>
                        </a:lnSpc>
                        <a:spcAft>
                          <a:spcPts val="800"/>
                        </a:spcAft>
                      </a:pPr>
                      <a:r>
                        <a:rPr lang="en-GB"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 Nails 1 ½”</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0.25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1540600"/>
                  </a:ext>
                </a:extLst>
              </a:tr>
              <a:tr h="153035">
                <a:tc>
                  <a:txBody>
                    <a:bodyPr/>
                    <a:lstStyle/>
                    <a:p>
                      <a:pPr algn="r">
                        <a:lnSpc>
                          <a:spcPct val="107000"/>
                        </a:lnSpc>
                        <a:spcAft>
                          <a:spcPts val="800"/>
                        </a:spcAft>
                      </a:pPr>
                      <a:r>
                        <a:rPr lang="en-GB" sz="1200" dirty="0">
                          <a:effectLst/>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Umbrella Nails 1 ½”</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5447044"/>
                  </a:ext>
                </a:extLst>
              </a:tr>
              <a:tr h="153035">
                <a:tc>
                  <a:txBody>
                    <a:bodyPr/>
                    <a:lstStyle/>
                    <a:p>
                      <a:pPr algn="r">
                        <a:lnSpc>
                          <a:spcPct val="107000"/>
                        </a:lnSpc>
                        <a:spcAft>
                          <a:spcPts val="800"/>
                        </a:spcAft>
                      </a:pPr>
                      <a:r>
                        <a:rPr lang="en-GB" sz="1200" dirty="0">
                          <a:effectLst/>
                        </a:rPr>
                        <a:t>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T-Hinges (150mm)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6899981"/>
                  </a:ext>
                </a:extLst>
              </a:tr>
              <a:tr h="153035">
                <a:tc>
                  <a:txBody>
                    <a:bodyPr/>
                    <a:lstStyle/>
                    <a:p>
                      <a:pPr algn="r">
                        <a:lnSpc>
                          <a:spcPct val="107000"/>
                        </a:lnSpc>
                        <a:spcAft>
                          <a:spcPts val="800"/>
                        </a:spcAft>
                      </a:pPr>
                      <a:r>
                        <a:rPr lang="en-GB" sz="1200" dirty="0">
                          <a:effectLst/>
                        </a:rPr>
                        <a:t>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Door handle (150mm)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198720"/>
                  </a:ext>
                </a:extLst>
              </a:tr>
              <a:tr h="153035">
                <a:tc>
                  <a:txBody>
                    <a:bodyPr/>
                    <a:lstStyle/>
                    <a:p>
                      <a:pPr algn="r">
                        <a:lnSpc>
                          <a:spcPct val="107000"/>
                        </a:lnSpc>
                        <a:spcAft>
                          <a:spcPts val="800"/>
                        </a:spcAft>
                      </a:pPr>
                      <a:r>
                        <a:rPr lang="en-GB"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dirty="0">
                          <a:effectLst/>
                        </a:rPr>
                        <a:t>Tower Bolt (150mm)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058857"/>
                  </a:ext>
                </a:extLst>
              </a:tr>
              <a:tr h="153035">
                <a:tc>
                  <a:txBody>
                    <a:bodyPr/>
                    <a:lstStyle/>
                    <a:p>
                      <a:pPr algn="r">
                        <a:lnSpc>
                          <a:spcPct val="107000"/>
                        </a:lnSpc>
                        <a:spcAft>
                          <a:spcPts val="800"/>
                        </a:spcAft>
                      </a:pPr>
                      <a:r>
                        <a:rPr lang="en-GB" sz="1200" dirty="0">
                          <a:effectLst/>
                        </a:rPr>
                        <a:t>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Gate hook (100mm)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1056301"/>
                  </a:ext>
                </a:extLst>
              </a:tr>
              <a:tr h="153035">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 Labour: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1372478"/>
                  </a:ext>
                </a:extLst>
              </a:tr>
              <a:tr h="153035">
                <a:tc>
                  <a:txBody>
                    <a:bodyPr/>
                    <a:lstStyle/>
                    <a:p>
                      <a:pPr algn="r">
                        <a:lnSpc>
                          <a:spcPct val="107000"/>
                        </a:lnSpc>
                        <a:spcAft>
                          <a:spcPts val="800"/>
                        </a:spcAft>
                      </a:pPr>
                      <a:r>
                        <a:rPr lang="en-GB" sz="1200" dirty="0">
                          <a:effectLst/>
                        </a:rPr>
                        <a:t>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Skilled labourer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man-day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8696006"/>
                  </a:ext>
                </a:extLst>
              </a:tr>
              <a:tr h="153035">
                <a:tc>
                  <a:txBody>
                    <a:bodyPr/>
                    <a:lstStyle/>
                    <a:p>
                      <a:pPr algn="r">
                        <a:lnSpc>
                          <a:spcPct val="107000"/>
                        </a:lnSpc>
                        <a:spcAft>
                          <a:spcPts val="800"/>
                        </a:spcAft>
                      </a:pPr>
                      <a:r>
                        <a:rPr lang="en-GB" sz="1200" dirty="0">
                          <a:effectLst/>
                        </a:rPr>
                        <a:t>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200">
                          <a:effectLst/>
                        </a:rPr>
                        <a:t>Un-skilled labourer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200">
                          <a:effectLst/>
                        </a:rPr>
                        <a:t>man-day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5506637"/>
                  </a:ext>
                </a:extLst>
              </a:tr>
              <a:tr h="153035">
                <a:tc>
                  <a:txBody>
                    <a:bodyPr/>
                    <a:lstStyle/>
                    <a:p>
                      <a:pPr algn="ct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3">
                  <a:txBody>
                    <a:bodyPr/>
                    <a:lstStyle/>
                    <a:p>
                      <a:pPr algn="ctr">
                        <a:lnSpc>
                          <a:spcPct val="107000"/>
                        </a:lnSpc>
                        <a:spcAft>
                          <a:spcPts val="800"/>
                        </a:spcAft>
                      </a:pPr>
                      <a:r>
                        <a:rPr lang="en-US" sz="1200">
                          <a:effectLst/>
                        </a:rPr>
                        <a:t>Total cost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algn="ctr">
                        <a:lnSpc>
                          <a:spcPct val="107000"/>
                        </a:lnSpc>
                        <a:spcAft>
                          <a:spcPts val="800"/>
                        </a:spcAft>
                      </a:pPr>
                      <a:r>
                        <a:rPr lang="en-GB"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0390469"/>
                  </a:ext>
                </a:extLst>
              </a:tr>
            </a:tbl>
          </a:graphicData>
        </a:graphic>
      </p:graphicFrame>
      <p:sp>
        <p:nvSpPr>
          <p:cNvPr id="43" name="Rectangle 42">
            <a:hlinkClick r:id="rId27" action="ppaction://hlinksldjump"/>
            <a:extLst>
              <a:ext uri="{FF2B5EF4-FFF2-40B4-BE49-F238E27FC236}">
                <a16:creationId xmlns:a16="http://schemas.microsoft.com/office/drawing/2014/main" id="{C24B70FF-B92B-4006-BA50-5C041B37963F}"/>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4" name="Rectangle 43">
            <a:hlinkClick r:id="rId28" action="ppaction://hlinksldjump"/>
            <a:extLst>
              <a:ext uri="{FF2B5EF4-FFF2-40B4-BE49-F238E27FC236}">
                <a16:creationId xmlns:a16="http://schemas.microsoft.com/office/drawing/2014/main" id="{13F9953E-04E4-45CF-9A99-0AB0F3D8D70F}"/>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92883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53F4261C-DD45-4E7B-8BD6-C2F31FEF3117}"/>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81F5487A-8735-40FE-8FC9-C4520534F4D4}"/>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5CE0E38F-E382-415A-92D2-647980DD5E9B}"/>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C8A1C93A-9FA6-4854-AD46-94A2CACB70D9}"/>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B303B574-82B4-4582-84ED-B604757A7CB6}"/>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330D548E-2477-4010-94C7-3E520092E973}"/>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1AD27177-0E24-4C53-8B28-AECACCC579CA}"/>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5D9B8A8F-61AC-4307-8143-F00C3E2A9761}"/>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7D5B4EE8-619E-435C-B8E7-C441FC96EB98}"/>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33E2BE56-5B05-4CD7-BF18-6011ADE319E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BC001547-12E2-457A-84F5-F3E93AD870B0}"/>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073A9E0C-4F07-463D-9BDF-CEBA399D7995}"/>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D996CB61-6DDF-443C-AC74-B2E40FF440E7}"/>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A62316BC-D944-40CA-B492-09B6AC5CFEB2}"/>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2F683C0E-0A2C-4092-BC73-30D1A0286ED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AD7AB2C-CE13-44BD-859B-6F50CAF8BC45}"/>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7" action="ppaction://hlinksldjump"/>
            <a:extLst>
              <a:ext uri="{FF2B5EF4-FFF2-40B4-BE49-F238E27FC236}">
                <a16:creationId xmlns:a16="http://schemas.microsoft.com/office/drawing/2014/main" id="{D3D55639-008E-4E5F-B3CA-EE99400383EB}"/>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8" action="ppaction://hlinksldjump"/>
            <a:extLst>
              <a:ext uri="{FF2B5EF4-FFF2-40B4-BE49-F238E27FC236}">
                <a16:creationId xmlns:a16="http://schemas.microsoft.com/office/drawing/2014/main" id="{E7F2FB95-7DE1-43DD-A3D0-769DBCBE286C}"/>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19" action="ppaction://hlinksldjump"/>
            <a:extLst>
              <a:ext uri="{FF2B5EF4-FFF2-40B4-BE49-F238E27FC236}">
                <a16:creationId xmlns:a16="http://schemas.microsoft.com/office/drawing/2014/main" id="{D71CA2FE-0EC4-49A2-BD4B-1583F64F936B}"/>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3" name="Rectangle 22">
            <a:hlinkClick r:id="rId20" action="ppaction://hlinksldjump"/>
            <a:extLst>
              <a:ext uri="{FF2B5EF4-FFF2-40B4-BE49-F238E27FC236}">
                <a16:creationId xmlns:a16="http://schemas.microsoft.com/office/drawing/2014/main" id="{7DF8126F-44A6-4F81-9386-DA3AF4030CE6}"/>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2E831978-1526-4DBE-AE3C-B8CFA5970F13}"/>
              </a:ext>
            </a:extLst>
          </p:cNvPr>
          <p:cNvSpPr/>
          <p:nvPr/>
        </p:nvSpPr>
        <p:spPr>
          <a:xfrm>
            <a:off x="104562" y="136927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Transport choices</a:t>
            </a:r>
            <a:endParaRPr lang="en-US" sz="900" dirty="0">
              <a:solidFill>
                <a:schemeClr val="tx1"/>
              </a:solidFill>
            </a:endParaRPr>
          </a:p>
        </p:txBody>
      </p:sp>
      <p:sp>
        <p:nvSpPr>
          <p:cNvPr id="25" name="TextBox 24">
            <a:extLst>
              <a:ext uri="{FF2B5EF4-FFF2-40B4-BE49-F238E27FC236}">
                <a16:creationId xmlns:a16="http://schemas.microsoft.com/office/drawing/2014/main" id="{21BEF0F2-DD45-4E8D-A821-C726B6F47750}"/>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1"/>
              </a:rPr>
              <a:t>Compendium of Sanitation Technologies in Emergencies</a:t>
            </a:r>
            <a:endParaRPr lang="en-US" sz="1200" dirty="0"/>
          </a:p>
        </p:txBody>
      </p:sp>
      <p:pic>
        <p:nvPicPr>
          <p:cNvPr id="66" name="Picture 65">
            <a:extLst>
              <a:ext uri="{FF2B5EF4-FFF2-40B4-BE49-F238E27FC236}">
                <a16:creationId xmlns:a16="http://schemas.microsoft.com/office/drawing/2014/main" id="{788FE0A2-47E5-4670-BDD5-1073EEBB1439}"/>
              </a:ext>
            </a:extLst>
          </p:cNvPr>
          <p:cNvPicPr>
            <a:picLocks noChangeAspect="1"/>
          </p:cNvPicPr>
          <p:nvPr/>
        </p:nvPicPr>
        <p:blipFill>
          <a:blip r:embed="rId22"/>
          <a:stretch>
            <a:fillRect/>
          </a:stretch>
        </p:blipFill>
        <p:spPr>
          <a:xfrm>
            <a:off x="1286675" y="992891"/>
            <a:ext cx="5245229" cy="4455835"/>
          </a:xfrm>
          <a:prstGeom prst="rect">
            <a:avLst/>
          </a:prstGeom>
        </p:spPr>
      </p:pic>
      <p:pic>
        <p:nvPicPr>
          <p:cNvPr id="68" name="Picture 67">
            <a:extLst>
              <a:ext uri="{FF2B5EF4-FFF2-40B4-BE49-F238E27FC236}">
                <a16:creationId xmlns:a16="http://schemas.microsoft.com/office/drawing/2014/main" id="{4522D8A3-361F-4621-8204-0D3010A78638}"/>
              </a:ext>
            </a:extLst>
          </p:cNvPr>
          <p:cNvPicPr>
            <a:picLocks noChangeAspect="1"/>
          </p:cNvPicPr>
          <p:nvPr/>
        </p:nvPicPr>
        <p:blipFill>
          <a:blip r:embed="rId23"/>
          <a:stretch>
            <a:fillRect/>
          </a:stretch>
        </p:blipFill>
        <p:spPr>
          <a:xfrm>
            <a:off x="6504876" y="1034720"/>
            <a:ext cx="5168865" cy="4414006"/>
          </a:xfrm>
          <a:prstGeom prst="rect">
            <a:avLst/>
          </a:prstGeom>
        </p:spPr>
      </p:pic>
      <p:sp>
        <p:nvSpPr>
          <p:cNvPr id="70" name="Rectangle 69">
            <a:extLst>
              <a:ext uri="{FF2B5EF4-FFF2-40B4-BE49-F238E27FC236}">
                <a16:creationId xmlns:a16="http://schemas.microsoft.com/office/drawing/2014/main" id="{F6A59EC4-DB79-427A-949B-DA14BDC41CC2}"/>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71" name="Action Button: Go Forward or Next 70">
            <a:hlinkClick r:id="" action="ppaction://hlinkshowjump?jump=nextslide" highlightClick="1"/>
            <a:extLst>
              <a:ext uri="{FF2B5EF4-FFF2-40B4-BE49-F238E27FC236}">
                <a16:creationId xmlns:a16="http://schemas.microsoft.com/office/drawing/2014/main" id="{AD540064-392A-404E-8E9E-CF847AE8A76E}"/>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74259D0-39F1-41FD-90F9-48039FC57A23}"/>
              </a:ext>
            </a:extLst>
          </p:cNvPr>
          <p:cNvSpPr txBox="1"/>
          <p:nvPr/>
        </p:nvSpPr>
        <p:spPr>
          <a:xfrm>
            <a:off x="1942183" y="453152"/>
            <a:ext cx="2248268" cy="276999"/>
          </a:xfrm>
          <a:prstGeom prst="rect">
            <a:avLst/>
          </a:prstGeom>
          <a:solidFill>
            <a:srgbClr val="F1995D"/>
          </a:solidFill>
        </p:spPr>
        <p:txBody>
          <a:bodyPr wrap="square" rtlCol="0">
            <a:spAutoFit/>
          </a:bodyPr>
          <a:lstStyle/>
          <a:p>
            <a:r>
              <a:rPr lang="en-GB" sz="1200" b="1" dirty="0"/>
              <a:t>Manual emptying and transport</a:t>
            </a:r>
            <a:endParaRPr lang="en-US" sz="1200" b="1" dirty="0"/>
          </a:p>
        </p:txBody>
      </p:sp>
      <p:sp>
        <p:nvSpPr>
          <p:cNvPr id="32" name="TextBox 31">
            <a:extLst>
              <a:ext uri="{FF2B5EF4-FFF2-40B4-BE49-F238E27FC236}">
                <a16:creationId xmlns:a16="http://schemas.microsoft.com/office/drawing/2014/main" id="{17A2EE41-3DB4-4DB7-80AE-9DDA5AA545C4}"/>
              </a:ext>
            </a:extLst>
          </p:cNvPr>
          <p:cNvSpPr txBox="1"/>
          <p:nvPr/>
        </p:nvSpPr>
        <p:spPr>
          <a:xfrm>
            <a:off x="7325062" y="453152"/>
            <a:ext cx="2442096" cy="276999"/>
          </a:xfrm>
          <a:prstGeom prst="rect">
            <a:avLst/>
          </a:prstGeom>
          <a:solidFill>
            <a:srgbClr val="F1995D"/>
          </a:solidFill>
        </p:spPr>
        <p:txBody>
          <a:bodyPr wrap="square" rtlCol="0">
            <a:spAutoFit/>
          </a:bodyPr>
          <a:lstStyle/>
          <a:p>
            <a:r>
              <a:rPr lang="en-GB" sz="1200" b="1" dirty="0"/>
              <a:t>Motorised emptying and transport</a:t>
            </a:r>
            <a:endParaRPr lang="en-US" sz="1200" b="1" dirty="0"/>
          </a:p>
        </p:txBody>
      </p:sp>
      <p:sp>
        <p:nvSpPr>
          <p:cNvPr id="33" name="Rectangle 32">
            <a:hlinkClick r:id="rId24" action="ppaction://hlinksldjump"/>
            <a:extLst>
              <a:ext uri="{FF2B5EF4-FFF2-40B4-BE49-F238E27FC236}">
                <a16:creationId xmlns:a16="http://schemas.microsoft.com/office/drawing/2014/main" id="{0F83EFFD-C4A5-4583-ADD2-661EA85B6F0D}"/>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34" name="TextBox 33">
            <a:extLst>
              <a:ext uri="{FF2B5EF4-FFF2-40B4-BE49-F238E27FC236}">
                <a16:creationId xmlns:a16="http://schemas.microsoft.com/office/drawing/2014/main" id="{E2F747ED-76BE-4A54-82AB-D7BBE75150EC}"/>
              </a:ext>
            </a:extLst>
          </p:cNvPr>
          <p:cNvSpPr txBox="1"/>
          <p:nvPr/>
        </p:nvSpPr>
        <p:spPr>
          <a:xfrm>
            <a:off x="1748356" y="-9259"/>
            <a:ext cx="2442095" cy="369332"/>
          </a:xfrm>
          <a:prstGeom prst="rect">
            <a:avLst/>
          </a:prstGeom>
          <a:noFill/>
        </p:spPr>
        <p:txBody>
          <a:bodyPr wrap="square" rtlCol="0">
            <a:spAutoFit/>
          </a:bodyPr>
          <a:lstStyle/>
          <a:p>
            <a:r>
              <a:rPr lang="en-GB" b="1" dirty="0"/>
              <a:t>Transport choices</a:t>
            </a:r>
            <a:endParaRPr lang="en-US" b="1" dirty="0"/>
          </a:p>
        </p:txBody>
      </p:sp>
    </p:spTree>
    <p:extLst>
      <p:ext uri="{BB962C8B-B14F-4D97-AF65-F5344CB8AC3E}">
        <p14:creationId xmlns:p14="http://schemas.microsoft.com/office/powerpoint/2010/main" val="28252324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8" name="Rectangle 27">
            <a:extLst>
              <a:ext uri="{FF2B5EF4-FFF2-40B4-BE49-F238E27FC236}">
                <a16:creationId xmlns:a16="http://schemas.microsoft.com/office/drawing/2014/main" id="{F01C6DF4-2A6B-4189-A9F3-0469946CE4ED}"/>
              </a:ext>
            </a:extLst>
          </p:cNvPr>
          <p:cNvSpPr/>
          <p:nvPr/>
        </p:nvSpPr>
        <p:spPr>
          <a:xfrm>
            <a:off x="10916156" y="3638397"/>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UDDT double vault</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756581ED-9B57-4255-9DA1-989BDE23F8A9}"/>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658B2D4C-6344-4F47-BC66-8F08D96A039C}"/>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E9F391A2-898A-452C-9306-1DF7D77EB4DF}"/>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9303B844-A901-4EEF-A9A3-0A7BB34FC733}"/>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AC660C1A-CADD-43C7-9B78-902AF34DA30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3" action="ppaction://hlinksldjump"/>
            <a:extLst>
              <a:ext uri="{FF2B5EF4-FFF2-40B4-BE49-F238E27FC236}">
                <a16:creationId xmlns:a16="http://schemas.microsoft.com/office/drawing/2014/main" id="{F61F18E4-9425-4E21-9BAA-122E9C7B545D}"/>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4" action="ppaction://hlinksldjump"/>
            <a:extLst>
              <a:ext uri="{FF2B5EF4-FFF2-40B4-BE49-F238E27FC236}">
                <a16:creationId xmlns:a16="http://schemas.microsoft.com/office/drawing/2014/main" id="{F9D99C25-19D0-4B72-9C71-0457018857F5}"/>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5" action="ppaction://hlinksldjump"/>
            <a:extLst>
              <a:ext uri="{FF2B5EF4-FFF2-40B4-BE49-F238E27FC236}">
                <a16:creationId xmlns:a16="http://schemas.microsoft.com/office/drawing/2014/main" id="{CE38EEC4-E5F4-4011-A13D-45EA018F3281}"/>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2" name="Rectangle 41">
            <a:hlinkClick r:id="rId26" action="ppaction://hlinksldjump"/>
            <a:extLst>
              <a:ext uri="{FF2B5EF4-FFF2-40B4-BE49-F238E27FC236}">
                <a16:creationId xmlns:a16="http://schemas.microsoft.com/office/drawing/2014/main" id="{E7145317-A23C-4B0D-8A02-0F8EC65C052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3" name="Picture 42">
            <a:extLst>
              <a:ext uri="{FF2B5EF4-FFF2-40B4-BE49-F238E27FC236}">
                <a16:creationId xmlns:a16="http://schemas.microsoft.com/office/drawing/2014/main" id="{9B3BAFA9-5DFA-4ECD-B38E-A4BE93DE6D32}"/>
              </a:ext>
            </a:extLst>
          </p:cNvPr>
          <p:cNvPicPr/>
          <p:nvPr/>
        </p:nvPicPr>
        <p:blipFill>
          <a:blip r:embed="rId27" cstate="print">
            <a:extLst>
              <a:ext uri="{28A0092B-C50C-407E-A947-70E740481C1C}">
                <a14:useLocalDpi xmlns:a14="http://schemas.microsoft.com/office/drawing/2010/main" val="0"/>
              </a:ext>
            </a:extLst>
          </a:blip>
          <a:stretch>
            <a:fillRect/>
          </a:stretch>
        </p:blipFill>
        <p:spPr>
          <a:xfrm rot="5400000">
            <a:off x="2851666" y="-202883"/>
            <a:ext cx="5729605" cy="7263765"/>
          </a:xfrm>
          <a:prstGeom prst="rect">
            <a:avLst/>
          </a:prstGeom>
        </p:spPr>
      </p:pic>
      <p:sp>
        <p:nvSpPr>
          <p:cNvPr id="29" name="Action Button: Go Forward or Next 28">
            <a:hlinkClick r:id="" action="ppaction://hlinkshowjump?jump=nextslide" highlightClick="1"/>
            <a:extLst>
              <a:ext uri="{FF2B5EF4-FFF2-40B4-BE49-F238E27FC236}">
                <a16:creationId xmlns:a16="http://schemas.microsoft.com/office/drawing/2014/main" id="{2ECD093E-0C3F-4A94-AA1D-B4C8081A6242}"/>
              </a:ext>
            </a:extLst>
          </p:cNvPr>
          <p:cNvSpPr/>
          <p:nvPr/>
        </p:nvSpPr>
        <p:spPr>
          <a:xfrm>
            <a:off x="8765256" y="0"/>
            <a:ext cx="356050"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28" action="ppaction://hlinksldjump"/>
            <a:extLst>
              <a:ext uri="{FF2B5EF4-FFF2-40B4-BE49-F238E27FC236}">
                <a16:creationId xmlns:a16="http://schemas.microsoft.com/office/drawing/2014/main" id="{E1E09302-CC68-47C2-9B0F-C6E73CF996CD}"/>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4" name="Rectangle 43">
            <a:hlinkClick r:id="rId29" action="ppaction://hlinksldjump"/>
            <a:extLst>
              <a:ext uri="{FF2B5EF4-FFF2-40B4-BE49-F238E27FC236}">
                <a16:creationId xmlns:a16="http://schemas.microsoft.com/office/drawing/2014/main" id="{67367181-5D0F-4E40-8BE8-45F2C7F17C15}"/>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45" name="Rectangle 44">
            <a:extLst>
              <a:ext uri="{FF2B5EF4-FFF2-40B4-BE49-F238E27FC236}">
                <a16:creationId xmlns:a16="http://schemas.microsoft.com/office/drawing/2014/main" id="{CDB4E911-4058-488B-8D44-6C3EB249A67F}"/>
              </a:ext>
            </a:extLst>
          </p:cNvPr>
          <p:cNvSpPr/>
          <p:nvPr/>
        </p:nvSpPr>
        <p:spPr>
          <a:xfrm>
            <a:off x="1715512" y="102037"/>
            <a:ext cx="1987788"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UDDT double vault</a:t>
            </a:r>
            <a:endParaRPr lang="en-US" dirty="0"/>
          </a:p>
        </p:txBody>
      </p:sp>
    </p:spTree>
    <p:extLst>
      <p:ext uri="{BB962C8B-B14F-4D97-AF65-F5344CB8AC3E}">
        <p14:creationId xmlns:p14="http://schemas.microsoft.com/office/powerpoint/2010/main" val="18105809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8" name="Rectangle 27">
            <a:extLst>
              <a:ext uri="{FF2B5EF4-FFF2-40B4-BE49-F238E27FC236}">
                <a16:creationId xmlns:a16="http://schemas.microsoft.com/office/drawing/2014/main" id="{F01C6DF4-2A6B-4189-A9F3-0469946CE4ED}"/>
              </a:ext>
            </a:extLst>
          </p:cNvPr>
          <p:cNvSpPr/>
          <p:nvPr/>
        </p:nvSpPr>
        <p:spPr>
          <a:xfrm>
            <a:off x="10916156" y="3638397"/>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UDDT double vault</a:t>
            </a:r>
            <a:endParaRPr lang="en-US" sz="900" dirty="0">
              <a:solidFill>
                <a:schemeClr val="tx1"/>
              </a:solidFill>
            </a:endParaRPr>
          </a:p>
        </p:txBody>
      </p:sp>
      <p:sp>
        <p:nvSpPr>
          <p:cNvPr id="30" name="Rectangle 29">
            <a:hlinkClick r:id="rId17"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Drawing</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756581ED-9B57-4255-9DA1-989BDE23F8A9}"/>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658B2D4C-6344-4F47-BC66-8F08D96A039C}"/>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E9F391A2-898A-452C-9306-1DF7D77EB4DF}"/>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9303B844-A901-4EEF-A9A3-0A7BB34FC733}"/>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AC660C1A-CADD-43C7-9B78-902AF34DA30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3" action="ppaction://hlinksldjump"/>
            <a:extLst>
              <a:ext uri="{FF2B5EF4-FFF2-40B4-BE49-F238E27FC236}">
                <a16:creationId xmlns:a16="http://schemas.microsoft.com/office/drawing/2014/main" id="{F61F18E4-9425-4E21-9BAA-122E9C7B545D}"/>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4" action="ppaction://hlinksldjump"/>
            <a:extLst>
              <a:ext uri="{FF2B5EF4-FFF2-40B4-BE49-F238E27FC236}">
                <a16:creationId xmlns:a16="http://schemas.microsoft.com/office/drawing/2014/main" id="{F9D99C25-19D0-4B72-9C71-0457018857F5}"/>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5" action="ppaction://hlinksldjump"/>
            <a:extLst>
              <a:ext uri="{FF2B5EF4-FFF2-40B4-BE49-F238E27FC236}">
                <a16:creationId xmlns:a16="http://schemas.microsoft.com/office/drawing/2014/main" id="{CE38EEC4-E5F4-4011-A13D-45EA018F3281}"/>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2" name="Rectangle 41">
            <a:hlinkClick r:id="rId26" action="ppaction://hlinksldjump"/>
            <a:extLst>
              <a:ext uri="{FF2B5EF4-FFF2-40B4-BE49-F238E27FC236}">
                <a16:creationId xmlns:a16="http://schemas.microsoft.com/office/drawing/2014/main" id="{E7145317-A23C-4B0D-8A02-0F8EC65C052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pic>
        <p:nvPicPr>
          <p:cNvPr id="41" name="Picture 40">
            <a:extLst>
              <a:ext uri="{FF2B5EF4-FFF2-40B4-BE49-F238E27FC236}">
                <a16:creationId xmlns:a16="http://schemas.microsoft.com/office/drawing/2014/main" id="{68FA5332-5974-4DF3-8829-C06D77F4BB18}"/>
              </a:ext>
            </a:extLst>
          </p:cNvPr>
          <p:cNvPicPr/>
          <p:nvPr/>
        </p:nvPicPr>
        <p:blipFill>
          <a:blip r:embed="rId27" cstate="print">
            <a:extLst>
              <a:ext uri="{28A0092B-C50C-407E-A947-70E740481C1C}">
                <a14:useLocalDpi xmlns:a14="http://schemas.microsoft.com/office/drawing/2010/main" val="0"/>
              </a:ext>
            </a:extLst>
          </a:blip>
          <a:stretch>
            <a:fillRect/>
          </a:stretch>
        </p:blipFill>
        <p:spPr>
          <a:xfrm rot="5400000">
            <a:off x="3064755" y="-582231"/>
            <a:ext cx="5731510" cy="8274050"/>
          </a:xfrm>
          <a:prstGeom prst="rect">
            <a:avLst/>
          </a:prstGeom>
          <a:ln>
            <a:solidFill>
              <a:srgbClr val="4472C4"/>
            </a:solidFill>
          </a:ln>
        </p:spPr>
      </p:pic>
      <p:sp>
        <p:nvSpPr>
          <p:cNvPr id="18" name="Action Button: Go Back or Previous 17">
            <a:hlinkClick r:id="" action="ppaction://hlinkshowjump?jump=previousslide" highlightClick="1"/>
            <a:extLst>
              <a:ext uri="{FF2B5EF4-FFF2-40B4-BE49-F238E27FC236}">
                <a16:creationId xmlns:a16="http://schemas.microsoft.com/office/drawing/2014/main" id="{12869F62-8F39-41D2-A3C2-FBF608F75203}"/>
              </a:ext>
            </a:extLst>
          </p:cNvPr>
          <p:cNvSpPr/>
          <p:nvPr/>
        </p:nvSpPr>
        <p:spPr>
          <a:xfrm>
            <a:off x="8765256" y="0"/>
            <a:ext cx="348291" cy="3337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28" action="ppaction://hlinksldjump"/>
            <a:extLst>
              <a:ext uri="{FF2B5EF4-FFF2-40B4-BE49-F238E27FC236}">
                <a16:creationId xmlns:a16="http://schemas.microsoft.com/office/drawing/2014/main" id="{9B42DD0A-A568-4F76-A90F-ACFD82772814}"/>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4" name="Rectangle 43">
            <a:hlinkClick r:id="rId29" action="ppaction://hlinksldjump"/>
            <a:extLst>
              <a:ext uri="{FF2B5EF4-FFF2-40B4-BE49-F238E27FC236}">
                <a16:creationId xmlns:a16="http://schemas.microsoft.com/office/drawing/2014/main" id="{023478E9-5153-4F5D-A47E-0C64F639C81A}"/>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34007720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8" name="Rectangle 17">
            <a:hlinkClick r:id="rId17" action="ppaction://hlinksldjump"/>
            <a:extLst>
              <a:ext uri="{FF2B5EF4-FFF2-40B4-BE49-F238E27FC236}">
                <a16:creationId xmlns:a16="http://schemas.microsoft.com/office/drawing/2014/main" id="{BDF091C9-94D2-45A2-9BD4-31ED5A29D95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25" name="Rectangle 24">
            <a:hlinkClick r:id="rId18" action="ppaction://hlinksldjump"/>
            <a:extLst>
              <a:ext uri="{FF2B5EF4-FFF2-40B4-BE49-F238E27FC236}">
                <a16:creationId xmlns:a16="http://schemas.microsoft.com/office/drawing/2014/main" id="{14E9C2CE-7D8D-4569-995F-1E578C387923}"/>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27" name="Rectangle 26">
            <a:hlinkClick r:id="rId19" action="ppaction://hlinksldjump"/>
            <a:extLst>
              <a:ext uri="{FF2B5EF4-FFF2-40B4-BE49-F238E27FC236}">
                <a16:creationId xmlns:a16="http://schemas.microsoft.com/office/drawing/2014/main" id="{9ED6C76F-CC56-4654-B21C-C9AB2859E6CB}"/>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29" name="Rectangle 28">
            <a:hlinkClick r:id="rId20" action="ppaction://hlinksldjump"/>
            <a:extLst>
              <a:ext uri="{FF2B5EF4-FFF2-40B4-BE49-F238E27FC236}">
                <a16:creationId xmlns:a16="http://schemas.microsoft.com/office/drawing/2014/main" id="{755DD15B-651E-43BD-9985-41A747AE58A9}"/>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Drawing</a:t>
            </a:r>
            <a:endParaRPr lang="en-US" sz="900" dirty="0"/>
          </a:p>
        </p:txBody>
      </p:sp>
      <p:sp>
        <p:nvSpPr>
          <p:cNvPr id="31" name="Rectangle 30">
            <a:extLst>
              <a:ext uri="{FF2B5EF4-FFF2-40B4-BE49-F238E27FC236}">
                <a16:creationId xmlns:a16="http://schemas.microsoft.com/office/drawing/2014/main" id="{E89AF461-02E3-4855-AB4C-C498F9E06B66}"/>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2" name="Rectangle 31">
            <a:extLst>
              <a:ext uri="{FF2B5EF4-FFF2-40B4-BE49-F238E27FC236}">
                <a16:creationId xmlns:a16="http://schemas.microsoft.com/office/drawing/2014/main" id="{A0CA3B75-21A5-406C-99DF-4B31FD7F31C4}"/>
              </a:ext>
            </a:extLst>
          </p:cNvPr>
          <p:cNvSpPr/>
          <p:nvPr/>
        </p:nvSpPr>
        <p:spPr>
          <a:xfrm>
            <a:off x="10916156" y="3638397"/>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UDDT double vault</a:t>
            </a:r>
            <a:endParaRPr lang="en-US" sz="900" dirty="0">
              <a:solidFill>
                <a:schemeClr val="tx1"/>
              </a:solidFill>
            </a:endParaRPr>
          </a:p>
        </p:txBody>
      </p:sp>
      <p:sp>
        <p:nvSpPr>
          <p:cNvPr id="33" name="Rectangle 32">
            <a:hlinkClick r:id="rId21" action="ppaction://hlinksldjump"/>
            <a:extLst>
              <a:ext uri="{FF2B5EF4-FFF2-40B4-BE49-F238E27FC236}">
                <a16:creationId xmlns:a16="http://schemas.microsoft.com/office/drawing/2014/main" id="{1A45E994-BEE4-4573-92DC-D73E42C1F330}"/>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22" action="ppaction://hlinksldjump"/>
            <a:extLst>
              <a:ext uri="{FF2B5EF4-FFF2-40B4-BE49-F238E27FC236}">
                <a16:creationId xmlns:a16="http://schemas.microsoft.com/office/drawing/2014/main" id="{AA95F94C-7CDF-4372-A8E4-22ABD0892422}"/>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3" action="ppaction://hlinksldjump"/>
            <a:extLst>
              <a:ext uri="{FF2B5EF4-FFF2-40B4-BE49-F238E27FC236}">
                <a16:creationId xmlns:a16="http://schemas.microsoft.com/office/drawing/2014/main" id="{C1B85D49-CD34-43D6-95CA-F6638E6A0388}"/>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4" action="ppaction://hlinksldjump"/>
            <a:extLst>
              <a:ext uri="{FF2B5EF4-FFF2-40B4-BE49-F238E27FC236}">
                <a16:creationId xmlns:a16="http://schemas.microsoft.com/office/drawing/2014/main" id="{18F528C0-3658-4001-BFA6-3920B94672DE}"/>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8" name="Rectangle 37">
            <a:hlinkClick r:id="rId25" action="ppaction://hlinksldjump"/>
            <a:extLst>
              <a:ext uri="{FF2B5EF4-FFF2-40B4-BE49-F238E27FC236}">
                <a16:creationId xmlns:a16="http://schemas.microsoft.com/office/drawing/2014/main" id="{D3C52A3A-4DF7-4FDA-88CE-3990F089DE0B}"/>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9" name="Rectangle 38">
            <a:hlinkClick r:id="rId26" action="ppaction://hlinksldjump"/>
            <a:extLst>
              <a:ext uri="{FF2B5EF4-FFF2-40B4-BE49-F238E27FC236}">
                <a16:creationId xmlns:a16="http://schemas.microsoft.com/office/drawing/2014/main" id="{1CA5AB7F-69B8-400C-BE30-10B1E420E3A8}"/>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graphicFrame>
        <p:nvGraphicFramePr>
          <p:cNvPr id="30" name="Table 29">
            <a:extLst>
              <a:ext uri="{FF2B5EF4-FFF2-40B4-BE49-F238E27FC236}">
                <a16:creationId xmlns:a16="http://schemas.microsoft.com/office/drawing/2014/main" id="{FF33591E-26D4-4CAE-BADD-A6A48A7CDF33}"/>
              </a:ext>
            </a:extLst>
          </p:cNvPr>
          <p:cNvGraphicFramePr>
            <a:graphicFrameLocks noGrp="1"/>
          </p:cNvGraphicFramePr>
          <p:nvPr>
            <p:extLst>
              <p:ext uri="{D42A27DB-BD31-4B8C-83A1-F6EECF244321}">
                <p14:modId xmlns:p14="http://schemas.microsoft.com/office/powerpoint/2010/main" val="3615869256"/>
              </p:ext>
            </p:extLst>
          </p:nvPr>
        </p:nvGraphicFramePr>
        <p:xfrm>
          <a:off x="1300925" y="41477"/>
          <a:ext cx="7593817" cy="6819182"/>
        </p:xfrm>
        <a:graphic>
          <a:graphicData uri="http://schemas.openxmlformats.org/drawingml/2006/table">
            <a:tbl>
              <a:tblPr firstRow="1" firstCol="1" bandRow="1">
                <a:tableStyleId>{5C22544A-7EE6-4342-B048-85BDC9FD1C3A}</a:tableStyleId>
              </a:tblPr>
              <a:tblGrid>
                <a:gridCol w="293206">
                  <a:extLst>
                    <a:ext uri="{9D8B030D-6E8A-4147-A177-3AD203B41FA5}">
                      <a16:colId xmlns:a16="http://schemas.microsoft.com/office/drawing/2014/main" val="4064533212"/>
                    </a:ext>
                  </a:extLst>
                </a:gridCol>
                <a:gridCol w="3446900">
                  <a:extLst>
                    <a:ext uri="{9D8B030D-6E8A-4147-A177-3AD203B41FA5}">
                      <a16:colId xmlns:a16="http://schemas.microsoft.com/office/drawing/2014/main" val="4052747172"/>
                    </a:ext>
                  </a:extLst>
                </a:gridCol>
                <a:gridCol w="894073">
                  <a:extLst>
                    <a:ext uri="{9D8B030D-6E8A-4147-A177-3AD203B41FA5}">
                      <a16:colId xmlns:a16="http://schemas.microsoft.com/office/drawing/2014/main" val="1463192166"/>
                    </a:ext>
                  </a:extLst>
                </a:gridCol>
                <a:gridCol w="1115288">
                  <a:extLst>
                    <a:ext uri="{9D8B030D-6E8A-4147-A177-3AD203B41FA5}">
                      <a16:colId xmlns:a16="http://schemas.microsoft.com/office/drawing/2014/main" val="1616710999"/>
                    </a:ext>
                  </a:extLst>
                </a:gridCol>
                <a:gridCol w="829554">
                  <a:extLst>
                    <a:ext uri="{9D8B030D-6E8A-4147-A177-3AD203B41FA5}">
                      <a16:colId xmlns:a16="http://schemas.microsoft.com/office/drawing/2014/main" val="2309538242"/>
                    </a:ext>
                  </a:extLst>
                </a:gridCol>
                <a:gridCol w="1014796">
                  <a:extLst>
                    <a:ext uri="{9D8B030D-6E8A-4147-A177-3AD203B41FA5}">
                      <a16:colId xmlns:a16="http://schemas.microsoft.com/office/drawing/2014/main" val="3980647980"/>
                    </a:ext>
                  </a:extLst>
                </a:gridCol>
              </a:tblGrid>
              <a:tr h="0">
                <a:tc>
                  <a:txBody>
                    <a:bodyPr/>
                    <a:lstStyle/>
                    <a:p>
                      <a:pPr algn="l">
                        <a:lnSpc>
                          <a:spcPct val="107000"/>
                        </a:lnSpc>
                        <a:spcAft>
                          <a:spcPts val="800"/>
                        </a:spcAft>
                      </a:pPr>
                      <a:r>
                        <a:rPr lang="en-GB" sz="900" dirty="0">
                          <a:effectLst/>
                        </a:rPr>
                        <a:t>IN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Item description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Qty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Unit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Unit cost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l">
                        <a:lnSpc>
                          <a:spcPct val="107000"/>
                        </a:lnSpc>
                        <a:spcAft>
                          <a:spcPts val="800"/>
                        </a:spcAft>
                      </a:pPr>
                      <a:r>
                        <a:rPr lang="en-GB" sz="900">
                          <a:effectLst/>
                        </a:rPr>
                        <a:t>Total cost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38478545"/>
                  </a:ext>
                </a:extLst>
              </a:tr>
              <a:tr h="129483">
                <a:tc>
                  <a:txBody>
                    <a:bodyPr/>
                    <a:lstStyle/>
                    <a:p>
                      <a:pPr algn="l">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Vault Construction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extLst>
                  <a:ext uri="{0D108BD9-81ED-4DB2-BD59-A6C34878D82A}">
                    <a16:rowId xmlns:a16="http://schemas.microsoft.com/office/drawing/2014/main" val="583778214"/>
                  </a:ext>
                </a:extLst>
              </a:tr>
              <a:tr h="129483">
                <a:tc>
                  <a:txBody>
                    <a:bodyPr/>
                    <a:lstStyle/>
                    <a:p>
                      <a:pPr algn="l">
                        <a:lnSpc>
                          <a:spcPct val="107000"/>
                        </a:lnSpc>
                        <a:spcAft>
                          <a:spcPts val="800"/>
                        </a:spcAft>
                      </a:pPr>
                      <a:r>
                        <a:rPr lang="en-GB" sz="900" dirty="0">
                          <a:effectLst/>
                        </a:rPr>
                        <a:t>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Cement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4.5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50kg bags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932955857"/>
                  </a:ext>
                </a:extLst>
              </a:tr>
              <a:tr h="129483">
                <a:tc>
                  <a:txBody>
                    <a:bodyPr/>
                    <a:lstStyle/>
                    <a:p>
                      <a:pPr algn="l">
                        <a:lnSpc>
                          <a:spcPct val="107000"/>
                        </a:lnSpc>
                        <a:spcAft>
                          <a:spcPts val="800"/>
                        </a:spcAft>
                      </a:pPr>
                      <a:r>
                        <a:rPr lang="en-GB" sz="900" dirty="0">
                          <a:effectLst/>
                        </a:rPr>
                        <a:t>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Sand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m3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229550969"/>
                  </a:ext>
                </a:extLst>
              </a:tr>
              <a:tr h="129483">
                <a:tc>
                  <a:txBody>
                    <a:bodyPr/>
                    <a:lstStyle/>
                    <a:p>
                      <a:pPr algn="l">
                        <a:lnSpc>
                          <a:spcPct val="107000"/>
                        </a:lnSpc>
                        <a:spcAft>
                          <a:spcPts val="800"/>
                        </a:spcAft>
                      </a:pPr>
                      <a:r>
                        <a:rPr lang="en-GB" sz="900" dirty="0">
                          <a:effectLst/>
                        </a:rPr>
                        <a:t>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Gravel 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0.25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m3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99558146"/>
                  </a:ext>
                </a:extLst>
              </a:tr>
              <a:tr h="212221">
                <a:tc>
                  <a:txBody>
                    <a:bodyPr/>
                    <a:lstStyle/>
                    <a:p>
                      <a:pPr algn="l">
                        <a:lnSpc>
                          <a:spcPct val="107000"/>
                        </a:lnSpc>
                        <a:spcAft>
                          <a:spcPts val="800"/>
                        </a:spcAft>
                      </a:pPr>
                      <a:r>
                        <a:rPr lang="en-GB" sz="900" dirty="0">
                          <a:effectLst/>
                        </a:rPr>
                        <a:t>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Hollow Concrete Blocks, 40x20x20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768748164"/>
                  </a:ext>
                </a:extLst>
              </a:tr>
              <a:tr h="129483">
                <a:tc>
                  <a:txBody>
                    <a:bodyPr/>
                    <a:lstStyle/>
                    <a:p>
                      <a:pPr algn="l">
                        <a:lnSpc>
                          <a:spcPct val="107000"/>
                        </a:lnSpc>
                        <a:spcAft>
                          <a:spcPts val="800"/>
                        </a:spcAft>
                      </a:pPr>
                      <a:r>
                        <a:rPr lang="en-GB" sz="900" dirty="0">
                          <a:effectLst/>
                        </a:rPr>
                        <a:t>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PPR Pipe 50mm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metres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743972693"/>
                  </a:ext>
                </a:extLst>
              </a:tr>
              <a:tr h="129483">
                <a:tc>
                  <a:txBody>
                    <a:bodyPr/>
                    <a:lstStyle/>
                    <a:p>
                      <a:pPr algn="l">
                        <a:lnSpc>
                          <a:spcPct val="107000"/>
                        </a:lnSpc>
                        <a:spcAft>
                          <a:spcPts val="800"/>
                        </a:spcAft>
                      </a:pPr>
                      <a:r>
                        <a:rPr lang="en-GB" sz="900" dirty="0">
                          <a:effectLst/>
                        </a:rPr>
                        <a:t>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PPR Elbow 50mm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698850687"/>
                  </a:ext>
                </a:extLst>
              </a:tr>
              <a:tr h="129483">
                <a:tc>
                  <a:txBody>
                    <a:bodyPr/>
                    <a:lstStyle/>
                    <a:p>
                      <a:pPr algn="l">
                        <a:lnSpc>
                          <a:spcPct val="107000"/>
                        </a:lnSpc>
                        <a:spcAft>
                          <a:spcPts val="800"/>
                        </a:spcAft>
                      </a:pPr>
                      <a:r>
                        <a:rPr lang="en-GB" sz="900" dirty="0">
                          <a:effectLst/>
                        </a:rPr>
                        <a:t>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Vault Doors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029183651"/>
                  </a:ext>
                </a:extLst>
              </a:tr>
              <a:tr h="129483">
                <a:tc>
                  <a:txBody>
                    <a:bodyPr/>
                    <a:lstStyle/>
                    <a:p>
                      <a:pPr algn="l">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Main Slab &amp; Urine Pot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extLst>
                  <a:ext uri="{0D108BD9-81ED-4DB2-BD59-A6C34878D82A}">
                    <a16:rowId xmlns:a16="http://schemas.microsoft.com/office/drawing/2014/main" val="4138475424"/>
                  </a:ext>
                </a:extLst>
              </a:tr>
              <a:tr h="129483">
                <a:tc>
                  <a:txBody>
                    <a:bodyPr/>
                    <a:lstStyle/>
                    <a:p>
                      <a:pPr algn="l">
                        <a:lnSpc>
                          <a:spcPct val="107000"/>
                        </a:lnSpc>
                        <a:spcAft>
                          <a:spcPts val="800"/>
                        </a:spcAft>
                      </a:pPr>
                      <a:r>
                        <a:rPr lang="en-GB" sz="900" dirty="0">
                          <a:effectLst/>
                        </a:rPr>
                        <a:t>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Cement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2.5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50kg bags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167890900"/>
                  </a:ext>
                </a:extLst>
              </a:tr>
              <a:tr h="129483">
                <a:tc>
                  <a:txBody>
                    <a:bodyPr/>
                    <a:lstStyle/>
                    <a:p>
                      <a:pPr algn="l">
                        <a:lnSpc>
                          <a:spcPct val="107000"/>
                        </a:lnSpc>
                        <a:spcAft>
                          <a:spcPts val="800"/>
                        </a:spcAft>
                      </a:pPr>
                      <a:r>
                        <a:rPr lang="en-GB" sz="900" dirty="0">
                          <a:effectLst/>
                        </a:rPr>
                        <a:t>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Sand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m3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730803553"/>
                  </a:ext>
                </a:extLst>
              </a:tr>
              <a:tr h="129483">
                <a:tc>
                  <a:txBody>
                    <a:bodyPr/>
                    <a:lstStyle/>
                    <a:p>
                      <a:pPr algn="l">
                        <a:lnSpc>
                          <a:spcPct val="107000"/>
                        </a:lnSpc>
                        <a:spcAft>
                          <a:spcPts val="800"/>
                        </a:spcAft>
                      </a:pPr>
                      <a:r>
                        <a:rPr lang="en-GB" sz="900" dirty="0">
                          <a:effectLst/>
                        </a:rPr>
                        <a:t>10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Gravel 0.25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m3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785384738"/>
                  </a:ext>
                </a:extLst>
              </a:tr>
              <a:tr h="129483">
                <a:tc>
                  <a:txBody>
                    <a:bodyPr/>
                    <a:lstStyle/>
                    <a:p>
                      <a:pPr algn="l">
                        <a:lnSpc>
                          <a:spcPct val="107000"/>
                        </a:lnSpc>
                        <a:spcAft>
                          <a:spcPts val="800"/>
                        </a:spcAft>
                      </a:pPr>
                      <a:r>
                        <a:rPr lang="en-GB" sz="900" dirty="0">
                          <a:effectLst/>
                        </a:rPr>
                        <a:t>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Reinforcement bar, Ø6mm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10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kg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895187823"/>
                  </a:ext>
                </a:extLst>
              </a:tr>
              <a:tr h="129483">
                <a:tc>
                  <a:txBody>
                    <a:bodyPr/>
                    <a:lstStyle/>
                    <a:p>
                      <a:pPr algn="l">
                        <a:lnSpc>
                          <a:spcPct val="107000"/>
                        </a:lnSpc>
                        <a:spcAft>
                          <a:spcPts val="800"/>
                        </a:spcAft>
                      </a:pPr>
                      <a:r>
                        <a:rPr lang="en-GB" sz="900" dirty="0">
                          <a:effectLst/>
                        </a:rPr>
                        <a:t>12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Binding Wire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kg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542161108"/>
                  </a:ext>
                </a:extLst>
              </a:tr>
              <a:tr h="129483">
                <a:tc>
                  <a:txBody>
                    <a:bodyPr/>
                    <a:lstStyle/>
                    <a:p>
                      <a:pPr algn="l">
                        <a:lnSpc>
                          <a:spcPct val="107000"/>
                        </a:lnSpc>
                        <a:spcAft>
                          <a:spcPts val="800"/>
                        </a:spcAft>
                      </a:pPr>
                      <a:r>
                        <a:rPr lang="en-GB" sz="900" dirty="0">
                          <a:effectLst/>
                        </a:rPr>
                        <a:t>13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Bonda Iron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kg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002823945"/>
                  </a:ext>
                </a:extLst>
              </a:tr>
              <a:tr h="212221">
                <a:tc>
                  <a:txBody>
                    <a:bodyPr/>
                    <a:lstStyle/>
                    <a:p>
                      <a:pPr algn="l">
                        <a:lnSpc>
                          <a:spcPct val="107000"/>
                        </a:lnSpc>
                        <a:spcAft>
                          <a:spcPts val="800"/>
                        </a:spcAft>
                      </a:pPr>
                      <a:r>
                        <a:rPr lang="en-GB" sz="900" dirty="0">
                          <a:effectLst/>
                        </a:rPr>
                        <a:t>14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Purlin  5 x 7 x 400 cm, for slab form work.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pc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348962092"/>
                  </a:ext>
                </a:extLst>
              </a:tr>
              <a:tr h="129483">
                <a:tc>
                  <a:txBody>
                    <a:bodyPr/>
                    <a:lstStyle/>
                    <a:p>
                      <a:pPr algn="l">
                        <a:lnSpc>
                          <a:spcPct val="107000"/>
                        </a:lnSpc>
                        <a:spcAft>
                          <a:spcPts val="800"/>
                        </a:spcAft>
                      </a:pPr>
                      <a:r>
                        <a:rPr lang="en-GB" sz="900" dirty="0">
                          <a:effectLst/>
                        </a:rPr>
                        <a:t>15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PPR Pipe, Ø50mm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metres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043199357"/>
                  </a:ext>
                </a:extLst>
              </a:tr>
              <a:tr h="129483">
                <a:tc>
                  <a:txBody>
                    <a:bodyPr/>
                    <a:lstStyle/>
                    <a:p>
                      <a:pPr algn="l">
                        <a:lnSpc>
                          <a:spcPct val="107000"/>
                        </a:lnSpc>
                        <a:spcAft>
                          <a:spcPts val="800"/>
                        </a:spcAft>
                      </a:pPr>
                      <a:r>
                        <a:rPr lang="en-GB" sz="900" dirty="0">
                          <a:effectLst/>
                        </a:rPr>
                        <a:t>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Floor Drain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pcs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4026331051"/>
                  </a:ext>
                </a:extLst>
              </a:tr>
              <a:tr h="129483">
                <a:tc>
                  <a:txBody>
                    <a:bodyPr/>
                    <a:lstStyle/>
                    <a:p>
                      <a:pPr algn="l">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Superstructure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ctr">
                    <a:solidFill>
                      <a:schemeClr val="accent1">
                        <a:lumMod val="60000"/>
                        <a:lumOff val="40000"/>
                      </a:schemeClr>
                    </a:solidFill>
                  </a:tcPr>
                </a:tc>
                <a:extLst>
                  <a:ext uri="{0D108BD9-81ED-4DB2-BD59-A6C34878D82A}">
                    <a16:rowId xmlns:a16="http://schemas.microsoft.com/office/drawing/2014/main" val="975357355"/>
                  </a:ext>
                </a:extLst>
              </a:tr>
              <a:tr h="129483">
                <a:tc>
                  <a:txBody>
                    <a:bodyPr/>
                    <a:lstStyle/>
                    <a:p>
                      <a:pPr algn="l">
                        <a:lnSpc>
                          <a:spcPct val="107000"/>
                        </a:lnSpc>
                        <a:spcAft>
                          <a:spcPts val="800"/>
                        </a:spcAft>
                      </a:pPr>
                      <a:r>
                        <a:rPr lang="en-GB" sz="900" dirty="0">
                          <a:effectLst/>
                        </a:rPr>
                        <a:t>17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dirty="0">
                          <a:effectLst/>
                        </a:rPr>
                        <a:t>Eucalyptus pole Ø10cm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pc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778785547"/>
                  </a:ext>
                </a:extLst>
              </a:tr>
              <a:tr h="129483">
                <a:tc>
                  <a:txBody>
                    <a:bodyPr/>
                    <a:lstStyle/>
                    <a:p>
                      <a:pPr algn="l">
                        <a:lnSpc>
                          <a:spcPct val="107000"/>
                        </a:lnSpc>
                        <a:spcAft>
                          <a:spcPts val="800"/>
                        </a:spcAft>
                      </a:pPr>
                      <a:r>
                        <a:rPr lang="en-GB" sz="900" dirty="0">
                          <a:effectLst/>
                        </a:rPr>
                        <a:t>18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Eucalyptus pole Ø8cm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pc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636619080"/>
                  </a:ext>
                </a:extLst>
              </a:tr>
              <a:tr h="129483">
                <a:tc>
                  <a:txBody>
                    <a:bodyPr/>
                    <a:lstStyle/>
                    <a:p>
                      <a:pPr algn="l">
                        <a:lnSpc>
                          <a:spcPct val="107000"/>
                        </a:lnSpc>
                        <a:spcAft>
                          <a:spcPts val="800"/>
                        </a:spcAft>
                      </a:pPr>
                      <a:r>
                        <a:rPr lang="en-GB" sz="900" dirty="0">
                          <a:effectLst/>
                        </a:rPr>
                        <a:t>19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Purlin  5 x 7 x 400 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pc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4208481854"/>
                  </a:ext>
                </a:extLst>
              </a:tr>
              <a:tr h="129483">
                <a:tc>
                  <a:txBody>
                    <a:bodyPr/>
                    <a:lstStyle/>
                    <a:p>
                      <a:pPr algn="l">
                        <a:lnSpc>
                          <a:spcPct val="107000"/>
                        </a:lnSpc>
                        <a:spcAft>
                          <a:spcPts val="800"/>
                        </a:spcAft>
                      </a:pPr>
                      <a:r>
                        <a:rPr lang="en-GB" sz="900" dirty="0">
                          <a:effectLst/>
                        </a:rPr>
                        <a:t>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Timber 150 x 20 x 400cm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pc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009177208"/>
                  </a:ext>
                </a:extLst>
              </a:tr>
              <a:tr h="129483">
                <a:tc>
                  <a:txBody>
                    <a:bodyPr/>
                    <a:lstStyle/>
                    <a:p>
                      <a:pPr algn="l">
                        <a:lnSpc>
                          <a:spcPct val="107000"/>
                        </a:lnSpc>
                        <a:spcAft>
                          <a:spcPts val="800"/>
                        </a:spcAft>
                      </a:pPr>
                      <a:r>
                        <a:rPr lang="en-GB" sz="900" dirty="0">
                          <a:effectLst/>
                        </a:rPr>
                        <a:t>21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Engine Oil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litres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410712765"/>
                  </a:ext>
                </a:extLst>
              </a:tr>
              <a:tr h="212221">
                <a:tc>
                  <a:txBody>
                    <a:bodyPr/>
                    <a:lstStyle/>
                    <a:p>
                      <a:pPr algn="l">
                        <a:lnSpc>
                          <a:spcPct val="107000"/>
                        </a:lnSpc>
                        <a:spcAft>
                          <a:spcPts val="800"/>
                        </a:spcAft>
                      </a:pPr>
                      <a:r>
                        <a:rPr lang="en-GB" sz="900" dirty="0">
                          <a:effectLst/>
                        </a:rPr>
                        <a:t>22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Hollow Concrete Blocks, 40x15x20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422596451"/>
                  </a:ext>
                </a:extLst>
              </a:tr>
              <a:tr h="129483">
                <a:tc>
                  <a:txBody>
                    <a:bodyPr/>
                    <a:lstStyle/>
                    <a:p>
                      <a:pPr algn="l">
                        <a:lnSpc>
                          <a:spcPct val="107000"/>
                        </a:lnSpc>
                        <a:spcAft>
                          <a:spcPts val="800"/>
                        </a:spcAft>
                      </a:pPr>
                      <a:r>
                        <a:rPr lang="en-GB" sz="900" dirty="0">
                          <a:effectLst/>
                        </a:rPr>
                        <a:t>23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cement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bag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775852429"/>
                  </a:ext>
                </a:extLst>
              </a:tr>
              <a:tr h="129483">
                <a:tc>
                  <a:txBody>
                    <a:bodyPr/>
                    <a:lstStyle/>
                    <a:p>
                      <a:pPr algn="l">
                        <a:lnSpc>
                          <a:spcPct val="107000"/>
                        </a:lnSpc>
                        <a:spcAft>
                          <a:spcPts val="800"/>
                        </a:spcAft>
                      </a:pPr>
                      <a:r>
                        <a:rPr lang="en-GB" sz="900" dirty="0">
                          <a:effectLst/>
                        </a:rPr>
                        <a:t>24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sand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m3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772080021"/>
                  </a:ext>
                </a:extLst>
              </a:tr>
              <a:tr h="212221">
                <a:tc>
                  <a:txBody>
                    <a:bodyPr/>
                    <a:lstStyle/>
                    <a:p>
                      <a:pPr algn="l">
                        <a:lnSpc>
                          <a:spcPct val="107000"/>
                        </a:lnSpc>
                        <a:spcAft>
                          <a:spcPts val="800"/>
                        </a:spcAft>
                      </a:pPr>
                      <a:r>
                        <a:rPr lang="en-GB" sz="900" dirty="0">
                          <a:effectLst/>
                        </a:rPr>
                        <a:t>25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Bamboo with standard length of 4m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23695425"/>
                  </a:ext>
                </a:extLst>
              </a:tr>
              <a:tr h="129483">
                <a:tc>
                  <a:txBody>
                    <a:bodyPr/>
                    <a:lstStyle/>
                    <a:p>
                      <a:pPr algn="l">
                        <a:lnSpc>
                          <a:spcPct val="107000"/>
                        </a:lnSpc>
                        <a:spcAft>
                          <a:spcPts val="800"/>
                        </a:spcAft>
                      </a:pPr>
                      <a:r>
                        <a:rPr lang="en-GB" sz="900" dirty="0">
                          <a:effectLst/>
                        </a:rPr>
                        <a:t>26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plastic sheet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0.5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15512039"/>
                  </a:ext>
                </a:extLst>
              </a:tr>
              <a:tr h="137357">
                <a:tc>
                  <a:txBody>
                    <a:bodyPr/>
                    <a:lstStyle/>
                    <a:p>
                      <a:pPr algn="l">
                        <a:lnSpc>
                          <a:spcPct val="107000"/>
                        </a:lnSpc>
                        <a:spcAft>
                          <a:spcPts val="800"/>
                        </a:spcAft>
                      </a:pPr>
                      <a:r>
                        <a:rPr lang="en-GB" sz="900" dirty="0">
                          <a:effectLst/>
                        </a:rPr>
                        <a:t>27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Iron sheet, 2 x 0.9 m, G-35, for roof and Door.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813419361"/>
                  </a:ext>
                </a:extLst>
              </a:tr>
              <a:tr h="129483">
                <a:tc>
                  <a:txBody>
                    <a:bodyPr/>
                    <a:lstStyle/>
                    <a:p>
                      <a:pPr algn="l">
                        <a:lnSpc>
                          <a:spcPct val="107000"/>
                        </a:lnSpc>
                        <a:spcAft>
                          <a:spcPts val="800"/>
                        </a:spcAft>
                      </a:pPr>
                      <a:r>
                        <a:rPr lang="en-GB" sz="900" dirty="0">
                          <a:effectLst/>
                        </a:rPr>
                        <a:t>28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Nails, Roofing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kg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65307273"/>
                  </a:ext>
                </a:extLst>
              </a:tr>
              <a:tr h="129483">
                <a:tc>
                  <a:txBody>
                    <a:bodyPr/>
                    <a:lstStyle/>
                    <a:p>
                      <a:pPr algn="l">
                        <a:lnSpc>
                          <a:spcPct val="107000"/>
                        </a:lnSpc>
                        <a:spcAft>
                          <a:spcPts val="800"/>
                        </a:spcAft>
                      </a:pPr>
                      <a:r>
                        <a:rPr lang="en-GB" sz="900" dirty="0">
                          <a:effectLst/>
                        </a:rPr>
                        <a:t>29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Nails 10, 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kg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91502604"/>
                  </a:ext>
                </a:extLst>
              </a:tr>
              <a:tr h="129483">
                <a:tc>
                  <a:txBody>
                    <a:bodyPr/>
                    <a:lstStyle/>
                    <a:p>
                      <a:pPr algn="l">
                        <a:lnSpc>
                          <a:spcPct val="107000"/>
                        </a:lnSpc>
                        <a:spcAft>
                          <a:spcPts val="800"/>
                        </a:spcAft>
                      </a:pPr>
                      <a:r>
                        <a:rPr lang="en-GB" sz="900" dirty="0">
                          <a:effectLst/>
                        </a:rPr>
                        <a:t>30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Nails, 6cm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kg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746508383"/>
                  </a:ext>
                </a:extLst>
              </a:tr>
              <a:tr h="129483">
                <a:tc>
                  <a:txBody>
                    <a:bodyPr/>
                    <a:lstStyle/>
                    <a:p>
                      <a:pPr algn="l">
                        <a:lnSpc>
                          <a:spcPct val="107000"/>
                        </a:lnSpc>
                        <a:spcAft>
                          <a:spcPts val="800"/>
                        </a:spcAft>
                      </a:pPr>
                      <a:r>
                        <a:rPr lang="en-GB" sz="900">
                          <a:effectLst/>
                        </a:rPr>
                        <a:t>31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Nails, 8cm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kg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83462673"/>
                  </a:ext>
                </a:extLst>
              </a:tr>
              <a:tr h="129483">
                <a:tc>
                  <a:txBody>
                    <a:bodyPr/>
                    <a:lstStyle/>
                    <a:p>
                      <a:pPr algn="l">
                        <a:lnSpc>
                          <a:spcPct val="107000"/>
                        </a:lnSpc>
                        <a:spcAft>
                          <a:spcPts val="800"/>
                        </a:spcAft>
                      </a:pPr>
                      <a:r>
                        <a:rPr lang="en-GB" sz="900" dirty="0">
                          <a:effectLst/>
                        </a:rPr>
                        <a:t>32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Tower Bolt,15cm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194978984"/>
                  </a:ext>
                </a:extLst>
              </a:tr>
              <a:tr h="129483">
                <a:tc>
                  <a:txBody>
                    <a:bodyPr/>
                    <a:lstStyle/>
                    <a:p>
                      <a:pPr algn="l">
                        <a:lnSpc>
                          <a:spcPct val="107000"/>
                        </a:lnSpc>
                        <a:spcAft>
                          <a:spcPts val="800"/>
                        </a:spcAft>
                      </a:pPr>
                      <a:r>
                        <a:rPr lang="en-GB" sz="900" dirty="0">
                          <a:effectLst/>
                        </a:rPr>
                        <a:t>33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Door Latch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541223093"/>
                  </a:ext>
                </a:extLst>
              </a:tr>
              <a:tr h="129483">
                <a:tc>
                  <a:txBody>
                    <a:bodyPr/>
                    <a:lstStyle/>
                    <a:p>
                      <a:pPr algn="l">
                        <a:lnSpc>
                          <a:spcPct val="107000"/>
                        </a:lnSpc>
                        <a:spcAft>
                          <a:spcPts val="800"/>
                        </a:spcAft>
                      </a:pPr>
                      <a:r>
                        <a:rPr lang="en-GB" sz="900" dirty="0">
                          <a:effectLst/>
                        </a:rPr>
                        <a:t>34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Butt Hinge, 15cm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4259533941"/>
                  </a:ext>
                </a:extLst>
              </a:tr>
              <a:tr h="129483">
                <a:tc>
                  <a:txBody>
                    <a:bodyPr/>
                    <a:lstStyle/>
                    <a:p>
                      <a:pPr algn="l">
                        <a:lnSpc>
                          <a:spcPct val="107000"/>
                        </a:lnSpc>
                        <a:spcAft>
                          <a:spcPts val="800"/>
                        </a:spcAft>
                      </a:pPr>
                      <a:r>
                        <a:rPr lang="en-GB" sz="900" dirty="0">
                          <a:effectLst/>
                        </a:rPr>
                        <a:t>35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Pad Lock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pcs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843964141"/>
                  </a:ext>
                </a:extLst>
              </a:tr>
              <a:tr h="129483">
                <a:tc>
                  <a:txBody>
                    <a:bodyPr/>
                    <a:lstStyle/>
                    <a:p>
                      <a:pPr algn="l">
                        <a:lnSpc>
                          <a:spcPct val="107000"/>
                        </a:lnSpc>
                        <a:spcAft>
                          <a:spcPts val="800"/>
                        </a:spcAft>
                      </a:pPr>
                      <a:r>
                        <a:rPr lang="en-GB" sz="900" dirty="0">
                          <a:effectLst/>
                        </a:rPr>
                        <a:t>36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Hand Washing stand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l">
                        <a:lnSpc>
                          <a:spcPct val="107000"/>
                        </a:lnSpc>
                      </a:pPr>
                      <a:endParaRPr lang="en-US" sz="900">
                        <a:effectLst/>
                        <a:latin typeface="Calibri" panose="020F0502020204030204" pitchFamily="34" charset="0"/>
                        <a:cs typeface="Times New Roman" panose="02020603050405020304" pitchFamily="18" charset="0"/>
                      </a:endParaRPr>
                    </a:p>
                  </a:txBody>
                  <a:tcPr marL="34616" marR="34616" marT="4808" marB="4808" anchor="ctr"/>
                </a:tc>
                <a:tc>
                  <a:txBody>
                    <a:bodyPr/>
                    <a:lstStyle/>
                    <a:p>
                      <a:pPr algn="l">
                        <a:lnSpc>
                          <a:spcPct val="107000"/>
                        </a:lnSpc>
                      </a:pPr>
                      <a:endParaRPr lang="en-US" sz="900">
                        <a:effectLst/>
                        <a:latin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2223504383"/>
                  </a:ext>
                </a:extLst>
              </a:tr>
              <a:tr h="212221">
                <a:tc>
                  <a:txBody>
                    <a:bodyPr/>
                    <a:lstStyle/>
                    <a:p>
                      <a:pPr algn="l">
                        <a:lnSpc>
                          <a:spcPct val="107000"/>
                        </a:lnSpc>
                        <a:spcAft>
                          <a:spcPts val="800"/>
                        </a:spcAft>
                      </a:pPr>
                      <a:r>
                        <a:rPr lang="en-GB" sz="900" dirty="0">
                          <a:effectLst/>
                        </a:rPr>
                        <a:t>37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Eucalyptus Pools Ø 8cm 5 m long   (for Truss/wall work)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b"/>
                </a:tc>
                <a:tc>
                  <a:txBody>
                    <a:bodyPr/>
                    <a:lstStyle/>
                    <a:p>
                      <a:pPr algn="ctr">
                        <a:lnSpc>
                          <a:spcPct val="107000"/>
                        </a:lnSpc>
                        <a:spcAft>
                          <a:spcPts val="800"/>
                        </a:spcAft>
                      </a:pPr>
                      <a:r>
                        <a:rPr lang="en-GB" sz="900">
                          <a:effectLst/>
                        </a:rPr>
                        <a:t>No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b"/>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b"/>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585535544"/>
                  </a:ext>
                </a:extLst>
              </a:tr>
              <a:tr h="212221">
                <a:tc>
                  <a:txBody>
                    <a:bodyPr/>
                    <a:lstStyle/>
                    <a:p>
                      <a:pPr algn="l">
                        <a:lnSpc>
                          <a:spcPct val="107000"/>
                        </a:lnSpc>
                        <a:spcAft>
                          <a:spcPts val="800"/>
                        </a:spcAft>
                      </a:pPr>
                      <a:r>
                        <a:rPr lang="en-GB" sz="900" dirty="0">
                          <a:effectLst/>
                        </a:rPr>
                        <a:t>38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tc>
                <a:tc>
                  <a:txBody>
                    <a:bodyPr/>
                    <a:lstStyle/>
                    <a:p>
                      <a:pPr algn="l">
                        <a:lnSpc>
                          <a:spcPct val="107000"/>
                        </a:lnSpc>
                        <a:spcAft>
                          <a:spcPts val="800"/>
                        </a:spcAft>
                      </a:pPr>
                      <a:r>
                        <a:rPr lang="en-GB" sz="900">
                          <a:effectLst/>
                        </a:rPr>
                        <a:t>Hollow Concrete Blocks, 40x40x20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a:txBody>
                    <a:bodyPr/>
                    <a:lstStyle/>
                    <a:p>
                      <a:pPr algn="ctr">
                        <a:lnSpc>
                          <a:spcPct val="107000"/>
                        </a:lnSpc>
                        <a:spcAft>
                          <a:spcPts val="800"/>
                        </a:spcAft>
                      </a:pPr>
                      <a:r>
                        <a:rPr lang="en-GB"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b"/>
                </a:tc>
                <a:tc>
                  <a:txBody>
                    <a:bodyPr/>
                    <a:lstStyle/>
                    <a:p>
                      <a:pPr algn="ctr">
                        <a:lnSpc>
                          <a:spcPct val="107000"/>
                        </a:lnSpc>
                        <a:spcAft>
                          <a:spcPts val="800"/>
                        </a:spcAft>
                      </a:pPr>
                      <a:r>
                        <a:rPr lang="en-GB" sz="900">
                          <a:effectLst/>
                        </a:rPr>
                        <a:t>pc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b"/>
                </a:tc>
                <a:tc>
                  <a:txBody>
                    <a:bodyPr/>
                    <a:lstStyle/>
                    <a:p>
                      <a:pPr algn="ctr">
                        <a:lnSpc>
                          <a:spcPct val="107000"/>
                        </a:lnSpc>
                        <a:spcAft>
                          <a:spcPts val="800"/>
                        </a:spcAft>
                      </a:pPr>
                      <a:r>
                        <a:rPr lang="en-G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b"/>
                </a:tc>
                <a:tc>
                  <a:txBody>
                    <a:bodyPr/>
                    <a:lstStyle/>
                    <a:p>
                      <a:pPr algn="r">
                        <a:lnSpc>
                          <a:spcPct val="107000"/>
                        </a:lnSpc>
                        <a:spcAft>
                          <a:spcPts val="800"/>
                        </a:spcAft>
                      </a:pPr>
                      <a:r>
                        <a:rPr lang="en-GB"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extLst>
                  <a:ext uri="{0D108BD9-81ED-4DB2-BD59-A6C34878D82A}">
                    <a16:rowId xmlns:a16="http://schemas.microsoft.com/office/drawing/2014/main" val="3775004206"/>
                  </a:ext>
                </a:extLst>
              </a:tr>
              <a:tr h="129483">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nchor="b"/>
                </a:tc>
                <a:tc gridSpan="4">
                  <a:txBody>
                    <a:bodyPr/>
                    <a:lstStyle/>
                    <a:p>
                      <a:pPr algn="ctr">
                        <a:lnSpc>
                          <a:spcPct val="107000"/>
                        </a:lnSpc>
                        <a:spcAft>
                          <a:spcPts val="800"/>
                        </a:spcAft>
                      </a:pPr>
                      <a:r>
                        <a:rPr lang="en-GB" sz="900" dirty="0">
                          <a:effectLst/>
                        </a:rPr>
                        <a:t>GRAND TOTAL COST FOR updated UDDT design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616" marR="34616" marT="4808" marB="4808"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pPr>
                      <a:endParaRPr lang="en-US" sz="900" dirty="0">
                        <a:effectLst/>
                        <a:latin typeface="Calibri" panose="020F0502020204030204" pitchFamily="34" charset="0"/>
                        <a:cs typeface="Times New Roman" panose="02020603050405020304" pitchFamily="18" charset="0"/>
                      </a:endParaRPr>
                    </a:p>
                  </a:txBody>
                  <a:tcPr marL="34616" marR="34616" marT="4808" marB="4808"/>
                </a:tc>
                <a:extLst>
                  <a:ext uri="{0D108BD9-81ED-4DB2-BD59-A6C34878D82A}">
                    <a16:rowId xmlns:a16="http://schemas.microsoft.com/office/drawing/2014/main" val="2818967163"/>
                  </a:ext>
                </a:extLst>
              </a:tr>
            </a:tbl>
          </a:graphicData>
        </a:graphic>
      </p:graphicFrame>
      <p:sp>
        <p:nvSpPr>
          <p:cNvPr id="40" name="Rectangle 39">
            <a:hlinkClick r:id="rId27" action="ppaction://hlinksldjump"/>
            <a:extLst>
              <a:ext uri="{FF2B5EF4-FFF2-40B4-BE49-F238E27FC236}">
                <a16:creationId xmlns:a16="http://schemas.microsoft.com/office/drawing/2014/main" id="{B1075109-4BD1-4889-97B7-ED07CD5580ED}"/>
              </a:ext>
            </a:extLst>
          </p:cNvPr>
          <p:cNvSpPr/>
          <p:nvPr/>
        </p:nvSpPr>
        <p:spPr>
          <a:xfrm>
            <a:off x="10916156" y="3980508"/>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Tiger worm toilet</a:t>
            </a:r>
            <a:endParaRPr lang="en-US" sz="900" dirty="0"/>
          </a:p>
        </p:txBody>
      </p:sp>
      <p:sp>
        <p:nvSpPr>
          <p:cNvPr id="41" name="Rectangle 40">
            <a:hlinkClick r:id="rId28" action="ppaction://hlinksldjump"/>
            <a:extLst>
              <a:ext uri="{FF2B5EF4-FFF2-40B4-BE49-F238E27FC236}">
                <a16:creationId xmlns:a16="http://schemas.microsoft.com/office/drawing/2014/main" id="{9CE3C1F4-817D-43C4-8745-C6BA95EBAC85}"/>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36353131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30" name="Rectangle 29">
            <a:hlinkClick r:id="rId17"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Design</a:t>
            </a:r>
            <a:endParaRPr lang="en-US" sz="900" dirty="0">
              <a:solidFill>
                <a:schemeClr val="tx1"/>
              </a:solidFill>
            </a:endParaRPr>
          </a:p>
        </p:txBody>
      </p:sp>
      <p:sp>
        <p:nvSpPr>
          <p:cNvPr id="32" name="Rectangle 31">
            <a:hlinkClick r:id="rId18" action="ppaction://hlinksldjump"/>
            <a:extLst>
              <a:ext uri="{FF2B5EF4-FFF2-40B4-BE49-F238E27FC236}">
                <a16:creationId xmlns:a16="http://schemas.microsoft.com/office/drawing/2014/main" id="{756581ED-9B57-4255-9DA1-989BDE23F8A9}"/>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19" action="ppaction://hlinksldjump"/>
            <a:extLst>
              <a:ext uri="{FF2B5EF4-FFF2-40B4-BE49-F238E27FC236}">
                <a16:creationId xmlns:a16="http://schemas.microsoft.com/office/drawing/2014/main" id="{658B2D4C-6344-4F47-BC66-8F08D96A039C}"/>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0" action="ppaction://hlinksldjump"/>
            <a:extLst>
              <a:ext uri="{FF2B5EF4-FFF2-40B4-BE49-F238E27FC236}">
                <a16:creationId xmlns:a16="http://schemas.microsoft.com/office/drawing/2014/main" id="{E9F391A2-898A-452C-9306-1DF7D77EB4DF}"/>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1" action="ppaction://hlinksldjump"/>
            <a:extLst>
              <a:ext uri="{FF2B5EF4-FFF2-40B4-BE49-F238E27FC236}">
                <a16:creationId xmlns:a16="http://schemas.microsoft.com/office/drawing/2014/main" id="{9303B844-A901-4EEF-A9A3-0A7BB34FC733}"/>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2" action="ppaction://hlinksldjump"/>
            <a:extLst>
              <a:ext uri="{FF2B5EF4-FFF2-40B4-BE49-F238E27FC236}">
                <a16:creationId xmlns:a16="http://schemas.microsoft.com/office/drawing/2014/main" id="{AC660C1A-CADD-43C7-9B78-902AF34DA30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3" action="ppaction://hlinksldjump"/>
            <a:extLst>
              <a:ext uri="{FF2B5EF4-FFF2-40B4-BE49-F238E27FC236}">
                <a16:creationId xmlns:a16="http://schemas.microsoft.com/office/drawing/2014/main" id="{F61F18E4-9425-4E21-9BAA-122E9C7B545D}"/>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4" action="ppaction://hlinksldjump"/>
            <a:extLst>
              <a:ext uri="{FF2B5EF4-FFF2-40B4-BE49-F238E27FC236}">
                <a16:creationId xmlns:a16="http://schemas.microsoft.com/office/drawing/2014/main" id="{F9D99C25-19D0-4B72-9C71-0457018857F5}"/>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5" action="ppaction://hlinksldjump"/>
            <a:extLst>
              <a:ext uri="{FF2B5EF4-FFF2-40B4-BE49-F238E27FC236}">
                <a16:creationId xmlns:a16="http://schemas.microsoft.com/office/drawing/2014/main" id="{CE38EEC4-E5F4-4011-A13D-45EA018F3281}"/>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2" name="Rectangle 41">
            <a:hlinkClick r:id="rId26" action="ppaction://hlinksldjump"/>
            <a:extLst>
              <a:ext uri="{FF2B5EF4-FFF2-40B4-BE49-F238E27FC236}">
                <a16:creationId xmlns:a16="http://schemas.microsoft.com/office/drawing/2014/main" id="{E7145317-A23C-4B0D-8A02-0F8EC65C052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41" name="Rectangle 40">
            <a:hlinkClick r:id="rId27" action="ppaction://hlinksldjump"/>
            <a:extLst>
              <a:ext uri="{FF2B5EF4-FFF2-40B4-BE49-F238E27FC236}">
                <a16:creationId xmlns:a16="http://schemas.microsoft.com/office/drawing/2014/main" id="{AE268613-1F56-4262-A67E-2A220BC80813}"/>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4" name="Rectangle 43">
            <a:extLst>
              <a:ext uri="{FF2B5EF4-FFF2-40B4-BE49-F238E27FC236}">
                <a16:creationId xmlns:a16="http://schemas.microsoft.com/office/drawing/2014/main" id="{F79B5ED2-58C3-4BAF-8474-5C641D16C97A}"/>
              </a:ext>
            </a:extLst>
          </p:cNvPr>
          <p:cNvSpPr/>
          <p:nvPr/>
        </p:nvSpPr>
        <p:spPr>
          <a:xfrm>
            <a:off x="10916156" y="3980508"/>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Tiger worm toilet</a:t>
            </a:r>
            <a:endParaRPr lang="en-US" sz="900" dirty="0">
              <a:solidFill>
                <a:schemeClr val="tx1"/>
              </a:solidFill>
            </a:endParaRPr>
          </a:p>
        </p:txBody>
      </p:sp>
      <p:pic>
        <p:nvPicPr>
          <p:cNvPr id="18" name="Picture 17">
            <a:extLst>
              <a:ext uri="{FF2B5EF4-FFF2-40B4-BE49-F238E27FC236}">
                <a16:creationId xmlns:a16="http://schemas.microsoft.com/office/drawing/2014/main" id="{01D01075-7ED7-440D-99A0-67EF851638C9}"/>
              </a:ext>
            </a:extLst>
          </p:cNvPr>
          <p:cNvPicPr>
            <a:picLocks noChangeAspect="1"/>
          </p:cNvPicPr>
          <p:nvPr/>
        </p:nvPicPr>
        <p:blipFill>
          <a:blip r:embed="rId28"/>
          <a:stretch>
            <a:fillRect/>
          </a:stretch>
        </p:blipFill>
        <p:spPr>
          <a:xfrm>
            <a:off x="2252238" y="90951"/>
            <a:ext cx="6818820" cy="5637552"/>
          </a:xfrm>
          <a:prstGeom prst="rect">
            <a:avLst/>
          </a:prstGeom>
        </p:spPr>
      </p:pic>
      <p:sp>
        <p:nvSpPr>
          <p:cNvPr id="19" name="TextBox 18">
            <a:extLst>
              <a:ext uri="{FF2B5EF4-FFF2-40B4-BE49-F238E27FC236}">
                <a16:creationId xmlns:a16="http://schemas.microsoft.com/office/drawing/2014/main" id="{2ED35C62-B478-4194-8F41-757479779A49}"/>
              </a:ext>
            </a:extLst>
          </p:cNvPr>
          <p:cNvSpPr txBox="1"/>
          <p:nvPr/>
        </p:nvSpPr>
        <p:spPr>
          <a:xfrm>
            <a:off x="10024999" y="4801031"/>
            <a:ext cx="1782312" cy="461665"/>
          </a:xfrm>
          <a:prstGeom prst="rect">
            <a:avLst/>
          </a:prstGeom>
          <a:noFill/>
        </p:spPr>
        <p:txBody>
          <a:bodyPr wrap="square" rtlCol="0">
            <a:spAutoFit/>
          </a:bodyPr>
          <a:lstStyle/>
          <a:p>
            <a:r>
              <a:rPr lang="en-GB" sz="1200" dirty="0"/>
              <a:t>Reference: </a:t>
            </a:r>
            <a:r>
              <a:rPr lang="en-GB" sz="1200" dirty="0">
                <a:hlinkClick r:id="rId29"/>
              </a:rPr>
              <a:t>Tiger worm toilet manual</a:t>
            </a:r>
            <a:endParaRPr lang="en-US" sz="1200" dirty="0"/>
          </a:p>
        </p:txBody>
      </p:sp>
      <p:pic>
        <p:nvPicPr>
          <p:cNvPr id="23" name="Picture 22">
            <a:extLst>
              <a:ext uri="{FF2B5EF4-FFF2-40B4-BE49-F238E27FC236}">
                <a16:creationId xmlns:a16="http://schemas.microsoft.com/office/drawing/2014/main" id="{4411EBB3-545C-4048-A199-9C4B38529256}"/>
              </a:ext>
            </a:extLst>
          </p:cNvPr>
          <p:cNvPicPr>
            <a:picLocks noChangeAspect="1"/>
          </p:cNvPicPr>
          <p:nvPr/>
        </p:nvPicPr>
        <p:blipFill>
          <a:blip r:embed="rId30"/>
          <a:stretch>
            <a:fillRect/>
          </a:stretch>
        </p:blipFill>
        <p:spPr>
          <a:xfrm>
            <a:off x="10041" y="5644743"/>
            <a:ext cx="5887815" cy="1029643"/>
          </a:xfrm>
          <a:prstGeom prst="rect">
            <a:avLst/>
          </a:prstGeom>
        </p:spPr>
      </p:pic>
      <p:pic>
        <p:nvPicPr>
          <p:cNvPr id="24" name="Picture 23">
            <a:extLst>
              <a:ext uri="{FF2B5EF4-FFF2-40B4-BE49-F238E27FC236}">
                <a16:creationId xmlns:a16="http://schemas.microsoft.com/office/drawing/2014/main" id="{63177E11-C34B-4D17-95E0-2976D73E7305}"/>
              </a:ext>
            </a:extLst>
          </p:cNvPr>
          <p:cNvPicPr>
            <a:picLocks noChangeAspect="1"/>
          </p:cNvPicPr>
          <p:nvPr/>
        </p:nvPicPr>
        <p:blipFill>
          <a:blip r:embed="rId31"/>
          <a:stretch>
            <a:fillRect/>
          </a:stretch>
        </p:blipFill>
        <p:spPr>
          <a:xfrm>
            <a:off x="5890123" y="5650509"/>
            <a:ext cx="6301877" cy="1018110"/>
          </a:xfrm>
          <a:prstGeom prst="rect">
            <a:avLst/>
          </a:prstGeom>
        </p:spPr>
      </p:pic>
      <p:sp>
        <p:nvSpPr>
          <p:cNvPr id="43" name="Action Button: Go Forward or Next 42">
            <a:hlinkClick r:id="" action="ppaction://hlinkshowjump?jump=nextslide" highlightClick="1"/>
            <a:extLst>
              <a:ext uri="{FF2B5EF4-FFF2-40B4-BE49-F238E27FC236}">
                <a16:creationId xmlns:a16="http://schemas.microsoft.com/office/drawing/2014/main" id="{56FF12D1-7912-4F83-816F-3DFA80EC8393}"/>
              </a:ext>
            </a:extLst>
          </p:cNvPr>
          <p:cNvSpPr/>
          <p:nvPr/>
        </p:nvSpPr>
        <p:spPr>
          <a:xfrm>
            <a:off x="8765256" y="0"/>
            <a:ext cx="356050"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hlinkClick r:id="rId32" action="ppaction://hlinksldjump"/>
            <a:extLst>
              <a:ext uri="{FF2B5EF4-FFF2-40B4-BE49-F238E27FC236}">
                <a16:creationId xmlns:a16="http://schemas.microsoft.com/office/drawing/2014/main" id="{1F555E30-37D6-4581-BF50-033E2597F5C4}"/>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
        <p:nvSpPr>
          <p:cNvPr id="46" name="Rectangle 45">
            <a:extLst>
              <a:ext uri="{FF2B5EF4-FFF2-40B4-BE49-F238E27FC236}">
                <a16:creationId xmlns:a16="http://schemas.microsoft.com/office/drawing/2014/main" id="{BC293749-3720-42D0-B44A-9C75DC474388}"/>
              </a:ext>
            </a:extLst>
          </p:cNvPr>
          <p:cNvSpPr/>
          <p:nvPr/>
        </p:nvSpPr>
        <p:spPr>
          <a:xfrm>
            <a:off x="1176787" y="166877"/>
            <a:ext cx="1362227" cy="646331"/>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Tiger worm toilet (TWT)</a:t>
            </a:r>
            <a:endParaRPr lang="en-US" dirty="0"/>
          </a:p>
        </p:txBody>
      </p:sp>
    </p:spTree>
    <p:extLst>
      <p:ext uri="{BB962C8B-B14F-4D97-AF65-F5344CB8AC3E}">
        <p14:creationId xmlns:p14="http://schemas.microsoft.com/office/powerpoint/2010/main" val="32851010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B80AFFE-0945-4670-8534-B2EB22300D66}"/>
              </a:ext>
            </a:extLst>
          </p:cNvPr>
          <p:cNvPicPr>
            <a:picLocks noChangeAspect="1"/>
          </p:cNvPicPr>
          <p:nvPr/>
        </p:nvPicPr>
        <p:blipFill>
          <a:blip r:embed="rId2"/>
          <a:stretch>
            <a:fillRect/>
          </a:stretch>
        </p:blipFill>
        <p:spPr>
          <a:xfrm>
            <a:off x="6096000" y="558571"/>
            <a:ext cx="5326039" cy="4550470"/>
          </a:xfrm>
          <a:prstGeom prst="rect">
            <a:avLst/>
          </a:prstGeom>
        </p:spPr>
      </p:pic>
      <p:pic>
        <p:nvPicPr>
          <p:cNvPr id="25" name="Picture 24">
            <a:extLst>
              <a:ext uri="{FF2B5EF4-FFF2-40B4-BE49-F238E27FC236}">
                <a16:creationId xmlns:a16="http://schemas.microsoft.com/office/drawing/2014/main" id="{69934DB9-EDC0-4E4B-81F6-879D32785018}"/>
              </a:ext>
            </a:extLst>
          </p:cNvPr>
          <p:cNvPicPr>
            <a:picLocks noChangeAspect="1"/>
          </p:cNvPicPr>
          <p:nvPr/>
        </p:nvPicPr>
        <p:blipFill>
          <a:blip r:embed="rId3"/>
          <a:stretch>
            <a:fillRect/>
          </a:stretch>
        </p:blipFill>
        <p:spPr>
          <a:xfrm>
            <a:off x="472433" y="1002999"/>
            <a:ext cx="6112876" cy="5270796"/>
          </a:xfrm>
          <a:prstGeom prst="rect">
            <a:avLst/>
          </a:prstGeom>
        </p:spPr>
      </p:pic>
      <p:sp>
        <p:nvSpPr>
          <p:cNvPr id="2" name="Rectangle 1">
            <a:hlinkClick r:id="rId4"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5"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6"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7"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8"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9"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10"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1"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2"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3"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5"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6"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8"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30" name="Rectangle 29">
            <a:hlinkClick r:id="rId19"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Design</a:t>
            </a:r>
            <a:endParaRPr lang="en-US" sz="900" dirty="0">
              <a:solidFill>
                <a:schemeClr val="tx1"/>
              </a:solidFill>
            </a:endParaRPr>
          </a:p>
        </p:txBody>
      </p:sp>
      <p:sp>
        <p:nvSpPr>
          <p:cNvPr id="32" name="Rectangle 31">
            <a:hlinkClick r:id="rId20" action="ppaction://hlinksldjump"/>
            <a:extLst>
              <a:ext uri="{FF2B5EF4-FFF2-40B4-BE49-F238E27FC236}">
                <a16:creationId xmlns:a16="http://schemas.microsoft.com/office/drawing/2014/main" id="{756581ED-9B57-4255-9DA1-989BDE23F8A9}"/>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21" action="ppaction://hlinksldjump"/>
            <a:extLst>
              <a:ext uri="{FF2B5EF4-FFF2-40B4-BE49-F238E27FC236}">
                <a16:creationId xmlns:a16="http://schemas.microsoft.com/office/drawing/2014/main" id="{658B2D4C-6344-4F47-BC66-8F08D96A039C}"/>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2" action="ppaction://hlinksldjump"/>
            <a:extLst>
              <a:ext uri="{FF2B5EF4-FFF2-40B4-BE49-F238E27FC236}">
                <a16:creationId xmlns:a16="http://schemas.microsoft.com/office/drawing/2014/main" id="{E9F391A2-898A-452C-9306-1DF7D77EB4DF}"/>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3" action="ppaction://hlinksldjump"/>
            <a:extLst>
              <a:ext uri="{FF2B5EF4-FFF2-40B4-BE49-F238E27FC236}">
                <a16:creationId xmlns:a16="http://schemas.microsoft.com/office/drawing/2014/main" id="{9303B844-A901-4EEF-A9A3-0A7BB34FC733}"/>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4" action="ppaction://hlinksldjump"/>
            <a:extLst>
              <a:ext uri="{FF2B5EF4-FFF2-40B4-BE49-F238E27FC236}">
                <a16:creationId xmlns:a16="http://schemas.microsoft.com/office/drawing/2014/main" id="{AC660C1A-CADD-43C7-9B78-902AF34DA30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5" action="ppaction://hlinksldjump"/>
            <a:extLst>
              <a:ext uri="{FF2B5EF4-FFF2-40B4-BE49-F238E27FC236}">
                <a16:creationId xmlns:a16="http://schemas.microsoft.com/office/drawing/2014/main" id="{F61F18E4-9425-4E21-9BAA-122E9C7B545D}"/>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6" action="ppaction://hlinksldjump"/>
            <a:extLst>
              <a:ext uri="{FF2B5EF4-FFF2-40B4-BE49-F238E27FC236}">
                <a16:creationId xmlns:a16="http://schemas.microsoft.com/office/drawing/2014/main" id="{F9D99C25-19D0-4B72-9C71-0457018857F5}"/>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7" action="ppaction://hlinksldjump"/>
            <a:extLst>
              <a:ext uri="{FF2B5EF4-FFF2-40B4-BE49-F238E27FC236}">
                <a16:creationId xmlns:a16="http://schemas.microsoft.com/office/drawing/2014/main" id="{CE38EEC4-E5F4-4011-A13D-45EA018F3281}"/>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2" name="Rectangle 41">
            <a:hlinkClick r:id="rId28" action="ppaction://hlinksldjump"/>
            <a:extLst>
              <a:ext uri="{FF2B5EF4-FFF2-40B4-BE49-F238E27FC236}">
                <a16:creationId xmlns:a16="http://schemas.microsoft.com/office/drawing/2014/main" id="{E7145317-A23C-4B0D-8A02-0F8EC65C052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41" name="Rectangle 40">
            <a:hlinkClick r:id="rId29" action="ppaction://hlinksldjump"/>
            <a:extLst>
              <a:ext uri="{FF2B5EF4-FFF2-40B4-BE49-F238E27FC236}">
                <a16:creationId xmlns:a16="http://schemas.microsoft.com/office/drawing/2014/main" id="{AE268613-1F56-4262-A67E-2A220BC80813}"/>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4" name="Rectangle 43">
            <a:extLst>
              <a:ext uri="{FF2B5EF4-FFF2-40B4-BE49-F238E27FC236}">
                <a16:creationId xmlns:a16="http://schemas.microsoft.com/office/drawing/2014/main" id="{F79B5ED2-58C3-4BAF-8474-5C641D16C97A}"/>
              </a:ext>
            </a:extLst>
          </p:cNvPr>
          <p:cNvSpPr/>
          <p:nvPr/>
        </p:nvSpPr>
        <p:spPr>
          <a:xfrm>
            <a:off x="10916156" y="3980508"/>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Tiger worm toilet</a:t>
            </a:r>
            <a:endParaRPr lang="en-US" sz="900" dirty="0">
              <a:solidFill>
                <a:schemeClr val="tx1"/>
              </a:solidFill>
            </a:endParaRPr>
          </a:p>
        </p:txBody>
      </p:sp>
      <p:sp>
        <p:nvSpPr>
          <p:cNvPr id="19" name="TextBox 18">
            <a:extLst>
              <a:ext uri="{FF2B5EF4-FFF2-40B4-BE49-F238E27FC236}">
                <a16:creationId xmlns:a16="http://schemas.microsoft.com/office/drawing/2014/main" id="{2ED35C62-B478-4194-8F41-757479779A49}"/>
              </a:ext>
            </a:extLst>
          </p:cNvPr>
          <p:cNvSpPr txBox="1"/>
          <p:nvPr/>
        </p:nvSpPr>
        <p:spPr>
          <a:xfrm>
            <a:off x="1105766" y="6321822"/>
            <a:ext cx="3208782" cy="276999"/>
          </a:xfrm>
          <a:prstGeom prst="rect">
            <a:avLst/>
          </a:prstGeom>
          <a:noFill/>
        </p:spPr>
        <p:txBody>
          <a:bodyPr wrap="square" rtlCol="0">
            <a:spAutoFit/>
          </a:bodyPr>
          <a:lstStyle/>
          <a:p>
            <a:r>
              <a:rPr lang="en-GB" sz="1200" dirty="0"/>
              <a:t>Reference: </a:t>
            </a:r>
            <a:r>
              <a:rPr lang="en-GB" sz="1200" dirty="0">
                <a:hlinkClick r:id="rId30"/>
              </a:rPr>
              <a:t>Tiger worm toilet manual</a:t>
            </a:r>
            <a:endParaRPr lang="en-US" sz="1200" dirty="0"/>
          </a:p>
        </p:txBody>
      </p:sp>
      <p:sp>
        <p:nvSpPr>
          <p:cNvPr id="43" name="Action Button: Go Back or Previous 42">
            <a:hlinkClick r:id="" action="ppaction://hlinkshowjump?jump=previousslide" highlightClick="1"/>
            <a:extLst>
              <a:ext uri="{FF2B5EF4-FFF2-40B4-BE49-F238E27FC236}">
                <a16:creationId xmlns:a16="http://schemas.microsoft.com/office/drawing/2014/main" id="{82D86E21-29BD-456B-B724-553B0D7CA0F8}"/>
              </a:ext>
            </a:extLst>
          </p:cNvPr>
          <p:cNvSpPr/>
          <p:nvPr/>
        </p:nvSpPr>
        <p:spPr>
          <a:xfrm>
            <a:off x="8416967" y="0"/>
            <a:ext cx="348291" cy="3337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ction Button: Go Forward or Next 44">
            <a:hlinkClick r:id="" action="ppaction://hlinkshowjump?jump=nextslide" highlightClick="1"/>
            <a:extLst>
              <a:ext uri="{FF2B5EF4-FFF2-40B4-BE49-F238E27FC236}">
                <a16:creationId xmlns:a16="http://schemas.microsoft.com/office/drawing/2014/main" id="{DAAA341B-8645-437C-8F7A-215BAAFFCFC1}"/>
              </a:ext>
            </a:extLst>
          </p:cNvPr>
          <p:cNvSpPr/>
          <p:nvPr/>
        </p:nvSpPr>
        <p:spPr>
          <a:xfrm>
            <a:off x="8765259" y="0"/>
            <a:ext cx="356050"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31" action="ppaction://hlinksldjump"/>
            <a:extLst>
              <a:ext uri="{FF2B5EF4-FFF2-40B4-BE49-F238E27FC236}">
                <a16:creationId xmlns:a16="http://schemas.microsoft.com/office/drawing/2014/main" id="{FF834D17-43C5-4C8B-A27C-C32D0FBDC200}"/>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26575408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3EE678-F188-4A0E-A151-3001B621442D}"/>
              </a:ext>
            </a:extLst>
          </p:cNvPr>
          <p:cNvPicPr>
            <a:picLocks noChangeAspect="1"/>
          </p:cNvPicPr>
          <p:nvPr/>
        </p:nvPicPr>
        <p:blipFill>
          <a:blip r:embed="rId2"/>
          <a:stretch>
            <a:fillRect/>
          </a:stretch>
        </p:blipFill>
        <p:spPr>
          <a:xfrm>
            <a:off x="1039754" y="0"/>
            <a:ext cx="7725502" cy="6598867"/>
          </a:xfrm>
          <a:prstGeom prst="rect">
            <a:avLst/>
          </a:prstGeom>
        </p:spPr>
      </p:pic>
      <p:sp>
        <p:nvSpPr>
          <p:cNvPr id="2" name="Rectangle 1">
            <a:hlinkClick r:id="rId3"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4"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5"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6"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7"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8"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9"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10"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1"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2"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30" name="Rectangle 29">
            <a:hlinkClick r:id="rId18" action="ppaction://hlinksldjump"/>
            <a:extLst>
              <a:ext uri="{FF2B5EF4-FFF2-40B4-BE49-F238E27FC236}">
                <a16:creationId xmlns:a16="http://schemas.microsoft.com/office/drawing/2014/main" id="{9162F354-4FD9-4F39-8488-BC371AD29DB4}"/>
              </a:ext>
            </a:extLst>
          </p:cNvPr>
          <p:cNvSpPr/>
          <p:nvPr/>
        </p:nvSpPr>
        <p:spPr>
          <a:xfrm>
            <a:off x="9840707"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BoQ</a:t>
            </a:r>
            <a:endParaRPr lang="en-US" sz="900" dirty="0"/>
          </a:p>
        </p:txBody>
      </p:sp>
      <p:sp>
        <p:nvSpPr>
          <p:cNvPr id="31" name="Rectangle 30">
            <a:extLst>
              <a:ext uri="{FF2B5EF4-FFF2-40B4-BE49-F238E27FC236}">
                <a16:creationId xmlns:a16="http://schemas.microsoft.com/office/drawing/2014/main" id="{DD9A6EE2-BBD4-45B9-B08E-3B9BCF2814D2}"/>
              </a:ext>
            </a:extLst>
          </p:cNvPr>
          <p:cNvSpPr/>
          <p:nvPr/>
        </p:nvSpPr>
        <p:spPr>
          <a:xfrm>
            <a:off x="9121309"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Design</a:t>
            </a:r>
            <a:endParaRPr lang="en-US" sz="900" dirty="0">
              <a:solidFill>
                <a:schemeClr val="tx1"/>
              </a:solidFill>
            </a:endParaRPr>
          </a:p>
        </p:txBody>
      </p:sp>
      <p:sp>
        <p:nvSpPr>
          <p:cNvPr id="32" name="Rectangle 31">
            <a:hlinkClick r:id="rId19" action="ppaction://hlinksldjump"/>
            <a:extLst>
              <a:ext uri="{FF2B5EF4-FFF2-40B4-BE49-F238E27FC236}">
                <a16:creationId xmlns:a16="http://schemas.microsoft.com/office/drawing/2014/main" id="{756581ED-9B57-4255-9DA1-989BDE23F8A9}"/>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3" name="Rectangle 32">
            <a:hlinkClick r:id="rId20" action="ppaction://hlinksldjump"/>
            <a:extLst>
              <a:ext uri="{FF2B5EF4-FFF2-40B4-BE49-F238E27FC236}">
                <a16:creationId xmlns:a16="http://schemas.microsoft.com/office/drawing/2014/main" id="{658B2D4C-6344-4F47-BC66-8F08D96A039C}"/>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4" name="Rectangle 33">
            <a:hlinkClick r:id="rId21" action="ppaction://hlinksldjump"/>
            <a:extLst>
              <a:ext uri="{FF2B5EF4-FFF2-40B4-BE49-F238E27FC236}">
                <a16:creationId xmlns:a16="http://schemas.microsoft.com/office/drawing/2014/main" id="{E9F391A2-898A-452C-9306-1DF7D77EB4DF}"/>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6" name="Rectangle 35">
            <a:hlinkClick r:id="rId22" action="ppaction://hlinksldjump"/>
            <a:extLst>
              <a:ext uri="{FF2B5EF4-FFF2-40B4-BE49-F238E27FC236}">
                <a16:creationId xmlns:a16="http://schemas.microsoft.com/office/drawing/2014/main" id="{9303B844-A901-4EEF-A9A3-0A7BB34FC733}"/>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7" name="Rectangle 36">
            <a:hlinkClick r:id="rId23" action="ppaction://hlinksldjump"/>
            <a:extLst>
              <a:ext uri="{FF2B5EF4-FFF2-40B4-BE49-F238E27FC236}">
                <a16:creationId xmlns:a16="http://schemas.microsoft.com/office/drawing/2014/main" id="{AC660C1A-CADD-43C7-9B78-902AF34DA304}"/>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8" name="Rectangle 37">
            <a:hlinkClick r:id="rId24" action="ppaction://hlinksldjump"/>
            <a:extLst>
              <a:ext uri="{FF2B5EF4-FFF2-40B4-BE49-F238E27FC236}">
                <a16:creationId xmlns:a16="http://schemas.microsoft.com/office/drawing/2014/main" id="{F61F18E4-9425-4E21-9BAA-122E9C7B545D}"/>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39" name="Rectangle 38">
            <a:hlinkClick r:id="rId25" action="ppaction://hlinksldjump"/>
            <a:extLst>
              <a:ext uri="{FF2B5EF4-FFF2-40B4-BE49-F238E27FC236}">
                <a16:creationId xmlns:a16="http://schemas.microsoft.com/office/drawing/2014/main" id="{F9D99C25-19D0-4B72-9C71-0457018857F5}"/>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6" action="ppaction://hlinksldjump"/>
            <a:extLst>
              <a:ext uri="{FF2B5EF4-FFF2-40B4-BE49-F238E27FC236}">
                <a16:creationId xmlns:a16="http://schemas.microsoft.com/office/drawing/2014/main" id="{CE38EEC4-E5F4-4011-A13D-45EA018F3281}"/>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42" name="Rectangle 41">
            <a:hlinkClick r:id="rId27" action="ppaction://hlinksldjump"/>
            <a:extLst>
              <a:ext uri="{FF2B5EF4-FFF2-40B4-BE49-F238E27FC236}">
                <a16:creationId xmlns:a16="http://schemas.microsoft.com/office/drawing/2014/main" id="{E7145317-A23C-4B0D-8A02-0F8EC65C052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41" name="Rectangle 40">
            <a:hlinkClick r:id="rId28" action="ppaction://hlinksldjump"/>
            <a:extLst>
              <a:ext uri="{FF2B5EF4-FFF2-40B4-BE49-F238E27FC236}">
                <a16:creationId xmlns:a16="http://schemas.microsoft.com/office/drawing/2014/main" id="{AE268613-1F56-4262-A67E-2A220BC80813}"/>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4" name="Rectangle 43">
            <a:extLst>
              <a:ext uri="{FF2B5EF4-FFF2-40B4-BE49-F238E27FC236}">
                <a16:creationId xmlns:a16="http://schemas.microsoft.com/office/drawing/2014/main" id="{F79B5ED2-58C3-4BAF-8474-5C641D16C97A}"/>
              </a:ext>
            </a:extLst>
          </p:cNvPr>
          <p:cNvSpPr/>
          <p:nvPr/>
        </p:nvSpPr>
        <p:spPr>
          <a:xfrm>
            <a:off x="10916156" y="3980508"/>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Tiger worm toilet</a:t>
            </a:r>
            <a:endParaRPr lang="en-US" sz="900" dirty="0">
              <a:solidFill>
                <a:schemeClr val="tx1"/>
              </a:solidFill>
            </a:endParaRPr>
          </a:p>
        </p:txBody>
      </p:sp>
      <p:sp>
        <p:nvSpPr>
          <p:cNvPr id="19" name="TextBox 18">
            <a:extLst>
              <a:ext uri="{FF2B5EF4-FFF2-40B4-BE49-F238E27FC236}">
                <a16:creationId xmlns:a16="http://schemas.microsoft.com/office/drawing/2014/main" id="{2ED35C62-B478-4194-8F41-757479779A49}"/>
              </a:ext>
            </a:extLst>
          </p:cNvPr>
          <p:cNvSpPr txBox="1"/>
          <p:nvPr/>
        </p:nvSpPr>
        <p:spPr>
          <a:xfrm>
            <a:off x="9840706" y="4829326"/>
            <a:ext cx="1770599" cy="461665"/>
          </a:xfrm>
          <a:prstGeom prst="rect">
            <a:avLst/>
          </a:prstGeom>
          <a:noFill/>
        </p:spPr>
        <p:txBody>
          <a:bodyPr wrap="square" rtlCol="0">
            <a:spAutoFit/>
          </a:bodyPr>
          <a:lstStyle/>
          <a:p>
            <a:r>
              <a:rPr lang="en-GB" sz="1200" dirty="0"/>
              <a:t>Reference: </a:t>
            </a:r>
            <a:r>
              <a:rPr lang="en-GB" sz="1200" dirty="0">
                <a:hlinkClick r:id="rId29"/>
              </a:rPr>
              <a:t>Tiger worm toilet manual</a:t>
            </a:r>
            <a:endParaRPr lang="en-US" sz="1200" dirty="0"/>
          </a:p>
        </p:txBody>
      </p:sp>
      <p:sp>
        <p:nvSpPr>
          <p:cNvPr id="43" name="Action Button: Go Back or Previous 42">
            <a:hlinkClick r:id="" action="ppaction://hlinkshowjump?jump=previousslide" highlightClick="1"/>
            <a:extLst>
              <a:ext uri="{FF2B5EF4-FFF2-40B4-BE49-F238E27FC236}">
                <a16:creationId xmlns:a16="http://schemas.microsoft.com/office/drawing/2014/main" id="{A5E2A6B0-6912-42D6-BFBE-4E78E6A7C3F8}"/>
              </a:ext>
            </a:extLst>
          </p:cNvPr>
          <p:cNvSpPr/>
          <p:nvPr/>
        </p:nvSpPr>
        <p:spPr>
          <a:xfrm>
            <a:off x="8765256" y="0"/>
            <a:ext cx="348291" cy="3337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hlinkClick r:id="rId30" action="ppaction://hlinksldjump"/>
            <a:extLst>
              <a:ext uri="{FF2B5EF4-FFF2-40B4-BE49-F238E27FC236}">
                <a16:creationId xmlns:a16="http://schemas.microsoft.com/office/drawing/2014/main" id="{A71F4214-A219-48CE-81B0-901C21598165}"/>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spTree>
    <p:extLst>
      <p:ext uri="{BB962C8B-B14F-4D97-AF65-F5344CB8AC3E}">
        <p14:creationId xmlns:p14="http://schemas.microsoft.com/office/powerpoint/2010/main" val="15081944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8" name="Rectangle 17">
            <a:hlinkClick r:id="rId17" action="ppaction://hlinksldjump"/>
            <a:extLst>
              <a:ext uri="{FF2B5EF4-FFF2-40B4-BE49-F238E27FC236}">
                <a16:creationId xmlns:a16="http://schemas.microsoft.com/office/drawing/2014/main" id="{BDF091C9-94D2-45A2-9BD4-31ED5A29D95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25" name="Rectangle 24">
            <a:hlinkClick r:id="rId18" action="ppaction://hlinksldjump"/>
            <a:extLst>
              <a:ext uri="{FF2B5EF4-FFF2-40B4-BE49-F238E27FC236}">
                <a16:creationId xmlns:a16="http://schemas.microsoft.com/office/drawing/2014/main" id="{14E9C2CE-7D8D-4569-995F-1E578C387923}"/>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27" name="Rectangle 26">
            <a:hlinkClick r:id="rId19" action="ppaction://hlinksldjump"/>
            <a:extLst>
              <a:ext uri="{FF2B5EF4-FFF2-40B4-BE49-F238E27FC236}">
                <a16:creationId xmlns:a16="http://schemas.microsoft.com/office/drawing/2014/main" id="{9ED6C76F-CC56-4654-B21C-C9AB2859E6CB}"/>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29" name="Rectangle 28">
            <a:hlinkClick r:id="rId20" action="ppaction://hlinksldjump"/>
            <a:extLst>
              <a:ext uri="{FF2B5EF4-FFF2-40B4-BE49-F238E27FC236}">
                <a16:creationId xmlns:a16="http://schemas.microsoft.com/office/drawing/2014/main" id="{755DD15B-651E-43BD-9985-41A747AE58A9}"/>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a:t>
            </a:r>
            <a:endParaRPr lang="en-US" sz="900" dirty="0"/>
          </a:p>
        </p:txBody>
      </p:sp>
      <p:sp>
        <p:nvSpPr>
          <p:cNvPr id="31" name="Rectangle 30">
            <a:extLst>
              <a:ext uri="{FF2B5EF4-FFF2-40B4-BE49-F238E27FC236}">
                <a16:creationId xmlns:a16="http://schemas.microsoft.com/office/drawing/2014/main" id="{E89AF461-02E3-4855-AB4C-C498F9E06B66}"/>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3" name="Rectangle 32">
            <a:hlinkClick r:id="rId21" action="ppaction://hlinksldjump"/>
            <a:extLst>
              <a:ext uri="{FF2B5EF4-FFF2-40B4-BE49-F238E27FC236}">
                <a16:creationId xmlns:a16="http://schemas.microsoft.com/office/drawing/2014/main" id="{1A45E994-BEE4-4573-92DC-D73E42C1F330}"/>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22" action="ppaction://hlinksldjump"/>
            <a:extLst>
              <a:ext uri="{FF2B5EF4-FFF2-40B4-BE49-F238E27FC236}">
                <a16:creationId xmlns:a16="http://schemas.microsoft.com/office/drawing/2014/main" id="{AA95F94C-7CDF-4372-A8E4-22ABD0892422}"/>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3" action="ppaction://hlinksldjump"/>
            <a:extLst>
              <a:ext uri="{FF2B5EF4-FFF2-40B4-BE49-F238E27FC236}">
                <a16:creationId xmlns:a16="http://schemas.microsoft.com/office/drawing/2014/main" id="{C1B85D49-CD34-43D6-95CA-F6638E6A0388}"/>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4" action="ppaction://hlinksldjump"/>
            <a:extLst>
              <a:ext uri="{FF2B5EF4-FFF2-40B4-BE49-F238E27FC236}">
                <a16:creationId xmlns:a16="http://schemas.microsoft.com/office/drawing/2014/main" id="{18F528C0-3658-4001-BFA6-3920B94672DE}"/>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8" name="Rectangle 37">
            <a:hlinkClick r:id="rId25" action="ppaction://hlinksldjump"/>
            <a:extLst>
              <a:ext uri="{FF2B5EF4-FFF2-40B4-BE49-F238E27FC236}">
                <a16:creationId xmlns:a16="http://schemas.microsoft.com/office/drawing/2014/main" id="{D3C52A3A-4DF7-4FDA-88CE-3990F089DE0B}"/>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9" name="Rectangle 38">
            <a:hlinkClick r:id="rId26" action="ppaction://hlinksldjump"/>
            <a:extLst>
              <a:ext uri="{FF2B5EF4-FFF2-40B4-BE49-F238E27FC236}">
                <a16:creationId xmlns:a16="http://schemas.microsoft.com/office/drawing/2014/main" id="{1CA5AB7F-69B8-400C-BE30-10B1E420E3A8}"/>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7" action="ppaction://hlinksldjump"/>
            <a:extLst>
              <a:ext uri="{FF2B5EF4-FFF2-40B4-BE49-F238E27FC236}">
                <a16:creationId xmlns:a16="http://schemas.microsoft.com/office/drawing/2014/main" id="{90430598-5252-487F-A05C-65AC9F0B69B2}"/>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extLst>
              <a:ext uri="{FF2B5EF4-FFF2-40B4-BE49-F238E27FC236}">
                <a16:creationId xmlns:a16="http://schemas.microsoft.com/office/drawing/2014/main" id="{B98D52CA-1C66-40AB-B27E-549C7BE0D159}"/>
              </a:ext>
            </a:extLst>
          </p:cNvPr>
          <p:cNvSpPr/>
          <p:nvPr/>
        </p:nvSpPr>
        <p:spPr>
          <a:xfrm>
            <a:off x="10916156" y="3980508"/>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Tiger worm toilet</a:t>
            </a:r>
            <a:endParaRPr lang="en-US" sz="900" dirty="0">
              <a:solidFill>
                <a:schemeClr val="tx1"/>
              </a:solidFill>
            </a:endParaRPr>
          </a:p>
        </p:txBody>
      </p:sp>
      <p:sp>
        <p:nvSpPr>
          <p:cNvPr id="42" name="Action Button: Go Forward or Next 41">
            <a:hlinkClick r:id="" action="ppaction://hlinkshowjump?jump=nextslide" highlightClick="1"/>
            <a:extLst>
              <a:ext uri="{FF2B5EF4-FFF2-40B4-BE49-F238E27FC236}">
                <a16:creationId xmlns:a16="http://schemas.microsoft.com/office/drawing/2014/main" id="{2266D26B-5A79-4E57-9A01-B478189231F1}"/>
              </a:ext>
            </a:extLst>
          </p:cNvPr>
          <p:cNvSpPr/>
          <p:nvPr/>
        </p:nvSpPr>
        <p:spPr>
          <a:xfrm>
            <a:off x="8765256" y="0"/>
            <a:ext cx="356050" cy="3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28" action="ppaction://hlinksldjump"/>
            <a:extLst>
              <a:ext uri="{FF2B5EF4-FFF2-40B4-BE49-F238E27FC236}">
                <a16:creationId xmlns:a16="http://schemas.microsoft.com/office/drawing/2014/main" id="{C9E0B8C5-7294-4074-843E-8AD306B340F3}"/>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graphicFrame>
        <p:nvGraphicFramePr>
          <p:cNvPr id="19" name="Table 18">
            <a:extLst>
              <a:ext uri="{FF2B5EF4-FFF2-40B4-BE49-F238E27FC236}">
                <a16:creationId xmlns:a16="http://schemas.microsoft.com/office/drawing/2014/main" id="{AD0691B3-332E-4ADC-B759-50755927B853}"/>
              </a:ext>
            </a:extLst>
          </p:cNvPr>
          <p:cNvGraphicFramePr>
            <a:graphicFrameLocks noGrp="1"/>
          </p:cNvGraphicFramePr>
          <p:nvPr>
            <p:extLst>
              <p:ext uri="{D42A27DB-BD31-4B8C-83A1-F6EECF244321}">
                <p14:modId xmlns:p14="http://schemas.microsoft.com/office/powerpoint/2010/main" val="1038255748"/>
              </p:ext>
            </p:extLst>
          </p:nvPr>
        </p:nvGraphicFramePr>
        <p:xfrm>
          <a:off x="1598554" y="14023"/>
          <a:ext cx="6513016" cy="6829953"/>
        </p:xfrm>
        <a:graphic>
          <a:graphicData uri="http://schemas.openxmlformats.org/drawingml/2006/table">
            <a:tbl>
              <a:tblPr>
                <a:tableStyleId>{5C22544A-7EE6-4342-B048-85BDC9FD1C3A}</a:tableStyleId>
              </a:tblPr>
              <a:tblGrid>
                <a:gridCol w="408401">
                  <a:extLst>
                    <a:ext uri="{9D8B030D-6E8A-4147-A177-3AD203B41FA5}">
                      <a16:colId xmlns:a16="http://schemas.microsoft.com/office/drawing/2014/main" val="492552539"/>
                    </a:ext>
                  </a:extLst>
                </a:gridCol>
                <a:gridCol w="3287153">
                  <a:extLst>
                    <a:ext uri="{9D8B030D-6E8A-4147-A177-3AD203B41FA5}">
                      <a16:colId xmlns:a16="http://schemas.microsoft.com/office/drawing/2014/main" val="3859542302"/>
                    </a:ext>
                  </a:extLst>
                </a:gridCol>
                <a:gridCol w="647378">
                  <a:extLst>
                    <a:ext uri="{9D8B030D-6E8A-4147-A177-3AD203B41FA5}">
                      <a16:colId xmlns:a16="http://schemas.microsoft.com/office/drawing/2014/main" val="2867863163"/>
                    </a:ext>
                  </a:extLst>
                </a:gridCol>
                <a:gridCol w="638260">
                  <a:extLst>
                    <a:ext uri="{9D8B030D-6E8A-4147-A177-3AD203B41FA5}">
                      <a16:colId xmlns:a16="http://schemas.microsoft.com/office/drawing/2014/main" val="1779385381"/>
                    </a:ext>
                  </a:extLst>
                </a:gridCol>
                <a:gridCol w="738558">
                  <a:extLst>
                    <a:ext uri="{9D8B030D-6E8A-4147-A177-3AD203B41FA5}">
                      <a16:colId xmlns:a16="http://schemas.microsoft.com/office/drawing/2014/main" val="1721863509"/>
                    </a:ext>
                  </a:extLst>
                </a:gridCol>
                <a:gridCol w="793266">
                  <a:extLst>
                    <a:ext uri="{9D8B030D-6E8A-4147-A177-3AD203B41FA5}">
                      <a16:colId xmlns:a16="http://schemas.microsoft.com/office/drawing/2014/main" val="2081421643"/>
                    </a:ext>
                  </a:extLst>
                </a:gridCol>
              </a:tblGrid>
              <a:tr h="286423">
                <a:tc>
                  <a:txBody>
                    <a:bodyPr/>
                    <a:lstStyle/>
                    <a:p>
                      <a:pPr algn="ctr" fontAlgn="ctr"/>
                      <a:r>
                        <a:rPr lang="en-US" sz="1200" u="none" strike="noStrike" dirty="0" err="1">
                          <a:solidFill>
                            <a:schemeClr val="bg1"/>
                          </a:solidFill>
                          <a:effectLst/>
                        </a:rPr>
                        <a:t>Sr.No</a:t>
                      </a:r>
                      <a:r>
                        <a:rPr lang="en-US" sz="1200" u="none" strike="noStrike" dirty="0">
                          <a:solidFill>
                            <a:schemeClr val="bg1"/>
                          </a:solidFill>
                          <a:effectLst/>
                        </a:rPr>
                        <a:t>.</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Description</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a:solidFill>
                            <a:schemeClr val="bg1"/>
                          </a:solidFill>
                          <a:effectLst/>
                        </a:rPr>
                        <a:t>Quantity</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a:solidFill>
                            <a:schemeClr val="bg1"/>
                          </a:solidFill>
                          <a:effectLst/>
                        </a:rPr>
                        <a:t>Unit</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a:solidFill>
                            <a:schemeClr val="bg1"/>
                          </a:solidFill>
                          <a:effectLst/>
                        </a:rPr>
                        <a:t>Unit cost</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a:solidFill>
                            <a:schemeClr val="bg1"/>
                          </a:solidFill>
                          <a:effectLst/>
                        </a:rPr>
                        <a:t>Total</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extLst>
                  <a:ext uri="{0D108BD9-81ED-4DB2-BD59-A6C34878D82A}">
                    <a16:rowId xmlns:a16="http://schemas.microsoft.com/office/drawing/2014/main" val="3287620869"/>
                  </a:ext>
                </a:extLst>
              </a:tr>
              <a:tr h="168484">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Material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extLst>
                  <a:ext uri="{0D108BD9-81ED-4DB2-BD59-A6C34878D82A}">
                    <a16:rowId xmlns:a16="http://schemas.microsoft.com/office/drawing/2014/main" val="2974026045"/>
                  </a:ext>
                </a:extLst>
              </a:tr>
              <a:tr h="162868">
                <a:tc>
                  <a:txBody>
                    <a:bodyPr/>
                    <a:lstStyle/>
                    <a:p>
                      <a:pPr algn="ctr" fontAlgn="ctr"/>
                      <a:r>
                        <a:rPr lang="en-US" sz="1200" u="none" strike="noStrike" dirty="0">
                          <a:solidFill>
                            <a:schemeClr val="bg1"/>
                          </a:solidFill>
                          <a:effectLst/>
                        </a:rPr>
                        <a:t>1</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Hard wood 3" x3" post 9' length</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382308427"/>
                  </a:ext>
                </a:extLst>
              </a:tr>
              <a:tr h="162868">
                <a:tc>
                  <a:txBody>
                    <a:bodyPr/>
                    <a:lstStyle/>
                    <a:p>
                      <a:pPr algn="ctr" fontAlgn="ctr"/>
                      <a:r>
                        <a:rPr lang="en-US" sz="1200" u="none" strike="noStrike" dirty="0">
                          <a:solidFill>
                            <a:schemeClr val="bg1"/>
                          </a:solidFill>
                          <a:effectLst/>
                        </a:rPr>
                        <a:t>2</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3" x 2" hard wood 12' length</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948117304"/>
                  </a:ext>
                </a:extLst>
              </a:tr>
              <a:tr h="162868">
                <a:tc>
                  <a:txBody>
                    <a:bodyPr/>
                    <a:lstStyle/>
                    <a:p>
                      <a:pPr algn="ctr" fontAlgn="ctr"/>
                      <a:r>
                        <a:rPr lang="en-US" sz="1200" u="none" strike="noStrike" dirty="0">
                          <a:solidFill>
                            <a:schemeClr val="bg1"/>
                          </a:solidFill>
                          <a:effectLst/>
                        </a:rPr>
                        <a:t>3</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3"x1" hard wood 12' length</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813498528"/>
                  </a:ext>
                </a:extLst>
              </a:tr>
              <a:tr h="162868">
                <a:tc>
                  <a:txBody>
                    <a:bodyPr/>
                    <a:lstStyle/>
                    <a:p>
                      <a:pPr algn="ctr" fontAlgn="ctr"/>
                      <a:r>
                        <a:rPr lang="en-US" sz="1200" u="none" strike="noStrike" dirty="0">
                          <a:solidFill>
                            <a:schemeClr val="bg1"/>
                          </a:solidFill>
                          <a:effectLst/>
                        </a:rPr>
                        <a:t>4</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3" x 0.5" hard wood for beading</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220922577"/>
                  </a:ext>
                </a:extLst>
              </a:tr>
              <a:tr h="162868">
                <a:tc>
                  <a:txBody>
                    <a:bodyPr/>
                    <a:lstStyle/>
                    <a:p>
                      <a:pPr algn="ctr" fontAlgn="ctr"/>
                      <a:r>
                        <a:rPr lang="en-US" sz="1200" u="none" strike="noStrike" dirty="0">
                          <a:solidFill>
                            <a:schemeClr val="bg1"/>
                          </a:solidFill>
                          <a:effectLst/>
                        </a:rPr>
                        <a:t>5</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6" x 1" plank 12 length</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107435775"/>
                  </a:ext>
                </a:extLst>
              </a:tr>
              <a:tr h="162868">
                <a:tc>
                  <a:txBody>
                    <a:bodyPr/>
                    <a:lstStyle/>
                    <a:p>
                      <a:pPr algn="ctr" fontAlgn="ctr"/>
                      <a:r>
                        <a:rPr lang="en-US" sz="1200" u="none" strike="noStrike" dirty="0">
                          <a:solidFill>
                            <a:schemeClr val="bg1"/>
                          </a:solidFill>
                          <a:effectLst/>
                        </a:rPr>
                        <a:t>6</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pan cover with 5 ply wood , 2" x1" frame</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044237579"/>
                  </a:ext>
                </a:extLst>
              </a:tr>
              <a:tr h="162868">
                <a:tc>
                  <a:txBody>
                    <a:bodyPr/>
                    <a:lstStyle/>
                    <a:p>
                      <a:pPr algn="ctr" fontAlgn="ctr"/>
                      <a:r>
                        <a:rPr lang="en-US" sz="1200" u="none" strike="noStrike" dirty="0">
                          <a:solidFill>
                            <a:schemeClr val="bg1"/>
                          </a:solidFill>
                          <a:effectLst/>
                        </a:rPr>
                        <a:t>7</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1"x 1" wire mesh</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0.04</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roll</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804490871"/>
                  </a:ext>
                </a:extLst>
              </a:tr>
              <a:tr h="162868">
                <a:tc>
                  <a:txBody>
                    <a:bodyPr/>
                    <a:lstStyle/>
                    <a:p>
                      <a:pPr algn="ctr" fontAlgn="ctr"/>
                      <a:r>
                        <a:rPr lang="en-US" sz="1200" u="none" strike="noStrike" dirty="0">
                          <a:solidFill>
                            <a:schemeClr val="bg1"/>
                          </a:solidFill>
                          <a:effectLst/>
                        </a:rPr>
                        <a:t>8</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concrete footing with M.S flat ( 8" x 1' x 1.5')</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967926817"/>
                  </a:ext>
                </a:extLst>
              </a:tr>
              <a:tr h="162868">
                <a:tc>
                  <a:txBody>
                    <a:bodyPr/>
                    <a:lstStyle/>
                    <a:p>
                      <a:pPr algn="ctr" fontAlgn="ctr"/>
                      <a:r>
                        <a:rPr lang="en-US" sz="1200" u="none" strike="noStrike" dirty="0">
                          <a:solidFill>
                            <a:schemeClr val="bg1"/>
                          </a:solidFill>
                          <a:effectLst/>
                        </a:rPr>
                        <a:t>9</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concrete ring ( 3' </a:t>
                      </a:r>
                      <a:r>
                        <a:rPr lang="en-GB" sz="1200" u="none" strike="noStrike" dirty="0" err="1">
                          <a:effectLst/>
                        </a:rPr>
                        <a:t>dia</a:t>
                      </a:r>
                      <a:r>
                        <a:rPr lang="en-GB" sz="1200" u="none" strike="noStrike" dirty="0">
                          <a:effectLst/>
                        </a:rPr>
                        <a:t>, 1.5' height)</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87350607"/>
                  </a:ext>
                </a:extLst>
              </a:tr>
              <a:tr h="162868">
                <a:tc>
                  <a:txBody>
                    <a:bodyPr/>
                    <a:lstStyle/>
                    <a:p>
                      <a:pPr algn="ctr" fontAlgn="ctr"/>
                      <a:r>
                        <a:rPr lang="en-US" sz="1200" u="none" strike="noStrike" dirty="0">
                          <a:solidFill>
                            <a:schemeClr val="bg1"/>
                          </a:solidFill>
                          <a:effectLst/>
                        </a:rPr>
                        <a:t>10</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reinforced concrete  cover with man hole (3' </a:t>
                      </a:r>
                      <a:r>
                        <a:rPr lang="en-GB" sz="1200" u="none" strike="noStrike" dirty="0" err="1">
                          <a:effectLst/>
                        </a:rPr>
                        <a:t>dia</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501261292"/>
                  </a:ext>
                </a:extLst>
              </a:tr>
              <a:tr h="162868">
                <a:tc>
                  <a:txBody>
                    <a:bodyPr/>
                    <a:lstStyle/>
                    <a:p>
                      <a:pPr algn="ctr" fontAlgn="ctr"/>
                      <a:r>
                        <a:rPr lang="en-US" sz="1200" u="none" strike="noStrike" dirty="0">
                          <a:solidFill>
                            <a:schemeClr val="bg1"/>
                          </a:solidFill>
                          <a:effectLst/>
                        </a:rPr>
                        <a:t>11</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err="1">
                          <a:effectLst/>
                        </a:rPr>
                        <a:t>vernish</a:t>
                      </a:r>
                      <a:r>
                        <a:rPr lang="en-US" sz="1200" u="none" strike="noStrike" dirty="0">
                          <a:effectLst/>
                        </a:rPr>
                        <a:t> (  1 gal )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gal</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343211657"/>
                  </a:ext>
                </a:extLst>
              </a:tr>
              <a:tr h="162868">
                <a:tc>
                  <a:txBody>
                    <a:bodyPr/>
                    <a:lstStyle/>
                    <a:p>
                      <a:pPr algn="ctr" fontAlgn="ctr"/>
                      <a:r>
                        <a:rPr lang="en-US" sz="1200" u="none" strike="noStrike" dirty="0">
                          <a:solidFill>
                            <a:schemeClr val="bg1"/>
                          </a:solidFill>
                          <a:effectLst/>
                        </a:rPr>
                        <a:t>12</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cement</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0.76</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bags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75915018"/>
                  </a:ext>
                </a:extLst>
              </a:tr>
              <a:tr h="162868">
                <a:tc>
                  <a:txBody>
                    <a:bodyPr/>
                    <a:lstStyle/>
                    <a:p>
                      <a:pPr algn="ctr" fontAlgn="ctr"/>
                      <a:r>
                        <a:rPr lang="en-US" sz="1200" u="none" strike="noStrike">
                          <a:solidFill>
                            <a:schemeClr val="bg1"/>
                          </a:solidFill>
                          <a:effectLst/>
                        </a:rPr>
                        <a:t>13</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boulder</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0.125</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sud</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712478972"/>
                  </a:ext>
                </a:extLst>
              </a:tr>
              <a:tr h="162868">
                <a:tc>
                  <a:txBody>
                    <a:bodyPr/>
                    <a:lstStyle/>
                    <a:p>
                      <a:pPr algn="ctr" fontAlgn="ctr"/>
                      <a:r>
                        <a:rPr lang="en-US" sz="1200" u="none" strike="noStrike">
                          <a:solidFill>
                            <a:schemeClr val="bg1"/>
                          </a:solidFill>
                          <a:effectLst/>
                        </a:rPr>
                        <a:t>14</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Aggregate</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0.038</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sud</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901816959"/>
                  </a:ext>
                </a:extLst>
              </a:tr>
              <a:tr h="162868">
                <a:tc>
                  <a:txBody>
                    <a:bodyPr/>
                    <a:lstStyle/>
                    <a:p>
                      <a:pPr algn="ctr" fontAlgn="ctr"/>
                      <a:r>
                        <a:rPr lang="en-US" sz="1200" u="none" strike="noStrike">
                          <a:solidFill>
                            <a:schemeClr val="bg1"/>
                          </a:solidFill>
                          <a:effectLst/>
                        </a:rPr>
                        <a:t>15</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sand</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0.019</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sud</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332815949"/>
                  </a:ext>
                </a:extLst>
              </a:tr>
              <a:tr h="162868">
                <a:tc>
                  <a:txBody>
                    <a:bodyPr/>
                    <a:lstStyle/>
                    <a:p>
                      <a:pPr algn="ctr" fontAlgn="ctr"/>
                      <a:r>
                        <a:rPr lang="en-US" sz="1200" u="none" strike="noStrike">
                          <a:solidFill>
                            <a:schemeClr val="bg1"/>
                          </a:solidFill>
                          <a:effectLst/>
                        </a:rPr>
                        <a:t>18</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brush</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705045173"/>
                  </a:ext>
                </a:extLst>
              </a:tr>
              <a:tr h="162868">
                <a:tc>
                  <a:txBody>
                    <a:bodyPr/>
                    <a:lstStyle/>
                    <a:p>
                      <a:pPr algn="ctr" fontAlgn="ctr"/>
                      <a:r>
                        <a:rPr lang="en-US" sz="1200" u="none" strike="noStrike">
                          <a:solidFill>
                            <a:schemeClr val="bg1"/>
                          </a:solidFill>
                          <a:effectLst/>
                        </a:rPr>
                        <a:t>19</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GI plain sheet  ( 5 ft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30</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ft</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295774442"/>
                  </a:ext>
                </a:extLst>
              </a:tr>
              <a:tr h="162868">
                <a:tc>
                  <a:txBody>
                    <a:bodyPr/>
                    <a:lstStyle/>
                    <a:p>
                      <a:pPr algn="ctr" fontAlgn="ctr"/>
                      <a:r>
                        <a:rPr lang="en-US" sz="1200" u="none" strike="noStrike">
                          <a:solidFill>
                            <a:schemeClr val="bg1"/>
                          </a:solidFill>
                          <a:effectLst/>
                        </a:rPr>
                        <a:t>20</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C.G.I roofing sheet</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263177134"/>
                  </a:ext>
                </a:extLst>
              </a:tr>
              <a:tr h="162868">
                <a:tc>
                  <a:txBody>
                    <a:bodyPr/>
                    <a:lstStyle/>
                    <a:p>
                      <a:pPr algn="ctr" fontAlgn="ctr"/>
                      <a:r>
                        <a:rPr lang="en-US" sz="1200" u="none" strike="noStrike">
                          <a:solidFill>
                            <a:schemeClr val="bg1"/>
                          </a:solidFill>
                          <a:effectLst/>
                        </a:rPr>
                        <a:t>21</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roofing nail</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dirty="0">
                          <a:effectLst/>
                        </a:rPr>
                        <a:t>0.5</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viss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208057835"/>
                  </a:ext>
                </a:extLst>
              </a:tr>
              <a:tr h="162868">
                <a:tc>
                  <a:txBody>
                    <a:bodyPr/>
                    <a:lstStyle/>
                    <a:p>
                      <a:pPr algn="ctr" fontAlgn="ctr"/>
                      <a:r>
                        <a:rPr lang="en-US" sz="1200" u="none" strike="noStrike">
                          <a:solidFill>
                            <a:schemeClr val="bg1"/>
                          </a:solidFill>
                          <a:effectLst/>
                        </a:rPr>
                        <a:t>22</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nail ( various size)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viss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95548273"/>
                  </a:ext>
                </a:extLst>
              </a:tr>
              <a:tr h="162868">
                <a:tc>
                  <a:txBody>
                    <a:bodyPr/>
                    <a:lstStyle/>
                    <a:p>
                      <a:pPr algn="ctr" fontAlgn="ctr"/>
                      <a:r>
                        <a:rPr lang="en-US" sz="1200" u="none" strike="noStrike">
                          <a:solidFill>
                            <a:schemeClr val="bg1"/>
                          </a:solidFill>
                          <a:effectLst/>
                        </a:rPr>
                        <a:t>23</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dirty="0">
                          <a:effectLst/>
                        </a:rPr>
                        <a:t>1/2" </a:t>
                      </a:r>
                      <a:r>
                        <a:rPr lang="en-GB" sz="1200" u="none" strike="noStrike" dirty="0" err="1">
                          <a:effectLst/>
                        </a:rPr>
                        <a:t>dia</a:t>
                      </a:r>
                      <a:r>
                        <a:rPr lang="en-GB" sz="1200" u="none" strike="noStrike" dirty="0">
                          <a:effectLst/>
                        </a:rPr>
                        <a:t> Bolt and Nut 5" long with washers</a:t>
                      </a:r>
                      <a:endParaRPr lang="en-GB"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pcs</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524477069"/>
                  </a:ext>
                </a:extLst>
              </a:tr>
              <a:tr h="162868">
                <a:tc>
                  <a:txBody>
                    <a:bodyPr/>
                    <a:lstStyle/>
                    <a:p>
                      <a:pPr algn="ctr" fontAlgn="ctr"/>
                      <a:r>
                        <a:rPr lang="en-US" sz="1200" u="none" strike="noStrike">
                          <a:solidFill>
                            <a:schemeClr val="bg1"/>
                          </a:solidFill>
                          <a:effectLst/>
                        </a:rPr>
                        <a:t>24</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dirty="0">
                          <a:effectLst/>
                        </a:rPr>
                        <a:t>pan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pcs</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023051396"/>
                  </a:ext>
                </a:extLst>
              </a:tr>
              <a:tr h="162868">
                <a:tc>
                  <a:txBody>
                    <a:bodyPr/>
                    <a:lstStyle/>
                    <a:p>
                      <a:pPr algn="ctr" fontAlgn="ctr"/>
                      <a:r>
                        <a:rPr lang="en-US" sz="1200" u="none" strike="noStrike">
                          <a:solidFill>
                            <a:schemeClr val="bg1"/>
                          </a:solidFill>
                          <a:effectLst/>
                        </a:rPr>
                        <a:t>25</a:t>
                      </a:r>
                      <a:endParaRPr lang="en-US" sz="1200" b="1" i="0" u="none" strike="noStrike">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pt-BR" sz="1200" u="none" strike="noStrike" dirty="0">
                          <a:effectLst/>
                        </a:rPr>
                        <a:t>3" dia PVC pipe     4'</a:t>
                      </a:r>
                      <a:endParaRPr lang="pt-BR"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err="1">
                          <a:effectLst/>
                        </a:rPr>
                        <a:t>nos</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358164721"/>
                  </a:ext>
                </a:extLst>
              </a:tr>
              <a:tr h="162868">
                <a:tc>
                  <a:txBody>
                    <a:bodyPr/>
                    <a:lstStyle/>
                    <a:p>
                      <a:pPr algn="ctr" fontAlgn="ctr"/>
                      <a:r>
                        <a:rPr lang="en-US" sz="1200" u="none" strike="noStrike" dirty="0">
                          <a:solidFill>
                            <a:schemeClr val="bg1"/>
                          </a:solidFill>
                          <a:effectLst/>
                        </a:rPr>
                        <a:t>26</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fi-FI" sz="1200" u="none" strike="noStrike" dirty="0">
                          <a:effectLst/>
                        </a:rPr>
                        <a:t>tarpaulin sheet  4' x 4' </a:t>
                      </a:r>
                      <a:endParaRPr lang="fi-FI"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0.04</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roll</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628953633"/>
                  </a:ext>
                </a:extLst>
              </a:tr>
              <a:tr h="162868">
                <a:tc>
                  <a:txBody>
                    <a:bodyPr/>
                    <a:lstStyle/>
                    <a:p>
                      <a:pPr algn="ctr" fontAlgn="ctr"/>
                      <a:r>
                        <a:rPr lang="en-US" sz="1200" u="none" strike="noStrike" dirty="0">
                          <a:solidFill>
                            <a:schemeClr val="bg1"/>
                          </a:solidFill>
                          <a:effectLst/>
                        </a:rPr>
                        <a:t>28</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GB" sz="1200" u="none" strike="noStrike">
                          <a:effectLst/>
                        </a:rPr>
                        <a:t>fly screen 4' x 5'</a:t>
                      </a:r>
                      <a:endParaRPr lang="en-GB"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ft</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4209381447"/>
                  </a:ext>
                </a:extLst>
              </a:tr>
              <a:tr h="162868">
                <a:tc>
                  <a:txBody>
                    <a:bodyPr/>
                    <a:lstStyle/>
                    <a:p>
                      <a:pPr algn="ctr" fontAlgn="ctr"/>
                      <a:r>
                        <a:rPr lang="en-US" sz="1200" u="none" strike="noStrike" dirty="0">
                          <a:solidFill>
                            <a:schemeClr val="bg1"/>
                          </a:solidFill>
                          <a:effectLst/>
                        </a:rPr>
                        <a:t>29</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4" Hinge</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599027694"/>
                  </a:ext>
                </a:extLst>
              </a:tr>
              <a:tr h="162868">
                <a:tc>
                  <a:txBody>
                    <a:bodyPr/>
                    <a:lstStyle/>
                    <a:p>
                      <a:pPr algn="ctr" fontAlgn="ctr"/>
                      <a:r>
                        <a:rPr lang="en-US" sz="1200" u="none" strike="noStrike" dirty="0">
                          <a:solidFill>
                            <a:schemeClr val="bg1"/>
                          </a:solidFill>
                          <a:effectLst/>
                        </a:rPr>
                        <a:t>30</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4" Handle</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147762249"/>
                  </a:ext>
                </a:extLst>
              </a:tr>
              <a:tr h="162868">
                <a:tc>
                  <a:txBody>
                    <a:bodyPr/>
                    <a:lstStyle/>
                    <a:p>
                      <a:pPr algn="ctr" fontAlgn="ctr"/>
                      <a:r>
                        <a:rPr lang="en-US" sz="1200" u="none" strike="noStrike" dirty="0">
                          <a:solidFill>
                            <a:schemeClr val="bg1"/>
                          </a:solidFill>
                          <a:effectLst/>
                        </a:rPr>
                        <a:t>31</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tower bolts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569077951"/>
                  </a:ext>
                </a:extLst>
              </a:tr>
              <a:tr h="162868">
                <a:tc>
                  <a:txBody>
                    <a:bodyPr/>
                    <a:lstStyle/>
                    <a:p>
                      <a:pPr algn="ctr" fontAlgn="ctr"/>
                      <a:r>
                        <a:rPr lang="en-US" sz="1200" u="none" strike="noStrike" dirty="0">
                          <a:solidFill>
                            <a:schemeClr val="bg1"/>
                          </a:solidFill>
                          <a:effectLst/>
                        </a:rPr>
                        <a:t>32</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bedding material/coconut coir</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bags</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1471821038"/>
                  </a:ext>
                </a:extLst>
              </a:tr>
              <a:tr h="162868">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err="1">
                          <a:solidFill>
                            <a:schemeClr val="bg1"/>
                          </a:solidFill>
                          <a:effectLst/>
                        </a:rPr>
                        <a:t>Labour</a:t>
                      </a:r>
                      <a:r>
                        <a:rPr lang="en-US" sz="1200" u="none" strike="noStrike" dirty="0">
                          <a:solidFill>
                            <a:schemeClr val="bg1"/>
                          </a:solidFill>
                          <a:effectLst/>
                        </a:rPr>
                        <a:t> cost</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extLst>
                  <a:ext uri="{0D108BD9-81ED-4DB2-BD59-A6C34878D82A}">
                    <a16:rowId xmlns:a16="http://schemas.microsoft.com/office/drawing/2014/main" val="2926554388"/>
                  </a:ext>
                </a:extLst>
              </a:tr>
              <a:tr h="162868">
                <a:tc>
                  <a:txBody>
                    <a:bodyPr/>
                    <a:lstStyle/>
                    <a:p>
                      <a:pPr algn="ctr" fontAlgn="ctr"/>
                      <a:r>
                        <a:rPr lang="en-US" sz="1200" u="none" strike="noStrike" dirty="0">
                          <a:solidFill>
                            <a:schemeClr val="bg1"/>
                          </a:solidFill>
                          <a:effectLst/>
                        </a:rPr>
                        <a:t>33</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carpenter</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ctr"/>
                      <a:r>
                        <a:rPr lang="en-US" sz="1200" u="none" strike="noStrike">
                          <a:effectLst/>
                        </a:rPr>
                        <a:t>man.days</a:t>
                      </a:r>
                      <a:endParaRPr lang="en-US" sz="1200" b="0" i="0" u="none" strike="noStrike">
                        <a:solidFill>
                          <a:srgbClr val="000000"/>
                        </a:solidFill>
                        <a:effectLst/>
                        <a:latin typeface="Calibri" panose="020F0502020204030204" pitchFamily="34" charset="0"/>
                      </a:endParaRPr>
                    </a:p>
                  </a:txBody>
                  <a:tcPr marL="4078" marR="4078" marT="4078" marB="0" anchor="ctr"/>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012940428"/>
                  </a:ext>
                </a:extLst>
              </a:tr>
              <a:tr h="162868">
                <a:tc>
                  <a:txBody>
                    <a:bodyPr/>
                    <a:lstStyle/>
                    <a:p>
                      <a:pPr algn="ctr" fontAlgn="ctr"/>
                      <a:r>
                        <a:rPr lang="en-US" sz="1200" u="none" strike="noStrike" dirty="0">
                          <a:solidFill>
                            <a:schemeClr val="bg1"/>
                          </a:solidFill>
                          <a:effectLst/>
                        </a:rPr>
                        <a:t>34</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mason</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ctr"/>
                      <a:r>
                        <a:rPr lang="en-US" sz="1200" u="none" strike="noStrike">
                          <a:effectLst/>
                        </a:rPr>
                        <a:t>man.days</a:t>
                      </a:r>
                      <a:endParaRPr lang="en-US" sz="1200" b="0" i="0" u="none" strike="noStrike">
                        <a:solidFill>
                          <a:srgbClr val="000000"/>
                        </a:solidFill>
                        <a:effectLst/>
                        <a:latin typeface="Calibri" panose="020F0502020204030204" pitchFamily="34" charset="0"/>
                      </a:endParaRPr>
                    </a:p>
                  </a:txBody>
                  <a:tcPr marL="4078" marR="4078" marT="4078" marB="0" anchor="ctr"/>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2423356056"/>
                  </a:ext>
                </a:extLst>
              </a:tr>
              <a:tr h="162868">
                <a:tc>
                  <a:txBody>
                    <a:bodyPr/>
                    <a:lstStyle/>
                    <a:p>
                      <a:pPr algn="ctr" fontAlgn="ctr"/>
                      <a:r>
                        <a:rPr lang="en-US" sz="1200" u="none" strike="noStrike" dirty="0">
                          <a:solidFill>
                            <a:schemeClr val="bg1"/>
                          </a:solidFill>
                          <a:effectLst/>
                        </a:rPr>
                        <a:t>35</a:t>
                      </a:r>
                      <a:endParaRPr lang="en-US" sz="1200" b="1"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b"/>
                      <a:r>
                        <a:rPr lang="en-US" sz="1200" u="none" strike="noStrike">
                          <a:effectLst/>
                        </a:rPr>
                        <a:t>worker</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ctr"/>
                      <a:r>
                        <a:rPr lang="en-US" sz="1200" u="none" strike="noStrike">
                          <a:effectLst/>
                        </a:rPr>
                        <a:t>man.days</a:t>
                      </a:r>
                      <a:endParaRPr lang="en-US" sz="1200" b="0" i="0" u="none" strike="noStrike">
                        <a:solidFill>
                          <a:srgbClr val="000000"/>
                        </a:solidFill>
                        <a:effectLst/>
                        <a:latin typeface="Calibri" panose="020F0502020204030204" pitchFamily="34" charset="0"/>
                      </a:endParaRPr>
                    </a:p>
                  </a:txBody>
                  <a:tcPr marL="4078" marR="4078" marT="4078" marB="0" anchor="ctr"/>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078" marR="4078" marT="4078"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b"/>
                </a:tc>
                <a:extLst>
                  <a:ext uri="{0D108BD9-81ED-4DB2-BD59-A6C34878D82A}">
                    <a16:rowId xmlns:a16="http://schemas.microsoft.com/office/drawing/2014/main" val="349432784"/>
                  </a:ext>
                </a:extLst>
              </a:tr>
              <a:tr h="162868">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r" fontAlgn="ctr"/>
                      <a:r>
                        <a:rPr lang="en-US" sz="1200" u="none" strike="noStrike" dirty="0">
                          <a:solidFill>
                            <a:schemeClr val="bg1"/>
                          </a:solidFill>
                          <a:effectLst/>
                        </a:rPr>
                        <a:t>Total</a:t>
                      </a:r>
                      <a:endParaRPr lang="en-US" sz="1200" b="0"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078" marR="4078" marT="4078" marB="0" anchor="ctr">
                    <a:solidFill>
                      <a:schemeClr val="accent1">
                        <a:lumMod val="75000"/>
                      </a:schemeClr>
                    </a:solidFill>
                  </a:tcP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078" marR="4078" marT="4078" marB="0" anchor="ctr"/>
                </a:tc>
                <a:extLst>
                  <a:ext uri="{0D108BD9-81ED-4DB2-BD59-A6C34878D82A}">
                    <a16:rowId xmlns:a16="http://schemas.microsoft.com/office/drawing/2014/main" val="2620086097"/>
                  </a:ext>
                </a:extLst>
              </a:tr>
            </a:tbl>
          </a:graphicData>
        </a:graphic>
      </p:graphicFrame>
      <p:sp>
        <p:nvSpPr>
          <p:cNvPr id="44" name="Rectangle 43">
            <a:extLst>
              <a:ext uri="{FF2B5EF4-FFF2-40B4-BE49-F238E27FC236}">
                <a16:creationId xmlns:a16="http://schemas.microsoft.com/office/drawing/2014/main" id="{4FF2F8BC-9479-4991-8EE9-5062F5CE2717}"/>
              </a:ext>
            </a:extLst>
          </p:cNvPr>
          <p:cNvSpPr/>
          <p:nvPr/>
        </p:nvSpPr>
        <p:spPr>
          <a:xfrm>
            <a:off x="9031753" y="5608248"/>
            <a:ext cx="2860778" cy="369332"/>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Single door household TWT</a:t>
            </a:r>
            <a:endParaRPr lang="en-US" dirty="0"/>
          </a:p>
        </p:txBody>
      </p:sp>
    </p:spTree>
    <p:extLst>
      <p:ext uri="{BB962C8B-B14F-4D97-AF65-F5344CB8AC3E}">
        <p14:creationId xmlns:p14="http://schemas.microsoft.com/office/powerpoint/2010/main" val="18458479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D2F71E75-DDA1-4B21-AA5E-057D6E5C6A93}"/>
              </a:ext>
            </a:extLst>
          </p:cNvPr>
          <p:cNvSpPr/>
          <p:nvPr/>
        </p:nvSpPr>
        <p:spPr>
          <a:xfrm>
            <a:off x="0" y="236298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 name="Rectangle 2">
            <a:hlinkClick r:id="rId3" action="ppaction://hlinksldjump"/>
            <a:extLst>
              <a:ext uri="{FF2B5EF4-FFF2-40B4-BE49-F238E27FC236}">
                <a16:creationId xmlns:a16="http://schemas.microsoft.com/office/drawing/2014/main" id="{2AAC8BCE-9191-4DD7-9A66-DDF139EFCE39}"/>
              </a:ext>
            </a:extLst>
          </p:cNvPr>
          <p:cNvSpPr/>
          <p:nvPr/>
        </p:nvSpPr>
        <p:spPr>
          <a:xfrm>
            <a:off x="-6" y="305394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4" name="Rectangle 3">
            <a:hlinkClick r:id="rId4" action="ppaction://hlinksldjump"/>
            <a:extLst>
              <a:ext uri="{FF2B5EF4-FFF2-40B4-BE49-F238E27FC236}">
                <a16:creationId xmlns:a16="http://schemas.microsoft.com/office/drawing/2014/main" id="{D212E7E7-2C22-4DBA-92B3-CACE02BFAB42}"/>
              </a:ext>
            </a:extLst>
          </p:cNvPr>
          <p:cNvSpPr/>
          <p:nvPr/>
        </p:nvSpPr>
        <p:spPr>
          <a:xfrm>
            <a:off x="0" y="375339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5" name="Rectangle 4">
            <a:hlinkClick r:id="rId5" action="ppaction://hlinksldjump"/>
            <a:extLst>
              <a:ext uri="{FF2B5EF4-FFF2-40B4-BE49-F238E27FC236}">
                <a16:creationId xmlns:a16="http://schemas.microsoft.com/office/drawing/2014/main" id="{39879158-7A36-4B91-8842-03BFADF9B147}"/>
              </a:ext>
            </a:extLst>
          </p:cNvPr>
          <p:cNvSpPr/>
          <p:nvPr/>
        </p:nvSpPr>
        <p:spPr>
          <a:xfrm>
            <a:off x="0" y="427560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6" name="Rectangle 5">
            <a:extLst>
              <a:ext uri="{FF2B5EF4-FFF2-40B4-BE49-F238E27FC236}">
                <a16:creationId xmlns:a16="http://schemas.microsoft.com/office/drawing/2014/main" id="{02E2A916-974C-4B84-99DD-D6443BCE202E}"/>
              </a:ext>
            </a:extLst>
          </p:cNvPr>
          <p:cNvSpPr/>
          <p:nvPr/>
        </p:nvSpPr>
        <p:spPr>
          <a:xfrm>
            <a:off x="-6" y="5037606"/>
            <a:ext cx="1176793"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Annexes</a:t>
            </a:r>
            <a:endParaRPr lang="en-US" sz="1200" dirty="0">
              <a:solidFill>
                <a:schemeClr val="tx1"/>
              </a:solidFill>
            </a:endParaRPr>
          </a:p>
        </p:txBody>
      </p:sp>
      <p:sp>
        <p:nvSpPr>
          <p:cNvPr id="7" name="Rectangle 6">
            <a:hlinkClick r:id="rId6" action="ppaction://hlinksldjump"/>
            <a:extLst>
              <a:ext uri="{FF2B5EF4-FFF2-40B4-BE49-F238E27FC236}">
                <a16:creationId xmlns:a16="http://schemas.microsoft.com/office/drawing/2014/main" id="{CEEBA283-9283-4B69-81AF-9045A1A4FAE2}"/>
              </a:ext>
            </a:extLst>
          </p:cNvPr>
          <p:cNvSpPr/>
          <p:nvPr/>
        </p:nvSpPr>
        <p:spPr>
          <a:xfrm>
            <a:off x="-6" y="16067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8" name="Rectangle 7">
            <a:hlinkClick r:id="rId7" action="ppaction://hlinksldjump"/>
            <a:extLst>
              <a:ext uri="{FF2B5EF4-FFF2-40B4-BE49-F238E27FC236}">
                <a16:creationId xmlns:a16="http://schemas.microsoft.com/office/drawing/2014/main" id="{86641D3C-03B8-4664-A661-A112E55FB37F}"/>
              </a:ext>
            </a:extLst>
          </p:cNvPr>
          <p:cNvSpPr/>
          <p:nvPr/>
        </p:nvSpPr>
        <p:spPr>
          <a:xfrm>
            <a:off x="-6" y="195271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9" name="Rectangle 8">
            <a:hlinkClick r:id="rId8" action="ppaction://hlinksldjump"/>
            <a:extLst>
              <a:ext uri="{FF2B5EF4-FFF2-40B4-BE49-F238E27FC236}">
                <a16:creationId xmlns:a16="http://schemas.microsoft.com/office/drawing/2014/main" id="{4D04023E-8666-4040-852F-C5A47C19C7F4}"/>
              </a:ext>
            </a:extLst>
          </p:cNvPr>
          <p:cNvSpPr/>
          <p:nvPr/>
        </p:nvSpPr>
        <p:spPr>
          <a:xfrm>
            <a:off x="0" y="27547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0" name="Rectangle 9">
            <a:hlinkClick r:id="rId9" action="ppaction://hlinksldjump"/>
            <a:extLst>
              <a:ext uri="{FF2B5EF4-FFF2-40B4-BE49-F238E27FC236}">
                <a16:creationId xmlns:a16="http://schemas.microsoft.com/office/drawing/2014/main" id="{F1F54FAD-18AD-4263-8192-D21B71D246AD}"/>
              </a:ext>
            </a:extLst>
          </p:cNvPr>
          <p:cNvSpPr/>
          <p:nvPr/>
        </p:nvSpPr>
        <p:spPr>
          <a:xfrm>
            <a:off x="-6" y="344972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1" name="Rectangle 10">
            <a:hlinkClick r:id="rId10" action="ppaction://hlinksldjump"/>
            <a:extLst>
              <a:ext uri="{FF2B5EF4-FFF2-40B4-BE49-F238E27FC236}">
                <a16:creationId xmlns:a16="http://schemas.microsoft.com/office/drawing/2014/main" id="{B4081652-D889-4E10-85DC-22E9E83BC920}"/>
              </a:ext>
            </a:extLst>
          </p:cNvPr>
          <p:cNvSpPr/>
          <p:nvPr/>
        </p:nvSpPr>
        <p:spPr>
          <a:xfrm>
            <a:off x="0" y="40594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11" action="ppaction://hlinksldjump"/>
            <a:extLst>
              <a:ext uri="{FF2B5EF4-FFF2-40B4-BE49-F238E27FC236}">
                <a16:creationId xmlns:a16="http://schemas.microsoft.com/office/drawing/2014/main" id="{5D44DF2C-9028-4548-A6BE-2F83202FFCF1}"/>
              </a:ext>
            </a:extLst>
          </p:cNvPr>
          <p:cNvSpPr/>
          <p:nvPr/>
        </p:nvSpPr>
        <p:spPr>
          <a:xfrm>
            <a:off x="-2" y="97018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A44507C0-D8E2-40B1-8615-D00BEAC80A48}"/>
              </a:ext>
            </a:extLst>
          </p:cNvPr>
          <p:cNvSpPr/>
          <p:nvPr/>
        </p:nvSpPr>
        <p:spPr>
          <a:xfrm>
            <a:off x="0" y="33375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DA416775-0479-4AD6-B45F-C4C467ADA4D9}"/>
              </a:ext>
            </a:extLst>
          </p:cNvPr>
          <p:cNvSpPr/>
          <p:nvPr/>
        </p:nvSpPr>
        <p:spPr>
          <a:xfrm>
            <a:off x="-1" y="66760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71779BCC-D6AA-4CCD-8C9B-25861F8D5101}"/>
              </a:ext>
            </a:extLst>
          </p:cNvPr>
          <p:cNvSpPr/>
          <p:nvPr/>
        </p:nvSpPr>
        <p:spPr>
          <a:xfrm>
            <a:off x="-3" y="134463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BC86DE2F-68F4-4EDD-A3EE-C3E1981BBAC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5DC5F4C8-7375-4300-AF51-204FD2F566AC}"/>
              </a:ext>
            </a:extLst>
          </p:cNvPr>
          <p:cNvSpPr/>
          <p:nvPr/>
        </p:nvSpPr>
        <p:spPr>
          <a:xfrm>
            <a:off x="0" y="462104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8" name="Rectangle 17">
            <a:hlinkClick r:id="rId17" action="ppaction://hlinksldjump"/>
            <a:extLst>
              <a:ext uri="{FF2B5EF4-FFF2-40B4-BE49-F238E27FC236}">
                <a16:creationId xmlns:a16="http://schemas.microsoft.com/office/drawing/2014/main" id="{BDF091C9-94D2-45A2-9BD4-31ED5A29D954}"/>
              </a:ext>
            </a:extLst>
          </p:cNvPr>
          <p:cNvSpPr/>
          <p:nvPr/>
        </p:nvSpPr>
        <p:spPr>
          <a:xfrm>
            <a:off x="10916157" y="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Double door  pit latrine</a:t>
            </a:r>
            <a:endParaRPr lang="en-US" sz="900" dirty="0"/>
          </a:p>
        </p:txBody>
      </p:sp>
      <p:sp>
        <p:nvSpPr>
          <p:cNvPr id="25" name="Rectangle 24">
            <a:hlinkClick r:id="rId18" action="ppaction://hlinksldjump"/>
            <a:extLst>
              <a:ext uri="{FF2B5EF4-FFF2-40B4-BE49-F238E27FC236}">
                <a16:creationId xmlns:a16="http://schemas.microsoft.com/office/drawing/2014/main" id="{14E9C2CE-7D8D-4569-995F-1E578C387923}"/>
              </a:ext>
            </a:extLst>
          </p:cNvPr>
          <p:cNvSpPr/>
          <p:nvPr/>
        </p:nvSpPr>
        <p:spPr>
          <a:xfrm>
            <a:off x="10916155" y="26005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Off-set pour-flush latrine</a:t>
            </a:r>
            <a:endParaRPr lang="en-US" sz="900" dirty="0"/>
          </a:p>
        </p:txBody>
      </p:sp>
      <p:sp>
        <p:nvSpPr>
          <p:cNvPr id="27" name="Rectangle 26">
            <a:hlinkClick r:id="rId19" action="ppaction://hlinksldjump"/>
            <a:extLst>
              <a:ext uri="{FF2B5EF4-FFF2-40B4-BE49-F238E27FC236}">
                <a16:creationId xmlns:a16="http://schemas.microsoft.com/office/drawing/2014/main" id="{9ED6C76F-CC56-4654-B21C-C9AB2859E6CB}"/>
              </a:ext>
            </a:extLst>
          </p:cNvPr>
          <p:cNvSpPr/>
          <p:nvPr/>
        </p:nvSpPr>
        <p:spPr>
          <a:xfrm>
            <a:off x="10916156" y="328793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Containment pour flush latrine</a:t>
            </a:r>
            <a:endParaRPr lang="en-US" sz="900" dirty="0"/>
          </a:p>
        </p:txBody>
      </p:sp>
      <p:sp>
        <p:nvSpPr>
          <p:cNvPr id="29" name="Rectangle 28">
            <a:hlinkClick r:id="rId20" action="ppaction://hlinksldjump"/>
            <a:extLst>
              <a:ext uri="{FF2B5EF4-FFF2-40B4-BE49-F238E27FC236}">
                <a16:creationId xmlns:a16="http://schemas.microsoft.com/office/drawing/2014/main" id="{755DD15B-651E-43BD-9985-41A747AE58A9}"/>
              </a:ext>
            </a:extLst>
          </p:cNvPr>
          <p:cNvSpPr/>
          <p:nvPr/>
        </p:nvSpPr>
        <p:spPr>
          <a:xfrm>
            <a:off x="9121309" y="0"/>
            <a:ext cx="719397"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a:t>
            </a:r>
            <a:endParaRPr lang="en-US" sz="900" dirty="0"/>
          </a:p>
        </p:txBody>
      </p:sp>
      <p:sp>
        <p:nvSpPr>
          <p:cNvPr id="31" name="Rectangle 30">
            <a:extLst>
              <a:ext uri="{FF2B5EF4-FFF2-40B4-BE49-F238E27FC236}">
                <a16:creationId xmlns:a16="http://schemas.microsoft.com/office/drawing/2014/main" id="{E89AF461-02E3-4855-AB4C-C498F9E06B66}"/>
              </a:ext>
            </a:extLst>
          </p:cNvPr>
          <p:cNvSpPr/>
          <p:nvPr/>
        </p:nvSpPr>
        <p:spPr>
          <a:xfrm>
            <a:off x="9840707" y="0"/>
            <a:ext cx="719397"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BoQ</a:t>
            </a:r>
            <a:endParaRPr lang="en-US" sz="900" dirty="0">
              <a:solidFill>
                <a:schemeClr val="tx1"/>
              </a:solidFill>
            </a:endParaRPr>
          </a:p>
        </p:txBody>
      </p:sp>
      <p:sp>
        <p:nvSpPr>
          <p:cNvPr id="33" name="Rectangle 32">
            <a:hlinkClick r:id="rId21" action="ppaction://hlinksldjump"/>
            <a:extLst>
              <a:ext uri="{FF2B5EF4-FFF2-40B4-BE49-F238E27FC236}">
                <a16:creationId xmlns:a16="http://schemas.microsoft.com/office/drawing/2014/main" id="{1A45E994-BEE4-4573-92DC-D73E42C1F330}"/>
              </a:ext>
            </a:extLst>
          </p:cNvPr>
          <p:cNvSpPr/>
          <p:nvPr/>
        </p:nvSpPr>
        <p:spPr>
          <a:xfrm>
            <a:off x="10916157" y="333784"/>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Deep Trench latrine</a:t>
            </a:r>
            <a:endParaRPr lang="en-US" sz="900" dirty="0"/>
          </a:p>
        </p:txBody>
      </p:sp>
      <p:sp>
        <p:nvSpPr>
          <p:cNvPr id="34" name="Rectangle 33">
            <a:hlinkClick r:id="rId22" action="ppaction://hlinksldjump"/>
            <a:extLst>
              <a:ext uri="{FF2B5EF4-FFF2-40B4-BE49-F238E27FC236}">
                <a16:creationId xmlns:a16="http://schemas.microsoft.com/office/drawing/2014/main" id="{AA95F94C-7CDF-4372-A8E4-22ABD0892422}"/>
              </a:ext>
            </a:extLst>
          </p:cNvPr>
          <p:cNvSpPr/>
          <p:nvPr/>
        </p:nvSpPr>
        <p:spPr>
          <a:xfrm>
            <a:off x="10916157" y="674572"/>
            <a:ext cx="1275844" cy="442129"/>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a:t>
            </a:r>
            <a:r>
              <a:rPr lang="en-GB" sz="900" dirty="0" err="1"/>
              <a:t>desludgeable</a:t>
            </a:r>
            <a:r>
              <a:rPr lang="en-GB" sz="900" dirty="0"/>
              <a:t> lined pit latrine</a:t>
            </a:r>
            <a:endParaRPr lang="en-US" sz="900" dirty="0"/>
          </a:p>
        </p:txBody>
      </p:sp>
      <p:sp>
        <p:nvSpPr>
          <p:cNvPr id="35" name="Rectangle 34">
            <a:hlinkClick r:id="rId23" action="ppaction://hlinksldjump"/>
            <a:extLst>
              <a:ext uri="{FF2B5EF4-FFF2-40B4-BE49-F238E27FC236}">
                <a16:creationId xmlns:a16="http://schemas.microsoft.com/office/drawing/2014/main" id="{C1B85D49-CD34-43D6-95CA-F6638E6A0388}"/>
              </a:ext>
            </a:extLst>
          </p:cNvPr>
          <p:cNvSpPr/>
          <p:nvPr/>
        </p:nvSpPr>
        <p:spPr>
          <a:xfrm>
            <a:off x="10916155" y="112505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“trench” latrine</a:t>
            </a:r>
            <a:endParaRPr lang="en-US" sz="900" dirty="0"/>
          </a:p>
        </p:txBody>
      </p:sp>
      <p:sp>
        <p:nvSpPr>
          <p:cNvPr id="37" name="Rectangle 36">
            <a:hlinkClick r:id="rId24" action="ppaction://hlinksldjump"/>
            <a:extLst>
              <a:ext uri="{FF2B5EF4-FFF2-40B4-BE49-F238E27FC236}">
                <a16:creationId xmlns:a16="http://schemas.microsoft.com/office/drawing/2014/main" id="{18F528C0-3658-4001-BFA6-3920B94672DE}"/>
              </a:ext>
            </a:extLst>
          </p:cNvPr>
          <p:cNvSpPr/>
          <p:nvPr/>
        </p:nvSpPr>
        <p:spPr>
          <a:xfrm>
            <a:off x="10916155" y="1916359"/>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Single pit latrine</a:t>
            </a:r>
            <a:endParaRPr lang="en-US" sz="900" dirty="0"/>
          </a:p>
        </p:txBody>
      </p:sp>
      <p:sp>
        <p:nvSpPr>
          <p:cNvPr id="38" name="Rectangle 37">
            <a:hlinkClick r:id="rId25" action="ppaction://hlinksldjump"/>
            <a:extLst>
              <a:ext uri="{FF2B5EF4-FFF2-40B4-BE49-F238E27FC236}">
                <a16:creationId xmlns:a16="http://schemas.microsoft.com/office/drawing/2014/main" id="{D3C52A3A-4DF7-4FDA-88CE-3990F089DE0B}"/>
              </a:ext>
            </a:extLst>
          </p:cNvPr>
          <p:cNvSpPr/>
          <p:nvPr/>
        </p:nvSpPr>
        <p:spPr>
          <a:xfrm>
            <a:off x="10916155" y="2258470"/>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Raised Single pit latrine</a:t>
            </a:r>
            <a:endParaRPr lang="en-US" sz="900" dirty="0"/>
          </a:p>
        </p:txBody>
      </p:sp>
      <p:sp>
        <p:nvSpPr>
          <p:cNvPr id="39" name="Rectangle 38">
            <a:hlinkClick r:id="rId26" action="ppaction://hlinksldjump"/>
            <a:extLst>
              <a:ext uri="{FF2B5EF4-FFF2-40B4-BE49-F238E27FC236}">
                <a16:creationId xmlns:a16="http://schemas.microsoft.com/office/drawing/2014/main" id="{1CA5AB7F-69B8-400C-BE30-10B1E420E3A8}"/>
              </a:ext>
            </a:extLst>
          </p:cNvPr>
          <p:cNvSpPr/>
          <p:nvPr/>
        </p:nvSpPr>
        <p:spPr>
          <a:xfrm>
            <a:off x="10916155" y="2954281"/>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SaTo</a:t>
            </a:r>
            <a:r>
              <a:rPr lang="en-GB" sz="900" dirty="0"/>
              <a:t> Pan Pour Flush Toilet</a:t>
            </a:r>
            <a:endParaRPr lang="en-US" sz="900" dirty="0"/>
          </a:p>
        </p:txBody>
      </p:sp>
      <p:sp>
        <p:nvSpPr>
          <p:cNvPr id="40" name="Rectangle 39">
            <a:hlinkClick r:id="rId27" action="ppaction://hlinksldjump"/>
            <a:extLst>
              <a:ext uri="{FF2B5EF4-FFF2-40B4-BE49-F238E27FC236}">
                <a16:creationId xmlns:a16="http://schemas.microsoft.com/office/drawing/2014/main" id="{90430598-5252-487F-A05C-65AC9F0B69B2}"/>
              </a:ext>
            </a:extLst>
          </p:cNvPr>
          <p:cNvSpPr/>
          <p:nvPr/>
        </p:nvSpPr>
        <p:spPr>
          <a:xfrm>
            <a:off x="10916156" y="3638397"/>
            <a:ext cx="1275844" cy="333755"/>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UDDT double vault</a:t>
            </a:r>
            <a:endParaRPr lang="en-US" sz="900" dirty="0"/>
          </a:p>
        </p:txBody>
      </p:sp>
      <p:sp>
        <p:nvSpPr>
          <p:cNvPr id="41" name="Rectangle 40">
            <a:extLst>
              <a:ext uri="{FF2B5EF4-FFF2-40B4-BE49-F238E27FC236}">
                <a16:creationId xmlns:a16="http://schemas.microsoft.com/office/drawing/2014/main" id="{B98D52CA-1C66-40AB-B27E-549C7BE0D159}"/>
              </a:ext>
            </a:extLst>
          </p:cNvPr>
          <p:cNvSpPr/>
          <p:nvPr/>
        </p:nvSpPr>
        <p:spPr>
          <a:xfrm>
            <a:off x="10916156" y="3980508"/>
            <a:ext cx="1275844" cy="333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Tiger worm toilet</a:t>
            </a:r>
            <a:endParaRPr lang="en-US" sz="900" dirty="0">
              <a:solidFill>
                <a:schemeClr val="tx1"/>
              </a:solidFill>
            </a:endParaRPr>
          </a:p>
        </p:txBody>
      </p:sp>
      <p:sp>
        <p:nvSpPr>
          <p:cNvPr id="32" name="Action Button: Go Back or Previous 31">
            <a:hlinkClick r:id="" action="ppaction://hlinkshowjump?jump=previousslide" highlightClick="1"/>
            <a:extLst>
              <a:ext uri="{FF2B5EF4-FFF2-40B4-BE49-F238E27FC236}">
                <a16:creationId xmlns:a16="http://schemas.microsoft.com/office/drawing/2014/main" id="{E26C8DF7-910C-452D-AE52-786075282337}"/>
              </a:ext>
            </a:extLst>
          </p:cNvPr>
          <p:cNvSpPr/>
          <p:nvPr/>
        </p:nvSpPr>
        <p:spPr>
          <a:xfrm>
            <a:off x="8765256" y="0"/>
            <a:ext cx="348291" cy="33375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28" action="ppaction://hlinksldjump"/>
            <a:extLst>
              <a:ext uri="{FF2B5EF4-FFF2-40B4-BE49-F238E27FC236}">
                <a16:creationId xmlns:a16="http://schemas.microsoft.com/office/drawing/2014/main" id="{2AC17830-ED46-4CED-8098-28079B201488}"/>
              </a:ext>
            </a:extLst>
          </p:cNvPr>
          <p:cNvSpPr/>
          <p:nvPr/>
        </p:nvSpPr>
        <p:spPr>
          <a:xfrm>
            <a:off x="10916155" y="1458812"/>
            <a:ext cx="1275844" cy="449191"/>
          </a:xfrm>
          <a:prstGeom prst="rect">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Emergency sandbag raised latrine</a:t>
            </a:r>
            <a:endParaRPr lang="en-US" sz="900" dirty="0"/>
          </a:p>
        </p:txBody>
      </p:sp>
      <p:graphicFrame>
        <p:nvGraphicFramePr>
          <p:cNvPr id="20" name="Table 19">
            <a:extLst>
              <a:ext uri="{FF2B5EF4-FFF2-40B4-BE49-F238E27FC236}">
                <a16:creationId xmlns:a16="http://schemas.microsoft.com/office/drawing/2014/main" id="{398055AA-52FA-4095-BC12-233F682861C8}"/>
              </a:ext>
            </a:extLst>
          </p:cNvPr>
          <p:cNvGraphicFramePr>
            <a:graphicFrameLocks noGrp="1"/>
          </p:cNvGraphicFramePr>
          <p:nvPr>
            <p:extLst>
              <p:ext uri="{D42A27DB-BD31-4B8C-83A1-F6EECF244321}">
                <p14:modId xmlns:p14="http://schemas.microsoft.com/office/powerpoint/2010/main" val="1057623042"/>
              </p:ext>
            </p:extLst>
          </p:nvPr>
        </p:nvGraphicFramePr>
        <p:xfrm>
          <a:off x="1419798" y="227813"/>
          <a:ext cx="7016639" cy="6443828"/>
        </p:xfrm>
        <a:graphic>
          <a:graphicData uri="http://schemas.openxmlformats.org/drawingml/2006/table">
            <a:tbl>
              <a:tblPr>
                <a:tableStyleId>{5C22544A-7EE6-4342-B048-85BDC9FD1C3A}</a:tableStyleId>
              </a:tblPr>
              <a:tblGrid>
                <a:gridCol w="496613">
                  <a:extLst>
                    <a:ext uri="{9D8B030D-6E8A-4147-A177-3AD203B41FA5}">
                      <a16:colId xmlns:a16="http://schemas.microsoft.com/office/drawing/2014/main" val="3361137020"/>
                    </a:ext>
                  </a:extLst>
                </a:gridCol>
                <a:gridCol w="3561098">
                  <a:extLst>
                    <a:ext uri="{9D8B030D-6E8A-4147-A177-3AD203B41FA5}">
                      <a16:colId xmlns:a16="http://schemas.microsoft.com/office/drawing/2014/main" val="2359342551"/>
                    </a:ext>
                  </a:extLst>
                </a:gridCol>
                <a:gridCol w="652090">
                  <a:extLst>
                    <a:ext uri="{9D8B030D-6E8A-4147-A177-3AD203B41FA5}">
                      <a16:colId xmlns:a16="http://schemas.microsoft.com/office/drawing/2014/main" val="1776076662"/>
                    </a:ext>
                  </a:extLst>
                </a:gridCol>
                <a:gridCol w="768946">
                  <a:extLst>
                    <a:ext uri="{9D8B030D-6E8A-4147-A177-3AD203B41FA5}">
                      <a16:colId xmlns:a16="http://schemas.microsoft.com/office/drawing/2014/main" val="3900823096"/>
                    </a:ext>
                  </a:extLst>
                </a:gridCol>
                <a:gridCol w="768946">
                  <a:extLst>
                    <a:ext uri="{9D8B030D-6E8A-4147-A177-3AD203B41FA5}">
                      <a16:colId xmlns:a16="http://schemas.microsoft.com/office/drawing/2014/main" val="2202100613"/>
                    </a:ext>
                  </a:extLst>
                </a:gridCol>
                <a:gridCol w="768946">
                  <a:extLst>
                    <a:ext uri="{9D8B030D-6E8A-4147-A177-3AD203B41FA5}">
                      <a16:colId xmlns:a16="http://schemas.microsoft.com/office/drawing/2014/main" val="2356026761"/>
                    </a:ext>
                  </a:extLst>
                </a:gridCol>
              </a:tblGrid>
              <a:tr h="266459">
                <a:tc>
                  <a:txBody>
                    <a:bodyPr/>
                    <a:lstStyle/>
                    <a:p>
                      <a:pPr algn="ctr" fontAlgn="ctr"/>
                      <a:r>
                        <a:rPr lang="en-US" sz="1200" u="none" strike="noStrike" dirty="0" err="1">
                          <a:solidFill>
                            <a:schemeClr val="bg1"/>
                          </a:solidFill>
                          <a:effectLst/>
                        </a:rPr>
                        <a:t>Sr.No</a:t>
                      </a:r>
                      <a:r>
                        <a:rPr lang="en-US" sz="1200" u="none" strike="noStrike" dirty="0">
                          <a:solidFill>
                            <a:schemeClr val="bg1"/>
                          </a:solidFill>
                          <a:effectLst/>
                        </a:rPr>
                        <a:t>.</a:t>
                      </a:r>
                      <a:endParaRPr lang="en-US" sz="1200" b="1"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dirty="0">
                          <a:solidFill>
                            <a:schemeClr val="bg1"/>
                          </a:solidFill>
                          <a:effectLst/>
                        </a:rPr>
                        <a:t>Description</a:t>
                      </a:r>
                      <a:endParaRPr lang="en-US" sz="1200" b="1"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a:solidFill>
                            <a:schemeClr val="bg1"/>
                          </a:solidFill>
                          <a:effectLst/>
                        </a:rPr>
                        <a:t>Quantity</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a:solidFill>
                            <a:schemeClr val="bg1"/>
                          </a:solidFill>
                          <a:effectLst/>
                        </a:rPr>
                        <a:t>Unit</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a:solidFill>
                            <a:schemeClr val="bg1"/>
                          </a:solidFill>
                          <a:effectLst/>
                        </a:rPr>
                        <a:t>Unit cost</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dirty="0">
                          <a:solidFill>
                            <a:schemeClr val="bg1"/>
                          </a:solidFill>
                          <a:effectLst/>
                        </a:rPr>
                        <a:t>Total</a:t>
                      </a:r>
                      <a:endParaRPr lang="en-US" sz="1200" b="1"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extLst>
                  <a:ext uri="{0D108BD9-81ED-4DB2-BD59-A6C34878D82A}">
                    <a16:rowId xmlns:a16="http://schemas.microsoft.com/office/drawing/2014/main" val="533990788"/>
                  </a:ext>
                </a:extLst>
              </a:tr>
              <a:tr h="156741">
                <a:tc>
                  <a:txBody>
                    <a:bodyPr/>
                    <a:lstStyle/>
                    <a:p>
                      <a:pPr algn="ctr" fontAlgn="ctr"/>
                      <a:r>
                        <a:rPr lang="en-US" sz="1200" u="none" strike="noStrike">
                          <a:solidFill>
                            <a:schemeClr val="bg1"/>
                          </a:solidFill>
                          <a:effectLst/>
                        </a:rPr>
                        <a:t> </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Material </a:t>
                      </a:r>
                      <a:endParaRPr lang="en-US" sz="1200" b="1"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a:solidFill>
                            <a:schemeClr val="bg1"/>
                          </a:solidFill>
                          <a:effectLst/>
                        </a:rPr>
                        <a:t> </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a:solidFill>
                            <a:schemeClr val="bg1"/>
                          </a:solidFill>
                          <a:effectLst/>
                        </a:rPr>
                        <a:t> </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a:solidFill>
                            <a:schemeClr val="bg1"/>
                          </a:solidFill>
                          <a:effectLst/>
                        </a:rPr>
                        <a:t> </a:t>
                      </a:r>
                      <a:endParaRPr lang="en-US" sz="1200" b="1"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ctr" fontAlgn="ctr"/>
                      <a:r>
                        <a:rPr lang="en-US" sz="1200"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extLst>
                  <a:ext uri="{0D108BD9-81ED-4DB2-BD59-A6C34878D82A}">
                    <a16:rowId xmlns:a16="http://schemas.microsoft.com/office/drawing/2014/main" val="2094651026"/>
                  </a:ext>
                </a:extLst>
              </a:tr>
              <a:tr h="151516">
                <a:tc>
                  <a:txBody>
                    <a:bodyPr/>
                    <a:lstStyle/>
                    <a:p>
                      <a:pPr algn="r" fontAlgn="ctr"/>
                      <a:r>
                        <a:rPr lang="en-US" sz="1200" u="none" strike="noStrike" dirty="0">
                          <a:solidFill>
                            <a:schemeClr val="bg1"/>
                          </a:solidFill>
                          <a:effectLst/>
                        </a:rPr>
                        <a:t>1</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Hard wood 3" x3" post 9' length</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425404604"/>
                  </a:ext>
                </a:extLst>
              </a:tr>
              <a:tr h="151516">
                <a:tc>
                  <a:txBody>
                    <a:bodyPr/>
                    <a:lstStyle/>
                    <a:p>
                      <a:pPr algn="r" fontAlgn="ctr"/>
                      <a:r>
                        <a:rPr lang="en-US" sz="1200" u="none" strike="noStrike" dirty="0">
                          <a:solidFill>
                            <a:schemeClr val="bg1"/>
                          </a:solidFill>
                          <a:effectLst/>
                        </a:rPr>
                        <a:t>2</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3" x 2" hard wood 12' length</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159458543"/>
                  </a:ext>
                </a:extLst>
              </a:tr>
              <a:tr h="151516">
                <a:tc>
                  <a:txBody>
                    <a:bodyPr/>
                    <a:lstStyle/>
                    <a:p>
                      <a:pPr algn="r" fontAlgn="ctr"/>
                      <a:r>
                        <a:rPr lang="en-US" sz="1200" u="none" strike="noStrike" dirty="0">
                          <a:solidFill>
                            <a:schemeClr val="bg1"/>
                          </a:solidFill>
                          <a:effectLst/>
                        </a:rPr>
                        <a:t>3</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3"x1" hard wood 12' length</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283767237"/>
                  </a:ext>
                </a:extLst>
              </a:tr>
              <a:tr h="151516">
                <a:tc>
                  <a:txBody>
                    <a:bodyPr/>
                    <a:lstStyle/>
                    <a:p>
                      <a:pPr algn="r" fontAlgn="ctr"/>
                      <a:r>
                        <a:rPr lang="en-US" sz="1200" u="none" strike="noStrike" dirty="0">
                          <a:solidFill>
                            <a:schemeClr val="bg1"/>
                          </a:solidFill>
                          <a:effectLst/>
                        </a:rPr>
                        <a:t>4</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3" x 0.5" hard wood for beading</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328709479"/>
                  </a:ext>
                </a:extLst>
              </a:tr>
              <a:tr h="151516">
                <a:tc>
                  <a:txBody>
                    <a:bodyPr/>
                    <a:lstStyle/>
                    <a:p>
                      <a:pPr algn="r" fontAlgn="ctr"/>
                      <a:r>
                        <a:rPr lang="en-US" sz="1200" u="none" strike="noStrike" dirty="0">
                          <a:solidFill>
                            <a:schemeClr val="bg1"/>
                          </a:solidFill>
                          <a:effectLst/>
                        </a:rPr>
                        <a:t>5</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Pan cover with 5 ply wood , 2" x1" frame</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928511537"/>
                  </a:ext>
                </a:extLst>
              </a:tr>
              <a:tr h="151516">
                <a:tc>
                  <a:txBody>
                    <a:bodyPr/>
                    <a:lstStyle/>
                    <a:p>
                      <a:pPr algn="r" fontAlgn="ctr"/>
                      <a:r>
                        <a:rPr lang="en-US" sz="1200" u="none" strike="noStrike" dirty="0">
                          <a:solidFill>
                            <a:schemeClr val="bg1"/>
                          </a:solidFill>
                          <a:effectLst/>
                        </a:rPr>
                        <a:t>6</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8mm rebar</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240</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Rft</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072424296"/>
                  </a:ext>
                </a:extLst>
              </a:tr>
              <a:tr h="151516">
                <a:tc>
                  <a:txBody>
                    <a:bodyPr/>
                    <a:lstStyle/>
                    <a:p>
                      <a:pPr algn="r" fontAlgn="ctr"/>
                      <a:r>
                        <a:rPr lang="en-US" sz="1200" u="none" strike="noStrike" dirty="0">
                          <a:solidFill>
                            <a:schemeClr val="bg1"/>
                          </a:solidFill>
                          <a:effectLst/>
                        </a:rPr>
                        <a:t>7</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6 mm rebar</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160</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Rft</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697602935"/>
                  </a:ext>
                </a:extLst>
              </a:tr>
              <a:tr h="151516">
                <a:tc>
                  <a:txBody>
                    <a:bodyPr/>
                    <a:lstStyle/>
                    <a:p>
                      <a:pPr algn="r" fontAlgn="ctr"/>
                      <a:r>
                        <a:rPr lang="en-US" sz="1200" u="none" strike="noStrike" dirty="0">
                          <a:solidFill>
                            <a:schemeClr val="bg1"/>
                          </a:solidFill>
                          <a:effectLst/>
                        </a:rPr>
                        <a:t>8</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Binding wire</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0.5</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viss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446067912"/>
                  </a:ext>
                </a:extLst>
              </a:tr>
              <a:tr h="151516">
                <a:tc>
                  <a:txBody>
                    <a:bodyPr/>
                    <a:lstStyle/>
                    <a:p>
                      <a:pPr algn="r" fontAlgn="ctr"/>
                      <a:r>
                        <a:rPr lang="en-US" sz="1200" u="none" strike="noStrike" dirty="0">
                          <a:solidFill>
                            <a:schemeClr val="bg1"/>
                          </a:solidFill>
                          <a:effectLst/>
                        </a:rPr>
                        <a:t>9</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err="1">
                          <a:effectLst/>
                        </a:rPr>
                        <a:t>vernish</a:t>
                      </a:r>
                      <a:r>
                        <a:rPr lang="en-US" sz="1200" u="none" strike="noStrike" dirty="0">
                          <a:effectLst/>
                        </a:rPr>
                        <a:t> (  1 gal )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gal</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249545711"/>
                  </a:ext>
                </a:extLst>
              </a:tr>
              <a:tr h="151516">
                <a:tc>
                  <a:txBody>
                    <a:bodyPr/>
                    <a:lstStyle/>
                    <a:p>
                      <a:pPr algn="r" fontAlgn="ctr"/>
                      <a:r>
                        <a:rPr lang="en-US" sz="1200" u="none" strike="noStrike" dirty="0">
                          <a:solidFill>
                            <a:schemeClr val="bg1"/>
                          </a:solidFill>
                          <a:effectLst/>
                        </a:rPr>
                        <a:t>10</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cement</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22.34</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bags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530536652"/>
                  </a:ext>
                </a:extLst>
              </a:tr>
              <a:tr h="151516">
                <a:tc>
                  <a:txBody>
                    <a:bodyPr/>
                    <a:lstStyle/>
                    <a:p>
                      <a:pPr algn="r" fontAlgn="ctr"/>
                      <a:r>
                        <a:rPr lang="en-US" sz="1200" u="none" strike="noStrike" dirty="0">
                          <a:solidFill>
                            <a:schemeClr val="bg1"/>
                          </a:solidFill>
                          <a:effectLst/>
                        </a:rPr>
                        <a:t>11</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boulder</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3.225</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sud</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862254532"/>
                  </a:ext>
                </a:extLst>
              </a:tr>
              <a:tr h="151516">
                <a:tc>
                  <a:txBody>
                    <a:bodyPr/>
                    <a:lstStyle/>
                    <a:p>
                      <a:pPr algn="r" fontAlgn="ctr"/>
                      <a:r>
                        <a:rPr lang="en-US" sz="1200" u="none" strike="noStrike" dirty="0">
                          <a:solidFill>
                            <a:schemeClr val="bg1"/>
                          </a:solidFill>
                          <a:effectLst/>
                        </a:rPr>
                        <a:t>12</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Aggregate</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0.25</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sud</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4268554765"/>
                  </a:ext>
                </a:extLst>
              </a:tr>
              <a:tr h="151516">
                <a:tc>
                  <a:txBody>
                    <a:bodyPr/>
                    <a:lstStyle/>
                    <a:p>
                      <a:pPr algn="r" fontAlgn="ctr"/>
                      <a:r>
                        <a:rPr lang="en-US" sz="1200" u="none" strike="noStrike" dirty="0">
                          <a:solidFill>
                            <a:schemeClr val="bg1"/>
                          </a:solidFill>
                          <a:effectLst/>
                        </a:rPr>
                        <a:t>13</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sand</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sud</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277536024"/>
                  </a:ext>
                </a:extLst>
              </a:tr>
              <a:tr h="151516">
                <a:tc>
                  <a:txBody>
                    <a:bodyPr/>
                    <a:lstStyle/>
                    <a:p>
                      <a:pPr algn="r" fontAlgn="ctr"/>
                      <a:r>
                        <a:rPr lang="en-US" sz="1200" u="none" strike="noStrike" dirty="0">
                          <a:solidFill>
                            <a:schemeClr val="bg1"/>
                          </a:solidFill>
                          <a:effectLst/>
                        </a:rPr>
                        <a:t>15</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brush</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pcs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24453890"/>
                  </a:ext>
                </a:extLst>
              </a:tr>
              <a:tr h="151516">
                <a:tc>
                  <a:txBody>
                    <a:bodyPr/>
                    <a:lstStyle/>
                    <a:p>
                      <a:pPr algn="r" fontAlgn="ctr"/>
                      <a:r>
                        <a:rPr lang="en-US" sz="1200" u="none" strike="noStrike" dirty="0">
                          <a:solidFill>
                            <a:schemeClr val="bg1"/>
                          </a:solidFill>
                          <a:effectLst/>
                        </a:rPr>
                        <a:t>16</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GI plain sheet  ( 5 ft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55</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ft</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82424805"/>
                  </a:ext>
                </a:extLst>
              </a:tr>
              <a:tr h="151516">
                <a:tc>
                  <a:txBody>
                    <a:bodyPr/>
                    <a:lstStyle/>
                    <a:p>
                      <a:pPr algn="r" fontAlgn="ctr"/>
                      <a:r>
                        <a:rPr lang="en-US" sz="1200" u="none" strike="noStrike" dirty="0">
                          <a:solidFill>
                            <a:schemeClr val="bg1"/>
                          </a:solidFill>
                          <a:effectLst/>
                        </a:rPr>
                        <a:t>17</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C.G.I roofing sheet</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pcs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07832852"/>
                  </a:ext>
                </a:extLst>
              </a:tr>
              <a:tr h="151516">
                <a:tc>
                  <a:txBody>
                    <a:bodyPr/>
                    <a:lstStyle/>
                    <a:p>
                      <a:pPr algn="r" fontAlgn="ctr"/>
                      <a:r>
                        <a:rPr lang="en-US" sz="1200" u="none" strike="noStrike" dirty="0">
                          <a:solidFill>
                            <a:schemeClr val="bg1"/>
                          </a:solidFill>
                          <a:effectLst/>
                        </a:rPr>
                        <a:t>18</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roofing nail</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err="1">
                          <a:effectLst/>
                        </a:rPr>
                        <a:t>viss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356587635"/>
                  </a:ext>
                </a:extLst>
              </a:tr>
              <a:tr h="151516">
                <a:tc>
                  <a:txBody>
                    <a:bodyPr/>
                    <a:lstStyle/>
                    <a:p>
                      <a:pPr algn="r" fontAlgn="ctr"/>
                      <a:r>
                        <a:rPr lang="en-US" sz="1200" u="none" strike="noStrike" dirty="0">
                          <a:solidFill>
                            <a:schemeClr val="bg1"/>
                          </a:solidFill>
                          <a:effectLst/>
                        </a:rPr>
                        <a:t>19</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nail ( various size)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err="1">
                          <a:effectLst/>
                        </a:rPr>
                        <a:t>viss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761556264"/>
                  </a:ext>
                </a:extLst>
              </a:tr>
              <a:tr h="151516">
                <a:tc>
                  <a:txBody>
                    <a:bodyPr/>
                    <a:lstStyle/>
                    <a:p>
                      <a:pPr algn="r" fontAlgn="ctr"/>
                      <a:r>
                        <a:rPr lang="en-US" sz="1200" u="none" strike="noStrike" dirty="0">
                          <a:solidFill>
                            <a:schemeClr val="bg1"/>
                          </a:solidFill>
                          <a:effectLst/>
                        </a:rPr>
                        <a:t>20</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GB" sz="1200" u="none" strike="noStrike" dirty="0">
                          <a:effectLst/>
                        </a:rPr>
                        <a:t>1/2" </a:t>
                      </a:r>
                      <a:r>
                        <a:rPr lang="en-GB" sz="1200" u="none" strike="noStrike" dirty="0" err="1">
                          <a:effectLst/>
                        </a:rPr>
                        <a:t>dia</a:t>
                      </a:r>
                      <a:r>
                        <a:rPr lang="en-GB" sz="1200" u="none" strike="noStrike" dirty="0">
                          <a:effectLst/>
                        </a:rPr>
                        <a:t> Bolt and Nut 5" long with washers</a:t>
                      </a:r>
                      <a:endParaRPr lang="en-GB"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pcs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2222925023"/>
                  </a:ext>
                </a:extLst>
              </a:tr>
              <a:tr h="151516">
                <a:tc>
                  <a:txBody>
                    <a:bodyPr/>
                    <a:lstStyle/>
                    <a:p>
                      <a:pPr algn="r" fontAlgn="ctr"/>
                      <a:r>
                        <a:rPr lang="en-US" sz="1200" u="none" strike="noStrike" dirty="0">
                          <a:solidFill>
                            <a:schemeClr val="bg1"/>
                          </a:solidFill>
                          <a:effectLst/>
                        </a:rPr>
                        <a:t>21</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pan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pcs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586935896"/>
                  </a:ext>
                </a:extLst>
              </a:tr>
              <a:tr h="151516">
                <a:tc>
                  <a:txBody>
                    <a:bodyPr/>
                    <a:lstStyle/>
                    <a:p>
                      <a:pPr algn="r" fontAlgn="ctr"/>
                      <a:r>
                        <a:rPr lang="en-US" sz="1200" u="none" strike="noStrike" dirty="0">
                          <a:solidFill>
                            <a:schemeClr val="bg1"/>
                          </a:solidFill>
                          <a:effectLst/>
                        </a:rPr>
                        <a:t>22</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pt-BR" sz="1200" u="none" strike="noStrike" dirty="0">
                          <a:effectLst/>
                        </a:rPr>
                        <a:t>3" dia PVC pipe     4'</a:t>
                      </a:r>
                      <a:endParaRPr lang="pt-BR"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err="1">
                          <a:effectLst/>
                        </a:rPr>
                        <a:t>nos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514424948"/>
                  </a:ext>
                </a:extLst>
              </a:tr>
              <a:tr h="151516">
                <a:tc>
                  <a:txBody>
                    <a:bodyPr/>
                    <a:lstStyle/>
                    <a:p>
                      <a:pPr algn="r" fontAlgn="ctr"/>
                      <a:r>
                        <a:rPr lang="en-US" sz="1200" u="none" strike="noStrike" dirty="0">
                          <a:solidFill>
                            <a:schemeClr val="bg1"/>
                          </a:solidFill>
                          <a:effectLst/>
                        </a:rPr>
                        <a:t>24</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fly screen 4'</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ft</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919007759"/>
                  </a:ext>
                </a:extLst>
              </a:tr>
              <a:tr h="151516">
                <a:tc>
                  <a:txBody>
                    <a:bodyPr/>
                    <a:lstStyle/>
                    <a:p>
                      <a:pPr algn="r" fontAlgn="ctr"/>
                      <a:r>
                        <a:rPr lang="en-US" sz="1200" u="none" strike="noStrike" dirty="0">
                          <a:solidFill>
                            <a:schemeClr val="bg1"/>
                          </a:solidFill>
                          <a:effectLst/>
                        </a:rPr>
                        <a:t>25</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4" Hinge</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645961558"/>
                  </a:ext>
                </a:extLst>
              </a:tr>
              <a:tr h="151516">
                <a:tc>
                  <a:txBody>
                    <a:bodyPr/>
                    <a:lstStyle/>
                    <a:p>
                      <a:pPr algn="r" fontAlgn="ctr"/>
                      <a:r>
                        <a:rPr lang="en-US" sz="1200" u="none" strike="noStrike" dirty="0">
                          <a:solidFill>
                            <a:schemeClr val="bg1"/>
                          </a:solidFill>
                          <a:effectLst/>
                        </a:rPr>
                        <a:t>26</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4"handle</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609250695"/>
                  </a:ext>
                </a:extLst>
              </a:tr>
              <a:tr h="151516">
                <a:tc>
                  <a:txBody>
                    <a:bodyPr/>
                    <a:lstStyle/>
                    <a:p>
                      <a:pPr algn="r" fontAlgn="ctr"/>
                      <a:r>
                        <a:rPr lang="en-US" sz="1200" u="none" strike="noStrike" dirty="0">
                          <a:solidFill>
                            <a:schemeClr val="bg1"/>
                          </a:solidFill>
                          <a:effectLst/>
                        </a:rPr>
                        <a:t>27</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tower bolts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758240965"/>
                  </a:ext>
                </a:extLst>
              </a:tr>
              <a:tr h="151516">
                <a:tc>
                  <a:txBody>
                    <a:bodyPr/>
                    <a:lstStyle/>
                    <a:p>
                      <a:pPr algn="r" fontAlgn="ctr"/>
                      <a:r>
                        <a:rPr lang="en-US" sz="1200" u="none" strike="noStrike" dirty="0">
                          <a:solidFill>
                            <a:schemeClr val="bg1"/>
                          </a:solidFill>
                          <a:effectLst/>
                        </a:rPr>
                        <a:t>28</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padlock</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pcs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706871424"/>
                  </a:ext>
                </a:extLst>
              </a:tr>
              <a:tr h="151516">
                <a:tc>
                  <a:txBody>
                    <a:bodyPr/>
                    <a:lstStyle/>
                    <a:p>
                      <a:pPr algn="r" fontAlgn="ctr"/>
                      <a:r>
                        <a:rPr lang="en-US" sz="1200" u="none" strike="noStrike" dirty="0">
                          <a:solidFill>
                            <a:schemeClr val="bg1"/>
                          </a:solidFill>
                          <a:effectLst/>
                        </a:rPr>
                        <a:t>29</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Bedding material/coconut coir</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bags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3561466715"/>
                  </a:ext>
                </a:extLst>
              </a:tr>
              <a:tr h="151516">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err="1">
                          <a:solidFill>
                            <a:schemeClr val="bg1"/>
                          </a:solidFill>
                          <a:effectLst/>
                        </a:rPr>
                        <a:t>Labour</a:t>
                      </a:r>
                      <a:endParaRPr lang="en-US" sz="1200" b="1"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a:solidFill>
                            <a:schemeClr val="bg1"/>
                          </a:solidFill>
                          <a:effectLst/>
                        </a:rPr>
                        <a:t> </a:t>
                      </a:r>
                      <a:endParaRPr lang="en-US" sz="1200" b="0" i="0" u="none" strike="noStrike">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extLst>
                  <a:ext uri="{0D108BD9-81ED-4DB2-BD59-A6C34878D82A}">
                    <a16:rowId xmlns:a16="http://schemas.microsoft.com/office/drawing/2014/main" val="3321730435"/>
                  </a:ext>
                </a:extLst>
              </a:tr>
              <a:tr h="151516">
                <a:tc>
                  <a:txBody>
                    <a:bodyPr/>
                    <a:lstStyle/>
                    <a:p>
                      <a:pPr algn="r" fontAlgn="ctr"/>
                      <a:r>
                        <a:rPr lang="en-US" sz="1200" u="none" strike="noStrike" dirty="0">
                          <a:solidFill>
                            <a:schemeClr val="bg1"/>
                          </a:solidFill>
                          <a:effectLst/>
                        </a:rPr>
                        <a:t>30</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Carpenter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err="1">
                          <a:effectLst/>
                        </a:rPr>
                        <a:t>man.days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1949076699"/>
                  </a:ext>
                </a:extLst>
              </a:tr>
              <a:tr h="59752">
                <a:tc>
                  <a:txBody>
                    <a:bodyPr/>
                    <a:lstStyle/>
                    <a:p>
                      <a:pPr algn="r" fontAlgn="ctr"/>
                      <a:r>
                        <a:rPr lang="en-US" sz="1200" u="none" strike="noStrike" dirty="0">
                          <a:solidFill>
                            <a:schemeClr val="bg1"/>
                          </a:solidFill>
                          <a:effectLst/>
                        </a:rPr>
                        <a:t>31</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Mason + steel fixer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man.days</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4744" marR="4744" marT="4313" marB="0" anchor="ctr"/>
                </a:tc>
                <a:tc>
                  <a:txBody>
                    <a:bodyPr/>
                    <a:lstStyle/>
                    <a:p>
                      <a:pPr marL="0" algn="l" defTabSz="914400" rtl="0" eaLnBrk="1" fontAlgn="ctr" latinLnBrk="0" hangingPunct="1"/>
                      <a:r>
                        <a:rPr lang="en-US" sz="1200" u="none" strike="noStrike" kern="1200" dirty="0">
                          <a:solidFill>
                            <a:schemeClr val="dk1"/>
                          </a:solidFill>
                          <a:effectLst/>
                          <a:latin typeface="+mn-lt"/>
                          <a:ea typeface="+mn-ea"/>
                          <a:cs typeface="+mn-cs"/>
                        </a:rPr>
                        <a:t> </a:t>
                      </a:r>
                    </a:p>
                  </a:txBody>
                  <a:tcPr marL="4744" marR="4744" marT="4313" marB="0" anchor="ctr"/>
                </a:tc>
                <a:extLst>
                  <a:ext uri="{0D108BD9-81ED-4DB2-BD59-A6C34878D82A}">
                    <a16:rowId xmlns:a16="http://schemas.microsoft.com/office/drawing/2014/main" val="3714442464"/>
                  </a:ext>
                </a:extLst>
              </a:tr>
              <a:tr h="151516">
                <a:tc>
                  <a:txBody>
                    <a:bodyPr/>
                    <a:lstStyle/>
                    <a:p>
                      <a:pPr algn="r" fontAlgn="ctr"/>
                      <a:r>
                        <a:rPr lang="en-US" sz="1200" u="none" strike="noStrike" dirty="0">
                          <a:solidFill>
                            <a:schemeClr val="bg1"/>
                          </a:solidFill>
                          <a:effectLst/>
                        </a:rPr>
                        <a:t>32</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marL="36000" algn="l" fontAlgn="ctr"/>
                      <a:r>
                        <a:rPr lang="en-US" sz="1200" u="none" strike="noStrike" dirty="0">
                          <a:effectLst/>
                        </a:rPr>
                        <a:t>Worker</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r" fontAlgn="ctr"/>
                      <a:r>
                        <a:rPr lang="en-US" sz="1200" u="none" strike="noStrike" dirty="0">
                          <a:effectLst/>
                        </a:rPr>
                        <a:t>8</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err="1">
                          <a:effectLst/>
                        </a:rPr>
                        <a:t>man.days</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4744" marR="4744" marT="4313" marB="0" anchor="ctr"/>
                </a:tc>
                <a:extLst>
                  <a:ext uri="{0D108BD9-81ED-4DB2-BD59-A6C34878D82A}">
                    <a16:rowId xmlns:a16="http://schemas.microsoft.com/office/drawing/2014/main" val="705840943"/>
                  </a:ext>
                </a:extLst>
              </a:tr>
              <a:tr h="134675">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r" fontAlgn="ctr"/>
                      <a:r>
                        <a:rPr lang="en-US" sz="1200" u="none" strike="noStrike" dirty="0">
                          <a:solidFill>
                            <a:schemeClr val="bg1"/>
                          </a:solidFill>
                          <a:effectLst/>
                        </a:rPr>
                        <a:t>Total</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5">
                        <a:lumMod val="50000"/>
                      </a:schemeClr>
                    </a:solidFill>
                  </a:tcPr>
                </a:tc>
                <a:tc>
                  <a:txBody>
                    <a:bodyPr/>
                    <a:lstStyle/>
                    <a:p>
                      <a:pPr algn="l" fontAlgn="ctr"/>
                      <a:r>
                        <a:rPr lang="en-US" sz="1200" u="none" strike="noStrike" dirty="0">
                          <a:solidFill>
                            <a:schemeClr val="bg1"/>
                          </a:solidFill>
                          <a:effectLst/>
                        </a:rPr>
                        <a:t> </a:t>
                      </a:r>
                      <a:endParaRPr lang="en-US" sz="1200" b="0" i="0" u="none" strike="noStrike" dirty="0">
                        <a:solidFill>
                          <a:schemeClr val="bg1"/>
                        </a:solidFill>
                        <a:effectLst/>
                        <a:latin typeface="Calibri" panose="020F0502020204030204" pitchFamily="34" charset="0"/>
                      </a:endParaRPr>
                    </a:p>
                  </a:txBody>
                  <a:tcPr marL="4744" marR="4744" marT="4313" marB="0" anchor="ctr">
                    <a:solidFill>
                      <a:schemeClr val="accent1">
                        <a:lumMod val="20000"/>
                        <a:lumOff val="80000"/>
                      </a:schemeClr>
                    </a:solidFill>
                  </a:tcPr>
                </a:tc>
                <a:extLst>
                  <a:ext uri="{0D108BD9-81ED-4DB2-BD59-A6C34878D82A}">
                    <a16:rowId xmlns:a16="http://schemas.microsoft.com/office/drawing/2014/main" val="4127693861"/>
                  </a:ext>
                </a:extLst>
              </a:tr>
            </a:tbl>
          </a:graphicData>
        </a:graphic>
      </p:graphicFrame>
      <p:sp>
        <p:nvSpPr>
          <p:cNvPr id="43" name="Rectangle 42">
            <a:extLst>
              <a:ext uri="{FF2B5EF4-FFF2-40B4-BE49-F238E27FC236}">
                <a16:creationId xmlns:a16="http://schemas.microsoft.com/office/drawing/2014/main" id="{0F459648-65C5-4983-9AC1-77B72FFE89B7}"/>
              </a:ext>
            </a:extLst>
          </p:cNvPr>
          <p:cNvSpPr/>
          <p:nvPr/>
        </p:nvSpPr>
        <p:spPr>
          <a:xfrm>
            <a:off x="9031753" y="5608248"/>
            <a:ext cx="2860778" cy="369332"/>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Double door shared TWT</a:t>
            </a:r>
            <a:endParaRPr lang="en-US" dirty="0"/>
          </a:p>
        </p:txBody>
      </p:sp>
    </p:spTree>
    <p:extLst>
      <p:ext uri="{BB962C8B-B14F-4D97-AF65-F5344CB8AC3E}">
        <p14:creationId xmlns:p14="http://schemas.microsoft.com/office/powerpoint/2010/main" val="2787285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40F5E3F-54A7-402A-A04D-CD74852816C0}"/>
              </a:ext>
            </a:extLst>
          </p:cNvPr>
          <p:cNvPicPr>
            <a:picLocks noChangeAspect="1"/>
          </p:cNvPicPr>
          <p:nvPr/>
        </p:nvPicPr>
        <p:blipFill>
          <a:blip r:embed="rId2"/>
          <a:stretch>
            <a:fillRect/>
          </a:stretch>
        </p:blipFill>
        <p:spPr>
          <a:xfrm>
            <a:off x="1099602" y="1170319"/>
            <a:ext cx="5488502" cy="4663875"/>
          </a:xfrm>
          <a:prstGeom prst="rect">
            <a:avLst/>
          </a:prstGeom>
        </p:spPr>
      </p:pic>
      <p:sp>
        <p:nvSpPr>
          <p:cNvPr id="2" name="Rectangle 1">
            <a:hlinkClick r:id="rId3" action="ppaction://hlinksldjump"/>
            <a:extLst>
              <a:ext uri="{FF2B5EF4-FFF2-40B4-BE49-F238E27FC236}">
                <a16:creationId xmlns:a16="http://schemas.microsoft.com/office/drawing/2014/main" id="{53F4261C-DD45-4E7B-8BD6-C2F31FEF3117}"/>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81F5487A-8735-40FE-8FC9-C4520534F4D4}"/>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5CE0E38F-E382-415A-92D2-647980DD5E9B}"/>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C8A1C93A-9FA6-4854-AD46-94A2CACB70D9}"/>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B303B574-82B4-4582-84ED-B604757A7CB6}"/>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330D548E-2477-4010-94C7-3E520092E973}"/>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1AD27177-0E24-4C53-8B28-AECACCC579CA}"/>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5D9B8A8F-61AC-4307-8143-F00C3E2A9761}"/>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7D5B4EE8-619E-435C-B8E7-C441FC96EB98}"/>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33E2BE56-5B05-4CD7-BF18-6011ADE319E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C001547-12E2-457A-84F5-F3E93AD870B0}"/>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073A9E0C-4F07-463D-9BDF-CEBA399D7995}"/>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D996CB61-6DDF-443C-AC74-B2E40FF440E7}"/>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A62316BC-D944-40CA-B492-09B6AC5CFEB2}"/>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2F683C0E-0A2C-4092-BC73-30D1A0286ED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5AD7AB2C-CE13-44BD-859B-6F50CAF8BC45}"/>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D3D55639-008E-4E5F-B3CA-EE99400383EB}"/>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E7F2FB95-7DE1-43DD-A3D0-769DBCBE286C}"/>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D71CA2FE-0EC4-49A2-BD4B-1583F64F936B}"/>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2" name="Rectangle 21">
            <a:hlinkClick r:id="rId21" action="ppaction://hlinksldjump"/>
            <a:extLst>
              <a:ext uri="{FF2B5EF4-FFF2-40B4-BE49-F238E27FC236}">
                <a16:creationId xmlns:a16="http://schemas.microsoft.com/office/drawing/2014/main" id="{A8D1A7A2-9CB5-4EE0-B1C9-1C57389F0274}"/>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23" name="Rectangle 22">
            <a:hlinkClick r:id="rId22" action="ppaction://hlinksldjump"/>
            <a:extLst>
              <a:ext uri="{FF2B5EF4-FFF2-40B4-BE49-F238E27FC236}">
                <a16:creationId xmlns:a16="http://schemas.microsoft.com/office/drawing/2014/main" id="{7DF8126F-44A6-4F81-9386-DA3AF4030CE6}"/>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2E831978-1526-4DBE-AE3C-B8CFA5970F13}"/>
              </a:ext>
            </a:extLst>
          </p:cNvPr>
          <p:cNvSpPr/>
          <p:nvPr/>
        </p:nvSpPr>
        <p:spPr>
          <a:xfrm>
            <a:off x="104562" y="136927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Transport choices</a:t>
            </a:r>
            <a:endParaRPr lang="en-US" sz="900" dirty="0">
              <a:solidFill>
                <a:schemeClr val="tx1"/>
              </a:solidFill>
            </a:endParaRPr>
          </a:p>
        </p:txBody>
      </p:sp>
      <p:sp>
        <p:nvSpPr>
          <p:cNvPr id="25" name="TextBox 24">
            <a:extLst>
              <a:ext uri="{FF2B5EF4-FFF2-40B4-BE49-F238E27FC236}">
                <a16:creationId xmlns:a16="http://schemas.microsoft.com/office/drawing/2014/main" id="{21BEF0F2-DD45-4E8D-A821-C726B6F47750}"/>
              </a:ext>
            </a:extLst>
          </p:cNvPr>
          <p:cNvSpPr txBox="1"/>
          <p:nvPr/>
        </p:nvSpPr>
        <p:spPr>
          <a:xfrm>
            <a:off x="6588104" y="6179980"/>
            <a:ext cx="4549838" cy="276999"/>
          </a:xfrm>
          <a:prstGeom prst="rect">
            <a:avLst/>
          </a:prstGeom>
          <a:noFill/>
        </p:spPr>
        <p:txBody>
          <a:bodyPr wrap="square" rtlCol="0">
            <a:spAutoFit/>
          </a:bodyPr>
          <a:lstStyle/>
          <a:p>
            <a:r>
              <a:rPr lang="en-GB" sz="1200" dirty="0"/>
              <a:t>Reference: </a:t>
            </a:r>
            <a:r>
              <a:rPr lang="en-GB" sz="1200" dirty="0">
                <a:hlinkClick r:id="rId23"/>
              </a:rPr>
              <a:t>Compendium of Sanitation Technologies in Emergencies</a:t>
            </a:r>
            <a:endParaRPr lang="en-US" sz="1200" dirty="0"/>
          </a:p>
        </p:txBody>
      </p:sp>
      <p:pic>
        <p:nvPicPr>
          <p:cNvPr id="26" name="Picture 25">
            <a:extLst>
              <a:ext uri="{FF2B5EF4-FFF2-40B4-BE49-F238E27FC236}">
                <a16:creationId xmlns:a16="http://schemas.microsoft.com/office/drawing/2014/main" id="{B3D0E0E9-F8C6-48F0-9AD6-614DDB0DCBEA}"/>
              </a:ext>
            </a:extLst>
          </p:cNvPr>
          <p:cNvPicPr>
            <a:picLocks noChangeAspect="1"/>
          </p:cNvPicPr>
          <p:nvPr/>
        </p:nvPicPr>
        <p:blipFill>
          <a:blip r:embed="rId24"/>
          <a:stretch>
            <a:fillRect/>
          </a:stretch>
        </p:blipFill>
        <p:spPr>
          <a:xfrm>
            <a:off x="6519498" y="1192310"/>
            <a:ext cx="5499598" cy="4663875"/>
          </a:xfrm>
          <a:prstGeom prst="rect">
            <a:avLst/>
          </a:prstGeom>
        </p:spPr>
      </p:pic>
      <p:sp>
        <p:nvSpPr>
          <p:cNvPr id="31" name="Action Button: Go Back or Previous 30">
            <a:hlinkClick r:id="" action="ppaction://hlinkshowjump?jump=previousslide" highlightClick="1"/>
            <a:extLst>
              <a:ext uri="{FF2B5EF4-FFF2-40B4-BE49-F238E27FC236}">
                <a16:creationId xmlns:a16="http://schemas.microsoft.com/office/drawing/2014/main" id="{F3341C45-0F66-4608-A3F2-D0305FBB9A2C}"/>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1856A8-2DF2-48AB-929F-2759A4D164A6}"/>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3" name="TextBox 32">
            <a:extLst>
              <a:ext uri="{FF2B5EF4-FFF2-40B4-BE49-F238E27FC236}">
                <a16:creationId xmlns:a16="http://schemas.microsoft.com/office/drawing/2014/main" id="{731AC00C-862C-4F80-A144-D0D56A996213}"/>
              </a:ext>
            </a:extLst>
          </p:cNvPr>
          <p:cNvSpPr txBox="1"/>
          <p:nvPr/>
        </p:nvSpPr>
        <p:spPr>
          <a:xfrm>
            <a:off x="2467957" y="464614"/>
            <a:ext cx="1287297" cy="276999"/>
          </a:xfrm>
          <a:prstGeom prst="rect">
            <a:avLst/>
          </a:prstGeom>
          <a:solidFill>
            <a:schemeClr val="accent4">
              <a:lumMod val="60000"/>
              <a:lumOff val="40000"/>
            </a:schemeClr>
          </a:solidFill>
        </p:spPr>
        <p:txBody>
          <a:bodyPr wrap="square" rtlCol="0">
            <a:spAutoFit/>
          </a:bodyPr>
          <a:lstStyle/>
          <a:p>
            <a:r>
              <a:rPr lang="en-GB" sz="1200" b="1" dirty="0"/>
              <a:t>Simplified sewer</a:t>
            </a:r>
            <a:endParaRPr lang="en-US" sz="1200" b="1" dirty="0"/>
          </a:p>
        </p:txBody>
      </p:sp>
      <p:sp>
        <p:nvSpPr>
          <p:cNvPr id="34" name="TextBox 33">
            <a:extLst>
              <a:ext uri="{FF2B5EF4-FFF2-40B4-BE49-F238E27FC236}">
                <a16:creationId xmlns:a16="http://schemas.microsoft.com/office/drawing/2014/main" id="{FB93DA69-0D50-4696-BF55-D9EB665F6636}"/>
              </a:ext>
            </a:extLst>
          </p:cNvPr>
          <p:cNvSpPr txBox="1"/>
          <p:nvPr/>
        </p:nvSpPr>
        <p:spPr>
          <a:xfrm>
            <a:off x="7268862" y="496536"/>
            <a:ext cx="2000435" cy="276999"/>
          </a:xfrm>
          <a:prstGeom prst="rect">
            <a:avLst/>
          </a:prstGeom>
          <a:solidFill>
            <a:schemeClr val="accent4">
              <a:lumMod val="60000"/>
              <a:lumOff val="40000"/>
            </a:schemeClr>
          </a:solidFill>
        </p:spPr>
        <p:txBody>
          <a:bodyPr wrap="square" rtlCol="0">
            <a:spAutoFit/>
          </a:bodyPr>
          <a:lstStyle/>
          <a:p>
            <a:r>
              <a:rPr lang="en-GB" sz="1200" b="1" dirty="0"/>
              <a:t>Conventional gravity sewer</a:t>
            </a:r>
            <a:endParaRPr lang="en-US" sz="1200" b="1" dirty="0"/>
          </a:p>
        </p:txBody>
      </p:sp>
      <p:sp>
        <p:nvSpPr>
          <p:cNvPr id="35" name="TextBox 34">
            <a:extLst>
              <a:ext uri="{FF2B5EF4-FFF2-40B4-BE49-F238E27FC236}">
                <a16:creationId xmlns:a16="http://schemas.microsoft.com/office/drawing/2014/main" id="{EE0C167C-EEEA-4D7B-BFDB-BAC1721C5BE1}"/>
              </a:ext>
            </a:extLst>
          </p:cNvPr>
          <p:cNvSpPr txBox="1"/>
          <p:nvPr/>
        </p:nvSpPr>
        <p:spPr>
          <a:xfrm>
            <a:off x="2114909" y="5567826"/>
            <a:ext cx="3631223"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Mobilisation and promotion is required to minimise pipe blockage and facilitate proper maintenance. Prior consultation will be used to determine an appropriate O&amp;M mechanism</a:t>
            </a:r>
            <a:endParaRPr lang="en-US" sz="1400" dirty="0">
              <a:solidFill>
                <a:srgbClr val="FF0000"/>
              </a:solidFill>
            </a:endParaRPr>
          </a:p>
        </p:txBody>
      </p:sp>
    </p:spTree>
    <p:extLst>
      <p:ext uri="{BB962C8B-B14F-4D97-AF65-F5344CB8AC3E}">
        <p14:creationId xmlns:p14="http://schemas.microsoft.com/office/powerpoint/2010/main" val="3262362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1"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2"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36" name="Rectangle 35">
            <a:extLst>
              <a:ext uri="{FF2B5EF4-FFF2-40B4-BE49-F238E27FC236}">
                <a16:creationId xmlns:a16="http://schemas.microsoft.com/office/drawing/2014/main" id="{E7DC2BC0-C448-436C-8747-790A18BB0501}"/>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1/9</a:t>
            </a:r>
            <a:endParaRPr lang="en-US" sz="900" dirty="0"/>
          </a:p>
        </p:txBody>
      </p:sp>
      <p:sp>
        <p:nvSpPr>
          <p:cNvPr id="37" name="Action Button: Go Forward or Next 36">
            <a:hlinkClick r:id="" action="ppaction://hlinkshowjump?jump=nextslide" highlightClick="1"/>
            <a:extLst>
              <a:ext uri="{FF2B5EF4-FFF2-40B4-BE49-F238E27FC236}">
                <a16:creationId xmlns:a16="http://schemas.microsoft.com/office/drawing/2014/main" id="{38EAD30B-BA0C-4326-843B-5D06B9CE5D4E}"/>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to End 37">
            <a:hlinkClick r:id="rId23" action="ppaction://hlinksldjump" highlightClick="1"/>
            <a:extLst>
              <a:ext uri="{FF2B5EF4-FFF2-40B4-BE49-F238E27FC236}">
                <a16:creationId xmlns:a16="http://schemas.microsoft.com/office/drawing/2014/main" id="{D44982C7-9D64-4898-8E6C-B8AECC41DE09}"/>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9E1C83A-CFAB-4606-A94B-0B1AEBBE6325}"/>
              </a:ext>
            </a:extLst>
          </p:cNvPr>
          <p:cNvSpPr txBox="1"/>
          <p:nvPr/>
        </p:nvSpPr>
        <p:spPr>
          <a:xfrm>
            <a:off x="1423241" y="429398"/>
            <a:ext cx="8579609" cy="584775"/>
          </a:xfrm>
          <a:prstGeom prst="rect">
            <a:avLst/>
          </a:prstGeom>
          <a:noFill/>
        </p:spPr>
        <p:txBody>
          <a:bodyPr wrap="square" rtlCol="0">
            <a:spAutoFit/>
          </a:bodyPr>
          <a:lstStyle/>
          <a:p>
            <a:r>
              <a:rPr lang="en-GB" sz="1600" dirty="0"/>
              <a:t>A treatment plant is constituted of different treatment steps, each with various choices. </a:t>
            </a:r>
          </a:p>
          <a:p>
            <a:endParaRPr lang="en-US" sz="1600" dirty="0"/>
          </a:p>
        </p:txBody>
      </p:sp>
      <p:sp>
        <p:nvSpPr>
          <p:cNvPr id="41" name="Rectangle: Rounded Corners 40">
            <a:extLst>
              <a:ext uri="{FF2B5EF4-FFF2-40B4-BE49-F238E27FC236}">
                <a16:creationId xmlns:a16="http://schemas.microsoft.com/office/drawing/2014/main" id="{6DFC2255-17F8-498C-A218-AA7BFE93EAB9}"/>
              </a:ext>
            </a:extLst>
          </p:cNvPr>
          <p:cNvSpPr/>
          <p:nvPr/>
        </p:nvSpPr>
        <p:spPr>
          <a:xfrm>
            <a:off x="2189150" y="1266093"/>
            <a:ext cx="1289495" cy="345910"/>
          </a:xfrm>
          <a:prstGeom prst="roundRect">
            <a:avLst/>
          </a:prstGeom>
          <a:solidFill>
            <a:schemeClr val="accent1">
              <a:lumMod val="75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6BB1EFBB-5FF9-43EB-9340-7BD8DD74BCC1}"/>
              </a:ext>
            </a:extLst>
          </p:cNvPr>
          <p:cNvSpPr/>
          <p:nvPr/>
        </p:nvSpPr>
        <p:spPr>
          <a:xfrm>
            <a:off x="9615875" y="4128540"/>
            <a:ext cx="1305835" cy="34591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Post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A168A52-213A-46B7-B422-63286DFAEDD1}"/>
              </a:ext>
            </a:extLst>
          </p:cNvPr>
          <p:cNvSpPr/>
          <p:nvPr/>
        </p:nvSpPr>
        <p:spPr>
          <a:xfrm>
            <a:off x="4008839" y="1266093"/>
            <a:ext cx="1568976" cy="34591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Primary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81EA0901-05AF-4D3D-8E9C-342A7538CA3C}"/>
              </a:ext>
            </a:extLst>
          </p:cNvPr>
          <p:cNvSpPr/>
          <p:nvPr/>
        </p:nvSpPr>
        <p:spPr>
          <a:xfrm>
            <a:off x="6186148" y="1257436"/>
            <a:ext cx="1745203" cy="34591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Secondary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E9894C98-3955-4D9C-8A26-2825F1C7FCFB}"/>
              </a:ext>
            </a:extLst>
          </p:cNvPr>
          <p:cNvSpPr/>
          <p:nvPr/>
        </p:nvSpPr>
        <p:spPr>
          <a:xfrm>
            <a:off x="9505985" y="1254189"/>
            <a:ext cx="1555969" cy="34591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Tertiary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9FE193C-BE7B-4FA8-A480-22FF0968CE9E}"/>
              </a:ext>
            </a:extLst>
          </p:cNvPr>
          <p:cNvGrpSpPr/>
          <p:nvPr/>
        </p:nvGrpSpPr>
        <p:grpSpPr>
          <a:xfrm>
            <a:off x="2280590" y="2021405"/>
            <a:ext cx="6007085" cy="3079975"/>
            <a:chOff x="2006270" y="2607881"/>
            <a:chExt cx="6007085" cy="2163574"/>
          </a:xfrm>
        </p:grpSpPr>
        <p:sp>
          <p:nvSpPr>
            <p:cNvPr id="27" name="Rectangle 26">
              <a:extLst>
                <a:ext uri="{FF2B5EF4-FFF2-40B4-BE49-F238E27FC236}">
                  <a16:creationId xmlns:a16="http://schemas.microsoft.com/office/drawing/2014/main" id="{563F6E45-C726-42FF-99ED-27D5D5769162}"/>
                </a:ext>
              </a:extLst>
            </p:cNvPr>
            <p:cNvSpPr/>
            <p:nvPr/>
          </p:nvSpPr>
          <p:spPr>
            <a:xfrm>
              <a:off x="2006270" y="2718800"/>
              <a:ext cx="1629935" cy="53986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5172C6C-AD31-454E-BDAD-0F74852F66E9}"/>
                </a:ext>
              </a:extLst>
            </p:cNvPr>
            <p:cNvSpPr/>
            <p:nvPr/>
          </p:nvSpPr>
          <p:spPr>
            <a:xfrm>
              <a:off x="3825959" y="2718800"/>
              <a:ext cx="1743276" cy="369293"/>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1B12BC9-A654-4536-96DD-F804096024F4}"/>
                </a:ext>
              </a:extLst>
            </p:cNvPr>
            <p:cNvSpPr/>
            <p:nvPr/>
          </p:nvSpPr>
          <p:spPr>
            <a:xfrm rot="5400000">
              <a:off x="2778722" y="3576282"/>
              <a:ext cx="1939560" cy="224595"/>
            </a:xfrm>
            <a:prstGeom prst="rect">
              <a:avLst/>
            </a:prstGeom>
            <a:gradFill flip="none" rotWithShape="1">
              <a:gsLst>
                <a:gs pos="0">
                  <a:schemeClr val="accent2">
                    <a:lumMod val="75000"/>
                    <a:shade val="30000"/>
                    <a:satMod val="115000"/>
                  </a:schemeClr>
                </a:gs>
                <a:gs pos="94000">
                  <a:schemeClr val="accent2">
                    <a:lumMod val="75000"/>
                    <a:shade val="67500"/>
                    <a:satMod val="115000"/>
                  </a:schemeClr>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5613AC-B215-4AEE-84B7-FD03200D0F3C}"/>
                </a:ext>
              </a:extLst>
            </p:cNvPr>
            <p:cNvSpPr/>
            <p:nvPr/>
          </p:nvSpPr>
          <p:spPr>
            <a:xfrm>
              <a:off x="3850645" y="4458902"/>
              <a:ext cx="1743276" cy="199458"/>
            </a:xfrm>
            <a:prstGeom prst="rect">
              <a:avLst/>
            </a:prstGeom>
            <a:gradFill flip="none" rotWithShape="1">
              <a:gsLst>
                <a:gs pos="20000">
                  <a:schemeClr val="accent2">
                    <a:lumMod val="75000"/>
                  </a:schemeClr>
                </a:gs>
                <a:gs pos="58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BC914567-5377-4E16-ABCB-9D96C7BA7057}"/>
                </a:ext>
              </a:extLst>
            </p:cNvPr>
            <p:cNvSpPr/>
            <p:nvPr/>
          </p:nvSpPr>
          <p:spPr>
            <a:xfrm>
              <a:off x="5815606" y="2607881"/>
              <a:ext cx="2187107" cy="454025"/>
            </a:xfrm>
            <a:prstGeom prst="rightArrow">
              <a:avLst/>
            </a:prstGeom>
            <a:gradFill flip="none" rotWithShape="1">
              <a:gsLst>
                <a:gs pos="77000">
                  <a:schemeClr val="accent2">
                    <a:lumMod val="60000"/>
                    <a:lumOff val="40000"/>
                  </a:schemeClr>
                </a:gs>
                <a:gs pos="24000">
                  <a:schemeClr val="accent2">
                    <a:lumMod val="75000"/>
                  </a:schemeClr>
                </a:gs>
                <a:gs pos="52000">
                  <a:schemeClr val="accent2">
                    <a:lumMod val="60000"/>
                    <a:lumOff val="40000"/>
                  </a:schemeClr>
                </a:gs>
                <a:gs pos="100000">
                  <a:schemeClr val="accent4">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0EAC4248-F5DF-4691-9498-9C8E231160DD}"/>
                </a:ext>
              </a:extLst>
            </p:cNvPr>
            <p:cNvSpPr/>
            <p:nvPr/>
          </p:nvSpPr>
          <p:spPr>
            <a:xfrm rot="5400000">
              <a:off x="4727706" y="3560328"/>
              <a:ext cx="1939562" cy="256505"/>
            </a:xfrm>
            <a:prstGeom prst="rect">
              <a:avLst/>
            </a:prstGeom>
            <a:gradFill flip="none" rotWithShape="1">
              <a:gsLst>
                <a:gs pos="11000">
                  <a:schemeClr val="accent2">
                    <a:lumMod val="75000"/>
                  </a:schemeClr>
                </a:gs>
                <a:gs pos="65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C3A22CC4-A705-4D95-89C3-8E36CE9ABDB9}"/>
                </a:ext>
              </a:extLst>
            </p:cNvPr>
            <p:cNvSpPr/>
            <p:nvPr/>
          </p:nvSpPr>
          <p:spPr>
            <a:xfrm>
              <a:off x="5820049" y="4214593"/>
              <a:ext cx="2193306" cy="556862"/>
            </a:xfrm>
            <a:custGeom>
              <a:avLst/>
              <a:gdLst>
                <a:gd name="connsiteX0" fmla="*/ 0 w 2165933"/>
                <a:gd name="connsiteY0" fmla="*/ 242041 h 968164"/>
                <a:gd name="connsiteX1" fmla="*/ 1681851 w 2165933"/>
                <a:gd name="connsiteY1" fmla="*/ 242041 h 968164"/>
                <a:gd name="connsiteX2" fmla="*/ 1681851 w 2165933"/>
                <a:gd name="connsiteY2" fmla="*/ 0 h 968164"/>
                <a:gd name="connsiteX3" fmla="*/ 2165933 w 2165933"/>
                <a:gd name="connsiteY3" fmla="*/ 484082 h 968164"/>
                <a:gd name="connsiteX4" fmla="*/ 1681851 w 2165933"/>
                <a:gd name="connsiteY4" fmla="*/ 968164 h 968164"/>
                <a:gd name="connsiteX5" fmla="*/ 1681851 w 2165933"/>
                <a:gd name="connsiteY5" fmla="*/ 726123 h 968164"/>
                <a:gd name="connsiteX6" fmla="*/ 0 w 2165933"/>
                <a:gd name="connsiteY6" fmla="*/ 726123 h 968164"/>
                <a:gd name="connsiteX7" fmla="*/ 0 w 2165933"/>
                <a:gd name="connsiteY7" fmla="*/ 242041 h 968164"/>
                <a:gd name="connsiteX0" fmla="*/ 0 w 2165933"/>
                <a:gd name="connsiteY0" fmla="*/ 146348 h 872471"/>
                <a:gd name="connsiteX1" fmla="*/ 1681851 w 2165933"/>
                <a:gd name="connsiteY1" fmla="*/ 146348 h 872471"/>
                <a:gd name="connsiteX2" fmla="*/ 1692483 w 2165933"/>
                <a:gd name="connsiteY2" fmla="*/ 0 h 872471"/>
                <a:gd name="connsiteX3" fmla="*/ 2165933 w 2165933"/>
                <a:gd name="connsiteY3" fmla="*/ 388389 h 872471"/>
                <a:gd name="connsiteX4" fmla="*/ 1681851 w 2165933"/>
                <a:gd name="connsiteY4" fmla="*/ 872471 h 872471"/>
                <a:gd name="connsiteX5" fmla="*/ 1681851 w 2165933"/>
                <a:gd name="connsiteY5" fmla="*/ 630430 h 872471"/>
                <a:gd name="connsiteX6" fmla="*/ 0 w 2165933"/>
                <a:gd name="connsiteY6" fmla="*/ 630430 h 872471"/>
                <a:gd name="connsiteX7" fmla="*/ 0 w 2165933"/>
                <a:gd name="connsiteY7" fmla="*/ 146348 h 872471"/>
                <a:gd name="connsiteX0" fmla="*/ 0 w 2165933"/>
                <a:gd name="connsiteY0" fmla="*/ 146348 h 792726"/>
                <a:gd name="connsiteX1" fmla="*/ 1681851 w 2165933"/>
                <a:gd name="connsiteY1" fmla="*/ 146348 h 792726"/>
                <a:gd name="connsiteX2" fmla="*/ 1692483 w 2165933"/>
                <a:gd name="connsiteY2" fmla="*/ 0 h 792726"/>
                <a:gd name="connsiteX3" fmla="*/ 2165933 w 2165933"/>
                <a:gd name="connsiteY3" fmla="*/ 388389 h 792726"/>
                <a:gd name="connsiteX4" fmla="*/ 1676534 w 2165933"/>
                <a:gd name="connsiteY4" fmla="*/ 792726 h 792726"/>
                <a:gd name="connsiteX5" fmla="*/ 1681851 w 2165933"/>
                <a:gd name="connsiteY5" fmla="*/ 630430 h 792726"/>
                <a:gd name="connsiteX6" fmla="*/ 0 w 2165933"/>
                <a:gd name="connsiteY6" fmla="*/ 630430 h 792726"/>
                <a:gd name="connsiteX7" fmla="*/ 0 w 2165933"/>
                <a:gd name="connsiteY7" fmla="*/ 146348 h 7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933" h="792726">
                  <a:moveTo>
                    <a:pt x="0" y="146348"/>
                  </a:moveTo>
                  <a:lnTo>
                    <a:pt x="1681851" y="146348"/>
                  </a:lnTo>
                  <a:lnTo>
                    <a:pt x="1692483" y="0"/>
                  </a:lnTo>
                  <a:lnTo>
                    <a:pt x="2165933" y="388389"/>
                  </a:lnTo>
                  <a:lnTo>
                    <a:pt x="1676534" y="792726"/>
                  </a:lnTo>
                  <a:lnTo>
                    <a:pt x="1681851" y="630430"/>
                  </a:lnTo>
                  <a:lnTo>
                    <a:pt x="0" y="630430"/>
                  </a:lnTo>
                  <a:lnTo>
                    <a:pt x="0" y="146348"/>
                  </a:lnTo>
                  <a:close/>
                </a:path>
              </a:pathLst>
            </a:custGeom>
            <a:gradFill flip="none" rotWithShape="1">
              <a:gsLst>
                <a:gs pos="0">
                  <a:schemeClr val="accent5">
                    <a:lumMod val="75000"/>
                  </a:schemeClr>
                </a:gs>
                <a:gs pos="50000">
                  <a:schemeClr val="accent5">
                    <a:lumMod val="75000"/>
                  </a:schemeClr>
                </a:gs>
                <a:gs pos="100000">
                  <a:schemeClr val="accent5">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823A5C55-94A5-459E-A309-1889C4F54EBB}"/>
              </a:ext>
            </a:extLst>
          </p:cNvPr>
          <p:cNvSpPr txBox="1"/>
          <p:nvPr/>
        </p:nvSpPr>
        <p:spPr>
          <a:xfrm>
            <a:off x="1823323" y="5185226"/>
            <a:ext cx="1876971" cy="116955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400" dirty="0">
                <a:solidFill>
                  <a:srgbClr val="00B0F0"/>
                </a:solidFill>
              </a:rPr>
              <a:t>Eliminate grit and solid waste to protect equipment (pump, pipe) and ensure the quality of end product</a:t>
            </a:r>
            <a:endParaRPr lang="en-US" sz="1400" dirty="0">
              <a:solidFill>
                <a:srgbClr val="00B0F0"/>
              </a:solidFill>
            </a:endParaRPr>
          </a:p>
        </p:txBody>
      </p:sp>
      <p:sp>
        <p:nvSpPr>
          <p:cNvPr id="31" name="TextBox 30">
            <a:extLst>
              <a:ext uri="{FF2B5EF4-FFF2-40B4-BE49-F238E27FC236}">
                <a16:creationId xmlns:a16="http://schemas.microsoft.com/office/drawing/2014/main" id="{F2B842BF-C53A-46F5-9AF5-9F9795BAD694}"/>
              </a:ext>
            </a:extLst>
          </p:cNvPr>
          <p:cNvSpPr txBox="1"/>
          <p:nvPr/>
        </p:nvSpPr>
        <p:spPr>
          <a:xfrm>
            <a:off x="1227238" y="2159750"/>
            <a:ext cx="1027558" cy="646331"/>
          </a:xfrm>
          <a:prstGeom prst="rect">
            <a:avLst/>
          </a:prstGeom>
          <a:noFill/>
        </p:spPr>
        <p:txBody>
          <a:bodyPr wrap="square" rtlCol="0">
            <a:spAutoFit/>
          </a:bodyPr>
          <a:lstStyle/>
          <a:p>
            <a:r>
              <a:rPr lang="en-GB" sz="1200" b="1" dirty="0"/>
              <a:t>Blackwater Greywater Faecal sludge</a:t>
            </a:r>
            <a:endParaRPr lang="en-US" sz="1200" b="1" dirty="0"/>
          </a:p>
        </p:txBody>
      </p:sp>
      <p:sp>
        <p:nvSpPr>
          <p:cNvPr id="52" name="TextBox 51">
            <a:extLst>
              <a:ext uri="{FF2B5EF4-FFF2-40B4-BE49-F238E27FC236}">
                <a16:creationId xmlns:a16="http://schemas.microsoft.com/office/drawing/2014/main" id="{15EAC1AB-C1DE-4E4F-A2DF-5CBB69057A30}"/>
              </a:ext>
            </a:extLst>
          </p:cNvPr>
          <p:cNvSpPr txBox="1"/>
          <p:nvPr/>
        </p:nvSpPr>
        <p:spPr>
          <a:xfrm>
            <a:off x="5540945" y="1849282"/>
            <a:ext cx="768962" cy="276999"/>
          </a:xfrm>
          <a:prstGeom prst="rect">
            <a:avLst/>
          </a:prstGeom>
          <a:noFill/>
        </p:spPr>
        <p:txBody>
          <a:bodyPr wrap="square" rtlCol="0">
            <a:spAutoFit/>
          </a:bodyPr>
          <a:lstStyle/>
          <a:p>
            <a:r>
              <a:rPr lang="en-GB" sz="1200" b="1" dirty="0"/>
              <a:t>Sludge</a:t>
            </a:r>
            <a:endParaRPr lang="en-US" sz="1200" b="1" dirty="0"/>
          </a:p>
        </p:txBody>
      </p:sp>
      <p:sp>
        <p:nvSpPr>
          <p:cNvPr id="53" name="TextBox 52">
            <a:extLst>
              <a:ext uri="{FF2B5EF4-FFF2-40B4-BE49-F238E27FC236}">
                <a16:creationId xmlns:a16="http://schemas.microsoft.com/office/drawing/2014/main" id="{0EB48742-2E44-4EAA-89A5-BE9C39AB7F44}"/>
              </a:ext>
            </a:extLst>
          </p:cNvPr>
          <p:cNvSpPr txBox="1"/>
          <p:nvPr/>
        </p:nvSpPr>
        <p:spPr>
          <a:xfrm>
            <a:off x="8287675" y="4575610"/>
            <a:ext cx="768962" cy="276999"/>
          </a:xfrm>
          <a:prstGeom prst="rect">
            <a:avLst/>
          </a:prstGeom>
          <a:noFill/>
        </p:spPr>
        <p:txBody>
          <a:bodyPr wrap="square" rtlCol="0">
            <a:spAutoFit/>
          </a:bodyPr>
          <a:lstStyle/>
          <a:p>
            <a:r>
              <a:rPr lang="en-GB" sz="1200" b="1" dirty="0"/>
              <a:t>Effluent</a:t>
            </a:r>
            <a:endParaRPr lang="en-US" sz="1200" b="1" dirty="0"/>
          </a:p>
        </p:txBody>
      </p:sp>
      <p:sp>
        <p:nvSpPr>
          <p:cNvPr id="54" name="TextBox 53">
            <a:extLst>
              <a:ext uri="{FF2B5EF4-FFF2-40B4-BE49-F238E27FC236}">
                <a16:creationId xmlns:a16="http://schemas.microsoft.com/office/drawing/2014/main" id="{FBCCAC70-A341-4FC6-8860-4426C2572B0F}"/>
              </a:ext>
            </a:extLst>
          </p:cNvPr>
          <p:cNvSpPr txBox="1"/>
          <p:nvPr/>
        </p:nvSpPr>
        <p:spPr>
          <a:xfrm>
            <a:off x="5074593" y="4388725"/>
            <a:ext cx="768962" cy="276999"/>
          </a:xfrm>
          <a:prstGeom prst="rect">
            <a:avLst/>
          </a:prstGeom>
          <a:noFill/>
        </p:spPr>
        <p:txBody>
          <a:bodyPr wrap="square" rtlCol="0">
            <a:spAutoFit/>
          </a:bodyPr>
          <a:lstStyle/>
          <a:p>
            <a:r>
              <a:rPr lang="en-GB" sz="1200" b="1" dirty="0"/>
              <a:t>Effluent</a:t>
            </a:r>
            <a:endParaRPr lang="en-US" sz="1200" b="1" dirty="0"/>
          </a:p>
        </p:txBody>
      </p:sp>
      <p:sp>
        <p:nvSpPr>
          <p:cNvPr id="55" name="TextBox 54">
            <a:extLst>
              <a:ext uri="{FF2B5EF4-FFF2-40B4-BE49-F238E27FC236}">
                <a16:creationId xmlns:a16="http://schemas.microsoft.com/office/drawing/2014/main" id="{B463F012-8F11-4E57-B145-3C9669CF464B}"/>
              </a:ext>
            </a:extLst>
          </p:cNvPr>
          <p:cNvSpPr txBox="1"/>
          <p:nvPr/>
        </p:nvSpPr>
        <p:spPr>
          <a:xfrm>
            <a:off x="8287675" y="1896234"/>
            <a:ext cx="1136748" cy="830997"/>
          </a:xfrm>
          <a:prstGeom prst="rect">
            <a:avLst/>
          </a:prstGeom>
          <a:noFill/>
        </p:spPr>
        <p:txBody>
          <a:bodyPr wrap="square" rtlCol="0">
            <a:spAutoFit/>
          </a:bodyPr>
          <a:lstStyle/>
          <a:p>
            <a:r>
              <a:rPr lang="en-GB" sz="1200" b="1" dirty="0"/>
              <a:t>Dry sludge</a:t>
            </a:r>
          </a:p>
          <a:p>
            <a:r>
              <a:rPr lang="en-GB" sz="1200" b="1" dirty="0"/>
              <a:t>Biomass</a:t>
            </a:r>
          </a:p>
          <a:p>
            <a:r>
              <a:rPr lang="en-GB" sz="1200" b="1" dirty="0"/>
              <a:t>Biogas</a:t>
            </a:r>
          </a:p>
          <a:p>
            <a:r>
              <a:rPr lang="en-GB" sz="1200" b="1" dirty="0"/>
              <a:t>Compost</a:t>
            </a:r>
            <a:endParaRPr lang="en-US" sz="1200" b="1" dirty="0"/>
          </a:p>
        </p:txBody>
      </p:sp>
      <p:sp>
        <p:nvSpPr>
          <p:cNvPr id="57" name="TextBox 56">
            <a:extLst>
              <a:ext uri="{FF2B5EF4-FFF2-40B4-BE49-F238E27FC236}">
                <a16:creationId xmlns:a16="http://schemas.microsoft.com/office/drawing/2014/main" id="{92CFC81B-99A6-4633-9C0D-8713BB75BC88}"/>
              </a:ext>
            </a:extLst>
          </p:cNvPr>
          <p:cNvSpPr txBox="1"/>
          <p:nvPr/>
        </p:nvSpPr>
        <p:spPr>
          <a:xfrm>
            <a:off x="3919750" y="5198818"/>
            <a:ext cx="1977836" cy="116955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400" dirty="0">
                <a:solidFill>
                  <a:srgbClr val="00B0F0"/>
                </a:solidFill>
              </a:rPr>
              <a:t>Dewatering and concentration of sludge to reduce the size of the secondary treatment infrastructure</a:t>
            </a:r>
            <a:endParaRPr lang="en-US" sz="1400" dirty="0">
              <a:solidFill>
                <a:srgbClr val="00B0F0"/>
              </a:solidFill>
            </a:endParaRPr>
          </a:p>
        </p:txBody>
      </p:sp>
      <p:sp>
        <p:nvSpPr>
          <p:cNvPr id="59" name="TextBox 58">
            <a:extLst>
              <a:ext uri="{FF2B5EF4-FFF2-40B4-BE49-F238E27FC236}">
                <a16:creationId xmlns:a16="http://schemas.microsoft.com/office/drawing/2014/main" id="{8D8DBCCA-464B-4AA4-B798-E7905B379D8B}"/>
              </a:ext>
            </a:extLst>
          </p:cNvPr>
          <p:cNvSpPr txBox="1"/>
          <p:nvPr/>
        </p:nvSpPr>
        <p:spPr>
          <a:xfrm>
            <a:off x="6245309" y="2639351"/>
            <a:ext cx="1565389" cy="276999"/>
          </a:xfrm>
          <a:prstGeom prst="rect">
            <a:avLst/>
          </a:prstGeom>
          <a:solidFill>
            <a:schemeClr val="accent4">
              <a:lumMod val="60000"/>
              <a:lumOff val="40000"/>
            </a:schemeClr>
          </a:solidFill>
        </p:spPr>
        <p:txBody>
          <a:bodyPr wrap="square" rtlCol="0">
            <a:spAutoFit/>
          </a:bodyPr>
          <a:lstStyle/>
          <a:p>
            <a:r>
              <a:rPr lang="en-GB" sz="1200" b="1" dirty="0"/>
              <a:t>Anaerobic Treatment</a:t>
            </a:r>
            <a:endParaRPr lang="en-US" sz="1200" b="1" dirty="0"/>
          </a:p>
        </p:txBody>
      </p:sp>
      <p:sp>
        <p:nvSpPr>
          <p:cNvPr id="60" name="TextBox 59">
            <a:extLst>
              <a:ext uri="{FF2B5EF4-FFF2-40B4-BE49-F238E27FC236}">
                <a16:creationId xmlns:a16="http://schemas.microsoft.com/office/drawing/2014/main" id="{5898FDC2-6584-4A90-B60B-A5818EEB2228}"/>
              </a:ext>
            </a:extLst>
          </p:cNvPr>
          <p:cNvSpPr txBox="1"/>
          <p:nvPr/>
        </p:nvSpPr>
        <p:spPr>
          <a:xfrm>
            <a:off x="6246251" y="2980218"/>
            <a:ext cx="2400069" cy="461665"/>
          </a:xfrm>
          <a:prstGeom prst="rect">
            <a:avLst/>
          </a:prstGeom>
          <a:solidFill>
            <a:schemeClr val="accent1">
              <a:lumMod val="40000"/>
              <a:lumOff val="60000"/>
            </a:schemeClr>
          </a:solidFill>
        </p:spPr>
        <p:txBody>
          <a:bodyPr wrap="square" rtlCol="0">
            <a:spAutoFit/>
          </a:bodyPr>
          <a:lstStyle/>
          <a:p>
            <a:r>
              <a:rPr lang="en-GB" sz="1200" b="1" dirty="0"/>
              <a:t>Aerobic treatment (may require compressor to inject air / oxygen)</a:t>
            </a:r>
            <a:endParaRPr lang="en-US" sz="1200" b="1" dirty="0"/>
          </a:p>
        </p:txBody>
      </p:sp>
      <p:sp>
        <p:nvSpPr>
          <p:cNvPr id="61" name="TextBox 60">
            <a:extLst>
              <a:ext uri="{FF2B5EF4-FFF2-40B4-BE49-F238E27FC236}">
                <a16:creationId xmlns:a16="http://schemas.microsoft.com/office/drawing/2014/main" id="{EF24741D-BE15-4025-B4A5-B81C83CF44B4}"/>
              </a:ext>
            </a:extLst>
          </p:cNvPr>
          <p:cNvSpPr txBox="1"/>
          <p:nvPr/>
        </p:nvSpPr>
        <p:spPr>
          <a:xfrm>
            <a:off x="6246251" y="3839933"/>
            <a:ext cx="1564447" cy="461665"/>
          </a:xfrm>
          <a:prstGeom prst="rect">
            <a:avLst/>
          </a:prstGeom>
          <a:solidFill>
            <a:schemeClr val="accent6">
              <a:lumMod val="60000"/>
              <a:lumOff val="40000"/>
            </a:schemeClr>
          </a:solidFill>
        </p:spPr>
        <p:txBody>
          <a:bodyPr wrap="square" rtlCol="0">
            <a:spAutoFit/>
          </a:bodyPr>
          <a:lstStyle/>
          <a:p>
            <a:r>
              <a:rPr lang="en-GB" sz="1200" b="1" dirty="0"/>
              <a:t>Mixed aerobic and anaerobic treatment</a:t>
            </a:r>
            <a:endParaRPr lang="en-US" sz="1200" b="1" dirty="0"/>
          </a:p>
        </p:txBody>
      </p:sp>
      <p:sp>
        <p:nvSpPr>
          <p:cNvPr id="62" name="TextBox 61">
            <a:extLst>
              <a:ext uri="{FF2B5EF4-FFF2-40B4-BE49-F238E27FC236}">
                <a16:creationId xmlns:a16="http://schemas.microsoft.com/office/drawing/2014/main" id="{79A69435-1C47-4CCC-894B-DECECE2C9BE2}"/>
              </a:ext>
            </a:extLst>
          </p:cNvPr>
          <p:cNvSpPr txBox="1"/>
          <p:nvPr/>
        </p:nvSpPr>
        <p:spPr>
          <a:xfrm>
            <a:off x="6246251" y="3502408"/>
            <a:ext cx="2406344" cy="276999"/>
          </a:xfrm>
          <a:prstGeom prst="rect">
            <a:avLst/>
          </a:prstGeom>
          <a:solidFill>
            <a:schemeClr val="bg1">
              <a:lumMod val="65000"/>
            </a:schemeClr>
          </a:solidFill>
        </p:spPr>
        <p:txBody>
          <a:bodyPr wrap="square" rtlCol="0">
            <a:spAutoFit/>
          </a:bodyPr>
          <a:lstStyle/>
          <a:p>
            <a:r>
              <a:rPr lang="en-GB" sz="1200" b="1" dirty="0"/>
              <a:t>Chemical or physical Treatment</a:t>
            </a:r>
            <a:endParaRPr lang="en-US" sz="1200" b="1" dirty="0"/>
          </a:p>
        </p:txBody>
      </p:sp>
      <p:sp>
        <p:nvSpPr>
          <p:cNvPr id="63" name="TextBox 62">
            <a:extLst>
              <a:ext uri="{FF2B5EF4-FFF2-40B4-BE49-F238E27FC236}">
                <a16:creationId xmlns:a16="http://schemas.microsoft.com/office/drawing/2014/main" id="{D0800A6F-203D-45CF-9E79-F76F80086345}"/>
              </a:ext>
            </a:extLst>
          </p:cNvPr>
          <p:cNvSpPr txBox="1"/>
          <p:nvPr/>
        </p:nvSpPr>
        <p:spPr>
          <a:xfrm>
            <a:off x="9015298" y="5165092"/>
            <a:ext cx="2890189" cy="116955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400" dirty="0">
                <a:solidFill>
                  <a:srgbClr val="00B0F0"/>
                </a:solidFill>
              </a:rPr>
              <a:t>This stage depend on environment sensitivity,  local regulations and standards, for reuse and / or disposal compared to the quality of output from the secondary treatment</a:t>
            </a:r>
            <a:endParaRPr lang="en-US" sz="1400" dirty="0">
              <a:solidFill>
                <a:srgbClr val="00B0F0"/>
              </a:solidFill>
            </a:endParaRPr>
          </a:p>
        </p:txBody>
      </p:sp>
      <p:sp>
        <p:nvSpPr>
          <p:cNvPr id="64" name="TextBox 63">
            <a:extLst>
              <a:ext uri="{FF2B5EF4-FFF2-40B4-BE49-F238E27FC236}">
                <a16:creationId xmlns:a16="http://schemas.microsoft.com/office/drawing/2014/main" id="{CC409565-0816-4764-9247-C1DE63D029E3}"/>
              </a:ext>
            </a:extLst>
          </p:cNvPr>
          <p:cNvSpPr txBox="1"/>
          <p:nvPr/>
        </p:nvSpPr>
        <p:spPr>
          <a:xfrm>
            <a:off x="1748357" y="-9259"/>
            <a:ext cx="2077602" cy="369332"/>
          </a:xfrm>
          <a:prstGeom prst="rect">
            <a:avLst/>
          </a:prstGeom>
          <a:noFill/>
        </p:spPr>
        <p:txBody>
          <a:bodyPr wrap="square" rtlCol="0">
            <a:spAutoFit/>
          </a:bodyPr>
          <a:lstStyle/>
          <a:p>
            <a:r>
              <a:rPr lang="en-GB" b="1" dirty="0"/>
              <a:t>Treatment choices</a:t>
            </a:r>
            <a:endParaRPr lang="en-US" b="1" dirty="0"/>
          </a:p>
        </p:txBody>
      </p:sp>
      <p:sp>
        <p:nvSpPr>
          <p:cNvPr id="65" name="TextBox 64">
            <a:extLst>
              <a:ext uri="{FF2B5EF4-FFF2-40B4-BE49-F238E27FC236}">
                <a16:creationId xmlns:a16="http://schemas.microsoft.com/office/drawing/2014/main" id="{25B62BC7-425D-4267-9146-27D23BB69A40}"/>
              </a:ext>
            </a:extLst>
          </p:cNvPr>
          <p:cNvSpPr txBox="1"/>
          <p:nvPr/>
        </p:nvSpPr>
        <p:spPr>
          <a:xfrm>
            <a:off x="6117042" y="5165092"/>
            <a:ext cx="2734350" cy="116955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400" dirty="0">
                <a:solidFill>
                  <a:srgbClr val="00B0F0"/>
                </a:solidFill>
              </a:rPr>
              <a:t>Organic matter (BOD, TDS, TSS) and nutrient reduction and / or transformation, pathogen removal are various objectives achieved by the different treatment structures </a:t>
            </a:r>
            <a:endParaRPr lang="en-US" sz="1400" dirty="0">
              <a:solidFill>
                <a:srgbClr val="00B0F0"/>
              </a:solidFill>
            </a:endParaRPr>
          </a:p>
        </p:txBody>
      </p:sp>
      <p:sp>
        <p:nvSpPr>
          <p:cNvPr id="66" name="TextBox 65">
            <a:extLst>
              <a:ext uri="{FF2B5EF4-FFF2-40B4-BE49-F238E27FC236}">
                <a16:creationId xmlns:a16="http://schemas.microsoft.com/office/drawing/2014/main" id="{83470E17-105C-4315-B038-33EBE3FE38F8}"/>
              </a:ext>
            </a:extLst>
          </p:cNvPr>
          <p:cNvSpPr txBox="1"/>
          <p:nvPr/>
        </p:nvSpPr>
        <p:spPr>
          <a:xfrm>
            <a:off x="9678685" y="2147130"/>
            <a:ext cx="2117988" cy="461665"/>
          </a:xfrm>
          <a:prstGeom prst="rect">
            <a:avLst/>
          </a:prstGeom>
          <a:noFill/>
        </p:spPr>
        <p:txBody>
          <a:bodyPr wrap="square" rtlCol="0">
            <a:spAutoFit/>
          </a:bodyPr>
          <a:lstStyle/>
          <a:p>
            <a:r>
              <a:rPr lang="en-GB" sz="1200" b="1" dirty="0"/>
              <a:t>Fuel briquette manufacturing</a:t>
            </a:r>
            <a:endParaRPr lang="en-US" sz="1200" b="1" dirty="0"/>
          </a:p>
          <a:p>
            <a:r>
              <a:rPr lang="en-US" sz="1200" b="1" dirty="0"/>
              <a:t>Co-composting</a:t>
            </a:r>
            <a:endParaRPr lang="en-GB" sz="1200" b="1" dirty="0"/>
          </a:p>
        </p:txBody>
      </p:sp>
      <p:sp>
        <p:nvSpPr>
          <p:cNvPr id="67" name="TextBox 66">
            <a:extLst>
              <a:ext uri="{FF2B5EF4-FFF2-40B4-BE49-F238E27FC236}">
                <a16:creationId xmlns:a16="http://schemas.microsoft.com/office/drawing/2014/main" id="{D3915581-DF48-44CA-A2FC-5394BA7123A0}"/>
              </a:ext>
            </a:extLst>
          </p:cNvPr>
          <p:cNvSpPr txBox="1"/>
          <p:nvPr/>
        </p:nvSpPr>
        <p:spPr>
          <a:xfrm>
            <a:off x="9649238" y="4575611"/>
            <a:ext cx="2256249" cy="461665"/>
          </a:xfrm>
          <a:prstGeom prst="rect">
            <a:avLst/>
          </a:prstGeom>
          <a:noFill/>
        </p:spPr>
        <p:txBody>
          <a:bodyPr wrap="square" rtlCol="0">
            <a:spAutoFit/>
          </a:bodyPr>
          <a:lstStyle/>
          <a:p>
            <a:r>
              <a:rPr lang="en-GB" sz="1200" b="1" dirty="0"/>
              <a:t>Producing swimming water quality effluent</a:t>
            </a:r>
            <a:endParaRPr lang="en-US" sz="1200" b="1" dirty="0"/>
          </a:p>
        </p:txBody>
      </p:sp>
      <p:sp>
        <p:nvSpPr>
          <p:cNvPr id="68" name="TextBox 67">
            <a:extLst>
              <a:ext uri="{FF2B5EF4-FFF2-40B4-BE49-F238E27FC236}">
                <a16:creationId xmlns:a16="http://schemas.microsoft.com/office/drawing/2014/main" id="{65BBDFE6-F639-4C6D-B73A-F52A3DB07407}"/>
              </a:ext>
            </a:extLst>
          </p:cNvPr>
          <p:cNvSpPr txBox="1"/>
          <p:nvPr/>
        </p:nvSpPr>
        <p:spPr>
          <a:xfrm>
            <a:off x="4313277" y="2851441"/>
            <a:ext cx="1020186" cy="461665"/>
          </a:xfrm>
          <a:prstGeom prst="rect">
            <a:avLst/>
          </a:prstGeom>
          <a:solidFill>
            <a:schemeClr val="bg1">
              <a:lumMod val="65000"/>
            </a:schemeClr>
          </a:solidFill>
        </p:spPr>
        <p:txBody>
          <a:bodyPr wrap="square" rtlCol="0">
            <a:spAutoFit/>
          </a:bodyPr>
          <a:lstStyle/>
          <a:p>
            <a:r>
              <a:rPr lang="en-GB" sz="1200" b="1" dirty="0"/>
              <a:t>Physical Treatment</a:t>
            </a:r>
            <a:endParaRPr lang="en-US" sz="1200" b="1" dirty="0"/>
          </a:p>
        </p:txBody>
      </p:sp>
      <p:sp>
        <p:nvSpPr>
          <p:cNvPr id="69" name="TextBox 68">
            <a:extLst>
              <a:ext uri="{FF2B5EF4-FFF2-40B4-BE49-F238E27FC236}">
                <a16:creationId xmlns:a16="http://schemas.microsoft.com/office/drawing/2014/main" id="{C2A51B80-C0B6-45F0-A61C-2BD23C994D6F}"/>
              </a:ext>
            </a:extLst>
          </p:cNvPr>
          <p:cNvSpPr txBox="1"/>
          <p:nvPr/>
        </p:nvSpPr>
        <p:spPr>
          <a:xfrm>
            <a:off x="2327740" y="3081649"/>
            <a:ext cx="944878" cy="461665"/>
          </a:xfrm>
          <a:prstGeom prst="rect">
            <a:avLst/>
          </a:prstGeom>
          <a:solidFill>
            <a:schemeClr val="bg1">
              <a:lumMod val="65000"/>
            </a:schemeClr>
          </a:solidFill>
        </p:spPr>
        <p:txBody>
          <a:bodyPr wrap="square" rtlCol="0">
            <a:spAutoFit/>
          </a:bodyPr>
          <a:lstStyle/>
          <a:p>
            <a:r>
              <a:rPr lang="en-GB" sz="1200" b="1" dirty="0"/>
              <a:t>Physical Treatment</a:t>
            </a:r>
            <a:endParaRPr lang="en-US" sz="1200" b="1" dirty="0"/>
          </a:p>
        </p:txBody>
      </p:sp>
      <p:sp>
        <p:nvSpPr>
          <p:cNvPr id="70" name="Rectangle 69">
            <a:extLst>
              <a:ext uri="{FF2B5EF4-FFF2-40B4-BE49-F238E27FC236}">
                <a16:creationId xmlns:a16="http://schemas.microsoft.com/office/drawing/2014/main" id="{033193EC-7717-44F3-921A-AECED95E5845}"/>
              </a:ext>
            </a:extLst>
          </p:cNvPr>
          <p:cNvSpPr/>
          <p:nvPr/>
        </p:nvSpPr>
        <p:spPr>
          <a:xfrm>
            <a:off x="1161772" y="3748911"/>
            <a:ext cx="231687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dirty="0">
                <a:solidFill>
                  <a:srgbClr val="FF0000"/>
                </a:solidFill>
              </a:rPr>
              <a:t>Wastewater and faecal sludge generated by medical centres and factories may contain metallic and other pollutant requiring specific treatment whose end products may not be eligible for reuse.</a:t>
            </a:r>
            <a:endParaRPr lang="en-US" sz="1200" dirty="0">
              <a:solidFill>
                <a:srgbClr val="FF0000"/>
              </a:solidFill>
            </a:endParaRPr>
          </a:p>
        </p:txBody>
      </p:sp>
      <p:sp>
        <p:nvSpPr>
          <p:cNvPr id="71" name="Rectangle 70">
            <a:extLst>
              <a:ext uri="{FF2B5EF4-FFF2-40B4-BE49-F238E27FC236}">
                <a16:creationId xmlns:a16="http://schemas.microsoft.com/office/drawing/2014/main" id="{F15FF3F0-3BE5-403B-B281-8E716F0DD532}"/>
              </a:ext>
            </a:extLst>
          </p:cNvPr>
          <p:cNvSpPr/>
          <p:nvPr/>
        </p:nvSpPr>
        <p:spPr>
          <a:xfrm>
            <a:off x="9505985" y="2804649"/>
            <a:ext cx="2290688"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1200" dirty="0">
                <a:solidFill>
                  <a:srgbClr val="FF0000"/>
                </a:solidFill>
              </a:rPr>
              <a:t>Initial consultation with users is required to ensure the quality and reuse of treatment outputs fit into the local circular economy and match population needs.</a:t>
            </a:r>
            <a:endParaRPr lang="en-US" sz="1200" dirty="0">
              <a:solidFill>
                <a:srgbClr val="FF0000"/>
              </a:solidFill>
            </a:endParaRPr>
          </a:p>
        </p:txBody>
      </p:sp>
    </p:spTree>
    <p:extLst>
      <p:ext uri="{BB962C8B-B14F-4D97-AF65-F5344CB8AC3E}">
        <p14:creationId xmlns:p14="http://schemas.microsoft.com/office/powerpoint/2010/main" val="1334356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D425-C7C7-4892-9146-D1EF9633D9DE}"/>
              </a:ext>
            </a:extLst>
          </p:cNvPr>
          <p:cNvSpPr>
            <a:spLocks noGrp="1"/>
          </p:cNvSpPr>
          <p:nvPr>
            <p:ph type="title"/>
          </p:nvPr>
        </p:nvSpPr>
        <p:spPr>
          <a:xfrm>
            <a:off x="855853" y="341202"/>
            <a:ext cx="10482558" cy="751576"/>
          </a:xfrm>
        </p:spPr>
        <p:txBody>
          <a:bodyPr>
            <a:normAutofit/>
          </a:bodyPr>
          <a:lstStyle/>
          <a:p>
            <a:pPr algn="ctr"/>
            <a:r>
              <a:rPr lang="en-GB" sz="3600" dirty="0"/>
              <a:t>Foreword</a:t>
            </a:r>
            <a:endParaRPr lang="en-US" sz="3600" dirty="0"/>
          </a:p>
        </p:txBody>
      </p:sp>
      <p:sp>
        <p:nvSpPr>
          <p:cNvPr id="3" name="TextBox 2">
            <a:extLst>
              <a:ext uri="{FF2B5EF4-FFF2-40B4-BE49-F238E27FC236}">
                <a16:creationId xmlns:a16="http://schemas.microsoft.com/office/drawing/2014/main" id="{2847ED96-E8FA-4643-B0D2-EFEE128042FA}"/>
              </a:ext>
            </a:extLst>
          </p:cNvPr>
          <p:cNvSpPr txBox="1"/>
          <p:nvPr/>
        </p:nvSpPr>
        <p:spPr>
          <a:xfrm>
            <a:off x="855853" y="1931674"/>
            <a:ext cx="10676766" cy="2308324"/>
          </a:xfrm>
          <a:prstGeom prst="rect">
            <a:avLst/>
          </a:prstGeom>
          <a:noFill/>
        </p:spPr>
        <p:txBody>
          <a:bodyPr wrap="square" rtlCol="0">
            <a:spAutoFit/>
          </a:bodyPr>
          <a:lstStyle/>
          <a:p>
            <a:r>
              <a:rPr lang="en-GB" dirty="0"/>
              <a:t>This manual aims to help you find your way around excreta disposal systems wherever your curiosity leads you. Next you will find the main page where you can click on any topic to go directly to the sections and sub-sections that interest you. In each section a menu on the left side lists links to the manual’s chapters. For any subchapter that contains more than one page you will find navigation arrows on the top right side of the page.</a:t>
            </a:r>
          </a:p>
          <a:p>
            <a:endParaRPr lang="en-GB" dirty="0"/>
          </a:p>
          <a:p>
            <a:r>
              <a:rPr lang="en-GB" dirty="0"/>
              <a:t>At the bottom of each page, you will find the references used and if it is available on the web a hyperlink has been added for you to reach and consult the original document. You are encouraged  to click on the reference titles to open the hyperlinks and look at the documents to find further information.</a:t>
            </a:r>
            <a:endParaRPr lang="en-US" dirty="0"/>
          </a:p>
        </p:txBody>
      </p:sp>
      <p:sp>
        <p:nvSpPr>
          <p:cNvPr id="4" name="TextBox 3">
            <a:extLst>
              <a:ext uri="{FF2B5EF4-FFF2-40B4-BE49-F238E27FC236}">
                <a16:creationId xmlns:a16="http://schemas.microsoft.com/office/drawing/2014/main" id="{51323EB6-80A3-4867-B538-81F50A164A65}"/>
              </a:ext>
            </a:extLst>
          </p:cNvPr>
          <p:cNvSpPr txBox="1"/>
          <p:nvPr/>
        </p:nvSpPr>
        <p:spPr>
          <a:xfrm>
            <a:off x="838201" y="5166214"/>
            <a:ext cx="10676765" cy="1477328"/>
          </a:xfrm>
          <a:prstGeom prst="rect">
            <a:avLst/>
          </a:prstGeom>
          <a:noFill/>
        </p:spPr>
        <p:txBody>
          <a:bodyPr wrap="square" rtlCol="0">
            <a:spAutoFit/>
          </a:bodyPr>
          <a:lstStyle/>
          <a:p>
            <a:r>
              <a:rPr lang="en-GB" dirty="0"/>
              <a:t>Authors: Andy Bastable &amp; Laurence Hamai</a:t>
            </a:r>
          </a:p>
          <a:p>
            <a:endParaRPr lang="en-GB" dirty="0"/>
          </a:p>
          <a:p>
            <a:r>
              <a:rPr lang="en-GB" dirty="0"/>
              <a:t>with inputs from Raissa Azzalini, Zulfiquar Ali Haider, </a:t>
            </a:r>
            <a:r>
              <a:rPr lang="en-US" dirty="0"/>
              <a:t>Frederick </a:t>
            </a:r>
            <a:r>
              <a:rPr lang="en-US" dirty="0" err="1"/>
              <a:t>Komakech</a:t>
            </a:r>
            <a:r>
              <a:rPr lang="en-US" dirty="0"/>
              <a:t> and other Oxfam colleagues’ resources whose products can be found in </a:t>
            </a:r>
            <a:r>
              <a:rPr lang="en-US" dirty="0">
                <a:hlinkClick r:id="rId2"/>
              </a:rPr>
              <a:t>https://www.oxfamwash.org/en</a:t>
            </a:r>
            <a:endParaRPr lang="en-US" dirty="0"/>
          </a:p>
          <a:p>
            <a:endParaRPr lang="en-US" dirty="0"/>
          </a:p>
        </p:txBody>
      </p:sp>
      <p:sp>
        <p:nvSpPr>
          <p:cNvPr id="5" name="TextBox 4">
            <a:extLst>
              <a:ext uri="{FF2B5EF4-FFF2-40B4-BE49-F238E27FC236}">
                <a16:creationId xmlns:a16="http://schemas.microsoft.com/office/drawing/2014/main" id="{FF70F26F-5733-49A9-8153-408015AAD0E6}"/>
              </a:ext>
            </a:extLst>
          </p:cNvPr>
          <p:cNvSpPr txBox="1"/>
          <p:nvPr/>
        </p:nvSpPr>
        <p:spPr>
          <a:xfrm>
            <a:off x="6489577" y="4476895"/>
            <a:ext cx="2814221" cy="369332"/>
          </a:xfrm>
          <a:prstGeom prst="rect">
            <a:avLst/>
          </a:prstGeom>
          <a:noFill/>
        </p:spPr>
        <p:txBody>
          <a:bodyPr wrap="square" rtlCol="0">
            <a:spAutoFit/>
          </a:bodyPr>
          <a:lstStyle/>
          <a:p>
            <a:r>
              <a:rPr lang="en-GB" dirty="0"/>
              <a:t>Enjoy your reading</a:t>
            </a:r>
            <a:endParaRPr lang="en-US" dirty="0"/>
          </a:p>
        </p:txBody>
      </p:sp>
      <p:pic>
        <p:nvPicPr>
          <p:cNvPr id="9" name="Picture 8">
            <a:extLst>
              <a:ext uri="{FF2B5EF4-FFF2-40B4-BE49-F238E27FC236}">
                <a16:creationId xmlns:a16="http://schemas.microsoft.com/office/drawing/2014/main" id="{A3381C2C-D35B-45D9-854D-DF09E6201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46" y="80515"/>
            <a:ext cx="1458214" cy="1614262"/>
          </a:xfrm>
          <a:prstGeom prst="rect">
            <a:avLst/>
          </a:prstGeom>
        </p:spPr>
      </p:pic>
    </p:spTree>
    <p:extLst>
      <p:ext uri="{BB962C8B-B14F-4D97-AF65-F5344CB8AC3E}">
        <p14:creationId xmlns:p14="http://schemas.microsoft.com/office/powerpoint/2010/main" val="2231291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FE45309-BC85-464F-B990-07C80A634929}"/>
              </a:ext>
            </a:extLst>
          </p:cNvPr>
          <p:cNvPicPr>
            <a:picLocks noChangeAspect="1"/>
          </p:cNvPicPr>
          <p:nvPr/>
        </p:nvPicPr>
        <p:blipFill>
          <a:blip r:embed="rId2"/>
          <a:stretch>
            <a:fillRect/>
          </a:stretch>
        </p:blipFill>
        <p:spPr>
          <a:xfrm>
            <a:off x="1035722" y="1744942"/>
            <a:ext cx="3137857" cy="3577157"/>
          </a:xfrm>
          <a:prstGeom prst="rect">
            <a:avLst/>
          </a:prstGeom>
        </p:spPr>
      </p:pic>
      <p:pic>
        <p:nvPicPr>
          <p:cNvPr id="49" name="Picture 48">
            <a:extLst>
              <a:ext uri="{FF2B5EF4-FFF2-40B4-BE49-F238E27FC236}">
                <a16:creationId xmlns:a16="http://schemas.microsoft.com/office/drawing/2014/main" id="{34D70DCC-37EA-4F57-8279-DFA1120C6C69}"/>
              </a:ext>
            </a:extLst>
          </p:cNvPr>
          <p:cNvPicPr>
            <a:picLocks noChangeAspect="1"/>
          </p:cNvPicPr>
          <p:nvPr/>
        </p:nvPicPr>
        <p:blipFill>
          <a:blip r:embed="rId3"/>
          <a:stretch>
            <a:fillRect/>
          </a:stretch>
        </p:blipFill>
        <p:spPr>
          <a:xfrm>
            <a:off x="7024785" y="1800384"/>
            <a:ext cx="3305966" cy="2822166"/>
          </a:xfrm>
          <a:prstGeom prst="rect">
            <a:avLst/>
          </a:prstGeom>
        </p:spPr>
      </p:pic>
      <p:pic>
        <p:nvPicPr>
          <p:cNvPr id="45" name="Picture 44">
            <a:extLst>
              <a:ext uri="{FF2B5EF4-FFF2-40B4-BE49-F238E27FC236}">
                <a16:creationId xmlns:a16="http://schemas.microsoft.com/office/drawing/2014/main" id="{55675719-2AE9-4699-8302-3BBF06460C8A}"/>
              </a:ext>
            </a:extLst>
          </p:cNvPr>
          <p:cNvPicPr>
            <a:picLocks noChangeAspect="1"/>
          </p:cNvPicPr>
          <p:nvPr/>
        </p:nvPicPr>
        <p:blipFill>
          <a:blip r:embed="rId4"/>
          <a:stretch>
            <a:fillRect/>
          </a:stretch>
        </p:blipFill>
        <p:spPr>
          <a:xfrm>
            <a:off x="1161909" y="515738"/>
            <a:ext cx="5329618" cy="1214241"/>
          </a:xfrm>
          <a:prstGeom prst="rect">
            <a:avLst/>
          </a:prstGeom>
        </p:spPr>
      </p:pic>
      <p:sp>
        <p:nvSpPr>
          <p:cNvPr id="2" name="Rectangle 1">
            <a:hlinkClick r:id="rId5"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6"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7"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8"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9"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10"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11"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2"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3"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4"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5"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6"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7"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8"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9"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20"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21"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2"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3"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4"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C9BDEFAF-E53E-40C4-B376-CF490536DF52}"/>
              </a:ext>
            </a:extLst>
          </p:cNvPr>
          <p:cNvSpPr txBox="1"/>
          <p:nvPr/>
        </p:nvSpPr>
        <p:spPr>
          <a:xfrm>
            <a:off x="1484116" y="5819551"/>
            <a:ext cx="2388680" cy="646331"/>
          </a:xfrm>
          <a:prstGeom prst="rect">
            <a:avLst/>
          </a:prstGeom>
          <a:noFill/>
        </p:spPr>
        <p:txBody>
          <a:bodyPr wrap="square" rtlCol="0">
            <a:spAutoFit/>
          </a:bodyPr>
          <a:lstStyle/>
          <a:p>
            <a:r>
              <a:rPr lang="en-GB" sz="1200" dirty="0"/>
              <a:t>Reference: </a:t>
            </a:r>
            <a:r>
              <a:rPr lang="en-GB" sz="1200" dirty="0">
                <a:hlinkClick r:id="rId25"/>
              </a:rPr>
              <a:t>Compendium of Sanitation Technologies in Emergencies</a:t>
            </a:r>
            <a:endParaRPr lang="en-US" sz="1200" dirty="0"/>
          </a:p>
        </p:txBody>
      </p:sp>
      <p:sp>
        <p:nvSpPr>
          <p:cNvPr id="35" name="Rectangle 34">
            <a:extLst>
              <a:ext uri="{FF2B5EF4-FFF2-40B4-BE49-F238E27FC236}">
                <a16:creationId xmlns:a16="http://schemas.microsoft.com/office/drawing/2014/main" id="{402497D8-9333-49AA-8597-C80F543CCC92}"/>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2/9</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F81A0558-8C4D-4676-9DCC-690C375B74CB}"/>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26" action="ppaction://hlinksldjump" highlightClick="1"/>
            <a:extLst>
              <a:ext uri="{FF2B5EF4-FFF2-40B4-BE49-F238E27FC236}">
                <a16:creationId xmlns:a16="http://schemas.microsoft.com/office/drawing/2014/main" id="{BE542AC1-6900-4359-AD44-986D2D34A10F}"/>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Back or Previous 37">
            <a:hlinkClick r:id="" action="ppaction://hlinkshowjump?jump=previousslide" highlightClick="1"/>
            <a:extLst>
              <a:ext uri="{FF2B5EF4-FFF2-40B4-BE49-F238E27FC236}">
                <a16:creationId xmlns:a16="http://schemas.microsoft.com/office/drawing/2014/main" id="{614A05BB-6F74-43DE-87F9-38D515105F5A}"/>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to Beginning 38">
            <a:hlinkClick r:id="rId27" action="ppaction://hlinksldjump" highlightClick="1"/>
            <a:extLst>
              <a:ext uri="{FF2B5EF4-FFF2-40B4-BE49-F238E27FC236}">
                <a16:creationId xmlns:a16="http://schemas.microsoft.com/office/drawing/2014/main" id="{4221AC21-DA8E-426F-9D3E-AA62B9DC728C}"/>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50B0A5D-8280-4B41-80FA-E2FD1B8C10C1}"/>
              </a:ext>
            </a:extLst>
          </p:cNvPr>
          <p:cNvSpPr txBox="1"/>
          <p:nvPr/>
        </p:nvSpPr>
        <p:spPr>
          <a:xfrm>
            <a:off x="2005459" y="166892"/>
            <a:ext cx="1192192" cy="276999"/>
          </a:xfrm>
          <a:prstGeom prst="rect">
            <a:avLst/>
          </a:prstGeom>
          <a:solidFill>
            <a:schemeClr val="bg1">
              <a:lumMod val="75000"/>
            </a:schemeClr>
          </a:solidFill>
        </p:spPr>
        <p:txBody>
          <a:bodyPr wrap="square" rtlCol="0">
            <a:spAutoFit/>
          </a:bodyPr>
          <a:lstStyle/>
          <a:p>
            <a:r>
              <a:rPr lang="en-GB" sz="1200" b="1" dirty="0"/>
              <a:t>Pre-Treatment</a:t>
            </a:r>
            <a:endParaRPr lang="en-US" sz="1200" b="1" dirty="0"/>
          </a:p>
        </p:txBody>
      </p:sp>
      <p:sp>
        <p:nvSpPr>
          <p:cNvPr id="41" name="Rectangle: Rounded Corners 40">
            <a:extLst>
              <a:ext uri="{FF2B5EF4-FFF2-40B4-BE49-F238E27FC236}">
                <a16:creationId xmlns:a16="http://schemas.microsoft.com/office/drawing/2014/main" id="{84846CD4-A9C4-4F2B-B5C3-86CD08259E0E}"/>
              </a:ext>
            </a:extLst>
          </p:cNvPr>
          <p:cNvSpPr/>
          <p:nvPr/>
        </p:nvSpPr>
        <p:spPr>
          <a:xfrm>
            <a:off x="4891513" y="23585"/>
            <a:ext cx="1953019" cy="345910"/>
          </a:xfrm>
          <a:prstGeom prst="roundRect">
            <a:avLst/>
          </a:prstGeom>
          <a:solidFill>
            <a:schemeClr val="accent2">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 and Post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38ABFD17-6484-43A6-82B9-32B4ECF25205}"/>
              </a:ext>
            </a:extLst>
          </p:cNvPr>
          <p:cNvSpPr txBox="1"/>
          <p:nvPr/>
        </p:nvSpPr>
        <p:spPr>
          <a:xfrm>
            <a:off x="7485576" y="172202"/>
            <a:ext cx="1192192" cy="276999"/>
          </a:xfrm>
          <a:prstGeom prst="rect">
            <a:avLst/>
          </a:prstGeom>
          <a:solidFill>
            <a:schemeClr val="bg1">
              <a:lumMod val="75000"/>
            </a:schemeClr>
          </a:solidFill>
        </p:spPr>
        <p:txBody>
          <a:bodyPr wrap="square" rtlCol="0">
            <a:spAutoFit/>
          </a:bodyPr>
          <a:lstStyle/>
          <a:p>
            <a:r>
              <a:rPr lang="en-GB" sz="1200" b="1" dirty="0"/>
              <a:t>Post-Treatment</a:t>
            </a:r>
            <a:endParaRPr lang="en-US" sz="1200" b="1" dirty="0"/>
          </a:p>
        </p:txBody>
      </p:sp>
      <p:pic>
        <p:nvPicPr>
          <p:cNvPr id="47" name="Picture 46">
            <a:extLst>
              <a:ext uri="{FF2B5EF4-FFF2-40B4-BE49-F238E27FC236}">
                <a16:creationId xmlns:a16="http://schemas.microsoft.com/office/drawing/2014/main" id="{269D2C54-0E5B-4712-8B51-BD4C75FBDC48}"/>
              </a:ext>
            </a:extLst>
          </p:cNvPr>
          <p:cNvPicPr>
            <a:picLocks noChangeAspect="1"/>
          </p:cNvPicPr>
          <p:nvPr/>
        </p:nvPicPr>
        <p:blipFill>
          <a:blip r:embed="rId28"/>
          <a:stretch>
            <a:fillRect/>
          </a:stretch>
        </p:blipFill>
        <p:spPr>
          <a:xfrm>
            <a:off x="3827105" y="3532908"/>
            <a:ext cx="3017427" cy="3058326"/>
          </a:xfrm>
          <a:prstGeom prst="rect">
            <a:avLst/>
          </a:prstGeom>
        </p:spPr>
      </p:pic>
      <p:pic>
        <p:nvPicPr>
          <p:cNvPr id="48" name="Picture 47">
            <a:extLst>
              <a:ext uri="{FF2B5EF4-FFF2-40B4-BE49-F238E27FC236}">
                <a16:creationId xmlns:a16="http://schemas.microsoft.com/office/drawing/2014/main" id="{D1C02C64-B4A1-4DD5-9997-1C243AE07710}"/>
              </a:ext>
            </a:extLst>
          </p:cNvPr>
          <p:cNvPicPr>
            <a:picLocks noChangeAspect="1"/>
          </p:cNvPicPr>
          <p:nvPr/>
        </p:nvPicPr>
        <p:blipFill>
          <a:blip r:embed="rId29"/>
          <a:stretch>
            <a:fillRect/>
          </a:stretch>
        </p:blipFill>
        <p:spPr>
          <a:xfrm>
            <a:off x="6409525" y="532984"/>
            <a:ext cx="5782475" cy="1203213"/>
          </a:xfrm>
          <a:prstGeom prst="rect">
            <a:avLst/>
          </a:prstGeom>
        </p:spPr>
      </p:pic>
      <p:pic>
        <p:nvPicPr>
          <p:cNvPr id="50" name="Picture 49">
            <a:extLst>
              <a:ext uri="{FF2B5EF4-FFF2-40B4-BE49-F238E27FC236}">
                <a16:creationId xmlns:a16="http://schemas.microsoft.com/office/drawing/2014/main" id="{41BF5ED7-2CEB-441C-9188-0A7987805EE5}"/>
              </a:ext>
            </a:extLst>
          </p:cNvPr>
          <p:cNvPicPr>
            <a:picLocks noChangeAspect="1"/>
          </p:cNvPicPr>
          <p:nvPr/>
        </p:nvPicPr>
        <p:blipFill>
          <a:blip r:embed="rId30"/>
          <a:stretch>
            <a:fillRect/>
          </a:stretch>
        </p:blipFill>
        <p:spPr>
          <a:xfrm>
            <a:off x="9224429" y="4192795"/>
            <a:ext cx="2744181" cy="2644823"/>
          </a:xfrm>
          <a:prstGeom prst="rect">
            <a:avLst/>
          </a:prstGeom>
        </p:spPr>
      </p:pic>
    </p:spTree>
    <p:extLst>
      <p:ext uri="{BB962C8B-B14F-4D97-AF65-F5344CB8AC3E}">
        <p14:creationId xmlns:p14="http://schemas.microsoft.com/office/powerpoint/2010/main" val="387552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7B38952-B897-42C0-891D-2CFBC12A2F9B}"/>
              </a:ext>
            </a:extLst>
          </p:cNvPr>
          <p:cNvPicPr>
            <a:picLocks noChangeAspect="1"/>
          </p:cNvPicPr>
          <p:nvPr/>
        </p:nvPicPr>
        <p:blipFill>
          <a:blip r:embed="rId2"/>
          <a:stretch>
            <a:fillRect/>
          </a:stretch>
        </p:blipFill>
        <p:spPr>
          <a:xfrm>
            <a:off x="1048239" y="1626513"/>
            <a:ext cx="5261914" cy="4842253"/>
          </a:xfrm>
          <a:prstGeom prst="rect">
            <a:avLst/>
          </a:prstGeom>
        </p:spPr>
      </p:pic>
      <p:sp>
        <p:nvSpPr>
          <p:cNvPr id="2" name="Rectangle 1">
            <a:hlinkClick r:id="rId3"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1"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2"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C9BDEFAF-E53E-40C4-B376-CF490536DF52}"/>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3"/>
              </a:rPr>
              <a:t>Compendium of Sanitation Technologies in Emergencies</a:t>
            </a:r>
            <a:endParaRPr lang="en-US" sz="1200" dirty="0"/>
          </a:p>
        </p:txBody>
      </p:sp>
      <p:sp>
        <p:nvSpPr>
          <p:cNvPr id="30" name="TextBox 29">
            <a:extLst>
              <a:ext uri="{FF2B5EF4-FFF2-40B4-BE49-F238E27FC236}">
                <a16:creationId xmlns:a16="http://schemas.microsoft.com/office/drawing/2014/main" id="{F1A4855C-EFE2-4A2F-B80C-50A07FFC7E1E}"/>
              </a:ext>
            </a:extLst>
          </p:cNvPr>
          <p:cNvSpPr txBox="1"/>
          <p:nvPr/>
        </p:nvSpPr>
        <p:spPr>
          <a:xfrm>
            <a:off x="1419123" y="809946"/>
            <a:ext cx="719091" cy="276999"/>
          </a:xfrm>
          <a:prstGeom prst="rect">
            <a:avLst/>
          </a:prstGeom>
          <a:solidFill>
            <a:schemeClr val="bg1">
              <a:lumMod val="75000"/>
            </a:schemeClr>
          </a:solidFill>
        </p:spPr>
        <p:txBody>
          <a:bodyPr wrap="square" rtlCol="0">
            <a:spAutoFit/>
          </a:bodyPr>
          <a:lstStyle/>
          <a:p>
            <a:r>
              <a:rPr lang="en-GB" sz="1200" b="1" dirty="0"/>
              <a:t>Settler</a:t>
            </a:r>
            <a:endParaRPr lang="en-US" sz="1200" b="1" dirty="0"/>
          </a:p>
        </p:txBody>
      </p:sp>
      <p:sp>
        <p:nvSpPr>
          <p:cNvPr id="32" name="Rectangle: Rounded Corners 31">
            <a:extLst>
              <a:ext uri="{FF2B5EF4-FFF2-40B4-BE49-F238E27FC236}">
                <a16:creationId xmlns:a16="http://schemas.microsoft.com/office/drawing/2014/main" id="{49A8A2D2-BDA0-47E5-835B-2F213A31684F}"/>
              </a:ext>
            </a:extLst>
          </p:cNvPr>
          <p:cNvSpPr/>
          <p:nvPr/>
        </p:nvSpPr>
        <p:spPr>
          <a:xfrm>
            <a:off x="4891513" y="23585"/>
            <a:ext cx="1568976" cy="345910"/>
          </a:xfrm>
          <a:prstGeom prst="roundRect">
            <a:avLst/>
          </a:prstGeom>
          <a:solidFill>
            <a:schemeClr val="accent2">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Primary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9EC17119-36FD-40F8-A45C-68E0B0D00D09}"/>
              </a:ext>
            </a:extLst>
          </p:cNvPr>
          <p:cNvPicPr>
            <a:picLocks noChangeAspect="1"/>
          </p:cNvPicPr>
          <p:nvPr/>
        </p:nvPicPr>
        <p:blipFill>
          <a:blip r:embed="rId24"/>
          <a:stretch>
            <a:fillRect/>
          </a:stretch>
        </p:blipFill>
        <p:spPr>
          <a:xfrm>
            <a:off x="6355489" y="1535901"/>
            <a:ext cx="5682402" cy="5105056"/>
          </a:xfrm>
          <a:prstGeom prst="rect">
            <a:avLst/>
          </a:prstGeom>
        </p:spPr>
      </p:pic>
      <p:sp>
        <p:nvSpPr>
          <p:cNvPr id="34" name="TextBox 33">
            <a:extLst>
              <a:ext uri="{FF2B5EF4-FFF2-40B4-BE49-F238E27FC236}">
                <a16:creationId xmlns:a16="http://schemas.microsoft.com/office/drawing/2014/main" id="{4CF723EF-D452-462D-9F81-D2018961B866}"/>
              </a:ext>
            </a:extLst>
          </p:cNvPr>
          <p:cNvSpPr txBox="1"/>
          <p:nvPr/>
        </p:nvSpPr>
        <p:spPr>
          <a:xfrm>
            <a:off x="6845570" y="806557"/>
            <a:ext cx="2578301" cy="276999"/>
          </a:xfrm>
          <a:prstGeom prst="rect">
            <a:avLst/>
          </a:prstGeom>
          <a:solidFill>
            <a:schemeClr val="accent4">
              <a:lumMod val="60000"/>
              <a:lumOff val="40000"/>
            </a:schemeClr>
          </a:solidFill>
        </p:spPr>
        <p:txBody>
          <a:bodyPr wrap="square" rtlCol="0">
            <a:spAutoFit/>
          </a:bodyPr>
          <a:lstStyle/>
          <a:p>
            <a:r>
              <a:rPr lang="en-GB" sz="1200" b="1" dirty="0"/>
              <a:t>Sedimentation and thickening ponds</a:t>
            </a:r>
            <a:endParaRPr lang="en-US" sz="1200" b="1" dirty="0"/>
          </a:p>
        </p:txBody>
      </p:sp>
      <p:sp>
        <p:nvSpPr>
          <p:cNvPr id="35" name="Rectangle 34">
            <a:extLst>
              <a:ext uri="{FF2B5EF4-FFF2-40B4-BE49-F238E27FC236}">
                <a16:creationId xmlns:a16="http://schemas.microsoft.com/office/drawing/2014/main" id="{402497D8-9333-49AA-8597-C80F543CCC92}"/>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3/9</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F81A0558-8C4D-4676-9DCC-690C375B74CB}"/>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25" action="ppaction://hlinksldjump" highlightClick="1"/>
            <a:extLst>
              <a:ext uri="{FF2B5EF4-FFF2-40B4-BE49-F238E27FC236}">
                <a16:creationId xmlns:a16="http://schemas.microsoft.com/office/drawing/2014/main" id="{BE542AC1-6900-4359-AD44-986D2D34A10F}"/>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Back or Previous 37">
            <a:hlinkClick r:id="" action="ppaction://hlinkshowjump?jump=previousslide" highlightClick="1"/>
            <a:extLst>
              <a:ext uri="{FF2B5EF4-FFF2-40B4-BE49-F238E27FC236}">
                <a16:creationId xmlns:a16="http://schemas.microsoft.com/office/drawing/2014/main" id="{614A05BB-6F74-43DE-87F9-38D515105F5A}"/>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to Beginning 38">
            <a:hlinkClick r:id="rId26" action="ppaction://hlinksldjump" highlightClick="1"/>
            <a:extLst>
              <a:ext uri="{FF2B5EF4-FFF2-40B4-BE49-F238E27FC236}">
                <a16:creationId xmlns:a16="http://schemas.microsoft.com/office/drawing/2014/main" id="{4221AC21-DA8E-426F-9D3E-AA62B9DC728C}"/>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078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64F1A77-2F88-4993-A365-1FB859466325}"/>
              </a:ext>
            </a:extLst>
          </p:cNvPr>
          <p:cNvPicPr>
            <a:picLocks noChangeAspect="1"/>
          </p:cNvPicPr>
          <p:nvPr/>
        </p:nvPicPr>
        <p:blipFill>
          <a:blip r:embed="rId2"/>
          <a:stretch>
            <a:fillRect/>
          </a:stretch>
        </p:blipFill>
        <p:spPr>
          <a:xfrm>
            <a:off x="1048238" y="1600072"/>
            <a:ext cx="5515483" cy="4713970"/>
          </a:xfrm>
          <a:prstGeom prst="rect">
            <a:avLst/>
          </a:prstGeom>
        </p:spPr>
      </p:pic>
      <p:sp>
        <p:nvSpPr>
          <p:cNvPr id="2" name="Rectangle 1">
            <a:hlinkClick r:id="rId3"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1"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2"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727E2E86-399B-4335-907E-F3A8DF323956}"/>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3"/>
              </a:rPr>
              <a:t>Compendium of Sanitation Technologies in Emergencies</a:t>
            </a:r>
            <a:endParaRPr lang="en-US" sz="1200" dirty="0"/>
          </a:p>
        </p:txBody>
      </p:sp>
      <p:sp>
        <p:nvSpPr>
          <p:cNvPr id="27" name="Rectangle: Rounded Corners 26">
            <a:extLst>
              <a:ext uri="{FF2B5EF4-FFF2-40B4-BE49-F238E27FC236}">
                <a16:creationId xmlns:a16="http://schemas.microsoft.com/office/drawing/2014/main" id="{9ADC2CC5-7AED-41CD-BB80-BE2B204AD6CA}"/>
              </a:ext>
            </a:extLst>
          </p:cNvPr>
          <p:cNvSpPr/>
          <p:nvPr/>
        </p:nvSpPr>
        <p:spPr>
          <a:xfrm>
            <a:off x="4646497" y="19473"/>
            <a:ext cx="1745203" cy="345910"/>
          </a:xfrm>
          <a:prstGeom prst="roundRect">
            <a:avLst/>
          </a:prstGeom>
          <a:solidFill>
            <a:schemeClr val="accent2">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Secondary treatment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CB75CF52-B678-49C0-904B-51FA58196F47}"/>
              </a:ext>
            </a:extLst>
          </p:cNvPr>
          <p:cNvSpPr txBox="1"/>
          <p:nvPr/>
        </p:nvSpPr>
        <p:spPr>
          <a:xfrm>
            <a:off x="1585326" y="972243"/>
            <a:ext cx="1314220" cy="276999"/>
          </a:xfrm>
          <a:prstGeom prst="rect">
            <a:avLst/>
          </a:prstGeom>
          <a:solidFill>
            <a:schemeClr val="accent1">
              <a:lumMod val="40000"/>
              <a:lumOff val="60000"/>
            </a:schemeClr>
          </a:solidFill>
        </p:spPr>
        <p:txBody>
          <a:bodyPr wrap="square" rtlCol="0">
            <a:spAutoFit/>
          </a:bodyPr>
          <a:lstStyle/>
          <a:p>
            <a:r>
              <a:rPr lang="en-GB" sz="1200" b="1" dirty="0"/>
              <a:t>Activated Sludge</a:t>
            </a:r>
            <a:endParaRPr lang="en-US" sz="1200" b="1" dirty="0"/>
          </a:p>
        </p:txBody>
      </p:sp>
      <p:pic>
        <p:nvPicPr>
          <p:cNvPr id="31" name="Picture 30">
            <a:extLst>
              <a:ext uri="{FF2B5EF4-FFF2-40B4-BE49-F238E27FC236}">
                <a16:creationId xmlns:a16="http://schemas.microsoft.com/office/drawing/2014/main" id="{64431736-90B7-4D8A-BEDF-4FE8D453865B}"/>
              </a:ext>
            </a:extLst>
          </p:cNvPr>
          <p:cNvPicPr>
            <a:picLocks noChangeAspect="1"/>
          </p:cNvPicPr>
          <p:nvPr/>
        </p:nvPicPr>
        <p:blipFill>
          <a:blip r:embed="rId24"/>
          <a:stretch>
            <a:fillRect/>
          </a:stretch>
        </p:blipFill>
        <p:spPr>
          <a:xfrm>
            <a:off x="6562756" y="1635033"/>
            <a:ext cx="5506029" cy="4838845"/>
          </a:xfrm>
          <a:prstGeom prst="rect">
            <a:avLst/>
          </a:prstGeom>
        </p:spPr>
      </p:pic>
      <p:sp>
        <p:nvSpPr>
          <p:cNvPr id="32" name="TextBox 31">
            <a:extLst>
              <a:ext uri="{FF2B5EF4-FFF2-40B4-BE49-F238E27FC236}">
                <a16:creationId xmlns:a16="http://schemas.microsoft.com/office/drawing/2014/main" id="{FC067F0E-8DB4-4531-87CF-4B5A10AD0A97}"/>
              </a:ext>
            </a:extLst>
          </p:cNvPr>
          <p:cNvSpPr txBox="1"/>
          <p:nvPr/>
        </p:nvSpPr>
        <p:spPr>
          <a:xfrm>
            <a:off x="7099843" y="1071375"/>
            <a:ext cx="1314220" cy="276999"/>
          </a:xfrm>
          <a:prstGeom prst="rect">
            <a:avLst/>
          </a:prstGeom>
          <a:solidFill>
            <a:schemeClr val="accent1">
              <a:lumMod val="40000"/>
              <a:lumOff val="60000"/>
            </a:schemeClr>
          </a:solidFill>
        </p:spPr>
        <p:txBody>
          <a:bodyPr wrap="square" rtlCol="0">
            <a:spAutoFit/>
          </a:bodyPr>
          <a:lstStyle/>
          <a:p>
            <a:r>
              <a:rPr lang="en-GB" sz="1200" b="1" dirty="0"/>
              <a:t>Trickling Filter</a:t>
            </a:r>
            <a:endParaRPr lang="en-US" sz="1200" b="1" dirty="0"/>
          </a:p>
        </p:txBody>
      </p:sp>
      <p:sp>
        <p:nvSpPr>
          <p:cNvPr id="33" name="TextBox 32">
            <a:extLst>
              <a:ext uri="{FF2B5EF4-FFF2-40B4-BE49-F238E27FC236}">
                <a16:creationId xmlns:a16="http://schemas.microsoft.com/office/drawing/2014/main" id="{4258DCFE-CEE9-4719-83AB-E59C7FE806A1}"/>
              </a:ext>
            </a:extLst>
          </p:cNvPr>
          <p:cNvSpPr txBox="1"/>
          <p:nvPr/>
        </p:nvSpPr>
        <p:spPr>
          <a:xfrm>
            <a:off x="4646497" y="435740"/>
            <a:ext cx="1766657"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Need pre- and primary treatment to operate correctly</a:t>
            </a:r>
            <a:endParaRPr lang="en-US" sz="1400" dirty="0">
              <a:solidFill>
                <a:srgbClr val="FF0000"/>
              </a:solidFill>
            </a:endParaRPr>
          </a:p>
        </p:txBody>
      </p:sp>
      <p:cxnSp>
        <p:nvCxnSpPr>
          <p:cNvPr id="35" name="Straight Arrow Connector 34">
            <a:extLst>
              <a:ext uri="{FF2B5EF4-FFF2-40B4-BE49-F238E27FC236}">
                <a16:creationId xmlns:a16="http://schemas.microsoft.com/office/drawing/2014/main" id="{E5E06B23-3A88-4F69-BFA9-ED045F42A569}"/>
              </a:ext>
            </a:extLst>
          </p:cNvPr>
          <p:cNvCxnSpPr>
            <a:cxnSpLocks/>
            <a:stCxn id="33" idx="1"/>
          </p:cNvCxnSpPr>
          <p:nvPr/>
        </p:nvCxnSpPr>
        <p:spPr>
          <a:xfrm flipH="1">
            <a:off x="3572416" y="805072"/>
            <a:ext cx="1074081" cy="167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19BD37E-FCAF-4B78-88EB-E0B899F457B4}"/>
              </a:ext>
            </a:extLst>
          </p:cNvPr>
          <p:cNvCxnSpPr>
            <a:cxnSpLocks/>
            <a:stCxn id="33" idx="3"/>
          </p:cNvCxnSpPr>
          <p:nvPr/>
        </p:nvCxnSpPr>
        <p:spPr>
          <a:xfrm>
            <a:off x="6413154" y="805072"/>
            <a:ext cx="540444" cy="167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FA0FB7C-2940-4BE7-86A1-BD2EC9D70B09}"/>
              </a:ext>
            </a:extLst>
          </p:cNvPr>
          <p:cNvSpPr txBox="1"/>
          <p:nvPr/>
        </p:nvSpPr>
        <p:spPr>
          <a:xfrm>
            <a:off x="9174103" y="531509"/>
            <a:ext cx="197979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Mostly aerobic reactions with pockets of anaerobic conditions</a:t>
            </a:r>
            <a:endParaRPr lang="en-US" sz="1400" dirty="0">
              <a:solidFill>
                <a:srgbClr val="00B0F0"/>
              </a:solidFill>
            </a:endParaRPr>
          </a:p>
        </p:txBody>
      </p:sp>
      <p:sp>
        <p:nvSpPr>
          <p:cNvPr id="43" name="TextBox 42">
            <a:extLst>
              <a:ext uri="{FF2B5EF4-FFF2-40B4-BE49-F238E27FC236}">
                <a16:creationId xmlns:a16="http://schemas.microsoft.com/office/drawing/2014/main" id="{561B5EA2-68AD-4FD8-A197-3B42706FE045}"/>
              </a:ext>
            </a:extLst>
          </p:cNvPr>
          <p:cNvSpPr txBox="1"/>
          <p:nvPr/>
        </p:nvSpPr>
        <p:spPr>
          <a:xfrm>
            <a:off x="1493344" y="454242"/>
            <a:ext cx="2158645"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Aerobic treatment process</a:t>
            </a:r>
            <a:endParaRPr lang="en-US" sz="1400" dirty="0">
              <a:solidFill>
                <a:srgbClr val="00B0F0"/>
              </a:solidFill>
            </a:endParaRPr>
          </a:p>
        </p:txBody>
      </p:sp>
      <p:sp>
        <p:nvSpPr>
          <p:cNvPr id="44" name="Rectangle 43">
            <a:extLst>
              <a:ext uri="{FF2B5EF4-FFF2-40B4-BE49-F238E27FC236}">
                <a16:creationId xmlns:a16="http://schemas.microsoft.com/office/drawing/2014/main" id="{D8313AED-18F8-49F1-896F-D6D10A6173DD}"/>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4/9</a:t>
            </a:r>
            <a:endParaRPr lang="en-US" sz="900" dirty="0"/>
          </a:p>
        </p:txBody>
      </p:sp>
      <p:sp>
        <p:nvSpPr>
          <p:cNvPr id="45" name="Action Button: Go Forward or Next 44">
            <a:hlinkClick r:id="" action="ppaction://hlinkshowjump?jump=nextslide" highlightClick="1"/>
            <a:extLst>
              <a:ext uri="{FF2B5EF4-FFF2-40B4-BE49-F238E27FC236}">
                <a16:creationId xmlns:a16="http://schemas.microsoft.com/office/drawing/2014/main" id="{A1D49004-2C56-4288-9664-3278B3ACC89D}"/>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ction Button: Go to End 45">
            <a:hlinkClick r:id="rId25" action="ppaction://hlinksldjump" highlightClick="1"/>
            <a:extLst>
              <a:ext uri="{FF2B5EF4-FFF2-40B4-BE49-F238E27FC236}">
                <a16:creationId xmlns:a16="http://schemas.microsoft.com/office/drawing/2014/main" id="{F01DB812-7EB9-4E0C-B09B-1432FE40B4CF}"/>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ction Button: Go Back or Previous 46">
            <a:hlinkClick r:id="" action="ppaction://hlinkshowjump?jump=previousslide" highlightClick="1"/>
            <a:extLst>
              <a:ext uri="{FF2B5EF4-FFF2-40B4-BE49-F238E27FC236}">
                <a16:creationId xmlns:a16="http://schemas.microsoft.com/office/drawing/2014/main" id="{1FEE68CD-1CD5-45EF-9E57-6EF4C36119F8}"/>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ction Button: Go to Beginning 47">
            <a:hlinkClick r:id="rId26" action="ppaction://hlinksldjump" highlightClick="1"/>
            <a:extLst>
              <a:ext uri="{FF2B5EF4-FFF2-40B4-BE49-F238E27FC236}">
                <a16:creationId xmlns:a16="http://schemas.microsoft.com/office/drawing/2014/main" id="{8D928EF7-C2F4-46A4-9143-2F1867EEFC98}"/>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366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7"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8"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19"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0"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1"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309AA509-58D6-49E4-BE01-EE108C2B645C}"/>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2"/>
              </a:rPr>
              <a:t>Compendium of Sanitation Technologies in Emergencies</a:t>
            </a:r>
            <a:endParaRPr lang="en-US" sz="1200" dirty="0"/>
          </a:p>
        </p:txBody>
      </p:sp>
      <p:pic>
        <p:nvPicPr>
          <p:cNvPr id="22" name="Picture 21">
            <a:extLst>
              <a:ext uri="{FF2B5EF4-FFF2-40B4-BE49-F238E27FC236}">
                <a16:creationId xmlns:a16="http://schemas.microsoft.com/office/drawing/2014/main" id="{6CBD1DB0-A8D2-4DC1-8C36-A4C8EAF4EC29}"/>
              </a:ext>
            </a:extLst>
          </p:cNvPr>
          <p:cNvPicPr>
            <a:picLocks noChangeAspect="1"/>
          </p:cNvPicPr>
          <p:nvPr/>
        </p:nvPicPr>
        <p:blipFill>
          <a:blip r:embed="rId23"/>
          <a:stretch>
            <a:fillRect/>
          </a:stretch>
        </p:blipFill>
        <p:spPr>
          <a:xfrm>
            <a:off x="1286675" y="1369273"/>
            <a:ext cx="5372077" cy="4837009"/>
          </a:xfrm>
          <a:prstGeom prst="rect">
            <a:avLst/>
          </a:prstGeom>
        </p:spPr>
      </p:pic>
      <p:sp>
        <p:nvSpPr>
          <p:cNvPr id="26" name="TextBox 25">
            <a:extLst>
              <a:ext uri="{FF2B5EF4-FFF2-40B4-BE49-F238E27FC236}">
                <a16:creationId xmlns:a16="http://schemas.microsoft.com/office/drawing/2014/main" id="{F5B3EDEA-6205-4762-9FD8-40CC58B9819E}"/>
              </a:ext>
            </a:extLst>
          </p:cNvPr>
          <p:cNvSpPr txBox="1"/>
          <p:nvPr/>
        </p:nvSpPr>
        <p:spPr>
          <a:xfrm>
            <a:off x="1680180" y="823975"/>
            <a:ext cx="1237969" cy="276999"/>
          </a:xfrm>
          <a:prstGeom prst="rect">
            <a:avLst/>
          </a:prstGeom>
          <a:solidFill>
            <a:schemeClr val="accent4">
              <a:lumMod val="60000"/>
              <a:lumOff val="40000"/>
            </a:schemeClr>
          </a:solidFill>
        </p:spPr>
        <p:txBody>
          <a:bodyPr wrap="square" rtlCol="0">
            <a:spAutoFit/>
          </a:bodyPr>
          <a:lstStyle/>
          <a:p>
            <a:r>
              <a:rPr lang="en-GB" sz="1200" b="1" dirty="0"/>
              <a:t>Anaerobic Filter</a:t>
            </a:r>
            <a:endParaRPr lang="en-US" sz="1200" b="1" dirty="0"/>
          </a:p>
        </p:txBody>
      </p:sp>
      <p:pic>
        <p:nvPicPr>
          <p:cNvPr id="27" name="Picture 26">
            <a:extLst>
              <a:ext uri="{FF2B5EF4-FFF2-40B4-BE49-F238E27FC236}">
                <a16:creationId xmlns:a16="http://schemas.microsoft.com/office/drawing/2014/main" id="{525E65B7-24C6-4F67-9E7B-37B371B2D84E}"/>
              </a:ext>
            </a:extLst>
          </p:cNvPr>
          <p:cNvPicPr>
            <a:picLocks noChangeAspect="1"/>
          </p:cNvPicPr>
          <p:nvPr/>
        </p:nvPicPr>
        <p:blipFill>
          <a:blip r:embed="rId24"/>
          <a:stretch>
            <a:fillRect/>
          </a:stretch>
        </p:blipFill>
        <p:spPr>
          <a:xfrm>
            <a:off x="6535575" y="1369273"/>
            <a:ext cx="5656425" cy="4837009"/>
          </a:xfrm>
          <a:prstGeom prst="rect">
            <a:avLst/>
          </a:prstGeom>
        </p:spPr>
      </p:pic>
      <p:sp>
        <p:nvSpPr>
          <p:cNvPr id="28" name="TextBox 27">
            <a:extLst>
              <a:ext uri="{FF2B5EF4-FFF2-40B4-BE49-F238E27FC236}">
                <a16:creationId xmlns:a16="http://schemas.microsoft.com/office/drawing/2014/main" id="{DEB853F9-70CE-45A0-87B0-7A4516FFA6DF}"/>
              </a:ext>
            </a:extLst>
          </p:cNvPr>
          <p:cNvSpPr txBox="1"/>
          <p:nvPr/>
        </p:nvSpPr>
        <p:spPr>
          <a:xfrm>
            <a:off x="7214372" y="767303"/>
            <a:ext cx="2239665" cy="276999"/>
          </a:xfrm>
          <a:prstGeom prst="rect">
            <a:avLst/>
          </a:prstGeom>
          <a:solidFill>
            <a:schemeClr val="accent4">
              <a:lumMod val="60000"/>
              <a:lumOff val="40000"/>
            </a:schemeClr>
          </a:solidFill>
        </p:spPr>
        <p:txBody>
          <a:bodyPr wrap="square" rtlCol="0">
            <a:spAutoFit/>
          </a:bodyPr>
          <a:lstStyle/>
          <a:p>
            <a:r>
              <a:rPr lang="en-GB" sz="1200" b="1" dirty="0"/>
              <a:t>Anaerobic Baffled Reactor (ABR)</a:t>
            </a:r>
            <a:endParaRPr lang="en-US" sz="1200" b="1" dirty="0"/>
          </a:p>
        </p:txBody>
      </p:sp>
      <p:sp>
        <p:nvSpPr>
          <p:cNvPr id="29" name="TextBox 28">
            <a:extLst>
              <a:ext uri="{FF2B5EF4-FFF2-40B4-BE49-F238E27FC236}">
                <a16:creationId xmlns:a16="http://schemas.microsoft.com/office/drawing/2014/main" id="{136EB855-3924-4840-8DC1-225071844EF0}"/>
              </a:ext>
            </a:extLst>
          </p:cNvPr>
          <p:cNvSpPr txBox="1"/>
          <p:nvPr/>
        </p:nvSpPr>
        <p:spPr>
          <a:xfrm>
            <a:off x="4646497" y="435740"/>
            <a:ext cx="176665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Need pre-treatment to operate correctly</a:t>
            </a:r>
            <a:endParaRPr lang="en-US" sz="1400" dirty="0">
              <a:solidFill>
                <a:srgbClr val="FF0000"/>
              </a:solidFill>
            </a:endParaRPr>
          </a:p>
        </p:txBody>
      </p:sp>
      <p:cxnSp>
        <p:nvCxnSpPr>
          <p:cNvPr id="30" name="Straight Arrow Connector 29">
            <a:extLst>
              <a:ext uri="{FF2B5EF4-FFF2-40B4-BE49-F238E27FC236}">
                <a16:creationId xmlns:a16="http://schemas.microsoft.com/office/drawing/2014/main" id="{69CAA790-D88B-4C85-9315-5413F11D4939}"/>
              </a:ext>
            </a:extLst>
          </p:cNvPr>
          <p:cNvCxnSpPr>
            <a:cxnSpLocks/>
          </p:cNvCxnSpPr>
          <p:nvPr/>
        </p:nvCxnSpPr>
        <p:spPr>
          <a:xfrm flipH="1">
            <a:off x="3572416" y="805072"/>
            <a:ext cx="1074081" cy="167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3F7DA03-AE6F-4E81-86E8-CEBF1F800E75}"/>
              </a:ext>
            </a:extLst>
          </p:cNvPr>
          <p:cNvCxnSpPr>
            <a:cxnSpLocks/>
          </p:cNvCxnSpPr>
          <p:nvPr/>
        </p:nvCxnSpPr>
        <p:spPr>
          <a:xfrm>
            <a:off x="6413154" y="805072"/>
            <a:ext cx="540444" cy="167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0E9DB66-E08E-4EF1-835E-A386B021ECF3}"/>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5/9</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ECDFF475-2115-4A83-A03A-11474ABDB817}"/>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25" action="ppaction://hlinksldjump" highlightClick="1"/>
            <a:extLst>
              <a:ext uri="{FF2B5EF4-FFF2-40B4-BE49-F238E27FC236}">
                <a16:creationId xmlns:a16="http://schemas.microsoft.com/office/drawing/2014/main" id="{98523B50-2799-4FC5-B29E-305B552FA967}"/>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Back or Previous 34">
            <a:hlinkClick r:id="" action="ppaction://hlinkshowjump?jump=previousslide" highlightClick="1"/>
            <a:extLst>
              <a:ext uri="{FF2B5EF4-FFF2-40B4-BE49-F238E27FC236}">
                <a16:creationId xmlns:a16="http://schemas.microsoft.com/office/drawing/2014/main" id="{ED698FC5-00FB-4BEB-AA00-4D38B099A582}"/>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Beginning 35">
            <a:hlinkClick r:id="rId26" action="ppaction://hlinksldjump" highlightClick="1"/>
            <a:extLst>
              <a:ext uri="{FF2B5EF4-FFF2-40B4-BE49-F238E27FC236}">
                <a16:creationId xmlns:a16="http://schemas.microsoft.com/office/drawing/2014/main" id="{FC3D743E-D010-4E42-B731-E7A2D8DD170B}"/>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4076C5F-9F9A-4B05-A9A2-9FE77AD4C6BA}"/>
              </a:ext>
            </a:extLst>
          </p:cNvPr>
          <p:cNvSpPr txBox="1"/>
          <p:nvPr/>
        </p:nvSpPr>
        <p:spPr>
          <a:xfrm>
            <a:off x="5310443" y="2660223"/>
            <a:ext cx="176665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First chamber acts as primary treatment</a:t>
            </a:r>
            <a:endParaRPr lang="en-US" sz="1400" dirty="0">
              <a:solidFill>
                <a:srgbClr val="FF0000"/>
              </a:solidFill>
            </a:endParaRPr>
          </a:p>
        </p:txBody>
      </p:sp>
      <p:cxnSp>
        <p:nvCxnSpPr>
          <p:cNvPr id="40" name="Straight Arrow Connector 39">
            <a:extLst>
              <a:ext uri="{FF2B5EF4-FFF2-40B4-BE49-F238E27FC236}">
                <a16:creationId xmlns:a16="http://schemas.microsoft.com/office/drawing/2014/main" id="{93A26E54-DFAC-43D4-8B76-9C4B59649AAB}"/>
              </a:ext>
            </a:extLst>
          </p:cNvPr>
          <p:cNvCxnSpPr>
            <a:cxnSpLocks/>
            <a:stCxn id="39" idx="1"/>
          </p:cNvCxnSpPr>
          <p:nvPr/>
        </p:nvCxnSpPr>
        <p:spPr>
          <a:xfrm flipH="1">
            <a:off x="2854537" y="2921833"/>
            <a:ext cx="2455906" cy="5976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7825D1-3F3F-4D69-9BD5-ADFE5EB5A0A1}"/>
              </a:ext>
            </a:extLst>
          </p:cNvPr>
          <p:cNvCxnSpPr>
            <a:cxnSpLocks/>
          </p:cNvCxnSpPr>
          <p:nvPr/>
        </p:nvCxnSpPr>
        <p:spPr>
          <a:xfrm>
            <a:off x="7089604" y="3055335"/>
            <a:ext cx="519367" cy="6043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245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63316C4-3497-4733-9B99-481DBA724344}"/>
              </a:ext>
            </a:extLst>
          </p:cNvPr>
          <p:cNvPicPr>
            <a:picLocks noChangeAspect="1"/>
          </p:cNvPicPr>
          <p:nvPr/>
        </p:nvPicPr>
        <p:blipFill>
          <a:blip r:embed="rId2"/>
          <a:stretch>
            <a:fillRect/>
          </a:stretch>
        </p:blipFill>
        <p:spPr>
          <a:xfrm>
            <a:off x="1064012" y="1455938"/>
            <a:ext cx="5607407" cy="4829452"/>
          </a:xfrm>
          <a:prstGeom prst="rect">
            <a:avLst/>
          </a:prstGeom>
        </p:spPr>
      </p:pic>
      <p:sp>
        <p:nvSpPr>
          <p:cNvPr id="31" name="TextBox 30">
            <a:extLst>
              <a:ext uri="{FF2B5EF4-FFF2-40B4-BE49-F238E27FC236}">
                <a16:creationId xmlns:a16="http://schemas.microsoft.com/office/drawing/2014/main" id="{9915F5A6-9793-4DC4-8CAE-91108F914620}"/>
              </a:ext>
            </a:extLst>
          </p:cNvPr>
          <p:cNvSpPr txBox="1"/>
          <p:nvPr/>
        </p:nvSpPr>
        <p:spPr>
          <a:xfrm>
            <a:off x="1746604" y="931782"/>
            <a:ext cx="1250995" cy="276999"/>
          </a:xfrm>
          <a:prstGeom prst="rect">
            <a:avLst/>
          </a:prstGeom>
          <a:solidFill>
            <a:schemeClr val="accent1">
              <a:lumMod val="40000"/>
              <a:lumOff val="60000"/>
            </a:schemeClr>
          </a:solidFill>
        </p:spPr>
        <p:txBody>
          <a:bodyPr wrap="square" rtlCol="0">
            <a:spAutoFit/>
          </a:bodyPr>
          <a:lstStyle/>
          <a:p>
            <a:r>
              <a:rPr lang="en-GB" sz="1200" b="1" dirty="0"/>
              <a:t>Co-composting</a:t>
            </a:r>
            <a:endParaRPr lang="en-US" sz="1200" b="1" dirty="0"/>
          </a:p>
        </p:txBody>
      </p:sp>
      <p:sp>
        <p:nvSpPr>
          <p:cNvPr id="2" name="Rectangle 1">
            <a:hlinkClick r:id="rId3"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1"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2"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C9BDEFAF-E53E-40C4-B376-CF490536DF52}"/>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3"/>
              </a:rPr>
              <a:t>Compendium of Sanitation Technologies in Emergencies</a:t>
            </a:r>
            <a:endParaRPr lang="en-US" sz="1200" dirty="0"/>
          </a:p>
        </p:txBody>
      </p:sp>
      <p:pic>
        <p:nvPicPr>
          <p:cNvPr id="27" name="Picture 26">
            <a:extLst>
              <a:ext uri="{FF2B5EF4-FFF2-40B4-BE49-F238E27FC236}">
                <a16:creationId xmlns:a16="http://schemas.microsoft.com/office/drawing/2014/main" id="{6499E47A-CDF4-43C4-9749-8291AC6006EA}"/>
              </a:ext>
            </a:extLst>
          </p:cNvPr>
          <p:cNvPicPr>
            <a:picLocks noChangeAspect="1"/>
          </p:cNvPicPr>
          <p:nvPr/>
        </p:nvPicPr>
        <p:blipFill>
          <a:blip r:embed="rId24"/>
          <a:stretch>
            <a:fillRect/>
          </a:stretch>
        </p:blipFill>
        <p:spPr>
          <a:xfrm>
            <a:off x="6667131" y="1543128"/>
            <a:ext cx="5304000" cy="4505760"/>
          </a:xfrm>
          <a:prstGeom prst="rect">
            <a:avLst/>
          </a:prstGeom>
        </p:spPr>
      </p:pic>
      <p:sp>
        <p:nvSpPr>
          <p:cNvPr id="28" name="TextBox 27">
            <a:extLst>
              <a:ext uri="{FF2B5EF4-FFF2-40B4-BE49-F238E27FC236}">
                <a16:creationId xmlns:a16="http://schemas.microsoft.com/office/drawing/2014/main" id="{F1324925-8CCA-4FA1-B8F5-DE2DF8DD30C8}"/>
              </a:ext>
            </a:extLst>
          </p:cNvPr>
          <p:cNvSpPr txBox="1"/>
          <p:nvPr/>
        </p:nvSpPr>
        <p:spPr>
          <a:xfrm>
            <a:off x="7197493" y="948446"/>
            <a:ext cx="2621210" cy="276999"/>
          </a:xfrm>
          <a:prstGeom prst="rect">
            <a:avLst/>
          </a:prstGeom>
          <a:solidFill>
            <a:schemeClr val="accent1">
              <a:lumMod val="40000"/>
              <a:lumOff val="60000"/>
            </a:schemeClr>
          </a:solidFill>
        </p:spPr>
        <p:txBody>
          <a:bodyPr wrap="square" rtlCol="0">
            <a:spAutoFit/>
          </a:bodyPr>
          <a:lstStyle/>
          <a:p>
            <a:r>
              <a:rPr lang="en-GB" sz="1200" b="1" dirty="0"/>
              <a:t>Vermicomposting and </a:t>
            </a:r>
            <a:r>
              <a:rPr lang="en-GB" sz="1200" b="1" dirty="0" err="1"/>
              <a:t>vermifiltration</a:t>
            </a:r>
            <a:endParaRPr lang="en-US" sz="1200" b="1" dirty="0"/>
          </a:p>
        </p:txBody>
      </p:sp>
      <p:sp>
        <p:nvSpPr>
          <p:cNvPr id="29" name="TextBox 28">
            <a:extLst>
              <a:ext uri="{FF2B5EF4-FFF2-40B4-BE49-F238E27FC236}">
                <a16:creationId xmlns:a16="http://schemas.microsoft.com/office/drawing/2014/main" id="{C2E2AE29-1035-4F5A-833D-350520D52B5E}"/>
              </a:ext>
            </a:extLst>
          </p:cNvPr>
          <p:cNvSpPr txBox="1"/>
          <p:nvPr/>
        </p:nvSpPr>
        <p:spPr>
          <a:xfrm>
            <a:off x="4646497" y="225131"/>
            <a:ext cx="1944766"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Need pre-treatment to eliminate plastic and other non-organic solids</a:t>
            </a:r>
            <a:endParaRPr lang="en-US" sz="1400" dirty="0">
              <a:solidFill>
                <a:srgbClr val="FF0000"/>
              </a:solidFill>
            </a:endParaRPr>
          </a:p>
        </p:txBody>
      </p:sp>
      <p:cxnSp>
        <p:nvCxnSpPr>
          <p:cNvPr id="32" name="Straight Arrow Connector 31">
            <a:extLst>
              <a:ext uri="{FF2B5EF4-FFF2-40B4-BE49-F238E27FC236}">
                <a16:creationId xmlns:a16="http://schemas.microsoft.com/office/drawing/2014/main" id="{14A22874-E482-4F48-A2D2-A764D761EB6E}"/>
              </a:ext>
            </a:extLst>
          </p:cNvPr>
          <p:cNvCxnSpPr>
            <a:cxnSpLocks/>
          </p:cNvCxnSpPr>
          <p:nvPr/>
        </p:nvCxnSpPr>
        <p:spPr>
          <a:xfrm flipH="1">
            <a:off x="3572416" y="805072"/>
            <a:ext cx="1074081" cy="167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48DE29D-1E86-4B26-8AF1-98201252645B}"/>
              </a:ext>
            </a:extLst>
          </p:cNvPr>
          <p:cNvCxnSpPr>
            <a:cxnSpLocks/>
          </p:cNvCxnSpPr>
          <p:nvPr/>
        </p:nvCxnSpPr>
        <p:spPr>
          <a:xfrm>
            <a:off x="6591263" y="716890"/>
            <a:ext cx="540444" cy="167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1A092F3-B2F1-46F9-9BA1-CAFEF4B77C1F}"/>
              </a:ext>
            </a:extLst>
          </p:cNvPr>
          <p:cNvSpPr txBox="1"/>
          <p:nvPr/>
        </p:nvSpPr>
        <p:spPr>
          <a:xfrm>
            <a:off x="1493344" y="454242"/>
            <a:ext cx="2546923"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Aerobic treatment processes</a:t>
            </a:r>
            <a:endParaRPr lang="en-US" sz="1400" dirty="0">
              <a:solidFill>
                <a:srgbClr val="00B0F0"/>
              </a:solidFill>
            </a:endParaRPr>
          </a:p>
        </p:txBody>
      </p:sp>
      <p:sp>
        <p:nvSpPr>
          <p:cNvPr id="35" name="Rectangle 34">
            <a:extLst>
              <a:ext uri="{FF2B5EF4-FFF2-40B4-BE49-F238E27FC236}">
                <a16:creationId xmlns:a16="http://schemas.microsoft.com/office/drawing/2014/main" id="{7ECDFFA2-5EC4-4901-BC33-DB9130A464A1}"/>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6/9</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8D60B837-06F9-4C80-8CDD-02547906BB9A}"/>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25" action="ppaction://hlinksldjump" highlightClick="1"/>
            <a:extLst>
              <a:ext uri="{FF2B5EF4-FFF2-40B4-BE49-F238E27FC236}">
                <a16:creationId xmlns:a16="http://schemas.microsoft.com/office/drawing/2014/main" id="{AF541A8C-9C28-4A98-8C5B-BAE95EA72514}"/>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Back or Previous 37">
            <a:hlinkClick r:id="" action="ppaction://hlinkshowjump?jump=previousslide" highlightClick="1"/>
            <a:extLst>
              <a:ext uri="{FF2B5EF4-FFF2-40B4-BE49-F238E27FC236}">
                <a16:creationId xmlns:a16="http://schemas.microsoft.com/office/drawing/2014/main" id="{0F00FACD-EBF7-48EF-A67C-97C08DBC781D}"/>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to Beginning 38">
            <a:hlinkClick r:id="rId26" action="ppaction://hlinksldjump" highlightClick="1"/>
            <a:extLst>
              <a:ext uri="{FF2B5EF4-FFF2-40B4-BE49-F238E27FC236}">
                <a16:creationId xmlns:a16="http://schemas.microsoft.com/office/drawing/2014/main" id="{CBD9A3FE-BC0D-4FA0-A6E4-B32702D79462}"/>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29878BA-035E-4367-BF8A-C50F335CF7BF}"/>
              </a:ext>
            </a:extLst>
          </p:cNvPr>
          <p:cNvSpPr txBox="1"/>
          <p:nvPr/>
        </p:nvSpPr>
        <p:spPr>
          <a:xfrm>
            <a:off x="3684723" y="2933544"/>
            <a:ext cx="292283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Local taboo in handling sanitation by-product from faecal sludge may apply to the resulting compost. Consult with users to identify such issues</a:t>
            </a:r>
            <a:endParaRPr lang="en-US" sz="1400" dirty="0">
              <a:solidFill>
                <a:srgbClr val="FF0000"/>
              </a:solidFill>
            </a:endParaRPr>
          </a:p>
        </p:txBody>
      </p:sp>
    </p:spTree>
    <p:extLst>
      <p:ext uri="{BB962C8B-B14F-4D97-AF65-F5344CB8AC3E}">
        <p14:creationId xmlns:p14="http://schemas.microsoft.com/office/powerpoint/2010/main" val="1203318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D6BCE38-2277-4864-88BA-6778B4B3B3BB}"/>
              </a:ext>
            </a:extLst>
          </p:cNvPr>
          <p:cNvPicPr>
            <a:picLocks noChangeAspect="1"/>
          </p:cNvPicPr>
          <p:nvPr/>
        </p:nvPicPr>
        <p:blipFill>
          <a:blip r:embed="rId2"/>
          <a:stretch>
            <a:fillRect/>
          </a:stretch>
        </p:blipFill>
        <p:spPr>
          <a:xfrm>
            <a:off x="1077088" y="1627982"/>
            <a:ext cx="5482874" cy="4837900"/>
          </a:xfrm>
          <a:prstGeom prst="rect">
            <a:avLst/>
          </a:prstGeom>
        </p:spPr>
      </p:pic>
      <p:sp>
        <p:nvSpPr>
          <p:cNvPr id="30" name="TextBox 29">
            <a:extLst>
              <a:ext uri="{FF2B5EF4-FFF2-40B4-BE49-F238E27FC236}">
                <a16:creationId xmlns:a16="http://schemas.microsoft.com/office/drawing/2014/main" id="{64F8E48B-5B7E-40B7-ABDF-52959625A3D8}"/>
              </a:ext>
            </a:extLst>
          </p:cNvPr>
          <p:cNvSpPr txBox="1"/>
          <p:nvPr/>
        </p:nvSpPr>
        <p:spPr>
          <a:xfrm>
            <a:off x="1534002" y="358250"/>
            <a:ext cx="1770435" cy="276999"/>
          </a:xfrm>
          <a:prstGeom prst="rect">
            <a:avLst/>
          </a:prstGeom>
          <a:solidFill>
            <a:schemeClr val="bg1">
              <a:lumMod val="75000"/>
            </a:schemeClr>
          </a:solidFill>
        </p:spPr>
        <p:txBody>
          <a:bodyPr wrap="square" rtlCol="0">
            <a:spAutoFit/>
          </a:bodyPr>
          <a:lstStyle/>
          <a:p>
            <a:r>
              <a:rPr lang="en-GB" sz="1200" b="1" dirty="0"/>
              <a:t>Unplanted Drying Beds</a:t>
            </a:r>
            <a:endParaRPr lang="en-US" sz="1200" b="1" dirty="0"/>
          </a:p>
        </p:txBody>
      </p:sp>
      <p:sp>
        <p:nvSpPr>
          <p:cNvPr id="2" name="Rectangle 1">
            <a:hlinkClick r:id="rId3"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1"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2"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5BD3A25E-85AD-416A-B238-646919BF19AC}"/>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3"/>
              </a:rPr>
              <a:t>Compendium of Sanitation Technologies in Emergencies</a:t>
            </a:r>
            <a:endParaRPr lang="en-US" sz="1200" dirty="0"/>
          </a:p>
        </p:txBody>
      </p:sp>
      <p:sp>
        <p:nvSpPr>
          <p:cNvPr id="26" name="TextBox 25">
            <a:extLst>
              <a:ext uri="{FF2B5EF4-FFF2-40B4-BE49-F238E27FC236}">
                <a16:creationId xmlns:a16="http://schemas.microsoft.com/office/drawing/2014/main" id="{30C93200-229C-4BE7-A21E-675FA8B0D84A}"/>
              </a:ext>
            </a:extLst>
          </p:cNvPr>
          <p:cNvSpPr txBox="1"/>
          <p:nvPr/>
        </p:nvSpPr>
        <p:spPr>
          <a:xfrm>
            <a:off x="6894172" y="313797"/>
            <a:ext cx="1610635" cy="276999"/>
          </a:xfrm>
          <a:prstGeom prst="rect">
            <a:avLst/>
          </a:prstGeom>
          <a:solidFill>
            <a:schemeClr val="accent1">
              <a:lumMod val="40000"/>
              <a:lumOff val="60000"/>
            </a:schemeClr>
          </a:solidFill>
        </p:spPr>
        <p:txBody>
          <a:bodyPr wrap="square" rtlCol="0">
            <a:spAutoFit/>
          </a:bodyPr>
          <a:lstStyle/>
          <a:p>
            <a:r>
              <a:rPr lang="en-GB" sz="1200" b="1" dirty="0"/>
              <a:t>Planted Drying Beds</a:t>
            </a:r>
            <a:endParaRPr lang="en-US" sz="1200" b="1" dirty="0"/>
          </a:p>
        </p:txBody>
      </p:sp>
      <p:pic>
        <p:nvPicPr>
          <p:cNvPr id="27" name="Picture 26">
            <a:extLst>
              <a:ext uri="{FF2B5EF4-FFF2-40B4-BE49-F238E27FC236}">
                <a16:creationId xmlns:a16="http://schemas.microsoft.com/office/drawing/2014/main" id="{CD927E0A-FD9F-4720-A362-F25D2F64B215}"/>
              </a:ext>
            </a:extLst>
          </p:cNvPr>
          <p:cNvPicPr>
            <a:picLocks noChangeAspect="1"/>
          </p:cNvPicPr>
          <p:nvPr/>
        </p:nvPicPr>
        <p:blipFill>
          <a:blip r:embed="rId24"/>
          <a:stretch>
            <a:fillRect/>
          </a:stretch>
        </p:blipFill>
        <p:spPr>
          <a:xfrm>
            <a:off x="6692184" y="1535901"/>
            <a:ext cx="5499816" cy="4732882"/>
          </a:xfrm>
          <a:prstGeom prst="rect">
            <a:avLst/>
          </a:prstGeom>
        </p:spPr>
      </p:pic>
      <p:sp>
        <p:nvSpPr>
          <p:cNvPr id="31" name="TextBox 30">
            <a:extLst>
              <a:ext uri="{FF2B5EF4-FFF2-40B4-BE49-F238E27FC236}">
                <a16:creationId xmlns:a16="http://schemas.microsoft.com/office/drawing/2014/main" id="{84835EB0-D9A4-4764-BCA4-23515587820E}"/>
              </a:ext>
            </a:extLst>
          </p:cNvPr>
          <p:cNvSpPr txBox="1"/>
          <p:nvPr/>
        </p:nvSpPr>
        <p:spPr>
          <a:xfrm>
            <a:off x="10516162" y="674050"/>
            <a:ext cx="119219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Aerobic treatment process</a:t>
            </a:r>
            <a:endParaRPr lang="en-US" sz="1400" dirty="0">
              <a:solidFill>
                <a:srgbClr val="00B0F0"/>
              </a:solidFill>
            </a:endParaRPr>
          </a:p>
        </p:txBody>
      </p:sp>
      <p:sp>
        <p:nvSpPr>
          <p:cNvPr id="33" name="TextBox 32">
            <a:extLst>
              <a:ext uri="{FF2B5EF4-FFF2-40B4-BE49-F238E27FC236}">
                <a16:creationId xmlns:a16="http://schemas.microsoft.com/office/drawing/2014/main" id="{E063693E-0919-4567-AF71-7847261FD2BA}"/>
              </a:ext>
            </a:extLst>
          </p:cNvPr>
          <p:cNvSpPr txBox="1"/>
          <p:nvPr/>
        </p:nvSpPr>
        <p:spPr>
          <a:xfrm>
            <a:off x="1361965" y="753802"/>
            <a:ext cx="3318119"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Dry sludge and leachate need further treatment (e.g. respectively co-composting and waste stabilisation pond)</a:t>
            </a:r>
            <a:endParaRPr lang="en-US" sz="1400" dirty="0">
              <a:solidFill>
                <a:srgbClr val="FF0000"/>
              </a:solidFill>
            </a:endParaRPr>
          </a:p>
        </p:txBody>
      </p:sp>
      <p:sp>
        <p:nvSpPr>
          <p:cNvPr id="34" name="TextBox 33">
            <a:extLst>
              <a:ext uri="{FF2B5EF4-FFF2-40B4-BE49-F238E27FC236}">
                <a16:creationId xmlns:a16="http://schemas.microsoft.com/office/drawing/2014/main" id="{87365771-77DF-4828-B05C-7BA846E08AAE}"/>
              </a:ext>
            </a:extLst>
          </p:cNvPr>
          <p:cNvSpPr txBox="1"/>
          <p:nvPr/>
        </p:nvSpPr>
        <p:spPr>
          <a:xfrm>
            <a:off x="2159514" y="3239386"/>
            <a:ext cx="356534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Dry sludge needs removal every 10-15 days</a:t>
            </a:r>
            <a:endParaRPr lang="en-US" sz="1400" dirty="0">
              <a:solidFill>
                <a:srgbClr val="FF0000"/>
              </a:solidFill>
            </a:endParaRPr>
          </a:p>
        </p:txBody>
      </p:sp>
      <p:sp>
        <p:nvSpPr>
          <p:cNvPr id="35" name="TextBox 34">
            <a:extLst>
              <a:ext uri="{FF2B5EF4-FFF2-40B4-BE49-F238E27FC236}">
                <a16:creationId xmlns:a16="http://schemas.microsoft.com/office/drawing/2014/main" id="{62CFC08D-ABBA-4AD4-8C0E-260F5A463F5C}"/>
              </a:ext>
            </a:extLst>
          </p:cNvPr>
          <p:cNvSpPr txBox="1"/>
          <p:nvPr/>
        </p:nvSpPr>
        <p:spPr>
          <a:xfrm>
            <a:off x="7301127" y="2838095"/>
            <a:ext cx="356534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Dry sludge need removal every 3-5 years</a:t>
            </a:r>
            <a:endParaRPr lang="en-US" sz="1400" dirty="0">
              <a:solidFill>
                <a:srgbClr val="FF0000"/>
              </a:solidFill>
            </a:endParaRPr>
          </a:p>
        </p:txBody>
      </p:sp>
      <p:sp>
        <p:nvSpPr>
          <p:cNvPr id="36" name="TextBox 35">
            <a:extLst>
              <a:ext uri="{FF2B5EF4-FFF2-40B4-BE49-F238E27FC236}">
                <a16:creationId xmlns:a16="http://schemas.microsoft.com/office/drawing/2014/main" id="{A1F75B7D-E55A-449B-A84E-C8A82B952AF8}"/>
              </a:ext>
            </a:extLst>
          </p:cNvPr>
          <p:cNvSpPr txBox="1"/>
          <p:nvPr/>
        </p:nvSpPr>
        <p:spPr>
          <a:xfrm>
            <a:off x="4919544" y="678656"/>
            <a:ext cx="1610635"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solidFill>
                  <a:schemeClr val="tx1"/>
                </a:solidFill>
              </a:rPr>
              <a:t>Plan several beds to alternate and maintain operation</a:t>
            </a:r>
            <a:endParaRPr lang="en-US" sz="1400" dirty="0">
              <a:solidFill>
                <a:schemeClr val="tx1"/>
              </a:solidFill>
            </a:endParaRPr>
          </a:p>
        </p:txBody>
      </p:sp>
      <p:sp>
        <p:nvSpPr>
          <p:cNvPr id="37" name="TextBox 36">
            <a:extLst>
              <a:ext uri="{FF2B5EF4-FFF2-40B4-BE49-F238E27FC236}">
                <a16:creationId xmlns:a16="http://schemas.microsoft.com/office/drawing/2014/main" id="{F0316452-FC7C-4160-9239-997A910FA583}"/>
              </a:ext>
            </a:extLst>
          </p:cNvPr>
          <p:cNvSpPr txBox="1"/>
          <p:nvPr/>
        </p:nvSpPr>
        <p:spPr>
          <a:xfrm>
            <a:off x="7380978" y="3239385"/>
            <a:ext cx="2499869" cy="3192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Sludge applied every 3-7 days </a:t>
            </a:r>
            <a:endParaRPr lang="en-US" sz="1400" dirty="0">
              <a:solidFill>
                <a:srgbClr val="FF0000"/>
              </a:solidFill>
            </a:endParaRPr>
          </a:p>
        </p:txBody>
      </p:sp>
      <p:sp>
        <p:nvSpPr>
          <p:cNvPr id="38" name="TextBox 37">
            <a:extLst>
              <a:ext uri="{FF2B5EF4-FFF2-40B4-BE49-F238E27FC236}">
                <a16:creationId xmlns:a16="http://schemas.microsoft.com/office/drawing/2014/main" id="{4AB4445D-8789-4BAD-918F-B98E93BED2E0}"/>
              </a:ext>
            </a:extLst>
          </p:cNvPr>
          <p:cNvSpPr txBox="1"/>
          <p:nvPr/>
        </p:nvSpPr>
        <p:spPr>
          <a:xfrm>
            <a:off x="6769639" y="635249"/>
            <a:ext cx="3004676"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Leachate needs further treatment (e.g. horizontal flow constructed wetland). </a:t>
            </a:r>
          </a:p>
          <a:p>
            <a:r>
              <a:rPr lang="en-GB" sz="1400" dirty="0">
                <a:solidFill>
                  <a:srgbClr val="FF0000"/>
                </a:solidFill>
              </a:rPr>
              <a:t>Sludge may require pre-treatment</a:t>
            </a:r>
          </a:p>
        </p:txBody>
      </p:sp>
      <p:sp>
        <p:nvSpPr>
          <p:cNvPr id="39" name="Rectangle 38">
            <a:extLst>
              <a:ext uri="{FF2B5EF4-FFF2-40B4-BE49-F238E27FC236}">
                <a16:creationId xmlns:a16="http://schemas.microsoft.com/office/drawing/2014/main" id="{F0DFA942-9FB0-47A1-A35A-5ED79D051225}"/>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7/9</a:t>
            </a:r>
            <a:endParaRPr lang="en-US" sz="900" dirty="0"/>
          </a:p>
        </p:txBody>
      </p:sp>
      <p:sp>
        <p:nvSpPr>
          <p:cNvPr id="40" name="Action Button: Go Forward or Next 39">
            <a:hlinkClick r:id="" action="ppaction://hlinkshowjump?jump=nextslide" highlightClick="1"/>
            <a:extLst>
              <a:ext uri="{FF2B5EF4-FFF2-40B4-BE49-F238E27FC236}">
                <a16:creationId xmlns:a16="http://schemas.microsoft.com/office/drawing/2014/main" id="{ABFF3F03-38AE-4049-BA56-A186B8A1455F}"/>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Go to End 40">
            <a:hlinkClick r:id="rId25" action="ppaction://hlinksldjump" highlightClick="1"/>
            <a:extLst>
              <a:ext uri="{FF2B5EF4-FFF2-40B4-BE49-F238E27FC236}">
                <a16:creationId xmlns:a16="http://schemas.microsoft.com/office/drawing/2014/main" id="{40D36041-D7B6-417C-ABB5-456BF47B9116}"/>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ction Button: Go Back or Previous 41">
            <a:hlinkClick r:id="" action="ppaction://hlinkshowjump?jump=previousslide" highlightClick="1"/>
            <a:extLst>
              <a:ext uri="{FF2B5EF4-FFF2-40B4-BE49-F238E27FC236}">
                <a16:creationId xmlns:a16="http://schemas.microsoft.com/office/drawing/2014/main" id="{95975440-B16C-4FA0-BC47-5EC5D5B8321C}"/>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Go to Beginning 42">
            <a:hlinkClick r:id="rId26" action="ppaction://hlinksldjump" highlightClick="1"/>
            <a:extLst>
              <a:ext uri="{FF2B5EF4-FFF2-40B4-BE49-F238E27FC236}">
                <a16:creationId xmlns:a16="http://schemas.microsoft.com/office/drawing/2014/main" id="{D07E3AEC-3E55-4426-926C-6F036A435CA1}"/>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499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954048B-55E1-48A2-9B5A-FB0A058764A6}"/>
              </a:ext>
            </a:extLst>
          </p:cNvPr>
          <p:cNvPicPr>
            <a:picLocks noChangeAspect="1"/>
          </p:cNvPicPr>
          <p:nvPr/>
        </p:nvPicPr>
        <p:blipFill>
          <a:blip r:embed="rId2"/>
          <a:stretch>
            <a:fillRect/>
          </a:stretch>
        </p:blipFill>
        <p:spPr>
          <a:xfrm>
            <a:off x="6716410" y="1307383"/>
            <a:ext cx="5549249" cy="4997848"/>
          </a:xfrm>
          <a:prstGeom prst="rect">
            <a:avLst/>
          </a:prstGeom>
        </p:spPr>
      </p:pic>
      <p:pic>
        <p:nvPicPr>
          <p:cNvPr id="28" name="Picture 27">
            <a:extLst>
              <a:ext uri="{FF2B5EF4-FFF2-40B4-BE49-F238E27FC236}">
                <a16:creationId xmlns:a16="http://schemas.microsoft.com/office/drawing/2014/main" id="{34BDC33F-C332-45F0-8769-CF180CC2CC22}"/>
              </a:ext>
            </a:extLst>
          </p:cNvPr>
          <p:cNvPicPr>
            <a:picLocks noChangeAspect="1"/>
          </p:cNvPicPr>
          <p:nvPr/>
        </p:nvPicPr>
        <p:blipFill>
          <a:blip r:embed="rId3"/>
          <a:stretch>
            <a:fillRect/>
          </a:stretch>
        </p:blipFill>
        <p:spPr>
          <a:xfrm>
            <a:off x="1048239" y="1253356"/>
            <a:ext cx="5750907" cy="5252395"/>
          </a:xfrm>
          <a:prstGeom prst="rect">
            <a:avLst/>
          </a:prstGeom>
        </p:spPr>
      </p:pic>
      <p:sp>
        <p:nvSpPr>
          <p:cNvPr id="2" name="Rectangle 1">
            <a:hlinkClick r:id="rId4"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5"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6"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7"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8"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9"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10"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1"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2"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3"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4"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5"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6"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7"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8"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9"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20"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1"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2"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3"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C9BDEFAF-E53E-40C4-B376-CF490536DF52}"/>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4"/>
              </a:rPr>
              <a:t>Compendium of Sanitation Technologies in Emergencies</a:t>
            </a:r>
            <a:endParaRPr lang="en-US" sz="1200" dirty="0"/>
          </a:p>
        </p:txBody>
      </p:sp>
      <p:sp>
        <p:nvSpPr>
          <p:cNvPr id="29" name="TextBox 28">
            <a:extLst>
              <a:ext uri="{FF2B5EF4-FFF2-40B4-BE49-F238E27FC236}">
                <a16:creationId xmlns:a16="http://schemas.microsoft.com/office/drawing/2014/main" id="{EFCDF778-9AC5-422F-9758-B3229732F40A}"/>
              </a:ext>
            </a:extLst>
          </p:cNvPr>
          <p:cNvSpPr txBox="1"/>
          <p:nvPr/>
        </p:nvSpPr>
        <p:spPr>
          <a:xfrm>
            <a:off x="1717555" y="152812"/>
            <a:ext cx="1237969" cy="276999"/>
          </a:xfrm>
          <a:prstGeom prst="rect">
            <a:avLst/>
          </a:prstGeom>
          <a:solidFill>
            <a:schemeClr val="accent4">
              <a:lumMod val="60000"/>
              <a:lumOff val="40000"/>
            </a:schemeClr>
          </a:solidFill>
        </p:spPr>
        <p:txBody>
          <a:bodyPr wrap="square" rtlCol="0">
            <a:spAutoFit/>
          </a:bodyPr>
          <a:lstStyle/>
          <a:p>
            <a:r>
              <a:rPr lang="en-GB" sz="1200" b="1" dirty="0"/>
              <a:t>Biogas Reactor</a:t>
            </a:r>
            <a:endParaRPr lang="en-US" sz="1200" b="1" dirty="0"/>
          </a:p>
        </p:txBody>
      </p:sp>
      <p:sp>
        <p:nvSpPr>
          <p:cNvPr id="30" name="TextBox 29">
            <a:extLst>
              <a:ext uri="{FF2B5EF4-FFF2-40B4-BE49-F238E27FC236}">
                <a16:creationId xmlns:a16="http://schemas.microsoft.com/office/drawing/2014/main" id="{41E3C140-01B6-4401-ABD3-C45CC7B8871F}"/>
              </a:ext>
            </a:extLst>
          </p:cNvPr>
          <p:cNvSpPr txBox="1"/>
          <p:nvPr/>
        </p:nvSpPr>
        <p:spPr>
          <a:xfrm>
            <a:off x="3667241" y="2734413"/>
            <a:ext cx="242875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Hydraulic retention time will depend on temperature and pathogenic risk of sludge and varies from 15 to 60 days</a:t>
            </a:r>
            <a:endParaRPr lang="en-US" sz="1400" dirty="0">
              <a:solidFill>
                <a:srgbClr val="FF0000"/>
              </a:solidFill>
            </a:endParaRPr>
          </a:p>
        </p:txBody>
      </p:sp>
      <p:sp>
        <p:nvSpPr>
          <p:cNvPr id="31" name="TextBox 30">
            <a:extLst>
              <a:ext uri="{FF2B5EF4-FFF2-40B4-BE49-F238E27FC236}">
                <a16:creationId xmlns:a16="http://schemas.microsoft.com/office/drawing/2014/main" id="{2FFE5D61-D503-4304-A8B5-637B7414862C}"/>
              </a:ext>
            </a:extLst>
          </p:cNvPr>
          <p:cNvSpPr txBox="1"/>
          <p:nvPr/>
        </p:nvSpPr>
        <p:spPr>
          <a:xfrm>
            <a:off x="1286675" y="616619"/>
            <a:ext cx="530943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Effluent and digestate (produced daily) may require further treatment if reuse in agriculture or if aquifer contamination risks are high</a:t>
            </a:r>
            <a:endParaRPr lang="en-US" sz="1400" dirty="0">
              <a:solidFill>
                <a:srgbClr val="FF0000"/>
              </a:solidFill>
            </a:endParaRPr>
          </a:p>
        </p:txBody>
      </p:sp>
      <p:sp>
        <p:nvSpPr>
          <p:cNvPr id="32" name="Rectangle 31">
            <a:extLst>
              <a:ext uri="{FF2B5EF4-FFF2-40B4-BE49-F238E27FC236}">
                <a16:creationId xmlns:a16="http://schemas.microsoft.com/office/drawing/2014/main" id="{9EA35251-2521-4200-BBEC-957AA9724393}"/>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8/9</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257EC567-FC97-437E-8095-6DCE5A43E6E1}"/>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25" action="ppaction://hlinksldjump" highlightClick="1"/>
            <a:extLst>
              <a:ext uri="{FF2B5EF4-FFF2-40B4-BE49-F238E27FC236}">
                <a16:creationId xmlns:a16="http://schemas.microsoft.com/office/drawing/2014/main" id="{24E3D42C-7C37-4A53-BA0E-815A9CC6F92B}"/>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Back or Previous 34">
            <a:hlinkClick r:id="" action="ppaction://hlinkshowjump?jump=previousslide" highlightClick="1"/>
            <a:extLst>
              <a:ext uri="{FF2B5EF4-FFF2-40B4-BE49-F238E27FC236}">
                <a16:creationId xmlns:a16="http://schemas.microsoft.com/office/drawing/2014/main" id="{BC47DBA5-41F8-4E79-A1A8-F4ADBA7E6690}"/>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Beginning 35">
            <a:hlinkClick r:id="rId26" action="ppaction://hlinksldjump" highlightClick="1"/>
            <a:extLst>
              <a:ext uri="{FF2B5EF4-FFF2-40B4-BE49-F238E27FC236}">
                <a16:creationId xmlns:a16="http://schemas.microsoft.com/office/drawing/2014/main" id="{58DF3139-855A-423D-A922-E708A2630F3B}"/>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E3354AE-0FD0-4A1E-8F5E-97E127222AFB}"/>
              </a:ext>
            </a:extLst>
          </p:cNvPr>
          <p:cNvSpPr txBox="1"/>
          <p:nvPr/>
        </p:nvSpPr>
        <p:spPr>
          <a:xfrm>
            <a:off x="7204404" y="552769"/>
            <a:ext cx="1833064" cy="276999"/>
          </a:xfrm>
          <a:prstGeom prst="rect">
            <a:avLst/>
          </a:prstGeom>
          <a:solidFill>
            <a:schemeClr val="bg1">
              <a:lumMod val="65000"/>
            </a:schemeClr>
          </a:solidFill>
        </p:spPr>
        <p:txBody>
          <a:bodyPr wrap="square" rtlCol="0">
            <a:spAutoFit/>
          </a:bodyPr>
          <a:lstStyle/>
          <a:p>
            <a:r>
              <a:rPr lang="en-GB" sz="1200" b="1" dirty="0"/>
              <a:t>Hydrated Lime Treatment</a:t>
            </a:r>
            <a:endParaRPr lang="en-US" sz="1200" b="1" dirty="0"/>
          </a:p>
        </p:txBody>
      </p:sp>
    </p:spTree>
    <p:extLst>
      <p:ext uri="{BB962C8B-B14F-4D97-AF65-F5344CB8AC3E}">
        <p14:creationId xmlns:p14="http://schemas.microsoft.com/office/powerpoint/2010/main" val="2211208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7E7E8C4-2104-4898-8263-E1B78B0882A6}"/>
              </a:ext>
            </a:extLst>
          </p:cNvPr>
          <p:cNvPicPr>
            <a:picLocks noChangeAspect="1"/>
          </p:cNvPicPr>
          <p:nvPr/>
        </p:nvPicPr>
        <p:blipFill>
          <a:blip r:embed="rId2"/>
          <a:stretch>
            <a:fillRect/>
          </a:stretch>
        </p:blipFill>
        <p:spPr>
          <a:xfrm>
            <a:off x="1082664" y="1158703"/>
            <a:ext cx="5502003" cy="5095352"/>
          </a:xfrm>
          <a:prstGeom prst="rect">
            <a:avLst/>
          </a:prstGeom>
        </p:spPr>
      </p:pic>
      <p:sp>
        <p:nvSpPr>
          <p:cNvPr id="2" name="Rectangle 1">
            <a:hlinkClick r:id="rId3" action="ppaction://hlinksldjump"/>
            <a:extLst>
              <a:ext uri="{FF2B5EF4-FFF2-40B4-BE49-F238E27FC236}">
                <a16:creationId xmlns:a16="http://schemas.microsoft.com/office/drawing/2014/main" id="{5A0CCFED-3DF1-46DD-A206-71F594D1EDEF}"/>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538CCDC4-C4B2-42C6-8D1A-DD6E4ED56588}"/>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02114EAF-ABAC-44A9-A0B0-BFEED86638D2}"/>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7A8EBDCD-5F97-4E65-98D7-7DACD632D784}"/>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F6446B86-CDEE-4840-A7A4-73F4BE4CFC97}"/>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6E80D055-EBB9-4930-A233-43F00FC67EBF}"/>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393FE89B-99A5-4719-96FF-DFE92AE6A04E}"/>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97DB9351-C78E-4874-B367-4617917AA88A}"/>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13146644-0BFD-4B6C-8C3C-C6DCAF26BF2D}"/>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A09B02D5-C284-4667-ADD1-6E02120C3EC5}"/>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BDC5BC3C-B924-45E0-A54B-2954C0B1BA45}"/>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361DDB4F-3F3D-40FA-9A00-8810DF173FE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D770511-DB7F-4629-9E36-E9083FBBA88C}"/>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C85311AB-9AEE-46B8-9FB6-60A327CE3F7E}"/>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C0FA15E-E935-44A9-A0ED-F2191C80794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C69ADEA-8CC8-4224-B037-416C58C6D26A}"/>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3CFCF675-1A41-4138-AEAA-502F6E7E652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19" name="Rectangle 18">
            <a:hlinkClick r:id="rId19" action="ppaction://hlinksldjump"/>
            <a:extLst>
              <a:ext uri="{FF2B5EF4-FFF2-40B4-BE49-F238E27FC236}">
                <a16:creationId xmlns:a16="http://schemas.microsoft.com/office/drawing/2014/main" id="{CFF7080D-D7D2-4500-917F-9ECF05DF8D1F}"/>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20" name="Rectangle 19">
            <a:hlinkClick r:id="rId20" action="ppaction://hlinksldjump"/>
            <a:extLst>
              <a:ext uri="{FF2B5EF4-FFF2-40B4-BE49-F238E27FC236}">
                <a16:creationId xmlns:a16="http://schemas.microsoft.com/office/drawing/2014/main" id="{EC42FF24-81F2-407B-BCB2-6363DCC9650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21" name="Rectangle 20">
            <a:hlinkClick r:id="rId21" action="ppaction://hlinksldjump"/>
            <a:extLst>
              <a:ext uri="{FF2B5EF4-FFF2-40B4-BE49-F238E27FC236}">
                <a16:creationId xmlns:a16="http://schemas.microsoft.com/office/drawing/2014/main" id="{CAC2ABC8-880E-4D1C-838E-8E37CCC96D84}"/>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23" name="Rectangle 22">
            <a:hlinkClick r:id="rId22" action="ppaction://hlinksldjump"/>
            <a:extLst>
              <a:ext uri="{FF2B5EF4-FFF2-40B4-BE49-F238E27FC236}">
                <a16:creationId xmlns:a16="http://schemas.microsoft.com/office/drawing/2014/main" id="{06651E05-FDC9-4ED6-A938-C9D536CFBA7B}"/>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4" name="Rectangle 23">
            <a:extLst>
              <a:ext uri="{FF2B5EF4-FFF2-40B4-BE49-F238E27FC236}">
                <a16:creationId xmlns:a16="http://schemas.microsoft.com/office/drawing/2014/main" id="{F43203B2-A161-4931-9ED0-2641CF7BF83B}"/>
              </a:ext>
            </a:extLst>
          </p:cNvPr>
          <p:cNvSpPr/>
          <p:nvPr/>
        </p:nvSpPr>
        <p:spPr>
          <a:xfrm>
            <a:off x="103366" y="153590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Treatment choices</a:t>
            </a:r>
            <a:endParaRPr lang="en-US" sz="900" dirty="0">
              <a:solidFill>
                <a:schemeClr val="tx1"/>
              </a:solidFill>
            </a:endParaRPr>
          </a:p>
        </p:txBody>
      </p:sp>
      <p:sp>
        <p:nvSpPr>
          <p:cNvPr id="25" name="TextBox 24">
            <a:extLst>
              <a:ext uri="{FF2B5EF4-FFF2-40B4-BE49-F238E27FC236}">
                <a16:creationId xmlns:a16="http://schemas.microsoft.com/office/drawing/2014/main" id="{C9BDEFAF-E53E-40C4-B376-CF490536DF52}"/>
              </a:ext>
            </a:extLst>
          </p:cNvPr>
          <p:cNvSpPr txBox="1"/>
          <p:nvPr/>
        </p:nvSpPr>
        <p:spPr>
          <a:xfrm>
            <a:off x="1286675" y="6465882"/>
            <a:ext cx="4549838" cy="276999"/>
          </a:xfrm>
          <a:prstGeom prst="rect">
            <a:avLst/>
          </a:prstGeom>
          <a:noFill/>
        </p:spPr>
        <p:txBody>
          <a:bodyPr wrap="square" rtlCol="0">
            <a:spAutoFit/>
          </a:bodyPr>
          <a:lstStyle/>
          <a:p>
            <a:r>
              <a:rPr lang="en-GB" sz="1200" dirty="0"/>
              <a:t>Reference: </a:t>
            </a:r>
            <a:r>
              <a:rPr lang="en-GB" sz="1200" dirty="0">
                <a:hlinkClick r:id="rId23"/>
              </a:rPr>
              <a:t>Compendium of Sanitation Technologies in Emergencies</a:t>
            </a:r>
            <a:endParaRPr lang="en-US" sz="1200" dirty="0"/>
          </a:p>
        </p:txBody>
      </p:sp>
      <p:sp>
        <p:nvSpPr>
          <p:cNvPr id="27" name="Rectangle: Rounded Corners 26">
            <a:extLst>
              <a:ext uri="{FF2B5EF4-FFF2-40B4-BE49-F238E27FC236}">
                <a16:creationId xmlns:a16="http://schemas.microsoft.com/office/drawing/2014/main" id="{78560BC4-7440-4099-8D97-B8FB02012BC7}"/>
              </a:ext>
            </a:extLst>
          </p:cNvPr>
          <p:cNvSpPr/>
          <p:nvPr/>
        </p:nvSpPr>
        <p:spPr>
          <a:xfrm>
            <a:off x="4044550" y="25801"/>
            <a:ext cx="2984266" cy="345910"/>
          </a:xfrm>
          <a:prstGeom prst="roundRect">
            <a:avLst/>
          </a:prstGeom>
          <a:solidFill>
            <a:schemeClr val="accent2">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Treatment of effluent and wastewater</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C12C4089-1FDE-4C96-B1CF-F978997AA556}"/>
              </a:ext>
            </a:extLst>
          </p:cNvPr>
          <p:cNvPicPr>
            <a:picLocks noChangeAspect="1"/>
          </p:cNvPicPr>
          <p:nvPr/>
        </p:nvPicPr>
        <p:blipFill>
          <a:blip r:embed="rId24"/>
          <a:stretch>
            <a:fillRect/>
          </a:stretch>
        </p:blipFill>
        <p:spPr>
          <a:xfrm>
            <a:off x="6478723" y="1034720"/>
            <a:ext cx="5775421" cy="5268713"/>
          </a:xfrm>
          <a:prstGeom prst="rect">
            <a:avLst/>
          </a:prstGeom>
        </p:spPr>
      </p:pic>
      <p:sp>
        <p:nvSpPr>
          <p:cNvPr id="29" name="TextBox 28">
            <a:extLst>
              <a:ext uri="{FF2B5EF4-FFF2-40B4-BE49-F238E27FC236}">
                <a16:creationId xmlns:a16="http://schemas.microsoft.com/office/drawing/2014/main" id="{9D064B8B-C788-4F1E-8F59-DFE5310E06AC}"/>
              </a:ext>
            </a:extLst>
          </p:cNvPr>
          <p:cNvSpPr txBox="1"/>
          <p:nvPr/>
        </p:nvSpPr>
        <p:spPr>
          <a:xfrm>
            <a:off x="7730644" y="470512"/>
            <a:ext cx="1635789" cy="276999"/>
          </a:xfrm>
          <a:prstGeom prst="rect">
            <a:avLst/>
          </a:prstGeom>
          <a:solidFill>
            <a:schemeClr val="accent6">
              <a:lumMod val="60000"/>
              <a:lumOff val="40000"/>
            </a:schemeClr>
          </a:solidFill>
        </p:spPr>
        <p:txBody>
          <a:bodyPr wrap="square" rtlCol="0">
            <a:spAutoFit/>
          </a:bodyPr>
          <a:lstStyle/>
          <a:p>
            <a:r>
              <a:rPr lang="en-GB" sz="1200" b="1" dirty="0"/>
              <a:t>Constructed Wetland</a:t>
            </a:r>
            <a:endParaRPr lang="en-US" sz="1200" b="1" dirty="0"/>
          </a:p>
        </p:txBody>
      </p:sp>
      <p:sp>
        <p:nvSpPr>
          <p:cNvPr id="30" name="TextBox 29">
            <a:extLst>
              <a:ext uri="{FF2B5EF4-FFF2-40B4-BE49-F238E27FC236}">
                <a16:creationId xmlns:a16="http://schemas.microsoft.com/office/drawing/2014/main" id="{DD8C1F36-78AE-4AF7-96EB-40663E19D245}"/>
              </a:ext>
            </a:extLst>
          </p:cNvPr>
          <p:cNvSpPr txBox="1"/>
          <p:nvPr/>
        </p:nvSpPr>
        <p:spPr>
          <a:xfrm>
            <a:off x="4276617" y="471790"/>
            <a:ext cx="25201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400" dirty="0">
                <a:solidFill>
                  <a:schemeClr val="accent6">
                    <a:lumMod val="75000"/>
                  </a:schemeClr>
                </a:solidFill>
              </a:rPr>
              <a:t>Mixed Aerobic and anaerobic treatment process</a:t>
            </a:r>
            <a:endParaRPr lang="en-US" sz="1400" dirty="0">
              <a:solidFill>
                <a:schemeClr val="accent6">
                  <a:lumMod val="75000"/>
                </a:schemeClr>
              </a:solidFill>
            </a:endParaRPr>
          </a:p>
        </p:txBody>
      </p:sp>
      <p:sp>
        <p:nvSpPr>
          <p:cNvPr id="32" name="TextBox 31">
            <a:extLst>
              <a:ext uri="{FF2B5EF4-FFF2-40B4-BE49-F238E27FC236}">
                <a16:creationId xmlns:a16="http://schemas.microsoft.com/office/drawing/2014/main" id="{1A62B3C9-B775-478A-A6B4-8403F8E04965}"/>
              </a:ext>
            </a:extLst>
          </p:cNvPr>
          <p:cNvSpPr txBox="1"/>
          <p:nvPr/>
        </p:nvSpPr>
        <p:spPr>
          <a:xfrm>
            <a:off x="1640070" y="470513"/>
            <a:ext cx="1875487" cy="276999"/>
          </a:xfrm>
          <a:prstGeom prst="rect">
            <a:avLst/>
          </a:prstGeom>
          <a:solidFill>
            <a:schemeClr val="accent6">
              <a:lumMod val="60000"/>
              <a:lumOff val="40000"/>
            </a:schemeClr>
          </a:solidFill>
        </p:spPr>
        <p:txBody>
          <a:bodyPr wrap="square" rtlCol="0">
            <a:spAutoFit/>
          </a:bodyPr>
          <a:lstStyle/>
          <a:p>
            <a:r>
              <a:rPr lang="en-GB" sz="1200" b="1" dirty="0"/>
              <a:t>Waste Stabilisation Ponds</a:t>
            </a:r>
            <a:endParaRPr lang="en-US" sz="1200" b="1" dirty="0"/>
          </a:p>
        </p:txBody>
      </p:sp>
      <p:sp>
        <p:nvSpPr>
          <p:cNvPr id="33" name="Rectangle 32">
            <a:extLst>
              <a:ext uri="{FF2B5EF4-FFF2-40B4-BE49-F238E27FC236}">
                <a16:creationId xmlns:a16="http://schemas.microsoft.com/office/drawing/2014/main" id="{BE275EF8-2620-4652-8C15-D0AD70D4276D}"/>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9/9</a:t>
            </a:r>
            <a:endParaRPr lang="en-US" sz="900" dirty="0"/>
          </a:p>
        </p:txBody>
      </p:sp>
      <p:sp>
        <p:nvSpPr>
          <p:cNvPr id="34" name="Action Button: Go Back or Previous 33">
            <a:hlinkClick r:id="" action="ppaction://hlinkshowjump?jump=previousslide" highlightClick="1"/>
            <a:extLst>
              <a:ext uri="{FF2B5EF4-FFF2-40B4-BE49-F238E27FC236}">
                <a16:creationId xmlns:a16="http://schemas.microsoft.com/office/drawing/2014/main" id="{C4613C07-8C82-4CEF-89A0-18F986DC3784}"/>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Beginning 34">
            <a:hlinkClick r:id="rId25" action="ppaction://hlinksldjump" highlightClick="1"/>
            <a:extLst>
              <a:ext uri="{FF2B5EF4-FFF2-40B4-BE49-F238E27FC236}">
                <a16:creationId xmlns:a16="http://schemas.microsoft.com/office/drawing/2014/main" id="{73F4540D-3746-47FE-B783-628C9C04F0D8}"/>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249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8085F576-CA0E-4364-8C00-5F0E82F74CBF}"/>
              </a:ext>
            </a:extLst>
          </p:cNvPr>
          <p:cNvSpPr/>
          <p:nvPr/>
        </p:nvSpPr>
        <p:spPr>
          <a:xfrm>
            <a:off x="0" y="162403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095660E-8A93-4636-8294-DF62F49FA770}"/>
              </a:ext>
            </a:extLst>
          </p:cNvPr>
          <p:cNvSpPr/>
          <p:nvPr/>
        </p:nvSpPr>
        <p:spPr>
          <a:xfrm>
            <a:off x="-2" y="196184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D2C8CFC4-2026-435C-90E2-7B7969924AFE}"/>
              </a:ext>
            </a:extLst>
          </p:cNvPr>
          <p:cNvSpPr/>
          <p:nvPr/>
        </p:nvSpPr>
        <p:spPr>
          <a:xfrm>
            <a:off x="-2" y="276139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61CD1EE1-B413-4074-8A06-EB45106E879C}"/>
              </a:ext>
            </a:extLst>
          </p:cNvPr>
          <p:cNvSpPr/>
          <p:nvPr/>
        </p:nvSpPr>
        <p:spPr>
          <a:xfrm>
            <a:off x="0" y="346542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6" action="ppaction://hlinksldjump"/>
            <a:extLst>
              <a:ext uri="{FF2B5EF4-FFF2-40B4-BE49-F238E27FC236}">
                <a16:creationId xmlns:a16="http://schemas.microsoft.com/office/drawing/2014/main" id="{2AB95E5F-6082-4F0D-86EB-49FDA09DBC99}"/>
              </a:ext>
            </a:extLst>
          </p:cNvPr>
          <p:cNvSpPr/>
          <p:nvPr/>
        </p:nvSpPr>
        <p:spPr>
          <a:xfrm>
            <a:off x="-2" y="408524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7" action="ppaction://hlinksldjump"/>
            <a:extLst>
              <a:ext uri="{FF2B5EF4-FFF2-40B4-BE49-F238E27FC236}">
                <a16:creationId xmlns:a16="http://schemas.microsoft.com/office/drawing/2014/main" id="{A37D5BC5-0BE0-4CBF-BF31-4EAA9071FC2D}"/>
              </a:ext>
            </a:extLst>
          </p:cNvPr>
          <p:cNvSpPr/>
          <p:nvPr/>
        </p:nvSpPr>
        <p:spPr>
          <a:xfrm>
            <a:off x="-2" y="463541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8" action="ppaction://hlinksldjump"/>
            <a:extLst>
              <a:ext uri="{FF2B5EF4-FFF2-40B4-BE49-F238E27FC236}">
                <a16:creationId xmlns:a16="http://schemas.microsoft.com/office/drawing/2014/main" id="{8051DA60-BD13-41B7-8A0E-947F2062518F}"/>
              </a:ext>
            </a:extLst>
          </p:cNvPr>
          <p:cNvSpPr/>
          <p:nvPr/>
        </p:nvSpPr>
        <p:spPr>
          <a:xfrm>
            <a:off x="-2" y="236925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9" action="ppaction://hlinksldjump"/>
            <a:extLst>
              <a:ext uri="{FF2B5EF4-FFF2-40B4-BE49-F238E27FC236}">
                <a16:creationId xmlns:a16="http://schemas.microsoft.com/office/drawing/2014/main" id="{87EE90F9-55AD-499A-8526-61E4E1FC4F17}"/>
              </a:ext>
            </a:extLst>
          </p:cNvPr>
          <p:cNvSpPr/>
          <p:nvPr/>
        </p:nvSpPr>
        <p:spPr>
          <a:xfrm>
            <a:off x="0" y="30691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0" action="ppaction://hlinksldjump"/>
            <a:extLst>
              <a:ext uri="{FF2B5EF4-FFF2-40B4-BE49-F238E27FC236}">
                <a16:creationId xmlns:a16="http://schemas.microsoft.com/office/drawing/2014/main" id="{D491FB79-E7E1-4A0A-AB89-C2C707BDB877}"/>
              </a:ext>
            </a:extLst>
          </p:cNvPr>
          <p:cNvSpPr/>
          <p:nvPr/>
        </p:nvSpPr>
        <p:spPr>
          <a:xfrm>
            <a:off x="-2" y="377537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1" action="ppaction://hlinksldjump"/>
            <a:extLst>
              <a:ext uri="{FF2B5EF4-FFF2-40B4-BE49-F238E27FC236}">
                <a16:creationId xmlns:a16="http://schemas.microsoft.com/office/drawing/2014/main" id="{9EF59738-277A-426E-96C9-424A72417569}"/>
              </a:ext>
            </a:extLst>
          </p:cNvPr>
          <p:cNvSpPr/>
          <p:nvPr/>
        </p:nvSpPr>
        <p:spPr>
          <a:xfrm>
            <a:off x="-2" y="430114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4" name="Rectangle 13">
            <a:hlinkClick r:id="rId12" action="ppaction://hlinksldjump"/>
            <a:extLst>
              <a:ext uri="{FF2B5EF4-FFF2-40B4-BE49-F238E27FC236}">
                <a16:creationId xmlns:a16="http://schemas.microsoft.com/office/drawing/2014/main" id="{BB5E2B45-7BDB-48C8-9929-4009AAB31D1C}"/>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5" name="Rectangle 14">
            <a:extLst>
              <a:ext uri="{FF2B5EF4-FFF2-40B4-BE49-F238E27FC236}">
                <a16:creationId xmlns:a16="http://schemas.microsoft.com/office/drawing/2014/main" id="{85E36660-8E3A-4985-A7D5-CE35118740DC}"/>
              </a:ext>
            </a:extLst>
          </p:cNvPr>
          <p:cNvSpPr/>
          <p:nvPr/>
        </p:nvSpPr>
        <p:spPr>
          <a:xfrm>
            <a:off x="-1" y="673400"/>
            <a:ext cx="1070659" cy="3098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Assessment</a:t>
            </a:r>
            <a:endParaRPr lang="en-US" sz="1200" dirty="0">
              <a:solidFill>
                <a:schemeClr val="tx1"/>
              </a:solidFill>
            </a:endParaRPr>
          </a:p>
        </p:txBody>
      </p:sp>
      <p:sp>
        <p:nvSpPr>
          <p:cNvPr id="16" name="Rectangle 15">
            <a:hlinkClick r:id="rId13" action="ppaction://hlinksldjump"/>
            <a:extLst>
              <a:ext uri="{FF2B5EF4-FFF2-40B4-BE49-F238E27FC236}">
                <a16:creationId xmlns:a16="http://schemas.microsoft.com/office/drawing/2014/main" id="{9E5DC39D-D2C5-49C7-B19E-3C325876866A}"/>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7" name="Rectangle 16">
            <a:hlinkClick r:id="rId14" action="ppaction://hlinksldjump"/>
            <a:extLst>
              <a:ext uri="{FF2B5EF4-FFF2-40B4-BE49-F238E27FC236}">
                <a16:creationId xmlns:a16="http://schemas.microsoft.com/office/drawing/2014/main" id="{033CFD52-4C53-4B33-97C0-B3C3B5EA3E48}"/>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8" name="Rectangle 17">
            <a:hlinkClick r:id="rId15" action="ppaction://hlinksldjump"/>
            <a:extLst>
              <a:ext uri="{FF2B5EF4-FFF2-40B4-BE49-F238E27FC236}">
                <a16:creationId xmlns:a16="http://schemas.microsoft.com/office/drawing/2014/main" id="{750312FB-D661-4806-B6CD-C5C59E9DD29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63A09733-CD72-4AE1-82D5-09919D70490F}"/>
              </a:ext>
            </a:extLst>
          </p:cNvPr>
          <p:cNvSpPr/>
          <p:nvPr/>
        </p:nvSpPr>
        <p:spPr>
          <a:xfrm>
            <a:off x="1336218" y="762474"/>
            <a:ext cx="10685721" cy="3538405"/>
          </a:xfrm>
          <a:prstGeom prst="rect">
            <a:avLst/>
          </a:prstGeom>
        </p:spPr>
        <p:txBody>
          <a:bodyPr wrap="square">
            <a:spAutoFit/>
          </a:bodyPr>
          <a:lstStyle/>
          <a:p>
            <a:pPr marL="342900" lvl="0" indent="-342900">
              <a:lnSpc>
                <a:spcPct val="107000"/>
              </a:lnSpc>
              <a:buFont typeface="+mj-lt"/>
              <a:buAutoNum type="arabicPeriod"/>
            </a:pPr>
            <a:r>
              <a:rPr lang="en-GB" sz="1400" dirty="0">
                <a:latin typeface="Arial" panose="020B0604020202020204" pitchFamily="34" charset="0"/>
                <a:ea typeface="Calibri" panose="020F0502020204030204" pitchFamily="34" charset="0"/>
                <a:cs typeface="Times New Roman" panose="02020603050405020304" pitchFamily="18" charset="0"/>
              </a:rPr>
              <a:t>What are local </a:t>
            </a:r>
            <a:r>
              <a:rPr lang="en-GB" sz="1400" b="1" dirty="0">
                <a:latin typeface="Arial" panose="020B0604020202020204" pitchFamily="34" charset="0"/>
                <a:ea typeface="Calibri" panose="020F0502020204030204" pitchFamily="34" charset="0"/>
                <a:cs typeface="Times New Roman" panose="02020603050405020304" pitchFamily="18" charset="0"/>
              </a:rPr>
              <a:t>practices</a:t>
            </a:r>
            <a:r>
              <a:rPr lang="en-GB" sz="1400" dirty="0">
                <a:latin typeface="Arial" panose="020B0604020202020204" pitchFamily="34" charset="0"/>
                <a:ea typeface="Calibri" panose="020F0502020204030204" pitchFamily="34" charset="0"/>
                <a:cs typeface="Times New Roman" panose="02020603050405020304" pitchFamily="18" charset="0"/>
              </a:rPr>
              <a:t>?</a:t>
            </a:r>
          </a:p>
          <a:p>
            <a:pPr marL="800100" lvl="1" indent="-342900">
              <a:lnSpc>
                <a:spcPct val="107000"/>
              </a:lnSpc>
              <a:buFont typeface="+mj-lt"/>
              <a:buAutoNum type="alphaLcPeriod"/>
            </a:pPr>
            <a:r>
              <a:rPr lang="en-GB" sz="1400" dirty="0">
                <a:latin typeface="Arial" panose="020B0604020202020204" pitchFamily="34" charset="0"/>
                <a:ea typeface="Calibri" panose="020F0502020204030204" pitchFamily="34" charset="0"/>
                <a:cs typeface="Times New Roman" panose="02020603050405020304" pitchFamily="18" charset="0"/>
              </a:rPr>
              <a:t>How did people dispose of excreta before the crisis, </a:t>
            </a:r>
          </a:p>
          <a:p>
            <a:pPr marL="800100" lvl="1" indent="-342900">
              <a:lnSpc>
                <a:spcPct val="107000"/>
              </a:lnSpc>
              <a:buFont typeface="+mj-lt"/>
              <a:buAutoNum type="alphaLcPeriod"/>
            </a:pPr>
            <a:r>
              <a:rPr lang="en-GB" sz="1400" dirty="0">
                <a:latin typeface="Arial" panose="020B0604020202020204" pitchFamily="34" charset="0"/>
                <a:ea typeface="Calibri" panose="020F0502020204030204" pitchFamily="34" charset="0"/>
                <a:cs typeface="Times New Roman" panose="02020603050405020304" pitchFamily="18" charset="0"/>
              </a:rPr>
              <a:t>What are they doing now &amp; </a:t>
            </a:r>
            <a:r>
              <a:rPr lang="en-GB" sz="1400" b="1" dirty="0">
                <a:latin typeface="Arial" panose="020B0604020202020204" pitchFamily="34" charset="0"/>
                <a:ea typeface="Calibri" panose="020F0502020204030204" pitchFamily="34" charset="0"/>
                <a:cs typeface="Times New Roman" panose="02020603050405020304" pitchFamily="18" charset="0"/>
              </a:rPr>
              <a:t>what would they find acceptable now,</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lphaLcPeriod"/>
            </a:pPr>
            <a:r>
              <a:rPr lang="en-GB" sz="1400" dirty="0">
                <a:latin typeface="Arial" panose="020B0604020202020204" pitchFamily="34" charset="0"/>
                <a:ea typeface="Calibri" panose="020F0502020204030204" pitchFamily="34" charset="0"/>
                <a:cs typeface="Times New Roman" panose="02020603050405020304" pitchFamily="18" charset="0"/>
              </a:rPr>
              <a:t>Is water available </a:t>
            </a:r>
            <a:r>
              <a:rPr lang="en-GB" sz="1400" dirty="0" err="1">
                <a:latin typeface="Arial" panose="020B0604020202020204" pitchFamily="34" charset="0"/>
                <a:ea typeface="Calibri" panose="020F0502020204030204" pitchFamily="34" charset="0"/>
                <a:cs typeface="Times New Roman" panose="02020603050405020304" pitchFamily="18" charset="0"/>
              </a:rPr>
              <a:t>e.g</a:t>
            </a:r>
            <a:r>
              <a:rPr lang="en-GB" sz="1400" dirty="0">
                <a:latin typeface="Arial" panose="020B0604020202020204" pitchFamily="34" charset="0"/>
                <a:ea typeface="Calibri" panose="020F0502020204030204" pitchFamily="34" charset="0"/>
                <a:cs typeface="Times New Roman" panose="02020603050405020304" pitchFamily="18" charset="0"/>
              </a:rPr>
              <a:t> pour flush versus direct drop,</a:t>
            </a:r>
          </a:p>
          <a:p>
            <a:pPr marL="800100" lvl="1" indent="-342900">
              <a:lnSpc>
                <a:spcPct val="107000"/>
              </a:lnSpc>
              <a:buFont typeface="+mj-lt"/>
              <a:buAutoNum type="alphaLcPeriod"/>
            </a:pPr>
            <a:r>
              <a:rPr lang="en-GB" sz="1400" dirty="0">
                <a:latin typeface="Arial" panose="020B0604020202020204" pitchFamily="34" charset="0"/>
                <a:ea typeface="Calibri" panose="020F0502020204030204" pitchFamily="34" charset="0"/>
                <a:cs typeface="Times New Roman" panose="02020603050405020304" pitchFamily="18" charset="0"/>
              </a:rPr>
              <a:t>Religious/</a:t>
            </a:r>
            <a:r>
              <a:rPr lang="en-GB" sz="1400" b="1" dirty="0">
                <a:latin typeface="Arial" panose="020B0604020202020204" pitchFamily="34" charset="0"/>
                <a:ea typeface="Calibri" panose="020F0502020204030204" pitchFamily="34" charset="0"/>
                <a:cs typeface="Times New Roman" panose="02020603050405020304" pitchFamily="18" charset="0"/>
              </a:rPr>
              <a:t>cultural habits, </a:t>
            </a:r>
          </a:p>
          <a:p>
            <a:pPr marL="800100" lvl="1" indent="-342900">
              <a:lnSpc>
                <a:spcPct val="107000"/>
              </a:lnSpc>
              <a:buFont typeface="+mj-lt"/>
              <a:buAutoNum type="alphaLcPeriod"/>
            </a:pPr>
            <a:r>
              <a:rPr lang="en-GB" sz="1400" b="1" dirty="0">
                <a:latin typeface="Arial" panose="020B0604020202020204" pitchFamily="34" charset="0"/>
                <a:ea typeface="Calibri" panose="020F0502020204030204" pitchFamily="34" charset="0"/>
                <a:cs typeface="Times New Roman" panose="02020603050405020304" pitchFamily="18" charset="0"/>
              </a:rPr>
              <a:t>Sharing preferences,</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lphaLcPeriod"/>
            </a:pPr>
            <a:r>
              <a:rPr lang="en-GB" sz="1400" dirty="0">
                <a:latin typeface="Arial" panose="020B0604020202020204" pitchFamily="34" charset="0"/>
                <a:ea typeface="Calibri" panose="020F0502020204030204" pitchFamily="34" charset="0"/>
                <a:cs typeface="Times New Roman" panose="02020603050405020304" pitchFamily="18" charset="0"/>
              </a:rPr>
              <a:t>And anal cleansing practice?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400" b="1" dirty="0">
                <a:latin typeface="Arial" panose="020B0604020202020204" pitchFamily="34" charset="0"/>
                <a:ea typeface="Calibri" panose="020F0502020204030204" pitchFamily="34" charset="0"/>
                <a:cs typeface="Times New Roman" panose="02020603050405020304" pitchFamily="18" charset="0"/>
              </a:rPr>
              <a:t>Location</a:t>
            </a:r>
            <a:r>
              <a:rPr lang="en-GB" sz="1400" dirty="0">
                <a:latin typeface="Arial" panose="020B0604020202020204" pitchFamily="34" charset="0"/>
                <a:ea typeface="Calibri" panose="020F0502020204030204" pitchFamily="34" charset="0"/>
                <a:cs typeface="Times New Roman" panose="02020603050405020304" pitchFamily="18" charset="0"/>
              </a:rPr>
              <a:t>; which locations are possible given soil and topography and what is socially acceptable?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400" b="1" dirty="0">
                <a:latin typeface="Arial" panose="020B0604020202020204" pitchFamily="34" charset="0"/>
                <a:ea typeface="Calibri" panose="020F0502020204030204" pitchFamily="34" charset="0"/>
                <a:cs typeface="Times New Roman" panose="02020603050405020304" pitchFamily="18" charset="0"/>
              </a:rPr>
              <a:t>Can you excavate?</a:t>
            </a:r>
            <a:r>
              <a:rPr lang="en-US" sz="1400" dirty="0">
                <a:latin typeface="Arial" panose="020B0604020202020204" pitchFamily="34" charset="0"/>
                <a:ea typeface="Calibri" panose="020F0502020204030204" pitchFamily="34" charset="0"/>
                <a:cs typeface="Times New Roman" panose="02020603050405020304" pitchFamily="18" charset="0"/>
              </a:rPr>
              <a:t>  The importance of soil type – rocky, very hard, very soft sand to be determine.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400" b="1" dirty="0">
                <a:latin typeface="Arial" panose="020B0604020202020204" pitchFamily="34" charset="0"/>
                <a:ea typeface="Calibri" panose="020F0502020204030204" pitchFamily="34" charset="0"/>
                <a:cs typeface="Times New Roman" panose="02020603050405020304" pitchFamily="18" charset="0"/>
              </a:rPr>
              <a:t>What is the space available?</a:t>
            </a:r>
            <a:r>
              <a:rPr lang="en-US" sz="1400" dirty="0">
                <a:latin typeface="Arial" panose="020B0604020202020204" pitchFamily="34" charset="0"/>
                <a:ea typeface="Calibri" panose="020F0502020204030204" pitchFamily="34" charset="0"/>
                <a:cs typeface="Times New Roman" panose="02020603050405020304" pitchFamily="18" charset="0"/>
              </a:rPr>
              <a:t>  Are the affected population densely packed or spread out? E.g., design for desludging or re-digging pits. Where would </a:t>
            </a:r>
            <a:r>
              <a:rPr lang="en-US" sz="1400" dirty="0" err="1">
                <a:latin typeface="Arial" panose="020B0604020202020204" pitchFamily="34" charset="0"/>
                <a:ea typeface="Calibri" panose="020F0502020204030204" pitchFamily="34" charset="0"/>
                <a:cs typeface="Times New Roman" panose="02020603050405020304" pitchFamily="18" charset="0"/>
              </a:rPr>
              <a:t>desludged</a:t>
            </a:r>
            <a:r>
              <a:rPr lang="en-US" sz="1400" dirty="0">
                <a:latin typeface="Arial" panose="020B0604020202020204" pitchFamily="34" charset="0"/>
                <a:ea typeface="Calibri" panose="020F0502020204030204" pitchFamily="34" charset="0"/>
                <a:cs typeface="Times New Roman" panose="02020603050405020304" pitchFamily="18" charset="0"/>
              </a:rPr>
              <a:t> material go?</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400" b="1" dirty="0">
                <a:latin typeface="Arial" panose="020B0604020202020204" pitchFamily="34" charset="0"/>
                <a:ea typeface="Calibri" panose="020F0502020204030204" pitchFamily="34" charset="0"/>
                <a:cs typeface="Times New Roman" panose="02020603050405020304" pitchFamily="18" charset="0"/>
              </a:rPr>
              <a:t>What is the ground permeability?</a:t>
            </a:r>
            <a:r>
              <a:rPr lang="en-US" sz="1400" dirty="0">
                <a:latin typeface="Arial" panose="020B0604020202020204" pitchFamily="34" charset="0"/>
                <a:ea typeface="Calibri" panose="020F0502020204030204" pitchFamily="34" charset="0"/>
                <a:cs typeface="Times New Roman" panose="02020603050405020304" pitchFamily="18" charset="0"/>
              </a:rPr>
              <a:t> Infiltration capacity of the soil to determine ground conditions.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400" b="1" dirty="0">
                <a:latin typeface="Arial" panose="020B0604020202020204" pitchFamily="34" charset="0"/>
                <a:ea typeface="Calibri" panose="020F0502020204030204" pitchFamily="34" charset="0"/>
                <a:cs typeface="Times New Roman" panose="02020603050405020304" pitchFamily="18" charset="0"/>
              </a:rPr>
              <a:t>Where is the water table level?</a:t>
            </a:r>
            <a:r>
              <a:rPr lang="en-US" sz="1400" dirty="0">
                <a:latin typeface="Arial" panose="020B0604020202020204" pitchFamily="34" charset="0"/>
                <a:ea typeface="Calibri" panose="020F0502020204030204" pitchFamily="34" charset="0"/>
                <a:cs typeface="Times New Roman" panose="02020603050405020304" pitchFamily="18" charset="0"/>
              </a:rPr>
              <a:t> i.e., groundwater considerations regarding contamination and whether underground structures might flood during seasonal fluctuations.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US" sz="1400" b="1" dirty="0">
                <a:latin typeface="Arial" panose="020B0604020202020204" pitchFamily="34" charset="0"/>
                <a:ea typeface="Calibri" panose="020F0502020204030204" pitchFamily="34" charset="0"/>
                <a:cs typeface="Times New Roman" panose="02020603050405020304" pitchFamily="18" charset="0"/>
              </a:rPr>
              <a:t>What is present capacity</a:t>
            </a:r>
            <a:r>
              <a:rPr lang="en-US" sz="1400" b="1" i="1" dirty="0">
                <a:latin typeface="Arial" panose="020B0604020202020204" pitchFamily="34" charset="0"/>
                <a:ea typeface="Calibri" panose="020F0502020204030204" pitchFamily="34" charset="0"/>
                <a:cs typeface="Times New Roman" panose="02020603050405020304" pitchFamily="18" charset="0"/>
              </a:rPr>
              <a:t>?</a:t>
            </a:r>
            <a:r>
              <a:rPr lang="en-US" sz="1400" dirty="0">
                <a:latin typeface="Arial" panose="020B0604020202020204" pitchFamily="34" charset="0"/>
                <a:ea typeface="Calibri" panose="020F0502020204030204" pitchFamily="34" charset="0"/>
                <a:cs typeface="Times New Roman" panose="02020603050405020304" pitchFamily="18" charset="0"/>
              </a:rPr>
              <a:t>   Are there current facilities, sewage system that can be repaired or connected too?</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BDF0B42E-E488-4918-97D7-3BBA13E73F4F}"/>
              </a:ext>
            </a:extLst>
          </p:cNvPr>
          <p:cNvSpPr/>
          <p:nvPr/>
        </p:nvSpPr>
        <p:spPr>
          <a:xfrm>
            <a:off x="3728765" y="106331"/>
            <a:ext cx="6077305" cy="400110"/>
          </a:xfrm>
          <a:prstGeom prst="rect">
            <a:avLst/>
          </a:prstGeom>
        </p:spPr>
        <p:txBody>
          <a:bodyPr wrap="none">
            <a:spAutoFit/>
          </a:bodyPr>
          <a:lstStyle/>
          <a:p>
            <a:r>
              <a:rPr lang="en-GB" sz="2000" b="1" dirty="0">
                <a:latin typeface="Arial" panose="020B0604020202020204" pitchFamily="34" charset="0"/>
                <a:ea typeface="Calibri" panose="020F0502020204030204" pitchFamily="34" charset="0"/>
              </a:rPr>
              <a:t>7 </a:t>
            </a:r>
            <a:r>
              <a:rPr lang="en-GB" sz="2000" b="1" dirty="0">
                <a:latin typeface="Arial" panose="020B0604020202020204" pitchFamily="34" charset="0"/>
              </a:rPr>
              <a:t>rapid questions before starting latrine building</a:t>
            </a:r>
            <a:endParaRPr lang="en-US" sz="2000" b="1" dirty="0">
              <a:latin typeface="Arial" panose="020B0604020202020204" pitchFamily="34" charset="0"/>
            </a:endParaRPr>
          </a:p>
        </p:txBody>
      </p:sp>
      <p:sp>
        <p:nvSpPr>
          <p:cNvPr id="24" name="Text Box 2">
            <a:extLst>
              <a:ext uri="{FF2B5EF4-FFF2-40B4-BE49-F238E27FC236}">
                <a16:creationId xmlns:a16="http://schemas.microsoft.com/office/drawing/2014/main" id="{635C8D5F-07A4-4B91-AEF4-55CB4E18653D}"/>
              </a:ext>
            </a:extLst>
          </p:cNvPr>
          <p:cNvSpPr txBox="1">
            <a:spLocks noChangeArrowheads="1"/>
          </p:cNvSpPr>
          <p:nvPr/>
        </p:nvSpPr>
        <p:spPr bwMode="auto">
          <a:xfrm>
            <a:off x="1222745" y="4400123"/>
            <a:ext cx="10799194" cy="235154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1400" b="1" i="1" dirty="0">
                <a:effectLst/>
                <a:latin typeface="Calibri" panose="020F0502020204030204" pitchFamily="34" charset="0"/>
                <a:ea typeface="Calibri" panose="020F0502020204030204" pitchFamily="34" charset="0"/>
                <a:cs typeface="Times New Roman" panose="02020603050405020304" pitchFamily="18" charset="0"/>
              </a:rPr>
              <a:t>Mapping of the settlement area for latrine construction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Mapping of the nature of the settlement area in view of the suitability for construction of specific type of latrine is an important step towards making the right decision for latrine design options.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formal settlements such as refugee camps, with designated locations for latrines, mapping should focus on flooding during the rainy season, the groundwater level in dry and rainy seasons</a:t>
            </a:r>
            <a:r>
              <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whether the soil can be excavated (e.g. whether subsurface conditions are rocky) and </a:t>
            </a: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whether the subsoil is collapsible when wet.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findings of the mapping will inform which kinds of latrine technology will be appropriate in the settlement (or in parts of the settlement). This will provide important information in planning and the O&amp;M aspects of the sanitation program</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2" name="Rectangle 21">
            <a:hlinkClick r:id="rId16" action="ppaction://hlinksldjump"/>
            <a:extLst>
              <a:ext uri="{FF2B5EF4-FFF2-40B4-BE49-F238E27FC236}">
                <a16:creationId xmlns:a16="http://schemas.microsoft.com/office/drawing/2014/main" id="{C659A171-BFEE-46BD-B5B2-B1770E11B0B3}"/>
              </a:ext>
            </a:extLst>
          </p:cNvPr>
          <p:cNvSpPr/>
          <p:nvPr/>
        </p:nvSpPr>
        <p:spPr>
          <a:xfrm>
            <a:off x="-3" y="505197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 name="TextBox 1">
            <a:extLst>
              <a:ext uri="{FF2B5EF4-FFF2-40B4-BE49-F238E27FC236}">
                <a16:creationId xmlns:a16="http://schemas.microsoft.com/office/drawing/2014/main" id="{9CC7323C-9EBD-4203-A973-8C18E1CE904A}"/>
              </a:ext>
            </a:extLst>
          </p:cNvPr>
          <p:cNvSpPr txBox="1"/>
          <p:nvPr/>
        </p:nvSpPr>
        <p:spPr>
          <a:xfrm>
            <a:off x="3488188" y="472001"/>
            <a:ext cx="7447280" cy="338554"/>
          </a:xfrm>
          <a:prstGeom prst="rect">
            <a:avLst/>
          </a:prstGeom>
          <a:noFill/>
        </p:spPr>
        <p:txBody>
          <a:bodyPr wrap="square" rtlCol="0">
            <a:spAutoFit/>
          </a:bodyPr>
          <a:lstStyle/>
          <a:p>
            <a:r>
              <a:rPr lang="en-GB" sz="1600" b="1" i="1" dirty="0">
                <a:latin typeface="Arial" panose="020B0604020202020204" pitchFamily="34" charset="0"/>
                <a:cs typeface="Arial" panose="020B0604020202020204" pitchFamily="34" charset="0"/>
              </a:rPr>
              <a:t>These questions need answers even in a rapid onset emergency</a:t>
            </a:r>
            <a:endParaRPr lang="en-US"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74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A59882-844C-4FA4-8F7D-4C277345F980}"/>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00EF8E70-D89D-471A-A2FF-5DA93834D22E}"/>
              </a:ext>
            </a:extLst>
          </p:cNvPr>
          <p:cNvSpPr/>
          <p:nvPr/>
        </p:nvSpPr>
        <p:spPr>
          <a:xfrm>
            <a:off x="0" y="2447339"/>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21E047A4-98FE-4BED-97EA-048D6F14F934}"/>
              </a:ext>
            </a:extLst>
          </p:cNvPr>
          <p:cNvSpPr/>
          <p:nvPr/>
        </p:nvSpPr>
        <p:spPr>
          <a:xfrm>
            <a:off x="-2" y="278514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5" action="ppaction://hlinksldjump"/>
            <a:extLst>
              <a:ext uri="{FF2B5EF4-FFF2-40B4-BE49-F238E27FC236}">
                <a16:creationId xmlns:a16="http://schemas.microsoft.com/office/drawing/2014/main" id="{EB8197CE-8E61-4DA2-9055-1B1BE682399C}"/>
              </a:ext>
            </a:extLst>
          </p:cNvPr>
          <p:cNvSpPr/>
          <p:nvPr/>
        </p:nvSpPr>
        <p:spPr>
          <a:xfrm>
            <a:off x="-2" y="3584703"/>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8" name="Rectangle 7">
            <a:hlinkClick r:id="rId6" action="ppaction://hlinksldjump"/>
            <a:extLst>
              <a:ext uri="{FF2B5EF4-FFF2-40B4-BE49-F238E27FC236}">
                <a16:creationId xmlns:a16="http://schemas.microsoft.com/office/drawing/2014/main" id="{CDCAF63C-9C1A-4728-8B0A-38A72037326F}"/>
              </a:ext>
            </a:extLst>
          </p:cNvPr>
          <p:cNvSpPr/>
          <p:nvPr/>
        </p:nvSpPr>
        <p:spPr>
          <a:xfrm>
            <a:off x="0" y="428873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7" action="ppaction://hlinksldjump"/>
            <a:extLst>
              <a:ext uri="{FF2B5EF4-FFF2-40B4-BE49-F238E27FC236}">
                <a16:creationId xmlns:a16="http://schemas.microsoft.com/office/drawing/2014/main" id="{3AE928E5-C4F6-4BB6-A187-DE91589F4A8A}"/>
              </a:ext>
            </a:extLst>
          </p:cNvPr>
          <p:cNvSpPr/>
          <p:nvPr/>
        </p:nvSpPr>
        <p:spPr>
          <a:xfrm>
            <a:off x="-2" y="4908556"/>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8" action="ppaction://hlinksldjump"/>
            <a:extLst>
              <a:ext uri="{FF2B5EF4-FFF2-40B4-BE49-F238E27FC236}">
                <a16:creationId xmlns:a16="http://schemas.microsoft.com/office/drawing/2014/main" id="{84B4F7BC-5704-4378-B5A5-F9FD5AAB4F2D}"/>
              </a:ext>
            </a:extLst>
          </p:cNvPr>
          <p:cNvSpPr/>
          <p:nvPr/>
        </p:nvSpPr>
        <p:spPr>
          <a:xfrm>
            <a:off x="-2" y="545872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9" action="ppaction://hlinksldjump"/>
            <a:extLst>
              <a:ext uri="{FF2B5EF4-FFF2-40B4-BE49-F238E27FC236}">
                <a16:creationId xmlns:a16="http://schemas.microsoft.com/office/drawing/2014/main" id="{5212BFB2-FDC8-42AF-958A-291D26838984}"/>
              </a:ext>
            </a:extLst>
          </p:cNvPr>
          <p:cNvSpPr/>
          <p:nvPr/>
        </p:nvSpPr>
        <p:spPr>
          <a:xfrm>
            <a:off x="-2" y="3192560"/>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4" name="Rectangle 13">
            <a:hlinkClick r:id="rId10" action="ppaction://hlinksldjump"/>
            <a:extLst>
              <a:ext uri="{FF2B5EF4-FFF2-40B4-BE49-F238E27FC236}">
                <a16:creationId xmlns:a16="http://schemas.microsoft.com/office/drawing/2014/main" id="{CF1BB723-526A-4333-A89E-0E378D67E384}"/>
              </a:ext>
            </a:extLst>
          </p:cNvPr>
          <p:cNvSpPr/>
          <p:nvPr/>
        </p:nvSpPr>
        <p:spPr>
          <a:xfrm>
            <a:off x="0" y="3892498"/>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5" name="Rectangle 14">
            <a:hlinkClick r:id="rId11" action="ppaction://hlinksldjump"/>
            <a:extLst>
              <a:ext uri="{FF2B5EF4-FFF2-40B4-BE49-F238E27FC236}">
                <a16:creationId xmlns:a16="http://schemas.microsoft.com/office/drawing/2014/main" id="{56A58959-4A91-44E5-A226-CB6493B6501A}"/>
              </a:ext>
            </a:extLst>
          </p:cNvPr>
          <p:cNvSpPr/>
          <p:nvPr/>
        </p:nvSpPr>
        <p:spPr>
          <a:xfrm>
            <a:off x="-2" y="4598679"/>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6" name="Rectangle 15">
            <a:hlinkClick r:id="rId12" action="ppaction://hlinksldjump"/>
            <a:extLst>
              <a:ext uri="{FF2B5EF4-FFF2-40B4-BE49-F238E27FC236}">
                <a16:creationId xmlns:a16="http://schemas.microsoft.com/office/drawing/2014/main" id="{83F71E4E-DA30-470B-9C7A-EC393FB23E02}"/>
              </a:ext>
            </a:extLst>
          </p:cNvPr>
          <p:cNvSpPr/>
          <p:nvPr/>
        </p:nvSpPr>
        <p:spPr>
          <a:xfrm>
            <a:off x="-2" y="512445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3" action="ppaction://hlinksldjump"/>
            <a:extLst>
              <a:ext uri="{FF2B5EF4-FFF2-40B4-BE49-F238E27FC236}">
                <a16:creationId xmlns:a16="http://schemas.microsoft.com/office/drawing/2014/main" id="{FEC14C87-F4C9-4AC6-8A83-1BAD84D717F5}"/>
              </a:ext>
            </a:extLst>
          </p:cNvPr>
          <p:cNvSpPr/>
          <p:nvPr/>
        </p:nvSpPr>
        <p:spPr>
          <a:xfrm>
            <a:off x="-3" y="217373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9" name="Rectangle 18">
            <a:hlinkClick r:id="rId14" action="ppaction://hlinksldjump"/>
            <a:extLst>
              <a:ext uri="{FF2B5EF4-FFF2-40B4-BE49-F238E27FC236}">
                <a16:creationId xmlns:a16="http://schemas.microsoft.com/office/drawing/2014/main" id="{3E15908C-B72B-4198-AFAA-FBB4569F86FE}"/>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0" name="Rectangle 19">
            <a:hlinkClick r:id="rId15" action="ppaction://hlinksldjump"/>
            <a:extLst>
              <a:ext uri="{FF2B5EF4-FFF2-40B4-BE49-F238E27FC236}">
                <a16:creationId xmlns:a16="http://schemas.microsoft.com/office/drawing/2014/main" id="{4240EFEC-AEE9-45DA-9492-FB6022D78ED0}"/>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1" name="Rectangle 20">
            <a:hlinkClick r:id="rId16" action="ppaction://hlinksldjump"/>
            <a:extLst>
              <a:ext uri="{FF2B5EF4-FFF2-40B4-BE49-F238E27FC236}">
                <a16:creationId xmlns:a16="http://schemas.microsoft.com/office/drawing/2014/main" id="{AFAF17F7-6630-4963-88A1-D23A377A40B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2" name="Rectangle 21">
            <a:hlinkClick r:id="rId17" action="ppaction://hlinksldjump"/>
            <a:extLst>
              <a:ext uri="{FF2B5EF4-FFF2-40B4-BE49-F238E27FC236}">
                <a16:creationId xmlns:a16="http://schemas.microsoft.com/office/drawing/2014/main" id="{39C5BE54-7D11-4476-AD09-1B5C8DFFCFE0}"/>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8" action="ppaction://hlinksldjump"/>
            <a:extLst>
              <a:ext uri="{FF2B5EF4-FFF2-40B4-BE49-F238E27FC236}">
                <a16:creationId xmlns:a16="http://schemas.microsoft.com/office/drawing/2014/main" id="{8720A18A-C081-4C91-BEA4-E2E641D6DD43}"/>
              </a:ext>
            </a:extLst>
          </p:cNvPr>
          <p:cNvSpPr/>
          <p:nvPr/>
        </p:nvSpPr>
        <p:spPr>
          <a:xfrm>
            <a:off x="79570" y="1835226"/>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19" action="ppaction://hlinksldjump"/>
            <a:extLst>
              <a:ext uri="{FF2B5EF4-FFF2-40B4-BE49-F238E27FC236}">
                <a16:creationId xmlns:a16="http://schemas.microsoft.com/office/drawing/2014/main" id="{A5AF82D3-746C-434E-BD3B-784065B4A1A1}"/>
              </a:ext>
            </a:extLst>
          </p:cNvPr>
          <p:cNvSpPr/>
          <p:nvPr/>
        </p:nvSpPr>
        <p:spPr>
          <a:xfrm>
            <a:off x="79571" y="1536131"/>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6" name="Rectangle 25">
            <a:hlinkClick r:id="rId20" action="ppaction://hlinksldjump"/>
            <a:extLst>
              <a:ext uri="{FF2B5EF4-FFF2-40B4-BE49-F238E27FC236}">
                <a16:creationId xmlns:a16="http://schemas.microsoft.com/office/drawing/2014/main" id="{20640426-DB78-477E-856A-9F6CD54CEBF6}"/>
              </a:ext>
            </a:extLst>
          </p:cNvPr>
          <p:cNvSpPr/>
          <p:nvPr/>
        </p:nvSpPr>
        <p:spPr>
          <a:xfrm>
            <a:off x="-3" y="587759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1" name="Picture 10">
            <a:extLst>
              <a:ext uri="{FF2B5EF4-FFF2-40B4-BE49-F238E27FC236}">
                <a16:creationId xmlns:a16="http://schemas.microsoft.com/office/drawing/2014/main" id="{8941B3F0-C7CB-4D6E-9017-E6AD75771F62}"/>
              </a:ext>
            </a:extLst>
          </p:cNvPr>
          <p:cNvPicPr>
            <a:picLocks noChangeAspect="1"/>
          </p:cNvPicPr>
          <p:nvPr/>
        </p:nvPicPr>
        <p:blipFill>
          <a:blip r:embed="rId21"/>
          <a:stretch>
            <a:fillRect/>
          </a:stretch>
        </p:blipFill>
        <p:spPr>
          <a:xfrm>
            <a:off x="1545265" y="78412"/>
            <a:ext cx="7412618" cy="5088104"/>
          </a:xfrm>
          <a:prstGeom prst="rect">
            <a:avLst/>
          </a:prstGeom>
        </p:spPr>
      </p:pic>
      <p:sp>
        <p:nvSpPr>
          <p:cNvPr id="7" name="Rectangle 6">
            <a:extLst>
              <a:ext uri="{FF2B5EF4-FFF2-40B4-BE49-F238E27FC236}">
                <a16:creationId xmlns:a16="http://schemas.microsoft.com/office/drawing/2014/main" id="{CAEFF846-97E5-4E3F-B217-E3181ED2B906}"/>
              </a:ext>
            </a:extLst>
          </p:cNvPr>
          <p:cNvSpPr/>
          <p:nvPr/>
        </p:nvSpPr>
        <p:spPr>
          <a:xfrm>
            <a:off x="2387150" y="4868751"/>
            <a:ext cx="9613338" cy="1569660"/>
          </a:xfrm>
          <a:prstGeom prst="rect">
            <a:avLst/>
          </a:prstGeom>
        </p:spPr>
        <p:txBody>
          <a:bodyPr wrap="square">
            <a:spAutoFit/>
          </a:bodyPr>
          <a:lstStyle/>
          <a:p>
            <a:pPr algn="ctr"/>
            <a:r>
              <a:rPr lang="en-GB" sz="3200" b="1" dirty="0">
                <a:latin typeface="TStar"/>
              </a:rPr>
              <a:t>If latrines aren’t used, money, time and resources are wasted and we are failing in our responsibility to the communities we work with.</a:t>
            </a:r>
            <a:endParaRPr lang="en-GB" sz="3200" b="1" i="0" dirty="0">
              <a:effectLst/>
              <a:latin typeface="TStar"/>
            </a:endParaRPr>
          </a:p>
        </p:txBody>
      </p:sp>
      <p:sp>
        <p:nvSpPr>
          <p:cNvPr id="24" name="Rectangle 23">
            <a:hlinkClick r:id="rId22" action="ppaction://hlinksldjump"/>
            <a:extLst>
              <a:ext uri="{FF2B5EF4-FFF2-40B4-BE49-F238E27FC236}">
                <a16:creationId xmlns:a16="http://schemas.microsoft.com/office/drawing/2014/main" id="{407EC467-DEC9-433D-8877-A7D42169AB9D}"/>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Tree>
    <p:extLst>
      <p:ext uri="{BB962C8B-B14F-4D97-AF65-F5344CB8AC3E}">
        <p14:creationId xmlns:p14="http://schemas.microsoft.com/office/powerpoint/2010/main" val="1593002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hlinkClick r:id="rId3" action="ppaction://hlinksldjump"/>
            <a:extLst>
              <a:ext uri="{FF2B5EF4-FFF2-40B4-BE49-F238E27FC236}">
                <a16:creationId xmlns:a16="http://schemas.microsoft.com/office/drawing/2014/main" id="{B567F774-AEE6-4C70-9DC5-173912B4628F}"/>
              </a:ext>
            </a:extLst>
          </p:cNvPr>
          <p:cNvSpPr/>
          <p:nvPr/>
        </p:nvSpPr>
        <p:spPr>
          <a:xfrm>
            <a:off x="5521810" y="2797698"/>
            <a:ext cx="1591623" cy="11711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Excreta disposal system</a:t>
            </a:r>
            <a:endParaRPr lang="en-US" dirty="0"/>
          </a:p>
        </p:txBody>
      </p:sp>
      <p:sp>
        <p:nvSpPr>
          <p:cNvPr id="7" name="Oval 6">
            <a:hlinkClick r:id="rId4" action="ppaction://hlinksldjump"/>
            <a:extLst>
              <a:ext uri="{FF2B5EF4-FFF2-40B4-BE49-F238E27FC236}">
                <a16:creationId xmlns:a16="http://schemas.microsoft.com/office/drawing/2014/main" id="{E922A97B-F518-48D2-B513-819F671DD9D7}"/>
              </a:ext>
            </a:extLst>
          </p:cNvPr>
          <p:cNvSpPr/>
          <p:nvPr/>
        </p:nvSpPr>
        <p:spPr>
          <a:xfrm>
            <a:off x="4946997" y="1504141"/>
            <a:ext cx="2255788" cy="1018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Consultation</a:t>
            </a:r>
            <a:endParaRPr lang="en-US" dirty="0"/>
          </a:p>
        </p:txBody>
      </p:sp>
      <p:sp>
        <p:nvSpPr>
          <p:cNvPr id="9" name="Oval 8">
            <a:hlinkClick r:id="rId5" action="ppaction://hlinksldjump"/>
            <a:extLst>
              <a:ext uri="{FF2B5EF4-FFF2-40B4-BE49-F238E27FC236}">
                <a16:creationId xmlns:a16="http://schemas.microsoft.com/office/drawing/2014/main" id="{AC9E8515-36B6-47AA-A369-F22B96B80998}"/>
              </a:ext>
            </a:extLst>
          </p:cNvPr>
          <p:cNvSpPr/>
          <p:nvPr/>
        </p:nvSpPr>
        <p:spPr>
          <a:xfrm>
            <a:off x="4892040" y="4243476"/>
            <a:ext cx="2407919" cy="1110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Modalities of implementation</a:t>
            </a:r>
            <a:endParaRPr lang="en-US" dirty="0"/>
          </a:p>
        </p:txBody>
      </p:sp>
      <p:sp>
        <p:nvSpPr>
          <p:cNvPr id="14" name="Oval 13">
            <a:extLst>
              <a:ext uri="{FF2B5EF4-FFF2-40B4-BE49-F238E27FC236}">
                <a16:creationId xmlns:a16="http://schemas.microsoft.com/office/drawing/2014/main" id="{8AFBE6C5-53B3-4327-A820-8B40C3B8945C}"/>
              </a:ext>
            </a:extLst>
          </p:cNvPr>
          <p:cNvSpPr/>
          <p:nvPr/>
        </p:nvSpPr>
        <p:spPr>
          <a:xfrm>
            <a:off x="2552907" y="66453"/>
            <a:ext cx="7323539" cy="67250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hlinkClick r:id="rId6" action="ppaction://hlinksldjump"/>
            <a:extLst>
              <a:ext uri="{FF2B5EF4-FFF2-40B4-BE49-F238E27FC236}">
                <a16:creationId xmlns:a16="http://schemas.microsoft.com/office/drawing/2014/main" id="{1BBA4782-2BD7-41CC-BADF-DB79A538F6D5}"/>
              </a:ext>
            </a:extLst>
          </p:cNvPr>
          <p:cNvSpPr/>
          <p:nvPr/>
        </p:nvSpPr>
        <p:spPr>
          <a:xfrm>
            <a:off x="7299959" y="6055239"/>
            <a:ext cx="1440383" cy="6828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Desludging</a:t>
            </a:r>
            <a:endParaRPr lang="en-US" sz="1600" dirty="0"/>
          </a:p>
        </p:txBody>
      </p:sp>
      <p:sp>
        <p:nvSpPr>
          <p:cNvPr id="15" name="Rectangle: Rounded Corners 14">
            <a:hlinkClick r:id="rId7" action="ppaction://hlinksldjump"/>
            <a:extLst>
              <a:ext uri="{FF2B5EF4-FFF2-40B4-BE49-F238E27FC236}">
                <a16:creationId xmlns:a16="http://schemas.microsoft.com/office/drawing/2014/main" id="{44142BE2-580B-4FA7-86B4-FC05785C484B}"/>
              </a:ext>
            </a:extLst>
          </p:cNvPr>
          <p:cNvSpPr/>
          <p:nvPr/>
        </p:nvSpPr>
        <p:spPr>
          <a:xfrm>
            <a:off x="2477585" y="5581538"/>
            <a:ext cx="1440383" cy="7282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Treatment</a:t>
            </a:r>
            <a:endParaRPr lang="en-US" sz="1600" dirty="0"/>
          </a:p>
        </p:txBody>
      </p:sp>
      <p:sp>
        <p:nvSpPr>
          <p:cNvPr id="16" name="Rectangle: Rounded Corners 15">
            <a:hlinkClick r:id="rId8" action="ppaction://hlinksldjump"/>
            <a:extLst>
              <a:ext uri="{FF2B5EF4-FFF2-40B4-BE49-F238E27FC236}">
                <a16:creationId xmlns:a16="http://schemas.microsoft.com/office/drawing/2014/main" id="{DBE08E6D-416C-497B-A8AE-D9DE22BA36C7}"/>
              </a:ext>
            </a:extLst>
          </p:cNvPr>
          <p:cNvSpPr/>
          <p:nvPr/>
        </p:nvSpPr>
        <p:spPr>
          <a:xfrm>
            <a:off x="7082419" y="200068"/>
            <a:ext cx="1534791" cy="72828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Adaptation for easier access</a:t>
            </a:r>
            <a:endParaRPr lang="en-US" sz="1600" dirty="0"/>
          </a:p>
        </p:txBody>
      </p:sp>
      <p:sp>
        <p:nvSpPr>
          <p:cNvPr id="17" name="Oval 16">
            <a:hlinkClick r:id="rId9" action="ppaction://hlinksldjump"/>
            <a:extLst>
              <a:ext uri="{FF2B5EF4-FFF2-40B4-BE49-F238E27FC236}">
                <a16:creationId xmlns:a16="http://schemas.microsoft.com/office/drawing/2014/main" id="{4EFFC2D8-0DB7-442D-B35D-ABBF0495031D}"/>
              </a:ext>
            </a:extLst>
          </p:cNvPr>
          <p:cNvSpPr/>
          <p:nvPr/>
        </p:nvSpPr>
        <p:spPr>
          <a:xfrm>
            <a:off x="3479244" y="2965165"/>
            <a:ext cx="1819276" cy="836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Assessment</a:t>
            </a:r>
            <a:endParaRPr lang="en-US" dirty="0"/>
          </a:p>
        </p:txBody>
      </p:sp>
      <p:sp>
        <p:nvSpPr>
          <p:cNvPr id="18" name="Oval 17">
            <a:hlinkClick r:id="rId10" action="ppaction://hlinksldjump"/>
            <a:extLst>
              <a:ext uri="{FF2B5EF4-FFF2-40B4-BE49-F238E27FC236}">
                <a16:creationId xmlns:a16="http://schemas.microsoft.com/office/drawing/2014/main" id="{586B163C-2D54-4263-926F-948E21821A10}"/>
              </a:ext>
            </a:extLst>
          </p:cNvPr>
          <p:cNvSpPr/>
          <p:nvPr/>
        </p:nvSpPr>
        <p:spPr>
          <a:xfrm>
            <a:off x="7251076" y="2873126"/>
            <a:ext cx="1819276" cy="836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Monitoring</a:t>
            </a:r>
            <a:endParaRPr lang="en-US" dirty="0"/>
          </a:p>
        </p:txBody>
      </p:sp>
      <p:sp>
        <p:nvSpPr>
          <p:cNvPr id="19" name="Rectangle 18">
            <a:hlinkClick r:id="rId11" action="ppaction://hlinksldjump"/>
            <a:extLst>
              <a:ext uri="{FF2B5EF4-FFF2-40B4-BE49-F238E27FC236}">
                <a16:creationId xmlns:a16="http://schemas.microsoft.com/office/drawing/2014/main" id="{6E025415-7C80-46FC-A04E-A95A5D0E57D7}"/>
              </a:ext>
            </a:extLst>
          </p:cNvPr>
          <p:cNvSpPr/>
          <p:nvPr/>
        </p:nvSpPr>
        <p:spPr>
          <a:xfrm>
            <a:off x="-1" y="-1"/>
            <a:ext cx="1471745" cy="6554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Main page</a:t>
            </a:r>
            <a:endParaRPr lang="en-US" sz="2000" dirty="0">
              <a:solidFill>
                <a:schemeClr val="tx1"/>
              </a:solidFill>
            </a:endParaRPr>
          </a:p>
        </p:txBody>
      </p:sp>
      <p:sp>
        <p:nvSpPr>
          <p:cNvPr id="5" name="Rectangle: Rounded Corners 4">
            <a:hlinkClick r:id="rId12" action="ppaction://hlinksldjump"/>
            <a:extLst>
              <a:ext uri="{FF2B5EF4-FFF2-40B4-BE49-F238E27FC236}">
                <a16:creationId xmlns:a16="http://schemas.microsoft.com/office/drawing/2014/main" id="{91EF75E0-C946-4B44-9DC4-D0EBDD3626F2}"/>
              </a:ext>
            </a:extLst>
          </p:cNvPr>
          <p:cNvSpPr/>
          <p:nvPr/>
        </p:nvSpPr>
        <p:spPr>
          <a:xfrm>
            <a:off x="2972180" y="391527"/>
            <a:ext cx="1440383" cy="728283"/>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Operation &amp; maintenance</a:t>
            </a:r>
            <a:endParaRPr lang="en-US" sz="1600" dirty="0"/>
          </a:p>
        </p:txBody>
      </p:sp>
      <p:sp>
        <p:nvSpPr>
          <p:cNvPr id="6" name="Rectangle: Rounded Corners 5">
            <a:hlinkClick r:id="rId13" action="ppaction://hlinksldjump"/>
            <a:extLst>
              <a:ext uri="{FF2B5EF4-FFF2-40B4-BE49-F238E27FC236}">
                <a16:creationId xmlns:a16="http://schemas.microsoft.com/office/drawing/2014/main" id="{0AA0ED0F-BC7B-47D2-A88C-4599B32DD21D}"/>
              </a:ext>
            </a:extLst>
          </p:cNvPr>
          <p:cNvSpPr/>
          <p:nvPr/>
        </p:nvSpPr>
        <p:spPr>
          <a:xfrm>
            <a:off x="1595362" y="2089823"/>
            <a:ext cx="1440383" cy="728283"/>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Continuity of service</a:t>
            </a:r>
            <a:endParaRPr lang="en-US" sz="1600" dirty="0"/>
          </a:p>
        </p:txBody>
      </p:sp>
      <p:sp>
        <p:nvSpPr>
          <p:cNvPr id="11" name="Rectangle: Rounded Corners 10">
            <a:hlinkClick r:id="rId14" action="ppaction://hlinksldjump"/>
            <a:extLst>
              <a:ext uri="{FF2B5EF4-FFF2-40B4-BE49-F238E27FC236}">
                <a16:creationId xmlns:a16="http://schemas.microsoft.com/office/drawing/2014/main" id="{5795D74E-3822-4789-A242-8D7176EA45F4}"/>
              </a:ext>
            </a:extLst>
          </p:cNvPr>
          <p:cNvSpPr/>
          <p:nvPr/>
        </p:nvSpPr>
        <p:spPr>
          <a:xfrm>
            <a:off x="1471745" y="3838906"/>
            <a:ext cx="1440383" cy="72828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Final disposal</a:t>
            </a:r>
            <a:endParaRPr lang="en-US" sz="1600" dirty="0"/>
          </a:p>
        </p:txBody>
      </p:sp>
      <p:sp>
        <p:nvSpPr>
          <p:cNvPr id="3" name="Rectangle: Rounded Corners 2">
            <a:hlinkClick r:id="rId15" action="ppaction://hlinksldjump"/>
            <a:extLst>
              <a:ext uri="{FF2B5EF4-FFF2-40B4-BE49-F238E27FC236}">
                <a16:creationId xmlns:a16="http://schemas.microsoft.com/office/drawing/2014/main" id="{9699F3B3-E47A-4ABC-8170-E8DC4A89139F}"/>
              </a:ext>
            </a:extLst>
          </p:cNvPr>
          <p:cNvSpPr/>
          <p:nvPr/>
        </p:nvSpPr>
        <p:spPr>
          <a:xfrm>
            <a:off x="8851056" y="1435237"/>
            <a:ext cx="1534791" cy="72828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Latrine superstructure</a:t>
            </a:r>
            <a:endParaRPr lang="en-US" sz="1600" dirty="0"/>
          </a:p>
        </p:txBody>
      </p:sp>
      <p:sp>
        <p:nvSpPr>
          <p:cNvPr id="10" name="Rectangle: Rounded Corners 9">
            <a:hlinkClick r:id="rId16" action="ppaction://hlinksldjump"/>
            <a:extLst>
              <a:ext uri="{FF2B5EF4-FFF2-40B4-BE49-F238E27FC236}">
                <a16:creationId xmlns:a16="http://schemas.microsoft.com/office/drawing/2014/main" id="{76ECD966-0F6C-4B3A-99D8-AEAE02DA860C}"/>
              </a:ext>
            </a:extLst>
          </p:cNvPr>
          <p:cNvSpPr/>
          <p:nvPr/>
        </p:nvSpPr>
        <p:spPr>
          <a:xfrm>
            <a:off x="9279872" y="3052356"/>
            <a:ext cx="1440383" cy="682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Slab</a:t>
            </a:r>
            <a:endParaRPr lang="en-US" sz="1600" dirty="0"/>
          </a:p>
        </p:txBody>
      </p:sp>
      <p:sp>
        <p:nvSpPr>
          <p:cNvPr id="4" name="Rectangle: Rounded Corners 3">
            <a:hlinkClick r:id="rId17" action="ppaction://hlinksldjump"/>
            <a:extLst>
              <a:ext uri="{FF2B5EF4-FFF2-40B4-BE49-F238E27FC236}">
                <a16:creationId xmlns:a16="http://schemas.microsoft.com/office/drawing/2014/main" id="{6C990F43-F7A8-4B49-8F44-B8BDEA007258}"/>
              </a:ext>
            </a:extLst>
          </p:cNvPr>
          <p:cNvSpPr/>
          <p:nvPr/>
        </p:nvSpPr>
        <p:spPr>
          <a:xfrm>
            <a:off x="8898259" y="4694481"/>
            <a:ext cx="1440383" cy="6828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Storage / pre-treatment pit</a:t>
            </a:r>
            <a:endParaRPr lang="en-US" sz="1600" dirty="0"/>
          </a:p>
        </p:txBody>
      </p:sp>
      <p:sp>
        <p:nvSpPr>
          <p:cNvPr id="20" name="Rectangle 19">
            <a:hlinkClick r:id="rId18" action="ppaction://hlinksldjump"/>
            <a:extLst>
              <a:ext uri="{FF2B5EF4-FFF2-40B4-BE49-F238E27FC236}">
                <a16:creationId xmlns:a16="http://schemas.microsoft.com/office/drawing/2014/main" id="{37ED0762-4E9D-4522-BA67-387417ECF8F8}"/>
              </a:ext>
            </a:extLst>
          </p:cNvPr>
          <p:cNvSpPr/>
          <p:nvPr/>
        </p:nvSpPr>
        <p:spPr>
          <a:xfrm>
            <a:off x="10931371" y="-1"/>
            <a:ext cx="1260629" cy="5124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Annexes</a:t>
            </a:r>
            <a:endParaRPr lang="en-US" sz="2000" dirty="0"/>
          </a:p>
        </p:txBody>
      </p:sp>
    </p:spTree>
    <p:extLst>
      <p:ext uri="{BB962C8B-B14F-4D97-AF65-F5344CB8AC3E}">
        <p14:creationId xmlns:p14="http://schemas.microsoft.com/office/powerpoint/2010/main" val="1507248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B9FC72-34C9-44A5-9FFA-385C976C7311}"/>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6" name="Rectangle 5">
            <a:hlinkClick r:id="rId2" action="ppaction://hlinksldjump"/>
            <a:extLst>
              <a:ext uri="{FF2B5EF4-FFF2-40B4-BE49-F238E27FC236}">
                <a16:creationId xmlns:a16="http://schemas.microsoft.com/office/drawing/2014/main" id="{B4C7DF98-2151-4D36-BC16-8EDEBA578414}"/>
              </a:ext>
            </a:extLst>
          </p:cNvPr>
          <p:cNvSpPr/>
          <p:nvPr/>
        </p:nvSpPr>
        <p:spPr>
          <a:xfrm>
            <a:off x="0" y="244734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7" name="Rectangle 6">
            <a:hlinkClick r:id="rId3" action="ppaction://hlinksldjump"/>
            <a:extLst>
              <a:ext uri="{FF2B5EF4-FFF2-40B4-BE49-F238E27FC236}">
                <a16:creationId xmlns:a16="http://schemas.microsoft.com/office/drawing/2014/main" id="{18B2E297-B18D-4423-92C8-281F542589F7}"/>
              </a:ext>
            </a:extLst>
          </p:cNvPr>
          <p:cNvSpPr/>
          <p:nvPr/>
        </p:nvSpPr>
        <p:spPr>
          <a:xfrm>
            <a:off x="-2" y="2785153"/>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8" name="Rectangle 7">
            <a:hlinkClick r:id="rId4" action="ppaction://hlinksldjump"/>
            <a:extLst>
              <a:ext uri="{FF2B5EF4-FFF2-40B4-BE49-F238E27FC236}">
                <a16:creationId xmlns:a16="http://schemas.microsoft.com/office/drawing/2014/main" id="{DF17AE92-D59F-4E7C-B4D3-1C34C51C8125}"/>
              </a:ext>
            </a:extLst>
          </p:cNvPr>
          <p:cNvSpPr/>
          <p:nvPr/>
        </p:nvSpPr>
        <p:spPr>
          <a:xfrm>
            <a:off x="-2" y="3584707"/>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9" name="Rectangle 8">
            <a:hlinkClick r:id="rId5" action="ppaction://hlinksldjump"/>
            <a:extLst>
              <a:ext uri="{FF2B5EF4-FFF2-40B4-BE49-F238E27FC236}">
                <a16:creationId xmlns:a16="http://schemas.microsoft.com/office/drawing/2014/main" id="{22967D9C-88A5-4020-9D91-C371A213BF8E}"/>
              </a:ext>
            </a:extLst>
          </p:cNvPr>
          <p:cNvSpPr/>
          <p:nvPr/>
        </p:nvSpPr>
        <p:spPr>
          <a:xfrm>
            <a:off x="0" y="4288739"/>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6" action="ppaction://hlinksldjump"/>
            <a:extLst>
              <a:ext uri="{FF2B5EF4-FFF2-40B4-BE49-F238E27FC236}">
                <a16:creationId xmlns:a16="http://schemas.microsoft.com/office/drawing/2014/main" id="{6C5221C2-4D45-4DF7-B8E0-FAF2B4E8819F}"/>
              </a:ext>
            </a:extLst>
          </p:cNvPr>
          <p:cNvSpPr/>
          <p:nvPr/>
        </p:nvSpPr>
        <p:spPr>
          <a:xfrm>
            <a:off x="-2" y="4908560"/>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7" action="ppaction://hlinksldjump"/>
            <a:extLst>
              <a:ext uri="{FF2B5EF4-FFF2-40B4-BE49-F238E27FC236}">
                <a16:creationId xmlns:a16="http://schemas.microsoft.com/office/drawing/2014/main" id="{4980F837-8375-4715-A6FF-DE4DA260ECA5}"/>
              </a:ext>
            </a:extLst>
          </p:cNvPr>
          <p:cNvSpPr/>
          <p:nvPr/>
        </p:nvSpPr>
        <p:spPr>
          <a:xfrm>
            <a:off x="-2" y="545872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8" action="ppaction://hlinksldjump"/>
            <a:extLst>
              <a:ext uri="{FF2B5EF4-FFF2-40B4-BE49-F238E27FC236}">
                <a16:creationId xmlns:a16="http://schemas.microsoft.com/office/drawing/2014/main" id="{B4770693-D96F-4097-A549-66EE02ABF399}"/>
              </a:ext>
            </a:extLst>
          </p:cNvPr>
          <p:cNvSpPr/>
          <p:nvPr/>
        </p:nvSpPr>
        <p:spPr>
          <a:xfrm>
            <a:off x="-2" y="319256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3" name="Rectangle 12">
            <a:hlinkClick r:id="rId9" action="ppaction://hlinksldjump"/>
            <a:extLst>
              <a:ext uri="{FF2B5EF4-FFF2-40B4-BE49-F238E27FC236}">
                <a16:creationId xmlns:a16="http://schemas.microsoft.com/office/drawing/2014/main" id="{67A7FE29-D911-4DBC-99E3-D3A943A0AC32}"/>
              </a:ext>
            </a:extLst>
          </p:cNvPr>
          <p:cNvSpPr/>
          <p:nvPr/>
        </p:nvSpPr>
        <p:spPr>
          <a:xfrm>
            <a:off x="0" y="3892502"/>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4" name="Rectangle 13">
            <a:hlinkClick r:id="rId10" action="ppaction://hlinksldjump"/>
            <a:extLst>
              <a:ext uri="{FF2B5EF4-FFF2-40B4-BE49-F238E27FC236}">
                <a16:creationId xmlns:a16="http://schemas.microsoft.com/office/drawing/2014/main" id="{5469708B-1DE0-4529-A3B3-257E6D0C1D1C}"/>
              </a:ext>
            </a:extLst>
          </p:cNvPr>
          <p:cNvSpPr/>
          <p:nvPr/>
        </p:nvSpPr>
        <p:spPr>
          <a:xfrm>
            <a:off x="-2" y="459868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5" name="Rectangle 14">
            <a:hlinkClick r:id="rId11" action="ppaction://hlinksldjump"/>
            <a:extLst>
              <a:ext uri="{FF2B5EF4-FFF2-40B4-BE49-F238E27FC236}">
                <a16:creationId xmlns:a16="http://schemas.microsoft.com/office/drawing/2014/main" id="{8E1CAFE5-C75B-48F9-B998-38F766B2AC28}"/>
              </a:ext>
            </a:extLst>
          </p:cNvPr>
          <p:cNvSpPr/>
          <p:nvPr/>
        </p:nvSpPr>
        <p:spPr>
          <a:xfrm>
            <a:off x="-2" y="51244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6" name="Rectangle 15">
            <a:hlinkClick r:id="rId12" action="ppaction://hlinksldjump"/>
            <a:extLst>
              <a:ext uri="{FF2B5EF4-FFF2-40B4-BE49-F238E27FC236}">
                <a16:creationId xmlns:a16="http://schemas.microsoft.com/office/drawing/2014/main" id="{476BCECD-D401-428E-94C2-7580551C5DB0}"/>
              </a:ext>
            </a:extLst>
          </p:cNvPr>
          <p:cNvSpPr/>
          <p:nvPr/>
        </p:nvSpPr>
        <p:spPr>
          <a:xfrm>
            <a:off x="-3" y="2173739"/>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7" name="Rectangle 16">
            <a:hlinkClick r:id="rId13" action="ppaction://hlinksldjump"/>
            <a:extLst>
              <a:ext uri="{FF2B5EF4-FFF2-40B4-BE49-F238E27FC236}">
                <a16:creationId xmlns:a16="http://schemas.microsoft.com/office/drawing/2014/main" id="{B5933BB9-0688-4580-81CD-613CA06BEC54}"/>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8" name="Rectangle 17">
            <a:hlinkClick r:id="rId14" action="ppaction://hlinksldjump"/>
            <a:extLst>
              <a:ext uri="{FF2B5EF4-FFF2-40B4-BE49-F238E27FC236}">
                <a16:creationId xmlns:a16="http://schemas.microsoft.com/office/drawing/2014/main" id="{3E9E756E-A729-474F-A203-B2E90890D789}"/>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9" name="Rectangle 18">
            <a:hlinkClick r:id="rId15" action="ppaction://hlinksldjump"/>
            <a:extLst>
              <a:ext uri="{FF2B5EF4-FFF2-40B4-BE49-F238E27FC236}">
                <a16:creationId xmlns:a16="http://schemas.microsoft.com/office/drawing/2014/main" id="{122CD46A-4168-42AD-8469-78B964FDB8B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41ACB080-774D-44BE-A750-DF275F3EB45D}"/>
              </a:ext>
            </a:extLst>
          </p:cNvPr>
          <p:cNvSpPr/>
          <p:nvPr/>
        </p:nvSpPr>
        <p:spPr>
          <a:xfrm>
            <a:off x="79573" y="1362699"/>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Access Issues</a:t>
            </a:r>
            <a:endParaRPr lang="en-US" sz="900" dirty="0">
              <a:solidFill>
                <a:schemeClr val="tx1"/>
              </a:solidFill>
            </a:endParaRPr>
          </a:p>
        </p:txBody>
      </p:sp>
      <p:sp>
        <p:nvSpPr>
          <p:cNvPr id="24" name="Rectangle 23">
            <a:hlinkClick r:id="rId16" action="ppaction://hlinksldjump"/>
            <a:extLst>
              <a:ext uri="{FF2B5EF4-FFF2-40B4-BE49-F238E27FC236}">
                <a16:creationId xmlns:a16="http://schemas.microsoft.com/office/drawing/2014/main" id="{AF7A3458-EB38-40E4-8228-A1003D7C91CA}"/>
              </a:ext>
            </a:extLst>
          </p:cNvPr>
          <p:cNvSpPr/>
          <p:nvPr/>
        </p:nvSpPr>
        <p:spPr>
          <a:xfrm>
            <a:off x="79573" y="183405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6" name="Rectangle 25">
            <a:hlinkClick r:id="rId17" action="ppaction://hlinksldjump"/>
            <a:extLst>
              <a:ext uri="{FF2B5EF4-FFF2-40B4-BE49-F238E27FC236}">
                <a16:creationId xmlns:a16="http://schemas.microsoft.com/office/drawing/2014/main" id="{AA5048D2-EEB6-4621-AA3A-057EA53420BA}"/>
              </a:ext>
            </a:extLst>
          </p:cNvPr>
          <p:cNvSpPr/>
          <p:nvPr/>
        </p:nvSpPr>
        <p:spPr>
          <a:xfrm>
            <a:off x="79573" y="1535496"/>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4" name="Rectangle 3">
            <a:extLst>
              <a:ext uri="{FF2B5EF4-FFF2-40B4-BE49-F238E27FC236}">
                <a16:creationId xmlns:a16="http://schemas.microsoft.com/office/drawing/2014/main" id="{0D030210-BBE6-4B4D-BDA7-31485AA983E9}"/>
              </a:ext>
            </a:extLst>
          </p:cNvPr>
          <p:cNvSpPr/>
          <p:nvPr/>
        </p:nvSpPr>
        <p:spPr>
          <a:xfrm>
            <a:off x="3096138" y="85530"/>
            <a:ext cx="6120500" cy="646331"/>
          </a:xfrm>
          <a:prstGeom prst="rect">
            <a:avLst/>
          </a:prstGeom>
        </p:spPr>
        <p:txBody>
          <a:bodyPr wrap="square">
            <a:spAutoFit/>
          </a:bodyPr>
          <a:lstStyle/>
          <a:p>
            <a:pPr algn="ctr"/>
            <a:r>
              <a:rPr lang="en-GB" dirty="0">
                <a:solidFill>
                  <a:srgbClr val="333333"/>
                </a:solidFill>
                <a:latin typeface="TStar"/>
              </a:rPr>
              <a:t>Recent research from humanitarian responses shows that on average </a:t>
            </a:r>
            <a:r>
              <a:rPr lang="en-GB" b="1" dirty="0">
                <a:solidFill>
                  <a:srgbClr val="333333"/>
                </a:solidFill>
                <a:latin typeface="TStar"/>
              </a:rPr>
              <a:t>40% of women </a:t>
            </a:r>
            <a:r>
              <a:rPr lang="en-GB" dirty="0">
                <a:solidFill>
                  <a:srgbClr val="333333"/>
                </a:solidFill>
                <a:latin typeface="TStar"/>
              </a:rPr>
              <a:t>are not using the latrines provided.</a:t>
            </a:r>
            <a:endParaRPr lang="en-GB" b="0" i="0" dirty="0">
              <a:solidFill>
                <a:srgbClr val="333333"/>
              </a:solidFill>
              <a:effectLst/>
              <a:latin typeface="TStar"/>
            </a:endParaRPr>
          </a:p>
        </p:txBody>
      </p:sp>
      <p:sp>
        <p:nvSpPr>
          <p:cNvPr id="28" name="Rectangle 27">
            <a:extLst>
              <a:ext uri="{FF2B5EF4-FFF2-40B4-BE49-F238E27FC236}">
                <a16:creationId xmlns:a16="http://schemas.microsoft.com/office/drawing/2014/main" id="{58B9A66C-1331-43D7-8922-EB3279F90BE3}"/>
              </a:ext>
            </a:extLst>
          </p:cNvPr>
          <p:cNvSpPr/>
          <p:nvPr/>
        </p:nvSpPr>
        <p:spPr>
          <a:xfrm>
            <a:off x="1718668" y="5458728"/>
            <a:ext cx="2393615"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dirty="0">
                <a:solidFill>
                  <a:srgbClr val="00B0F0"/>
                </a:solidFill>
                <a:latin typeface="TStar"/>
              </a:rPr>
              <a:t>People with mobility issues may face difficulty using a toilet</a:t>
            </a:r>
            <a:endParaRPr lang="en-GB" b="0" i="0" dirty="0">
              <a:solidFill>
                <a:srgbClr val="00B0F0"/>
              </a:solidFill>
              <a:effectLst/>
              <a:latin typeface="TStar"/>
            </a:endParaRPr>
          </a:p>
        </p:txBody>
      </p:sp>
      <p:sp>
        <p:nvSpPr>
          <p:cNvPr id="29" name="Rectangle 28">
            <a:extLst>
              <a:ext uri="{FF2B5EF4-FFF2-40B4-BE49-F238E27FC236}">
                <a16:creationId xmlns:a16="http://schemas.microsoft.com/office/drawing/2014/main" id="{C8AB30EC-0609-43AE-BE2D-98CD5EB73400}"/>
              </a:ext>
            </a:extLst>
          </p:cNvPr>
          <p:cNvSpPr/>
          <p:nvPr/>
        </p:nvSpPr>
        <p:spPr>
          <a:xfrm>
            <a:off x="8215140" y="5240096"/>
            <a:ext cx="3599441"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b="0" i="0" dirty="0">
                <a:solidFill>
                  <a:srgbClr val="FF0000"/>
                </a:solidFill>
                <a:effectLst/>
                <a:latin typeface="TStar"/>
              </a:rPr>
              <a:t>Not only </a:t>
            </a:r>
            <a:r>
              <a:rPr lang="en-GB" dirty="0">
                <a:solidFill>
                  <a:srgbClr val="FF0000"/>
                </a:solidFill>
                <a:latin typeface="TStar"/>
              </a:rPr>
              <a:t>young </a:t>
            </a:r>
            <a:r>
              <a:rPr lang="en-GB" b="0" i="0" dirty="0">
                <a:solidFill>
                  <a:srgbClr val="FF0000"/>
                </a:solidFill>
                <a:effectLst/>
                <a:latin typeface="TStar"/>
              </a:rPr>
              <a:t>children can be afraid to use a toilet</a:t>
            </a:r>
            <a:r>
              <a:rPr lang="en-GB" dirty="0">
                <a:solidFill>
                  <a:srgbClr val="FF0000"/>
                </a:solidFill>
                <a:latin typeface="TStar"/>
              </a:rPr>
              <a:t>.  Even </a:t>
            </a:r>
            <a:r>
              <a:rPr lang="en-GB" b="0" i="0" dirty="0">
                <a:solidFill>
                  <a:srgbClr val="FF0000"/>
                </a:solidFill>
                <a:effectLst/>
                <a:latin typeface="TStar"/>
              </a:rPr>
              <a:t>a 6-year old child can fall through a </a:t>
            </a:r>
            <a:r>
              <a:rPr lang="en-GB" b="1" i="0" dirty="0">
                <a:solidFill>
                  <a:srgbClr val="FF0000"/>
                </a:solidFill>
                <a:effectLst/>
                <a:latin typeface="TStar"/>
              </a:rPr>
              <a:t>25cm diameter </a:t>
            </a:r>
            <a:r>
              <a:rPr lang="en-GB" b="0" i="0" dirty="0">
                <a:solidFill>
                  <a:srgbClr val="FF0000"/>
                </a:solidFill>
                <a:effectLst/>
                <a:latin typeface="TStar"/>
              </a:rPr>
              <a:t>latrine hole</a:t>
            </a:r>
          </a:p>
        </p:txBody>
      </p:sp>
      <p:sp>
        <p:nvSpPr>
          <p:cNvPr id="27" name="Rectangle 26">
            <a:extLst>
              <a:ext uri="{FF2B5EF4-FFF2-40B4-BE49-F238E27FC236}">
                <a16:creationId xmlns:a16="http://schemas.microsoft.com/office/drawing/2014/main" id="{212912EE-3E04-423F-8441-CB2E68ED3B1A}"/>
              </a:ext>
            </a:extLst>
          </p:cNvPr>
          <p:cNvSpPr/>
          <p:nvPr/>
        </p:nvSpPr>
        <p:spPr>
          <a:xfrm>
            <a:off x="1254494" y="1050702"/>
            <a:ext cx="3326650" cy="369332"/>
          </a:xfrm>
          <a:prstGeom prst="rect">
            <a:avLst/>
          </a:prstGeom>
        </p:spPr>
        <p:txBody>
          <a:bodyPr wrap="square">
            <a:spAutoFit/>
          </a:bodyPr>
          <a:lstStyle/>
          <a:p>
            <a:r>
              <a:rPr lang="en-GB" dirty="0">
                <a:solidFill>
                  <a:srgbClr val="333333"/>
                </a:solidFill>
                <a:latin typeface="TStar"/>
              </a:rPr>
              <a:t>The main reasons stated are:</a:t>
            </a:r>
          </a:p>
        </p:txBody>
      </p:sp>
      <p:sp>
        <p:nvSpPr>
          <p:cNvPr id="30" name="Rectangle 29">
            <a:hlinkClick r:id="rId18" action="ppaction://hlinksldjump"/>
            <a:extLst>
              <a:ext uri="{FF2B5EF4-FFF2-40B4-BE49-F238E27FC236}">
                <a16:creationId xmlns:a16="http://schemas.microsoft.com/office/drawing/2014/main" id="{C8D91FA2-EBB6-4BE2-88D7-6E55313DD98F}"/>
              </a:ext>
            </a:extLst>
          </p:cNvPr>
          <p:cNvSpPr/>
          <p:nvPr/>
        </p:nvSpPr>
        <p:spPr>
          <a:xfrm>
            <a:off x="-3" y="587528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 name="TextBox 1">
            <a:extLst>
              <a:ext uri="{FF2B5EF4-FFF2-40B4-BE49-F238E27FC236}">
                <a16:creationId xmlns:a16="http://schemas.microsoft.com/office/drawing/2014/main" id="{960B5F11-023D-4ED1-93AC-151A364FF2E2}"/>
              </a:ext>
            </a:extLst>
          </p:cNvPr>
          <p:cNvSpPr txBox="1"/>
          <p:nvPr/>
        </p:nvSpPr>
        <p:spPr>
          <a:xfrm>
            <a:off x="1431967" y="23683"/>
            <a:ext cx="2063469" cy="369332"/>
          </a:xfrm>
          <a:prstGeom prst="rect">
            <a:avLst/>
          </a:prstGeom>
          <a:noFill/>
        </p:spPr>
        <p:txBody>
          <a:bodyPr wrap="square" rtlCol="0">
            <a:spAutoFit/>
          </a:bodyPr>
          <a:lstStyle/>
          <a:p>
            <a:r>
              <a:rPr lang="en-GB" b="1" dirty="0"/>
              <a:t>Access Issues</a:t>
            </a:r>
            <a:endParaRPr lang="en-US" b="1" dirty="0"/>
          </a:p>
        </p:txBody>
      </p:sp>
      <p:pic>
        <p:nvPicPr>
          <p:cNvPr id="21" name="Picture 20">
            <a:extLst>
              <a:ext uri="{FF2B5EF4-FFF2-40B4-BE49-F238E27FC236}">
                <a16:creationId xmlns:a16="http://schemas.microsoft.com/office/drawing/2014/main" id="{313DB1BA-8BB1-40E4-98C7-C7CDCC28B39D}"/>
              </a:ext>
            </a:extLst>
          </p:cNvPr>
          <p:cNvPicPr>
            <a:picLocks noChangeAspect="1"/>
          </p:cNvPicPr>
          <p:nvPr/>
        </p:nvPicPr>
        <p:blipFill>
          <a:blip r:embed="rId19"/>
          <a:stretch>
            <a:fillRect/>
          </a:stretch>
        </p:blipFill>
        <p:spPr>
          <a:xfrm>
            <a:off x="4293733" y="936356"/>
            <a:ext cx="1508916" cy="2290975"/>
          </a:xfrm>
          <a:prstGeom prst="rect">
            <a:avLst/>
          </a:prstGeom>
        </p:spPr>
      </p:pic>
      <p:pic>
        <p:nvPicPr>
          <p:cNvPr id="22" name="Picture 21">
            <a:extLst>
              <a:ext uri="{FF2B5EF4-FFF2-40B4-BE49-F238E27FC236}">
                <a16:creationId xmlns:a16="http://schemas.microsoft.com/office/drawing/2014/main" id="{0FBE0264-9674-4BC9-84AB-4F9DE43A45C6}"/>
              </a:ext>
            </a:extLst>
          </p:cNvPr>
          <p:cNvPicPr>
            <a:picLocks noChangeAspect="1"/>
          </p:cNvPicPr>
          <p:nvPr/>
        </p:nvPicPr>
        <p:blipFill>
          <a:blip r:embed="rId20"/>
          <a:stretch>
            <a:fillRect/>
          </a:stretch>
        </p:blipFill>
        <p:spPr>
          <a:xfrm>
            <a:off x="3939173" y="3426693"/>
            <a:ext cx="1372906" cy="1920434"/>
          </a:xfrm>
          <a:prstGeom prst="rect">
            <a:avLst/>
          </a:prstGeom>
        </p:spPr>
      </p:pic>
      <p:pic>
        <p:nvPicPr>
          <p:cNvPr id="23" name="Picture 22">
            <a:extLst>
              <a:ext uri="{FF2B5EF4-FFF2-40B4-BE49-F238E27FC236}">
                <a16:creationId xmlns:a16="http://schemas.microsoft.com/office/drawing/2014/main" id="{E173FB42-CF9F-47B9-91EA-2209541C6F2D}"/>
              </a:ext>
            </a:extLst>
          </p:cNvPr>
          <p:cNvPicPr>
            <a:picLocks noChangeAspect="1"/>
          </p:cNvPicPr>
          <p:nvPr/>
        </p:nvPicPr>
        <p:blipFill>
          <a:blip r:embed="rId21"/>
          <a:stretch>
            <a:fillRect/>
          </a:stretch>
        </p:blipFill>
        <p:spPr>
          <a:xfrm>
            <a:off x="6531021" y="777802"/>
            <a:ext cx="1332508" cy="2112513"/>
          </a:xfrm>
          <a:prstGeom prst="rect">
            <a:avLst/>
          </a:prstGeom>
        </p:spPr>
      </p:pic>
      <p:pic>
        <p:nvPicPr>
          <p:cNvPr id="31" name="Picture 30">
            <a:extLst>
              <a:ext uri="{FF2B5EF4-FFF2-40B4-BE49-F238E27FC236}">
                <a16:creationId xmlns:a16="http://schemas.microsoft.com/office/drawing/2014/main" id="{39AC9F19-8152-4F21-8EDD-2A4AF53CED26}"/>
              </a:ext>
            </a:extLst>
          </p:cNvPr>
          <p:cNvPicPr>
            <a:picLocks noChangeAspect="1"/>
          </p:cNvPicPr>
          <p:nvPr/>
        </p:nvPicPr>
        <p:blipFill>
          <a:blip r:embed="rId22"/>
          <a:stretch>
            <a:fillRect/>
          </a:stretch>
        </p:blipFill>
        <p:spPr>
          <a:xfrm>
            <a:off x="9121169" y="982727"/>
            <a:ext cx="1372906" cy="2462649"/>
          </a:xfrm>
          <a:prstGeom prst="rect">
            <a:avLst/>
          </a:prstGeom>
        </p:spPr>
      </p:pic>
      <p:pic>
        <p:nvPicPr>
          <p:cNvPr id="32" name="Picture 31">
            <a:extLst>
              <a:ext uri="{FF2B5EF4-FFF2-40B4-BE49-F238E27FC236}">
                <a16:creationId xmlns:a16="http://schemas.microsoft.com/office/drawing/2014/main" id="{4EEAA8D0-78BB-4D82-8E15-70C49AC1D173}"/>
              </a:ext>
            </a:extLst>
          </p:cNvPr>
          <p:cNvPicPr>
            <a:picLocks noChangeAspect="1"/>
          </p:cNvPicPr>
          <p:nvPr/>
        </p:nvPicPr>
        <p:blipFill>
          <a:blip r:embed="rId23"/>
          <a:stretch>
            <a:fillRect/>
          </a:stretch>
        </p:blipFill>
        <p:spPr>
          <a:xfrm>
            <a:off x="6128271" y="4518706"/>
            <a:ext cx="1355412" cy="2115763"/>
          </a:xfrm>
          <a:prstGeom prst="rect">
            <a:avLst/>
          </a:prstGeom>
        </p:spPr>
      </p:pic>
      <p:grpSp>
        <p:nvGrpSpPr>
          <p:cNvPr id="37" name="Group 36">
            <a:extLst>
              <a:ext uri="{FF2B5EF4-FFF2-40B4-BE49-F238E27FC236}">
                <a16:creationId xmlns:a16="http://schemas.microsoft.com/office/drawing/2014/main" id="{B9129522-98FD-43A7-B775-8550C3723034}"/>
              </a:ext>
            </a:extLst>
          </p:cNvPr>
          <p:cNvGrpSpPr/>
          <p:nvPr/>
        </p:nvGrpSpPr>
        <p:grpSpPr>
          <a:xfrm>
            <a:off x="1866365" y="1935110"/>
            <a:ext cx="1727239" cy="2782976"/>
            <a:chOff x="1615268" y="1832982"/>
            <a:chExt cx="1727239" cy="2782976"/>
          </a:xfrm>
        </p:grpSpPr>
        <p:pic>
          <p:nvPicPr>
            <p:cNvPr id="3" name="Picture 2">
              <a:extLst>
                <a:ext uri="{FF2B5EF4-FFF2-40B4-BE49-F238E27FC236}">
                  <a16:creationId xmlns:a16="http://schemas.microsoft.com/office/drawing/2014/main" id="{F21D0531-8A9B-47ED-B00B-D25A2B10ACA5}"/>
                </a:ext>
              </a:extLst>
            </p:cNvPr>
            <p:cNvPicPr>
              <a:picLocks noChangeAspect="1"/>
            </p:cNvPicPr>
            <p:nvPr/>
          </p:nvPicPr>
          <p:blipFill>
            <a:blip r:embed="rId24"/>
            <a:stretch>
              <a:fillRect/>
            </a:stretch>
          </p:blipFill>
          <p:spPr>
            <a:xfrm>
              <a:off x="1665609" y="2500196"/>
              <a:ext cx="1508916" cy="2115762"/>
            </a:xfrm>
            <a:prstGeom prst="rect">
              <a:avLst/>
            </a:prstGeom>
          </p:spPr>
        </p:pic>
        <p:sp>
          <p:nvSpPr>
            <p:cNvPr id="34" name="Rectangle 33">
              <a:extLst>
                <a:ext uri="{FF2B5EF4-FFF2-40B4-BE49-F238E27FC236}">
                  <a16:creationId xmlns:a16="http://schemas.microsoft.com/office/drawing/2014/main" id="{2F808AF9-53E2-4580-A4F8-B59292B61B3A}"/>
                </a:ext>
              </a:extLst>
            </p:cNvPr>
            <p:cNvSpPr/>
            <p:nvPr/>
          </p:nvSpPr>
          <p:spPr>
            <a:xfrm>
              <a:off x="1615268" y="1832982"/>
              <a:ext cx="1727239" cy="830997"/>
            </a:xfrm>
            <a:prstGeom prst="rect">
              <a:avLst/>
            </a:prstGeom>
          </p:spPr>
          <p:txBody>
            <a:bodyPr wrap="square">
              <a:spAutoFit/>
            </a:bodyPr>
            <a:lstStyle/>
            <a:p>
              <a:r>
                <a:rPr lang="en-GB" sz="1600" dirty="0">
                  <a:solidFill>
                    <a:srgbClr val="545454"/>
                  </a:solidFill>
                  <a:latin typeface="TStar"/>
                </a:rPr>
                <a:t>Not wanting to be seen going to the toilet</a:t>
              </a:r>
            </a:p>
          </p:txBody>
        </p:sp>
      </p:grpSp>
      <p:sp>
        <p:nvSpPr>
          <p:cNvPr id="38" name="Rectangle 37">
            <a:hlinkClick r:id="rId25" action="ppaction://hlinksldjump"/>
            <a:extLst>
              <a:ext uri="{FF2B5EF4-FFF2-40B4-BE49-F238E27FC236}">
                <a16:creationId xmlns:a16="http://schemas.microsoft.com/office/drawing/2014/main" id="{943A6208-D28A-4177-950F-B5688C9021FA}"/>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
        <p:nvSpPr>
          <p:cNvPr id="39" name="TextBox 38">
            <a:extLst>
              <a:ext uri="{FF2B5EF4-FFF2-40B4-BE49-F238E27FC236}">
                <a16:creationId xmlns:a16="http://schemas.microsoft.com/office/drawing/2014/main" id="{62F03F31-4D34-43CC-AADD-BBB6F28991C2}"/>
              </a:ext>
            </a:extLst>
          </p:cNvPr>
          <p:cNvSpPr txBox="1"/>
          <p:nvPr/>
        </p:nvSpPr>
        <p:spPr>
          <a:xfrm>
            <a:off x="5921237" y="3211521"/>
            <a:ext cx="206925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dirty="0">
                <a:solidFill>
                  <a:srgbClr val="FF0000"/>
                </a:solidFill>
              </a:rPr>
              <a:t>Ensure you listen to all users to understand barriers and adapt your design</a:t>
            </a:r>
          </a:p>
        </p:txBody>
      </p:sp>
      <p:grpSp>
        <p:nvGrpSpPr>
          <p:cNvPr id="47" name="Group 46">
            <a:extLst>
              <a:ext uri="{FF2B5EF4-FFF2-40B4-BE49-F238E27FC236}">
                <a16:creationId xmlns:a16="http://schemas.microsoft.com/office/drawing/2014/main" id="{EA7FE300-45E1-41B0-B64C-5098E7362193}"/>
              </a:ext>
            </a:extLst>
          </p:cNvPr>
          <p:cNvGrpSpPr/>
          <p:nvPr/>
        </p:nvGrpSpPr>
        <p:grpSpPr>
          <a:xfrm>
            <a:off x="8281227" y="3427347"/>
            <a:ext cx="1334711" cy="1726080"/>
            <a:chOff x="8735495" y="3687080"/>
            <a:chExt cx="1334711" cy="1726080"/>
          </a:xfrm>
        </p:grpSpPr>
        <p:grpSp>
          <p:nvGrpSpPr>
            <p:cNvPr id="36" name="Group 35">
              <a:extLst>
                <a:ext uri="{FF2B5EF4-FFF2-40B4-BE49-F238E27FC236}">
                  <a16:creationId xmlns:a16="http://schemas.microsoft.com/office/drawing/2014/main" id="{4001CC34-E276-47D8-8CFE-4CCF64FE1199}"/>
                </a:ext>
              </a:extLst>
            </p:cNvPr>
            <p:cNvGrpSpPr/>
            <p:nvPr/>
          </p:nvGrpSpPr>
          <p:grpSpPr>
            <a:xfrm>
              <a:off x="8787921" y="3819083"/>
              <a:ext cx="1282285" cy="1594077"/>
              <a:chOff x="3783351" y="4069806"/>
              <a:chExt cx="1282285" cy="1594077"/>
            </a:xfrm>
          </p:grpSpPr>
          <p:pic>
            <p:nvPicPr>
              <p:cNvPr id="33" name="Picture 32">
                <a:extLst>
                  <a:ext uri="{FF2B5EF4-FFF2-40B4-BE49-F238E27FC236}">
                    <a16:creationId xmlns:a16="http://schemas.microsoft.com/office/drawing/2014/main" id="{4A1D83C5-A5EC-40DA-999A-2FA894772CC3}"/>
                  </a:ext>
                </a:extLst>
              </p:cNvPr>
              <p:cNvPicPr>
                <a:picLocks noChangeAspect="1"/>
              </p:cNvPicPr>
              <p:nvPr/>
            </p:nvPicPr>
            <p:blipFill>
              <a:blip r:embed="rId26">
                <a:duotone>
                  <a:schemeClr val="accent1">
                    <a:shade val="45000"/>
                    <a:satMod val="135000"/>
                  </a:schemeClr>
                  <a:prstClr val="white"/>
                </a:duotone>
              </a:blip>
              <a:stretch>
                <a:fillRect/>
              </a:stretch>
            </p:blipFill>
            <p:spPr>
              <a:xfrm>
                <a:off x="3873234" y="4069806"/>
                <a:ext cx="1192402" cy="831908"/>
              </a:xfrm>
              <a:prstGeom prst="rect">
                <a:avLst/>
              </a:prstGeom>
            </p:spPr>
          </p:pic>
          <p:sp>
            <p:nvSpPr>
              <p:cNvPr id="35" name="Rectangle 34">
                <a:extLst>
                  <a:ext uri="{FF2B5EF4-FFF2-40B4-BE49-F238E27FC236}">
                    <a16:creationId xmlns:a16="http://schemas.microsoft.com/office/drawing/2014/main" id="{F4816426-554C-43E7-83D4-87F987D024CC}"/>
                  </a:ext>
                </a:extLst>
              </p:cNvPr>
              <p:cNvSpPr/>
              <p:nvPr/>
            </p:nvSpPr>
            <p:spPr>
              <a:xfrm>
                <a:off x="3783351" y="5079108"/>
                <a:ext cx="1232105" cy="584775"/>
              </a:xfrm>
              <a:prstGeom prst="rect">
                <a:avLst/>
              </a:prstGeom>
            </p:spPr>
            <p:txBody>
              <a:bodyPr wrap="square">
                <a:spAutoFit/>
              </a:bodyPr>
              <a:lstStyle/>
              <a:p>
                <a:pPr algn="ctr"/>
                <a:r>
                  <a:rPr lang="en-GB" sz="1600" dirty="0">
                    <a:solidFill>
                      <a:srgbClr val="545454"/>
                    </a:solidFill>
                    <a:latin typeface="TStar"/>
                  </a:rPr>
                  <a:t>Lack of cleanliness</a:t>
                </a:r>
              </a:p>
            </p:txBody>
          </p:sp>
        </p:grpSp>
        <p:sp>
          <p:nvSpPr>
            <p:cNvPr id="25" name="Oval 24">
              <a:extLst>
                <a:ext uri="{FF2B5EF4-FFF2-40B4-BE49-F238E27FC236}">
                  <a16:creationId xmlns:a16="http://schemas.microsoft.com/office/drawing/2014/main" id="{27AA662E-FD54-4E2A-86FD-04039E857788}"/>
                </a:ext>
              </a:extLst>
            </p:cNvPr>
            <p:cNvSpPr/>
            <p:nvPr/>
          </p:nvSpPr>
          <p:spPr>
            <a:xfrm>
              <a:off x="8735495" y="3687080"/>
              <a:ext cx="1192402" cy="1128752"/>
            </a:xfrm>
            <a:prstGeom prst="ellipse">
              <a:avLst/>
            </a:prstGeom>
            <a:solidFill>
              <a:srgbClr val="C8C4DE">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1CC05ED-CF29-4A06-994C-D35B4E3944BD}"/>
                </a:ext>
              </a:extLst>
            </p:cNvPr>
            <p:cNvSpPr/>
            <p:nvPr/>
          </p:nvSpPr>
          <p:spPr>
            <a:xfrm>
              <a:off x="8735495" y="3819083"/>
              <a:ext cx="227706" cy="221686"/>
            </a:xfrm>
            <a:prstGeom prst="ellipse">
              <a:avLst/>
            </a:prstGeom>
            <a:solidFill>
              <a:srgbClr val="938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9DBFF38-9A1B-4845-8BFA-31705550143D}"/>
                </a:ext>
              </a:extLst>
            </p:cNvPr>
            <p:cNvGrpSpPr/>
            <p:nvPr/>
          </p:nvGrpSpPr>
          <p:grpSpPr>
            <a:xfrm>
              <a:off x="8811248" y="3884371"/>
              <a:ext cx="76200" cy="86131"/>
              <a:chOff x="9391650" y="1739900"/>
              <a:chExt cx="76200" cy="86131"/>
            </a:xfrm>
          </p:grpSpPr>
          <p:cxnSp>
            <p:nvCxnSpPr>
              <p:cNvPr id="43" name="Straight Connector 42">
                <a:extLst>
                  <a:ext uri="{FF2B5EF4-FFF2-40B4-BE49-F238E27FC236}">
                    <a16:creationId xmlns:a16="http://schemas.microsoft.com/office/drawing/2014/main" id="{59ADBE28-50B7-4E13-A9E1-1C98D8893758}"/>
                  </a:ext>
                </a:extLst>
              </p:cNvPr>
              <p:cNvCxnSpPr/>
              <p:nvPr/>
            </p:nvCxnSpPr>
            <p:spPr>
              <a:xfrm>
                <a:off x="9391650" y="1739900"/>
                <a:ext cx="76200" cy="861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9940C6-20EB-4E90-A2AB-4DA9A3364691}"/>
                  </a:ext>
                </a:extLst>
              </p:cNvPr>
              <p:cNvCxnSpPr>
                <a:cxnSpLocks/>
              </p:cNvCxnSpPr>
              <p:nvPr/>
            </p:nvCxnSpPr>
            <p:spPr>
              <a:xfrm flipV="1">
                <a:off x="9391650" y="1739900"/>
                <a:ext cx="76200" cy="861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9361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928037-7B5E-4F06-957F-2314D0807167}"/>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4" name="Rectangle 3">
            <a:hlinkClick r:id="rId4" action="ppaction://hlinksldjump"/>
            <a:extLst>
              <a:ext uri="{FF2B5EF4-FFF2-40B4-BE49-F238E27FC236}">
                <a16:creationId xmlns:a16="http://schemas.microsoft.com/office/drawing/2014/main" id="{F3E10A2A-6496-4749-9FCD-4B7E73C4C3B9}"/>
              </a:ext>
            </a:extLst>
          </p:cNvPr>
          <p:cNvSpPr/>
          <p:nvPr/>
        </p:nvSpPr>
        <p:spPr>
          <a:xfrm>
            <a:off x="0" y="244733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5" name="Rectangle 4">
            <a:hlinkClick r:id="rId5" action="ppaction://hlinksldjump"/>
            <a:extLst>
              <a:ext uri="{FF2B5EF4-FFF2-40B4-BE49-F238E27FC236}">
                <a16:creationId xmlns:a16="http://schemas.microsoft.com/office/drawing/2014/main" id="{D26007BD-0FB0-4584-98A2-26ECC54EA400}"/>
              </a:ext>
            </a:extLst>
          </p:cNvPr>
          <p:cNvSpPr/>
          <p:nvPr/>
        </p:nvSpPr>
        <p:spPr>
          <a:xfrm>
            <a:off x="-2" y="278514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6" action="ppaction://hlinksldjump"/>
            <a:extLst>
              <a:ext uri="{FF2B5EF4-FFF2-40B4-BE49-F238E27FC236}">
                <a16:creationId xmlns:a16="http://schemas.microsoft.com/office/drawing/2014/main" id="{F8414331-50DF-4341-98D5-B5C7AB35FAB6}"/>
              </a:ext>
            </a:extLst>
          </p:cNvPr>
          <p:cNvSpPr/>
          <p:nvPr/>
        </p:nvSpPr>
        <p:spPr>
          <a:xfrm>
            <a:off x="-2" y="358470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025B6C34-FE77-45FF-8061-286191DEFCDB}"/>
              </a:ext>
            </a:extLst>
          </p:cNvPr>
          <p:cNvSpPr/>
          <p:nvPr/>
        </p:nvSpPr>
        <p:spPr>
          <a:xfrm>
            <a:off x="0" y="428873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154562BC-9D67-46E9-910B-A9F5ADC6AACE}"/>
              </a:ext>
            </a:extLst>
          </p:cNvPr>
          <p:cNvSpPr/>
          <p:nvPr/>
        </p:nvSpPr>
        <p:spPr>
          <a:xfrm>
            <a:off x="-2" y="490855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9" name="Rectangle 8">
            <a:hlinkClick r:id="rId9" action="ppaction://hlinksldjump"/>
            <a:extLst>
              <a:ext uri="{FF2B5EF4-FFF2-40B4-BE49-F238E27FC236}">
                <a16:creationId xmlns:a16="http://schemas.microsoft.com/office/drawing/2014/main" id="{C68969E0-44BD-43A2-8C5B-E6ECC393D99E}"/>
              </a:ext>
            </a:extLst>
          </p:cNvPr>
          <p:cNvSpPr/>
          <p:nvPr/>
        </p:nvSpPr>
        <p:spPr>
          <a:xfrm>
            <a:off x="-2" y="545872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0" name="Rectangle 9">
            <a:hlinkClick r:id="rId10" action="ppaction://hlinksldjump"/>
            <a:extLst>
              <a:ext uri="{FF2B5EF4-FFF2-40B4-BE49-F238E27FC236}">
                <a16:creationId xmlns:a16="http://schemas.microsoft.com/office/drawing/2014/main" id="{B56EF2E4-4CDB-4E0D-A979-969766C11F84}"/>
              </a:ext>
            </a:extLst>
          </p:cNvPr>
          <p:cNvSpPr/>
          <p:nvPr/>
        </p:nvSpPr>
        <p:spPr>
          <a:xfrm>
            <a:off x="-2" y="319255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1" name="Rectangle 10">
            <a:hlinkClick r:id="rId11" action="ppaction://hlinksldjump"/>
            <a:extLst>
              <a:ext uri="{FF2B5EF4-FFF2-40B4-BE49-F238E27FC236}">
                <a16:creationId xmlns:a16="http://schemas.microsoft.com/office/drawing/2014/main" id="{09C40D8C-BC09-40E9-B0DA-6E0D62EA03E4}"/>
              </a:ext>
            </a:extLst>
          </p:cNvPr>
          <p:cNvSpPr/>
          <p:nvPr/>
        </p:nvSpPr>
        <p:spPr>
          <a:xfrm>
            <a:off x="0" y="389249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2" name="Rectangle 11">
            <a:hlinkClick r:id="rId12" action="ppaction://hlinksldjump"/>
            <a:extLst>
              <a:ext uri="{FF2B5EF4-FFF2-40B4-BE49-F238E27FC236}">
                <a16:creationId xmlns:a16="http://schemas.microsoft.com/office/drawing/2014/main" id="{E7BFAD78-D409-4BDC-BD54-42723EE875AF}"/>
              </a:ext>
            </a:extLst>
          </p:cNvPr>
          <p:cNvSpPr/>
          <p:nvPr/>
        </p:nvSpPr>
        <p:spPr>
          <a:xfrm>
            <a:off x="-2" y="459867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3" name="Rectangle 12">
            <a:hlinkClick r:id="rId13" action="ppaction://hlinksldjump"/>
            <a:extLst>
              <a:ext uri="{FF2B5EF4-FFF2-40B4-BE49-F238E27FC236}">
                <a16:creationId xmlns:a16="http://schemas.microsoft.com/office/drawing/2014/main" id="{998638CB-0B82-48BD-90F6-7ABA91550822}"/>
              </a:ext>
            </a:extLst>
          </p:cNvPr>
          <p:cNvSpPr/>
          <p:nvPr/>
        </p:nvSpPr>
        <p:spPr>
          <a:xfrm>
            <a:off x="-2" y="512444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4" name="Rectangle 13">
            <a:hlinkClick r:id="rId14" action="ppaction://hlinksldjump"/>
            <a:extLst>
              <a:ext uri="{FF2B5EF4-FFF2-40B4-BE49-F238E27FC236}">
                <a16:creationId xmlns:a16="http://schemas.microsoft.com/office/drawing/2014/main" id="{76F31A8A-84F3-4649-A964-7500AA704164}"/>
              </a:ext>
            </a:extLst>
          </p:cNvPr>
          <p:cNvSpPr/>
          <p:nvPr/>
        </p:nvSpPr>
        <p:spPr>
          <a:xfrm>
            <a:off x="-3" y="217373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5" name="Rectangle 14">
            <a:hlinkClick r:id="rId15" action="ppaction://hlinksldjump"/>
            <a:extLst>
              <a:ext uri="{FF2B5EF4-FFF2-40B4-BE49-F238E27FC236}">
                <a16:creationId xmlns:a16="http://schemas.microsoft.com/office/drawing/2014/main" id="{24F69F01-9FC2-4716-9334-F9ECB6B8A547}"/>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6" name="Rectangle 15">
            <a:hlinkClick r:id="rId16" action="ppaction://hlinksldjump"/>
            <a:extLst>
              <a:ext uri="{FF2B5EF4-FFF2-40B4-BE49-F238E27FC236}">
                <a16:creationId xmlns:a16="http://schemas.microsoft.com/office/drawing/2014/main" id="{EE02B4C2-18D8-4783-AA53-C256FD19FE87}"/>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7" name="Rectangle 16">
            <a:hlinkClick r:id="rId17" action="ppaction://hlinksldjump"/>
            <a:extLst>
              <a:ext uri="{FF2B5EF4-FFF2-40B4-BE49-F238E27FC236}">
                <a16:creationId xmlns:a16="http://schemas.microsoft.com/office/drawing/2014/main" id="{759E1E51-FEA0-4855-B668-BD161CB7961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54935D3D-520D-41C0-8F16-2BFE53A05190}"/>
              </a:ext>
            </a:extLst>
          </p:cNvPr>
          <p:cNvSpPr/>
          <p:nvPr/>
        </p:nvSpPr>
        <p:spPr>
          <a:xfrm>
            <a:off x="79573" y="1544559"/>
            <a:ext cx="1088825" cy="290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Community engagement</a:t>
            </a:r>
            <a:endParaRPr lang="en-US" sz="900" dirty="0">
              <a:solidFill>
                <a:schemeClr val="tx1"/>
              </a:solidFill>
            </a:endParaRPr>
          </a:p>
        </p:txBody>
      </p:sp>
      <p:sp>
        <p:nvSpPr>
          <p:cNvPr id="22" name="Rectangle 21">
            <a:hlinkClick r:id="rId18" action="ppaction://hlinksldjump"/>
            <a:extLst>
              <a:ext uri="{FF2B5EF4-FFF2-40B4-BE49-F238E27FC236}">
                <a16:creationId xmlns:a16="http://schemas.microsoft.com/office/drawing/2014/main" id="{FD229D71-A342-4B28-94A2-3B61140735F1}"/>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9" action="ppaction://hlinksldjump"/>
            <a:extLst>
              <a:ext uri="{FF2B5EF4-FFF2-40B4-BE49-F238E27FC236}">
                <a16:creationId xmlns:a16="http://schemas.microsoft.com/office/drawing/2014/main" id="{ADB29313-7F7C-4DC2-AC01-E15B8973820B}"/>
              </a:ext>
            </a:extLst>
          </p:cNvPr>
          <p:cNvSpPr/>
          <p:nvPr/>
        </p:nvSpPr>
        <p:spPr>
          <a:xfrm>
            <a:off x="79572" y="18322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20" action="ppaction://hlinksldjump"/>
            <a:extLst>
              <a:ext uri="{FF2B5EF4-FFF2-40B4-BE49-F238E27FC236}">
                <a16:creationId xmlns:a16="http://schemas.microsoft.com/office/drawing/2014/main" id="{BA46DDD6-9296-441F-B56F-6B5BD7AD45EC}"/>
              </a:ext>
            </a:extLst>
          </p:cNvPr>
          <p:cNvSpPr/>
          <p:nvPr/>
        </p:nvSpPr>
        <p:spPr>
          <a:xfrm>
            <a:off x="0" y="587528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TextBox 17">
            <a:extLst>
              <a:ext uri="{FF2B5EF4-FFF2-40B4-BE49-F238E27FC236}">
                <a16:creationId xmlns:a16="http://schemas.microsoft.com/office/drawing/2014/main" id="{6C25404A-1DB2-44FF-8F5C-606A38C6D042}"/>
              </a:ext>
            </a:extLst>
          </p:cNvPr>
          <p:cNvSpPr txBox="1"/>
          <p:nvPr/>
        </p:nvSpPr>
        <p:spPr>
          <a:xfrm>
            <a:off x="6526347" y="6330079"/>
            <a:ext cx="4857422" cy="276999"/>
          </a:xfrm>
          <a:prstGeom prst="rect">
            <a:avLst/>
          </a:prstGeom>
          <a:noFill/>
        </p:spPr>
        <p:txBody>
          <a:bodyPr wrap="square" rtlCol="0">
            <a:spAutoFit/>
          </a:bodyPr>
          <a:lstStyle/>
          <a:p>
            <a:r>
              <a:rPr lang="en-GB" sz="1200" dirty="0"/>
              <a:t>Reference: Oxfam – </a:t>
            </a:r>
            <a:r>
              <a:rPr lang="en-GB" sz="1200" dirty="0">
                <a:hlinkClick r:id="rId21"/>
              </a:rPr>
              <a:t>An introduction to Community Engagement in WASH</a:t>
            </a:r>
            <a:endParaRPr lang="en-US" sz="1200" dirty="0"/>
          </a:p>
        </p:txBody>
      </p:sp>
      <p:sp>
        <p:nvSpPr>
          <p:cNvPr id="26" name="Rectangle 25">
            <a:extLst>
              <a:ext uri="{FF2B5EF4-FFF2-40B4-BE49-F238E27FC236}">
                <a16:creationId xmlns:a16="http://schemas.microsoft.com/office/drawing/2014/main" id="{75344569-2791-40AF-8356-3F3C36D67D24}"/>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27" name="Rectangle 26">
            <a:extLst>
              <a:ext uri="{FF2B5EF4-FFF2-40B4-BE49-F238E27FC236}">
                <a16:creationId xmlns:a16="http://schemas.microsoft.com/office/drawing/2014/main" id="{3DC45E46-AC52-4067-8888-66EDFCADFCC6}"/>
              </a:ext>
            </a:extLst>
          </p:cNvPr>
          <p:cNvSpPr/>
          <p:nvPr/>
        </p:nvSpPr>
        <p:spPr>
          <a:xfrm>
            <a:off x="2251540" y="617975"/>
            <a:ext cx="8344980" cy="830997"/>
          </a:xfrm>
          <a:prstGeom prst="rect">
            <a:avLst/>
          </a:prstGeom>
        </p:spPr>
        <p:txBody>
          <a:bodyPr wrap="square">
            <a:spAutoFit/>
          </a:bodyPr>
          <a:lstStyle/>
          <a:p>
            <a:r>
              <a:rPr lang="en-GB" sz="1600" dirty="0">
                <a:latin typeface="OxfamTSTARPRO-Regular"/>
              </a:rPr>
              <a:t>Community engagement in WASH is a planned and dynamic process to connect communities and other emergency response stakeholders to increase community’s control over the impact of the response. It brings together the capacities and perspectives of communities and responders.</a:t>
            </a:r>
            <a:endParaRPr lang="en-US" sz="1600" dirty="0"/>
          </a:p>
        </p:txBody>
      </p:sp>
      <p:sp>
        <p:nvSpPr>
          <p:cNvPr id="28" name="Action Button: Go Forward or Next 27">
            <a:hlinkClick r:id="" action="ppaction://hlinkshowjump?jump=nextslide" highlightClick="1"/>
            <a:extLst>
              <a:ext uri="{FF2B5EF4-FFF2-40B4-BE49-F238E27FC236}">
                <a16:creationId xmlns:a16="http://schemas.microsoft.com/office/drawing/2014/main" id="{5C470C3B-F16B-4A4F-AD72-6C112B140573}"/>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19" action="ppaction://hlinksldjump" highlightClick="1"/>
            <a:extLst>
              <a:ext uri="{FF2B5EF4-FFF2-40B4-BE49-F238E27FC236}">
                <a16:creationId xmlns:a16="http://schemas.microsoft.com/office/drawing/2014/main" id="{142199EB-2D6B-49D9-9210-DB792B6C9927}"/>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Online Media 18" title="Community Engagement in WASH (Water, Sanitation &amp; Hygiene) – how it works in practice.">
            <a:hlinkClick r:id="" action="ppaction://media"/>
            <a:extLst>
              <a:ext uri="{FF2B5EF4-FFF2-40B4-BE49-F238E27FC236}">
                <a16:creationId xmlns:a16="http://schemas.microsoft.com/office/drawing/2014/main" id="{B0D0631E-3E6C-4482-A011-40946A6E8B39}"/>
              </a:ext>
            </a:extLst>
          </p:cNvPr>
          <p:cNvPicPr>
            <a:picLocks noRot="1" noChangeAspect="1"/>
          </p:cNvPicPr>
          <p:nvPr>
            <a:videoFile r:link="rId1"/>
          </p:nvPr>
        </p:nvPicPr>
        <p:blipFill>
          <a:blip r:embed="rId22"/>
          <a:stretch>
            <a:fillRect/>
          </a:stretch>
        </p:blipFill>
        <p:spPr>
          <a:xfrm>
            <a:off x="3181380" y="2434439"/>
            <a:ext cx="5829239" cy="3293520"/>
          </a:xfrm>
          <a:prstGeom prst="rect">
            <a:avLst/>
          </a:prstGeom>
        </p:spPr>
      </p:pic>
      <p:sp>
        <p:nvSpPr>
          <p:cNvPr id="31" name="TextBox 30">
            <a:extLst>
              <a:ext uri="{FF2B5EF4-FFF2-40B4-BE49-F238E27FC236}">
                <a16:creationId xmlns:a16="http://schemas.microsoft.com/office/drawing/2014/main" id="{CBD64CDA-EF13-4A44-9B67-7F2E6ED7CAF2}"/>
              </a:ext>
            </a:extLst>
          </p:cNvPr>
          <p:cNvSpPr txBox="1"/>
          <p:nvPr/>
        </p:nvSpPr>
        <p:spPr>
          <a:xfrm>
            <a:off x="3751995" y="1712538"/>
            <a:ext cx="4302289" cy="338554"/>
          </a:xfrm>
          <a:prstGeom prst="rect">
            <a:avLst/>
          </a:prstGeom>
          <a:noFill/>
        </p:spPr>
        <p:txBody>
          <a:bodyPr wrap="square" rtlCol="0">
            <a:spAutoFit/>
          </a:bodyPr>
          <a:lstStyle/>
          <a:p>
            <a:r>
              <a:rPr lang="en-GB" sz="1600" dirty="0">
                <a:hlinkClick r:id="rId23"/>
              </a:rPr>
              <a:t>Community Engagement in WASH video</a:t>
            </a:r>
            <a:endParaRPr lang="en-US" sz="1600" dirty="0"/>
          </a:p>
        </p:txBody>
      </p:sp>
      <p:sp>
        <p:nvSpPr>
          <p:cNvPr id="30" name="Rectangle 29">
            <a:hlinkClick r:id="rId24" action="ppaction://hlinksldjump"/>
            <a:extLst>
              <a:ext uri="{FF2B5EF4-FFF2-40B4-BE49-F238E27FC236}">
                <a16:creationId xmlns:a16="http://schemas.microsoft.com/office/drawing/2014/main" id="{6A2641BE-285F-49D7-854F-CF710B47CE51}"/>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
        <p:nvSpPr>
          <p:cNvPr id="32" name="TextBox 31">
            <a:extLst>
              <a:ext uri="{FF2B5EF4-FFF2-40B4-BE49-F238E27FC236}">
                <a16:creationId xmlns:a16="http://schemas.microsoft.com/office/drawing/2014/main" id="{520B2CB4-E917-44CA-8B5F-2279AFEA995A}"/>
              </a:ext>
            </a:extLst>
          </p:cNvPr>
          <p:cNvSpPr txBox="1"/>
          <p:nvPr/>
        </p:nvSpPr>
        <p:spPr>
          <a:xfrm>
            <a:off x="1962074" y="106646"/>
            <a:ext cx="3401097" cy="369332"/>
          </a:xfrm>
          <a:prstGeom prst="rect">
            <a:avLst/>
          </a:prstGeom>
          <a:noFill/>
        </p:spPr>
        <p:txBody>
          <a:bodyPr wrap="square" rtlCol="0">
            <a:spAutoFit/>
          </a:bodyPr>
          <a:lstStyle/>
          <a:p>
            <a:r>
              <a:rPr lang="en-GB" b="1" dirty="0"/>
              <a:t>Community Engagement</a:t>
            </a:r>
            <a:endParaRPr lang="en-US" b="1" dirty="0"/>
          </a:p>
        </p:txBody>
      </p:sp>
    </p:spTree>
    <p:extLst>
      <p:ext uri="{BB962C8B-B14F-4D97-AF65-F5344CB8AC3E}">
        <p14:creationId xmlns:p14="http://schemas.microsoft.com/office/powerpoint/2010/main" val="50480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7F2EFED-F4E5-4586-9EE0-38A6C9123233}"/>
              </a:ext>
            </a:extLst>
          </p:cNvPr>
          <p:cNvPicPr>
            <a:picLocks noChangeAspect="1"/>
          </p:cNvPicPr>
          <p:nvPr/>
        </p:nvPicPr>
        <p:blipFill>
          <a:blip r:embed="rId3"/>
          <a:stretch>
            <a:fillRect/>
          </a:stretch>
        </p:blipFill>
        <p:spPr>
          <a:xfrm>
            <a:off x="4279753" y="65386"/>
            <a:ext cx="4764092" cy="6727227"/>
          </a:xfrm>
          <a:prstGeom prst="rect">
            <a:avLst/>
          </a:prstGeom>
        </p:spPr>
      </p:pic>
      <p:sp>
        <p:nvSpPr>
          <p:cNvPr id="3" name="Rectangle 2">
            <a:extLst>
              <a:ext uri="{FF2B5EF4-FFF2-40B4-BE49-F238E27FC236}">
                <a16:creationId xmlns:a16="http://schemas.microsoft.com/office/drawing/2014/main" id="{6E928037-7B5E-4F06-957F-2314D0807167}"/>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4" name="Rectangle 3">
            <a:hlinkClick r:id="rId4" action="ppaction://hlinksldjump"/>
            <a:extLst>
              <a:ext uri="{FF2B5EF4-FFF2-40B4-BE49-F238E27FC236}">
                <a16:creationId xmlns:a16="http://schemas.microsoft.com/office/drawing/2014/main" id="{F3E10A2A-6496-4749-9FCD-4B7E73C4C3B9}"/>
              </a:ext>
            </a:extLst>
          </p:cNvPr>
          <p:cNvSpPr/>
          <p:nvPr/>
        </p:nvSpPr>
        <p:spPr>
          <a:xfrm>
            <a:off x="0" y="244733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5" name="Rectangle 4">
            <a:hlinkClick r:id="rId5" action="ppaction://hlinksldjump"/>
            <a:extLst>
              <a:ext uri="{FF2B5EF4-FFF2-40B4-BE49-F238E27FC236}">
                <a16:creationId xmlns:a16="http://schemas.microsoft.com/office/drawing/2014/main" id="{D26007BD-0FB0-4584-98A2-26ECC54EA400}"/>
              </a:ext>
            </a:extLst>
          </p:cNvPr>
          <p:cNvSpPr/>
          <p:nvPr/>
        </p:nvSpPr>
        <p:spPr>
          <a:xfrm>
            <a:off x="-2" y="278514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6" action="ppaction://hlinksldjump"/>
            <a:extLst>
              <a:ext uri="{FF2B5EF4-FFF2-40B4-BE49-F238E27FC236}">
                <a16:creationId xmlns:a16="http://schemas.microsoft.com/office/drawing/2014/main" id="{F8414331-50DF-4341-98D5-B5C7AB35FAB6}"/>
              </a:ext>
            </a:extLst>
          </p:cNvPr>
          <p:cNvSpPr/>
          <p:nvPr/>
        </p:nvSpPr>
        <p:spPr>
          <a:xfrm>
            <a:off x="-2" y="358470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025B6C34-FE77-45FF-8061-286191DEFCDB}"/>
              </a:ext>
            </a:extLst>
          </p:cNvPr>
          <p:cNvSpPr/>
          <p:nvPr/>
        </p:nvSpPr>
        <p:spPr>
          <a:xfrm>
            <a:off x="0" y="428873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154562BC-9D67-46E9-910B-A9F5ADC6AACE}"/>
              </a:ext>
            </a:extLst>
          </p:cNvPr>
          <p:cNvSpPr/>
          <p:nvPr/>
        </p:nvSpPr>
        <p:spPr>
          <a:xfrm>
            <a:off x="-2" y="490855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9" name="Rectangle 8">
            <a:hlinkClick r:id="rId9" action="ppaction://hlinksldjump"/>
            <a:extLst>
              <a:ext uri="{FF2B5EF4-FFF2-40B4-BE49-F238E27FC236}">
                <a16:creationId xmlns:a16="http://schemas.microsoft.com/office/drawing/2014/main" id="{C68969E0-44BD-43A2-8C5B-E6ECC393D99E}"/>
              </a:ext>
            </a:extLst>
          </p:cNvPr>
          <p:cNvSpPr/>
          <p:nvPr/>
        </p:nvSpPr>
        <p:spPr>
          <a:xfrm>
            <a:off x="-2" y="545872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0" name="Rectangle 9">
            <a:hlinkClick r:id="rId10" action="ppaction://hlinksldjump"/>
            <a:extLst>
              <a:ext uri="{FF2B5EF4-FFF2-40B4-BE49-F238E27FC236}">
                <a16:creationId xmlns:a16="http://schemas.microsoft.com/office/drawing/2014/main" id="{B56EF2E4-4CDB-4E0D-A979-969766C11F84}"/>
              </a:ext>
            </a:extLst>
          </p:cNvPr>
          <p:cNvSpPr/>
          <p:nvPr/>
        </p:nvSpPr>
        <p:spPr>
          <a:xfrm>
            <a:off x="-2" y="319255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1" name="Rectangle 10">
            <a:hlinkClick r:id="rId11" action="ppaction://hlinksldjump"/>
            <a:extLst>
              <a:ext uri="{FF2B5EF4-FFF2-40B4-BE49-F238E27FC236}">
                <a16:creationId xmlns:a16="http://schemas.microsoft.com/office/drawing/2014/main" id="{09C40D8C-BC09-40E9-B0DA-6E0D62EA03E4}"/>
              </a:ext>
            </a:extLst>
          </p:cNvPr>
          <p:cNvSpPr/>
          <p:nvPr/>
        </p:nvSpPr>
        <p:spPr>
          <a:xfrm>
            <a:off x="0" y="389249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2" name="Rectangle 11">
            <a:hlinkClick r:id="rId12" action="ppaction://hlinksldjump"/>
            <a:extLst>
              <a:ext uri="{FF2B5EF4-FFF2-40B4-BE49-F238E27FC236}">
                <a16:creationId xmlns:a16="http://schemas.microsoft.com/office/drawing/2014/main" id="{E7BFAD78-D409-4BDC-BD54-42723EE875AF}"/>
              </a:ext>
            </a:extLst>
          </p:cNvPr>
          <p:cNvSpPr/>
          <p:nvPr/>
        </p:nvSpPr>
        <p:spPr>
          <a:xfrm>
            <a:off x="-2" y="459867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3" name="Rectangle 12">
            <a:hlinkClick r:id="rId13" action="ppaction://hlinksldjump"/>
            <a:extLst>
              <a:ext uri="{FF2B5EF4-FFF2-40B4-BE49-F238E27FC236}">
                <a16:creationId xmlns:a16="http://schemas.microsoft.com/office/drawing/2014/main" id="{998638CB-0B82-48BD-90F6-7ABA91550822}"/>
              </a:ext>
            </a:extLst>
          </p:cNvPr>
          <p:cNvSpPr/>
          <p:nvPr/>
        </p:nvSpPr>
        <p:spPr>
          <a:xfrm>
            <a:off x="-2" y="512444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4" name="Rectangle 13">
            <a:hlinkClick r:id="rId14" action="ppaction://hlinksldjump"/>
            <a:extLst>
              <a:ext uri="{FF2B5EF4-FFF2-40B4-BE49-F238E27FC236}">
                <a16:creationId xmlns:a16="http://schemas.microsoft.com/office/drawing/2014/main" id="{76F31A8A-84F3-4649-A964-7500AA704164}"/>
              </a:ext>
            </a:extLst>
          </p:cNvPr>
          <p:cNvSpPr/>
          <p:nvPr/>
        </p:nvSpPr>
        <p:spPr>
          <a:xfrm>
            <a:off x="-3" y="217373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5" name="Rectangle 14">
            <a:hlinkClick r:id="rId15" action="ppaction://hlinksldjump"/>
            <a:extLst>
              <a:ext uri="{FF2B5EF4-FFF2-40B4-BE49-F238E27FC236}">
                <a16:creationId xmlns:a16="http://schemas.microsoft.com/office/drawing/2014/main" id="{24F69F01-9FC2-4716-9334-F9ECB6B8A547}"/>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6" name="Rectangle 15">
            <a:hlinkClick r:id="rId16" action="ppaction://hlinksldjump"/>
            <a:extLst>
              <a:ext uri="{FF2B5EF4-FFF2-40B4-BE49-F238E27FC236}">
                <a16:creationId xmlns:a16="http://schemas.microsoft.com/office/drawing/2014/main" id="{EE02B4C2-18D8-4783-AA53-C256FD19FE87}"/>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7" name="Rectangle 16">
            <a:hlinkClick r:id="rId17" action="ppaction://hlinksldjump"/>
            <a:extLst>
              <a:ext uri="{FF2B5EF4-FFF2-40B4-BE49-F238E27FC236}">
                <a16:creationId xmlns:a16="http://schemas.microsoft.com/office/drawing/2014/main" id="{759E1E51-FEA0-4855-B668-BD161CB7961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54935D3D-520D-41C0-8F16-2BFE53A05190}"/>
              </a:ext>
            </a:extLst>
          </p:cNvPr>
          <p:cNvSpPr/>
          <p:nvPr/>
        </p:nvSpPr>
        <p:spPr>
          <a:xfrm>
            <a:off x="79572" y="1536131"/>
            <a:ext cx="1088825" cy="290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Community engagement</a:t>
            </a:r>
            <a:endParaRPr lang="en-US" sz="900" dirty="0">
              <a:solidFill>
                <a:schemeClr val="tx1"/>
              </a:solidFill>
            </a:endParaRPr>
          </a:p>
        </p:txBody>
      </p:sp>
      <p:sp>
        <p:nvSpPr>
          <p:cNvPr id="22" name="Rectangle 21">
            <a:hlinkClick r:id="rId18" action="ppaction://hlinksldjump"/>
            <a:extLst>
              <a:ext uri="{FF2B5EF4-FFF2-40B4-BE49-F238E27FC236}">
                <a16:creationId xmlns:a16="http://schemas.microsoft.com/office/drawing/2014/main" id="{FD229D71-A342-4B28-94A2-3B61140735F1}"/>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9" action="ppaction://hlinksldjump"/>
            <a:extLst>
              <a:ext uri="{FF2B5EF4-FFF2-40B4-BE49-F238E27FC236}">
                <a16:creationId xmlns:a16="http://schemas.microsoft.com/office/drawing/2014/main" id="{ADB29313-7F7C-4DC2-AC01-E15B8973820B}"/>
              </a:ext>
            </a:extLst>
          </p:cNvPr>
          <p:cNvSpPr/>
          <p:nvPr/>
        </p:nvSpPr>
        <p:spPr>
          <a:xfrm>
            <a:off x="79572" y="182295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20" action="ppaction://hlinksldjump"/>
            <a:extLst>
              <a:ext uri="{FF2B5EF4-FFF2-40B4-BE49-F238E27FC236}">
                <a16:creationId xmlns:a16="http://schemas.microsoft.com/office/drawing/2014/main" id="{BA46DDD6-9296-441F-B56F-6B5BD7AD45EC}"/>
              </a:ext>
            </a:extLst>
          </p:cNvPr>
          <p:cNvSpPr/>
          <p:nvPr/>
        </p:nvSpPr>
        <p:spPr>
          <a:xfrm>
            <a:off x="0" y="587528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TextBox 17">
            <a:extLst>
              <a:ext uri="{FF2B5EF4-FFF2-40B4-BE49-F238E27FC236}">
                <a16:creationId xmlns:a16="http://schemas.microsoft.com/office/drawing/2014/main" id="{6C25404A-1DB2-44FF-8F5C-606A38C6D042}"/>
              </a:ext>
            </a:extLst>
          </p:cNvPr>
          <p:cNvSpPr txBox="1"/>
          <p:nvPr/>
        </p:nvSpPr>
        <p:spPr>
          <a:xfrm>
            <a:off x="9123243" y="6238639"/>
            <a:ext cx="2736525" cy="462534"/>
          </a:xfrm>
          <a:prstGeom prst="rect">
            <a:avLst/>
          </a:prstGeom>
          <a:noFill/>
        </p:spPr>
        <p:txBody>
          <a:bodyPr wrap="square" rtlCol="0">
            <a:spAutoFit/>
          </a:bodyPr>
          <a:lstStyle/>
          <a:p>
            <a:r>
              <a:rPr lang="en-GB" sz="1200" dirty="0"/>
              <a:t>Reference: Oxfam – </a:t>
            </a:r>
            <a:r>
              <a:rPr lang="en-GB" sz="1200" dirty="0">
                <a:hlinkClick r:id="rId21"/>
              </a:rPr>
              <a:t>An introduction to Community Engagement in WASH</a:t>
            </a:r>
            <a:endParaRPr lang="en-US" sz="1200" dirty="0"/>
          </a:p>
        </p:txBody>
      </p:sp>
      <p:sp>
        <p:nvSpPr>
          <p:cNvPr id="26" name="Rectangle 25">
            <a:extLst>
              <a:ext uri="{FF2B5EF4-FFF2-40B4-BE49-F238E27FC236}">
                <a16:creationId xmlns:a16="http://schemas.microsoft.com/office/drawing/2014/main" id="{75344569-2791-40AF-8356-3F3C36D67D24}"/>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28" name="Action Button: Go Forward or Next 27">
            <a:hlinkClick r:id="" action="ppaction://hlinkshowjump?jump=nextslide" highlightClick="1"/>
            <a:extLst>
              <a:ext uri="{FF2B5EF4-FFF2-40B4-BE49-F238E27FC236}">
                <a16:creationId xmlns:a16="http://schemas.microsoft.com/office/drawing/2014/main" id="{5C470C3B-F16B-4A4F-AD72-6C112B140573}"/>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19" action="ppaction://hlinksldjump" highlightClick="1"/>
            <a:extLst>
              <a:ext uri="{FF2B5EF4-FFF2-40B4-BE49-F238E27FC236}">
                <a16:creationId xmlns:a16="http://schemas.microsoft.com/office/drawing/2014/main" id="{142199EB-2D6B-49D9-9210-DB792B6C9927}"/>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22" action="ppaction://hlinksldjump"/>
            <a:extLst>
              <a:ext uri="{FF2B5EF4-FFF2-40B4-BE49-F238E27FC236}">
                <a16:creationId xmlns:a16="http://schemas.microsoft.com/office/drawing/2014/main" id="{6A2641BE-285F-49D7-854F-CF710B47CE51}"/>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
        <p:nvSpPr>
          <p:cNvPr id="2" name="TextBox 1">
            <a:extLst>
              <a:ext uri="{FF2B5EF4-FFF2-40B4-BE49-F238E27FC236}">
                <a16:creationId xmlns:a16="http://schemas.microsoft.com/office/drawing/2014/main" id="{F9662401-0FA8-44DD-9681-667BD94E951B}"/>
              </a:ext>
            </a:extLst>
          </p:cNvPr>
          <p:cNvSpPr txBox="1"/>
          <p:nvPr/>
        </p:nvSpPr>
        <p:spPr>
          <a:xfrm>
            <a:off x="1438897" y="893567"/>
            <a:ext cx="2840855" cy="2031325"/>
          </a:xfrm>
          <a:prstGeom prst="rect">
            <a:avLst/>
          </a:prstGeom>
          <a:noFill/>
        </p:spPr>
        <p:txBody>
          <a:bodyPr wrap="square" rtlCol="0">
            <a:spAutoFit/>
          </a:bodyPr>
          <a:lstStyle/>
          <a:p>
            <a:r>
              <a:rPr lang="en-GB" dirty="0">
                <a:solidFill>
                  <a:srgbClr val="00B0F0"/>
                </a:solidFill>
              </a:rPr>
              <a:t>Tools like Sani Tweak and the Community Perception Tracker (CPT) will help better engage communities in the process of designing, building and maintaining an excreta disposal service</a:t>
            </a:r>
            <a:endParaRPr lang="en-US" dirty="0">
              <a:solidFill>
                <a:srgbClr val="00B0F0"/>
              </a:solidFill>
            </a:endParaRPr>
          </a:p>
        </p:txBody>
      </p:sp>
      <p:sp>
        <p:nvSpPr>
          <p:cNvPr id="33" name="Action Button: Go Back or Previous 32">
            <a:hlinkClick r:id="" action="ppaction://hlinkshowjump?jump=previousslide" highlightClick="1"/>
            <a:extLst>
              <a:ext uri="{FF2B5EF4-FFF2-40B4-BE49-F238E27FC236}">
                <a16:creationId xmlns:a16="http://schemas.microsoft.com/office/drawing/2014/main" id="{7467DE5D-9372-4B1A-AACF-9066EA3C8684}"/>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Beginning 33">
            <a:hlinkClick r:id="rId23" action="ppaction://hlinksldjump" highlightClick="1"/>
            <a:extLst>
              <a:ext uri="{FF2B5EF4-FFF2-40B4-BE49-F238E27FC236}">
                <a16:creationId xmlns:a16="http://schemas.microsoft.com/office/drawing/2014/main" id="{B9207920-3CE8-4110-999E-660C767A92D4}"/>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2224F9D-8C35-436C-97A3-64B96409D666}"/>
              </a:ext>
            </a:extLst>
          </p:cNvPr>
          <p:cNvSpPr txBox="1"/>
          <p:nvPr/>
        </p:nvSpPr>
        <p:spPr>
          <a:xfrm>
            <a:off x="9240951" y="2123937"/>
            <a:ext cx="2733720" cy="2031325"/>
          </a:xfrm>
          <a:prstGeom prst="rect">
            <a:avLst/>
          </a:prstGeom>
          <a:noFill/>
        </p:spPr>
        <p:txBody>
          <a:bodyPr wrap="square" rtlCol="0">
            <a:spAutoFit/>
          </a:bodyPr>
          <a:lstStyle/>
          <a:p>
            <a:r>
              <a:rPr lang="en-GB" dirty="0">
                <a:solidFill>
                  <a:srgbClr val="00B0F0"/>
                </a:solidFill>
              </a:rPr>
              <a:t>Each step in which WASH Engineers participate will facilitate the design, implementation, and operation &amp; maintenance of an appropriate excreta disposal service</a:t>
            </a:r>
            <a:endParaRPr lang="en-US" dirty="0">
              <a:solidFill>
                <a:srgbClr val="00B0F0"/>
              </a:solidFill>
            </a:endParaRPr>
          </a:p>
        </p:txBody>
      </p:sp>
      <p:sp>
        <p:nvSpPr>
          <p:cNvPr id="37" name="TextBox 36">
            <a:extLst>
              <a:ext uri="{FF2B5EF4-FFF2-40B4-BE49-F238E27FC236}">
                <a16:creationId xmlns:a16="http://schemas.microsoft.com/office/drawing/2014/main" id="{6E6CA021-7598-4174-A1C3-4369F220526F}"/>
              </a:ext>
            </a:extLst>
          </p:cNvPr>
          <p:cNvSpPr txBox="1"/>
          <p:nvPr/>
        </p:nvSpPr>
        <p:spPr>
          <a:xfrm>
            <a:off x="1438897" y="3814233"/>
            <a:ext cx="2875343" cy="1477328"/>
          </a:xfrm>
          <a:prstGeom prst="rect">
            <a:avLst/>
          </a:prstGeom>
          <a:noFill/>
        </p:spPr>
        <p:txBody>
          <a:bodyPr wrap="square" rtlCol="0">
            <a:spAutoFit/>
          </a:bodyPr>
          <a:lstStyle/>
          <a:p>
            <a:r>
              <a:rPr lang="en-GB" dirty="0">
                <a:solidFill>
                  <a:srgbClr val="00B0F0"/>
                </a:solidFill>
              </a:rPr>
              <a:t>WASH Engineers should consider Community Engagement as a high return investment to ensure the success of their project.</a:t>
            </a:r>
            <a:endParaRPr lang="en-US" dirty="0">
              <a:solidFill>
                <a:srgbClr val="00B0F0"/>
              </a:solidFill>
            </a:endParaRPr>
          </a:p>
        </p:txBody>
      </p:sp>
    </p:spTree>
    <p:extLst>
      <p:ext uri="{BB962C8B-B14F-4D97-AF65-F5344CB8AC3E}">
        <p14:creationId xmlns:p14="http://schemas.microsoft.com/office/powerpoint/2010/main" val="314299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928037-7B5E-4F06-957F-2314D0807167}"/>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4" name="Rectangle 3">
            <a:hlinkClick r:id="rId2" action="ppaction://hlinksldjump"/>
            <a:extLst>
              <a:ext uri="{FF2B5EF4-FFF2-40B4-BE49-F238E27FC236}">
                <a16:creationId xmlns:a16="http://schemas.microsoft.com/office/drawing/2014/main" id="{F3E10A2A-6496-4749-9FCD-4B7E73C4C3B9}"/>
              </a:ext>
            </a:extLst>
          </p:cNvPr>
          <p:cNvSpPr/>
          <p:nvPr/>
        </p:nvSpPr>
        <p:spPr>
          <a:xfrm>
            <a:off x="0" y="243846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5" name="Rectangle 4">
            <a:hlinkClick r:id="rId3" action="ppaction://hlinksldjump"/>
            <a:extLst>
              <a:ext uri="{FF2B5EF4-FFF2-40B4-BE49-F238E27FC236}">
                <a16:creationId xmlns:a16="http://schemas.microsoft.com/office/drawing/2014/main" id="{D26007BD-0FB0-4584-98A2-26ECC54EA400}"/>
              </a:ext>
            </a:extLst>
          </p:cNvPr>
          <p:cNvSpPr/>
          <p:nvPr/>
        </p:nvSpPr>
        <p:spPr>
          <a:xfrm>
            <a:off x="-2" y="277627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4" action="ppaction://hlinksldjump"/>
            <a:extLst>
              <a:ext uri="{FF2B5EF4-FFF2-40B4-BE49-F238E27FC236}">
                <a16:creationId xmlns:a16="http://schemas.microsoft.com/office/drawing/2014/main" id="{F8414331-50DF-4341-98D5-B5C7AB35FAB6}"/>
              </a:ext>
            </a:extLst>
          </p:cNvPr>
          <p:cNvSpPr/>
          <p:nvPr/>
        </p:nvSpPr>
        <p:spPr>
          <a:xfrm>
            <a:off x="-2" y="357582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5" action="ppaction://hlinksldjump"/>
            <a:extLst>
              <a:ext uri="{FF2B5EF4-FFF2-40B4-BE49-F238E27FC236}">
                <a16:creationId xmlns:a16="http://schemas.microsoft.com/office/drawing/2014/main" id="{025B6C34-FE77-45FF-8061-286191DEFCDB}"/>
              </a:ext>
            </a:extLst>
          </p:cNvPr>
          <p:cNvSpPr/>
          <p:nvPr/>
        </p:nvSpPr>
        <p:spPr>
          <a:xfrm>
            <a:off x="0" y="427985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6" action="ppaction://hlinksldjump"/>
            <a:extLst>
              <a:ext uri="{FF2B5EF4-FFF2-40B4-BE49-F238E27FC236}">
                <a16:creationId xmlns:a16="http://schemas.microsoft.com/office/drawing/2014/main" id="{154562BC-9D67-46E9-910B-A9F5ADC6AACE}"/>
              </a:ext>
            </a:extLst>
          </p:cNvPr>
          <p:cNvSpPr/>
          <p:nvPr/>
        </p:nvSpPr>
        <p:spPr>
          <a:xfrm>
            <a:off x="-2" y="489967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9" name="Rectangle 8">
            <a:hlinkClick r:id="rId7" action="ppaction://hlinksldjump"/>
            <a:extLst>
              <a:ext uri="{FF2B5EF4-FFF2-40B4-BE49-F238E27FC236}">
                <a16:creationId xmlns:a16="http://schemas.microsoft.com/office/drawing/2014/main" id="{C68969E0-44BD-43A2-8C5B-E6ECC393D99E}"/>
              </a:ext>
            </a:extLst>
          </p:cNvPr>
          <p:cNvSpPr/>
          <p:nvPr/>
        </p:nvSpPr>
        <p:spPr>
          <a:xfrm>
            <a:off x="-2" y="544984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0" name="Rectangle 9">
            <a:hlinkClick r:id="rId8" action="ppaction://hlinksldjump"/>
            <a:extLst>
              <a:ext uri="{FF2B5EF4-FFF2-40B4-BE49-F238E27FC236}">
                <a16:creationId xmlns:a16="http://schemas.microsoft.com/office/drawing/2014/main" id="{B56EF2E4-4CDB-4E0D-A979-969766C11F84}"/>
              </a:ext>
            </a:extLst>
          </p:cNvPr>
          <p:cNvSpPr/>
          <p:nvPr/>
        </p:nvSpPr>
        <p:spPr>
          <a:xfrm>
            <a:off x="-2" y="318368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1" name="Rectangle 10">
            <a:hlinkClick r:id="rId9" action="ppaction://hlinksldjump"/>
            <a:extLst>
              <a:ext uri="{FF2B5EF4-FFF2-40B4-BE49-F238E27FC236}">
                <a16:creationId xmlns:a16="http://schemas.microsoft.com/office/drawing/2014/main" id="{09C40D8C-BC09-40E9-B0DA-6E0D62EA03E4}"/>
              </a:ext>
            </a:extLst>
          </p:cNvPr>
          <p:cNvSpPr/>
          <p:nvPr/>
        </p:nvSpPr>
        <p:spPr>
          <a:xfrm>
            <a:off x="0" y="388361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2" name="Rectangle 11">
            <a:hlinkClick r:id="rId10" action="ppaction://hlinksldjump"/>
            <a:extLst>
              <a:ext uri="{FF2B5EF4-FFF2-40B4-BE49-F238E27FC236}">
                <a16:creationId xmlns:a16="http://schemas.microsoft.com/office/drawing/2014/main" id="{E7BFAD78-D409-4BDC-BD54-42723EE875AF}"/>
              </a:ext>
            </a:extLst>
          </p:cNvPr>
          <p:cNvSpPr/>
          <p:nvPr/>
        </p:nvSpPr>
        <p:spPr>
          <a:xfrm>
            <a:off x="-2" y="458980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3" name="Rectangle 12">
            <a:hlinkClick r:id="rId11" action="ppaction://hlinksldjump"/>
            <a:extLst>
              <a:ext uri="{FF2B5EF4-FFF2-40B4-BE49-F238E27FC236}">
                <a16:creationId xmlns:a16="http://schemas.microsoft.com/office/drawing/2014/main" id="{998638CB-0B82-48BD-90F6-7ABA91550822}"/>
              </a:ext>
            </a:extLst>
          </p:cNvPr>
          <p:cNvSpPr/>
          <p:nvPr/>
        </p:nvSpPr>
        <p:spPr>
          <a:xfrm>
            <a:off x="-2" y="511557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4" name="Rectangle 13">
            <a:hlinkClick r:id="rId12" action="ppaction://hlinksldjump"/>
            <a:extLst>
              <a:ext uri="{FF2B5EF4-FFF2-40B4-BE49-F238E27FC236}">
                <a16:creationId xmlns:a16="http://schemas.microsoft.com/office/drawing/2014/main" id="{76F31A8A-84F3-4649-A964-7500AA704164}"/>
              </a:ext>
            </a:extLst>
          </p:cNvPr>
          <p:cNvSpPr/>
          <p:nvPr/>
        </p:nvSpPr>
        <p:spPr>
          <a:xfrm>
            <a:off x="-3" y="216485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5" name="Rectangle 14">
            <a:hlinkClick r:id="rId13" action="ppaction://hlinksldjump"/>
            <a:extLst>
              <a:ext uri="{FF2B5EF4-FFF2-40B4-BE49-F238E27FC236}">
                <a16:creationId xmlns:a16="http://schemas.microsoft.com/office/drawing/2014/main" id="{24F69F01-9FC2-4716-9334-F9ECB6B8A547}"/>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6" name="Rectangle 15">
            <a:hlinkClick r:id="rId14" action="ppaction://hlinksldjump"/>
            <a:extLst>
              <a:ext uri="{FF2B5EF4-FFF2-40B4-BE49-F238E27FC236}">
                <a16:creationId xmlns:a16="http://schemas.microsoft.com/office/drawing/2014/main" id="{EE02B4C2-18D8-4783-AA53-C256FD19FE87}"/>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7" name="Rectangle 16">
            <a:hlinkClick r:id="rId15" action="ppaction://hlinksldjump"/>
            <a:extLst>
              <a:ext uri="{FF2B5EF4-FFF2-40B4-BE49-F238E27FC236}">
                <a16:creationId xmlns:a16="http://schemas.microsoft.com/office/drawing/2014/main" id="{759E1E51-FEA0-4855-B668-BD161CB7961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54935D3D-520D-41C0-8F16-2BFE53A05190}"/>
              </a:ext>
            </a:extLst>
          </p:cNvPr>
          <p:cNvSpPr/>
          <p:nvPr/>
        </p:nvSpPr>
        <p:spPr>
          <a:xfrm>
            <a:off x="79572" y="1536131"/>
            <a:ext cx="1088825" cy="290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Community engagement</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D229D71-A342-4B28-94A2-3B61140735F1}"/>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7" action="ppaction://hlinksldjump"/>
            <a:extLst>
              <a:ext uri="{FF2B5EF4-FFF2-40B4-BE49-F238E27FC236}">
                <a16:creationId xmlns:a16="http://schemas.microsoft.com/office/drawing/2014/main" id="{ADB29313-7F7C-4DC2-AC01-E15B8973820B}"/>
              </a:ext>
            </a:extLst>
          </p:cNvPr>
          <p:cNvSpPr/>
          <p:nvPr/>
        </p:nvSpPr>
        <p:spPr>
          <a:xfrm>
            <a:off x="79572" y="182250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18" action="ppaction://hlinksldjump"/>
            <a:extLst>
              <a:ext uri="{FF2B5EF4-FFF2-40B4-BE49-F238E27FC236}">
                <a16:creationId xmlns:a16="http://schemas.microsoft.com/office/drawing/2014/main" id="{BA46DDD6-9296-441F-B56F-6B5BD7AD45EC}"/>
              </a:ext>
            </a:extLst>
          </p:cNvPr>
          <p:cNvSpPr/>
          <p:nvPr/>
        </p:nvSpPr>
        <p:spPr>
          <a:xfrm>
            <a:off x="0" y="586640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9" name="Picture 18">
            <a:extLst>
              <a:ext uri="{FF2B5EF4-FFF2-40B4-BE49-F238E27FC236}">
                <a16:creationId xmlns:a16="http://schemas.microsoft.com/office/drawing/2014/main" id="{EFD83019-56B7-456E-A438-1A482E75195B}"/>
              </a:ext>
            </a:extLst>
          </p:cNvPr>
          <p:cNvPicPr>
            <a:picLocks noChangeAspect="1"/>
          </p:cNvPicPr>
          <p:nvPr/>
        </p:nvPicPr>
        <p:blipFill>
          <a:blip r:embed="rId19"/>
          <a:stretch>
            <a:fillRect/>
          </a:stretch>
        </p:blipFill>
        <p:spPr>
          <a:xfrm>
            <a:off x="2806068" y="9801"/>
            <a:ext cx="6823710" cy="6858000"/>
          </a:xfrm>
          <a:prstGeom prst="rect">
            <a:avLst/>
          </a:prstGeom>
        </p:spPr>
      </p:pic>
      <p:sp>
        <p:nvSpPr>
          <p:cNvPr id="26" name="Rectangle 25">
            <a:extLst>
              <a:ext uri="{FF2B5EF4-FFF2-40B4-BE49-F238E27FC236}">
                <a16:creationId xmlns:a16="http://schemas.microsoft.com/office/drawing/2014/main" id="{525E5371-FA61-4BE5-B231-BD8324A0223C}"/>
              </a:ext>
            </a:extLst>
          </p:cNvPr>
          <p:cNvSpPr/>
          <p:nvPr/>
        </p:nvSpPr>
        <p:spPr>
          <a:xfrm>
            <a:off x="9491035" y="1041518"/>
            <a:ext cx="2621392" cy="1569660"/>
          </a:xfrm>
          <a:prstGeom prst="rect">
            <a:avLst/>
          </a:prstGeom>
        </p:spPr>
        <p:txBody>
          <a:bodyPr wrap="square">
            <a:spAutoFit/>
          </a:bodyPr>
          <a:lstStyle/>
          <a:p>
            <a:r>
              <a:rPr lang="en-GB" sz="1600" dirty="0">
                <a:solidFill>
                  <a:srgbClr val="00B0F0"/>
                </a:solidFill>
              </a:rPr>
              <a:t>The context also play its part: what is possible in a conflict situation may be different from opportunities in a protracted crisis or natural disaster.</a:t>
            </a:r>
            <a:endParaRPr lang="en-US" sz="1600" dirty="0">
              <a:solidFill>
                <a:srgbClr val="00B0F0"/>
              </a:solidFill>
            </a:endParaRPr>
          </a:p>
        </p:txBody>
      </p:sp>
      <p:sp>
        <p:nvSpPr>
          <p:cNvPr id="27" name="Rectangle 26">
            <a:extLst>
              <a:ext uri="{FF2B5EF4-FFF2-40B4-BE49-F238E27FC236}">
                <a16:creationId xmlns:a16="http://schemas.microsoft.com/office/drawing/2014/main" id="{E5326C17-BAC0-496B-829C-81F0EDE5B16B}"/>
              </a:ext>
            </a:extLst>
          </p:cNvPr>
          <p:cNvSpPr/>
          <p:nvPr/>
        </p:nvSpPr>
        <p:spPr>
          <a:xfrm>
            <a:off x="9491035" y="4081737"/>
            <a:ext cx="2508192" cy="1754326"/>
          </a:xfrm>
          <a:prstGeom prst="rect">
            <a:avLst/>
          </a:prstGeom>
        </p:spPr>
        <p:txBody>
          <a:bodyPr wrap="square">
            <a:spAutoFit/>
          </a:bodyPr>
          <a:lstStyle/>
          <a:p>
            <a:r>
              <a:rPr lang="en-GB" b="1" dirty="0">
                <a:solidFill>
                  <a:srgbClr val="522E92"/>
                </a:solidFill>
                <a:latin typeface="OxfamTSTARPRO-Bold"/>
              </a:rPr>
              <a:t>Ask yourself: Where is my programme in this continuous process ... and can we hand over </a:t>
            </a:r>
            <a:r>
              <a:rPr lang="en-US" b="1" dirty="0">
                <a:solidFill>
                  <a:srgbClr val="522E92"/>
                </a:solidFill>
                <a:latin typeface="OxfamTSTARPRO-Bold"/>
              </a:rPr>
              <a:t>more control to communities?</a:t>
            </a:r>
            <a:endParaRPr lang="en-US" dirty="0"/>
          </a:p>
        </p:txBody>
      </p:sp>
      <p:sp>
        <p:nvSpPr>
          <p:cNvPr id="28" name="Rectangle 27">
            <a:extLst>
              <a:ext uri="{FF2B5EF4-FFF2-40B4-BE49-F238E27FC236}">
                <a16:creationId xmlns:a16="http://schemas.microsoft.com/office/drawing/2014/main" id="{86293F99-5CFA-4D70-82BA-766D035CB51E}"/>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29" name="Action Button: Go Back or Previous 28">
            <a:hlinkClick r:id="" action="ppaction://hlinkshowjump?jump=previousslide" highlightClick="1"/>
            <a:extLst>
              <a:ext uri="{FF2B5EF4-FFF2-40B4-BE49-F238E27FC236}">
                <a16:creationId xmlns:a16="http://schemas.microsoft.com/office/drawing/2014/main" id="{E63DB7E9-E4D4-4FB8-924B-FA38339D4107}"/>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Beginning 29">
            <a:hlinkClick r:id="rId20" action="ppaction://hlinksldjump" highlightClick="1"/>
            <a:extLst>
              <a:ext uri="{FF2B5EF4-FFF2-40B4-BE49-F238E27FC236}">
                <a16:creationId xmlns:a16="http://schemas.microsoft.com/office/drawing/2014/main" id="{C12B3161-6A86-4C27-973A-93952271CCAB}"/>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A132DE3B-C70D-4871-815B-B61A56FF8882}"/>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17" action="ppaction://hlinksldjump" highlightClick="1"/>
            <a:extLst>
              <a:ext uri="{FF2B5EF4-FFF2-40B4-BE49-F238E27FC236}">
                <a16:creationId xmlns:a16="http://schemas.microsoft.com/office/drawing/2014/main" id="{BE4ABC0C-C646-4892-8727-EB0D024E7FF0}"/>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21" action="ppaction://hlinksldjump"/>
            <a:extLst>
              <a:ext uri="{FF2B5EF4-FFF2-40B4-BE49-F238E27FC236}">
                <a16:creationId xmlns:a16="http://schemas.microsoft.com/office/drawing/2014/main" id="{0DBA6069-D39D-4D2C-A407-7737F2485FC9}"/>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
        <p:nvSpPr>
          <p:cNvPr id="2" name="Rectangle 1">
            <a:extLst>
              <a:ext uri="{FF2B5EF4-FFF2-40B4-BE49-F238E27FC236}">
                <a16:creationId xmlns:a16="http://schemas.microsoft.com/office/drawing/2014/main" id="{7A1E346F-E1BA-4A90-B8F1-D6E0665C7B06}"/>
              </a:ext>
            </a:extLst>
          </p:cNvPr>
          <p:cNvSpPr/>
          <p:nvPr/>
        </p:nvSpPr>
        <p:spPr>
          <a:xfrm>
            <a:off x="1419811" y="824154"/>
            <a:ext cx="3560064" cy="923330"/>
          </a:xfrm>
          <a:prstGeom prst="rect">
            <a:avLst/>
          </a:prstGeom>
        </p:spPr>
        <p:txBody>
          <a:bodyPr wrap="square">
            <a:spAutoFit/>
          </a:bodyPr>
          <a:lstStyle/>
          <a:p>
            <a:r>
              <a:rPr lang="en-GB" b="1" dirty="0">
                <a:solidFill>
                  <a:srgbClr val="522E92"/>
                </a:solidFill>
                <a:latin typeface="OxfamTSTARPRO-Bold"/>
              </a:rPr>
              <a:t>Community engagement enables people to have a say in decision making wherever possible. </a:t>
            </a:r>
            <a:endParaRPr lang="en-US" b="1" dirty="0">
              <a:solidFill>
                <a:srgbClr val="522E92"/>
              </a:solidFill>
              <a:latin typeface="OxfamTSTARPRO-Bold"/>
            </a:endParaRPr>
          </a:p>
        </p:txBody>
      </p:sp>
      <p:sp>
        <p:nvSpPr>
          <p:cNvPr id="34" name="Rectangle 33">
            <a:extLst>
              <a:ext uri="{FF2B5EF4-FFF2-40B4-BE49-F238E27FC236}">
                <a16:creationId xmlns:a16="http://schemas.microsoft.com/office/drawing/2014/main" id="{F6E4E797-8617-4ABC-9F31-595C0EE00901}"/>
              </a:ext>
            </a:extLst>
          </p:cNvPr>
          <p:cNvSpPr/>
          <p:nvPr/>
        </p:nvSpPr>
        <p:spPr>
          <a:xfrm>
            <a:off x="1168397" y="3294635"/>
            <a:ext cx="2150475" cy="1815882"/>
          </a:xfrm>
          <a:prstGeom prst="rect">
            <a:avLst/>
          </a:prstGeom>
        </p:spPr>
        <p:txBody>
          <a:bodyPr wrap="square">
            <a:spAutoFit/>
          </a:bodyPr>
          <a:lstStyle/>
          <a:p>
            <a:r>
              <a:rPr lang="en-GB" sz="1600" dirty="0">
                <a:solidFill>
                  <a:srgbClr val="00B0F0"/>
                </a:solidFill>
              </a:rPr>
              <a:t>Different levels of engagement may be practical or appropriate at different stages in the response – or they may happen simultaneously.</a:t>
            </a:r>
          </a:p>
        </p:txBody>
      </p:sp>
    </p:spTree>
    <p:extLst>
      <p:ext uri="{BB962C8B-B14F-4D97-AF65-F5344CB8AC3E}">
        <p14:creationId xmlns:p14="http://schemas.microsoft.com/office/powerpoint/2010/main" val="419829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928037-7B5E-4F06-957F-2314D0807167}"/>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4" name="Rectangle 3">
            <a:hlinkClick r:id="rId3" action="ppaction://hlinksldjump"/>
            <a:extLst>
              <a:ext uri="{FF2B5EF4-FFF2-40B4-BE49-F238E27FC236}">
                <a16:creationId xmlns:a16="http://schemas.microsoft.com/office/drawing/2014/main" id="{F3E10A2A-6496-4749-9FCD-4B7E73C4C3B9}"/>
              </a:ext>
            </a:extLst>
          </p:cNvPr>
          <p:cNvSpPr/>
          <p:nvPr/>
        </p:nvSpPr>
        <p:spPr>
          <a:xfrm>
            <a:off x="0" y="244734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5" name="Rectangle 4">
            <a:hlinkClick r:id="rId4" action="ppaction://hlinksldjump"/>
            <a:extLst>
              <a:ext uri="{FF2B5EF4-FFF2-40B4-BE49-F238E27FC236}">
                <a16:creationId xmlns:a16="http://schemas.microsoft.com/office/drawing/2014/main" id="{D26007BD-0FB0-4584-98A2-26ECC54EA400}"/>
              </a:ext>
            </a:extLst>
          </p:cNvPr>
          <p:cNvSpPr/>
          <p:nvPr/>
        </p:nvSpPr>
        <p:spPr>
          <a:xfrm>
            <a:off x="-2" y="2785154"/>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5" action="ppaction://hlinksldjump"/>
            <a:extLst>
              <a:ext uri="{FF2B5EF4-FFF2-40B4-BE49-F238E27FC236}">
                <a16:creationId xmlns:a16="http://schemas.microsoft.com/office/drawing/2014/main" id="{F8414331-50DF-4341-98D5-B5C7AB35FAB6}"/>
              </a:ext>
            </a:extLst>
          </p:cNvPr>
          <p:cNvSpPr/>
          <p:nvPr/>
        </p:nvSpPr>
        <p:spPr>
          <a:xfrm>
            <a:off x="-2" y="358470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025B6C34-FE77-45FF-8061-286191DEFCDB}"/>
              </a:ext>
            </a:extLst>
          </p:cNvPr>
          <p:cNvSpPr/>
          <p:nvPr/>
        </p:nvSpPr>
        <p:spPr>
          <a:xfrm>
            <a:off x="0" y="4288740"/>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154562BC-9D67-46E9-910B-A9F5ADC6AACE}"/>
              </a:ext>
            </a:extLst>
          </p:cNvPr>
          <p:cNvSpPr/>
          <p:nvPr/>
        </p:nvSpPr>
        <p:spPr>
          <a:xfrm>
            <a:off x="-2" y="490856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9" name="Rectangle 8">
            <a:hlinkClick r:id="rId8" action="ppaction://hlinksldjump"/>
            <a:extLst>
              <a:ext uri="{FF2B5EF4-FFF2-40B4-BE49-F238E27FC236}">
                <a16:creationId xmlns:a16="http://schemas.microsoft.com/office/drawing/2014/main" id="{C68969E0-44BD-43A2-8C5B-E6ECC393D99E}"/>
              </a:ext>
            </a:extLst>
          </p:cNvPr>
          <p:cNvSpPr/>
          <p:nvPr/>
        </p:nvSpPr>
        <p:spPr>
          <a:xfrm>
            <a:off x="-2" y="5458729"/>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0" name="Rectangle 9">
            <a:hlinkClick r:id="rId9" action="ppaction://hlinksldjump"/>
            <a:extLst>
              <a:ext uri="{FF2B5EF4-FFF2-40B4-BE49-F238E27FC236}">
                <a16:creationId xmlns:a16="http://schemas.microsoft.com/office/drawing/2014/main" id="{B56EF2E4-4CDB-4E0D-A979-969766C11F84}"/>
              </a:ext>
            </a:extLst>
          </p:cNvPr>
          <p:cNvSpPr/>
          <p:nvPr/>
        </p:nvSpPr>
        <p:spPr>
          <a:xfrm>
            <a:off x="-2" y="3192565"/>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1" name="Rectangle 10">
            <a:hlinkClick r:id="rId10" action="ppaction://hlinksldjump"/>
            <a:extLst>
              <a:ext uri="{FF2B5EF4-FFF2-40B4-BE49-F238E27FC236}">
                <a16:creationId xmlns:a16="http://schemas.microsoft.com/office/drawing/2014/main" id="{09C40D8C-BC09-40E9-B0DA-6E0D62EA03E4}"/>
              </a:ext>
            </a:extLst>
          </p:cNvPr>
          <p:cNvSpPr/>
          <p:nvPr/>
        </p:nvSpPr>
        <p:spPr>
          <a:xfrm>
            <a:off x="0" y="3892503"/>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2" name="Rectangle 11">
            <a:hlinkClick r:id="rId11" action="ppaction://hlinksldjump"/>
            <a:extLst>
              <a:ext uri="{FF2B5EF4-FFF2-40B4-BE49-F238E27FC236}">
                <a16:creationId xmlns:a16="http://schemas.microsoft.com/office/drawing/2014/main" id="{E7BFAD78-D409-4BDC-BD54-42723EE875AF}"/>
              </a:ext>
            </a:extLst>
          </p:cNvPr>
          <p:cNvSpPr/>
          <p:nvPr/>
        </p:nvSpPr>
        <p:spPr>
          <a:xfrm>
            <a:off x="-2" y="45986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3" name="Rectangle 12">
            <a:hlinkClick r:id="rId12" action="ppaction://hlinksldjump"/>
            <a:extLst>
              <a:ext uri="{FF2B5EF4-FFF2-40B4-BE49-F238E27FC236}">
                <a16:creationId xmlns:a16="http://schemas.microsoft.com/office/drawing/2014/main" id="{998638CB-0B82-48BD-90F6-7ABA91550822}"/>
              </a:ext>
            </a:extLst>
          </p:cNvPr>
          <p:cNvSpPr/>
          <p:nvPr/>
        </p:nvSpPr>
        <p:spPr>
          <a:xfrm>
            <a:off x="-2" y="512445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4" name="Rectangle 13">
            <a:hlinkClick r:id="rId13" action="ppaction://hlinksldjump"/>
            <a:extLst>
              <a:ext uri="{FF2B5EF4-FFF2-40B4-BE49-F238E27FC236}">
                <a16:creationId xmlns:a16="http://schemas.microsoft.com/office/drawing/2014/main" id="{76F31A8A-84F3-4649-A964-7500AA704164}"/>
              </a:ext>
            </a:extLst>
          </p:cNvPr>
          <p:cNvSpPr/>
          <p:nvPr/>
        </p:nvSpPr>
        <p:spPr>
          <a:xfrm>
            <a:off x="-3" y="217374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5" name="Rectangle 14">
            <a:hlinkClick r:id="rId14" action="ppaction://hlinksldjump"/>
            <a:extLst>
              <a:ext uri="{FF2B5EF4-FFF2-40B4-BE49-F238E27FC236}">
                <a16:creationId xmlns:a16="http://schemas.microsoft.com/office/drawing/2014/main" id="{24F69F01-9FC2-4716-9334-F9ECB6B8A547}"/>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6" name="Rectangle 15">
            <a:hlinkClick r:id="rId15" action="ppaction://hlinksldjump"/>
            <a:extLst>
              <a:ext uri="{FF2B5EF4-FFF2-40B4-BE49-F238E27FC236}">
                <a16:creationId xmlns:a16="http://schemas.microsoft.com/office/drawing/2014/main" id="{EE02B4C2-18D8-4783-AA53-C256FD19FE87}"/>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7" name="Rectangle 16">
            <a:hlinkClick r:id="rId16" action="ppaction://hlinksldjump"/>
            <a:extLst>
              <a:ext uri="{FF2B5EF4-FFF2-40B4-BE49-F238E27FC236}">
                <a16:creationId xmlns:a16="http://schemas.microsoft.com/office/drawing/2014/main" id="{759E1E51-FEA0-4855-B668-BD161CB7961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54935D3D-520D-41C0-8F16-2BFE53A05190}"/>
              </a:ext>
            </a:extLst>
          </p:cNvPr>
          <p:cNvSpPr/>
          <p:nvPr/>
        </p:nvSpPr>
        <p:spPr>
          <a:xfrm>
            <a:off x="79571" y="1526051"/>
            <a:ext cx="1088825" cy="290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Community engagement</a:t>
            </a:r>
            <a:endParaRPr lang="en-US" sz="900" dirty="0">
              <a:solidFill>
                <a:schemeClr val="tx1"/>
              </a:solidFill>
            </a:endParaRPr>
          </a:p>
        </p:txBody>
      </p:sp>
      <p:sp>
        <p:nvSpPr>
          <p:cNvPr id="22" name="Rectangle 21">
            <a:hlinkClick r:id="rId17" action="ppaction://hlinksldjump"/>
            <a:extLst>
              <a:ext uri="{FF2B5EF4-FFF2-40B4-BE49-F238E27FC236}">
                <a16:creationId xmlns:a16="http://schemas.microsoft.com/office/drawing/2014/main" id="{FD229D71-A342-4B28-94A2-3B61140735F1}"/>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8" action="ppaction://hlinksldjump"/>
            <a:extLst>
              <a:ext uri="{FF2B5EF4-FFF2-40B4-BE49-F238E27FC236}">
                <a16:creationId xmlns:a16="http://schemas.microsoft.com/office/drawing/2014/main" id="{ADB29313-7F7C-4DC2-AC01-E15B8973820B}"/>
              </a:ext>
            </a:extLst>
          </p:cNvPr>
          <p:cNvSpPr/>
          <p:nvPr/>
        </p:nvSpPr>
        <p:spPr>
          <a:xfrm>
            <a:off x="79571" y="182351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19" action="ppaction://hlinksldjump"/>
            <a:extLst>
              <a:ext uri="{FF2B5EF4-FFF2-40B4-BE49-F238E27FC236}">
                <a16:creationId xmlns:a16="http://schemas.microsoft.com/office/drawing/2014/main" id="{BA46DDD6-9296-441F-B56F-6B5BD7AD45EC}"/>
              </a:ext>
            </a:extLst>
          </p:cNvPr>
          <p:cNvSpPr/>
          <p:nvPr/>
        </p:nvSpPr>
        <p:spPr>
          <a:xfrm>
            <a:off x="0" y="587528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6" name="Rectangle 25">
            <a:extLst>
              <a:ext uri="{FF2B5EF4-FFF2-40B4-BE49-F238E27FC236}">
                <a16:creationId xmlns:a16="http://schemas.microsoft.com/office/drawing/2014/main" id="{F6801F12-D9A8-4BC5-A519-CF3109A5016A}"/>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27" name="Action Button: Go Back or Previous 26">
            <a:hlinkClick r:id="" action="ppaction://hlinkshowjump?jump=previousslide" highlightClick="1"/>
            <a:extLst>
              <a:ext uri="{FF2B5EF4-FFF2-40B4-BE49-F238E27FC236}">
                <a16:creationId xmlns:a16="http://schemas.microsoft.com/office/drawing/2014/main" id="{D802950B-3638-4791-9C06-3BE43E49BD0B}"/>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Beginning 27">
            <a:hlinkClick r:id="rId20" action="ppaction://hlinksldjump" highlightClick="1"/>
            <a:extLst>
              <a:ext uri="{FF2B5EF4-FFF2-40B4-BE49-F238E27FC236}">
                <a16:creationId xmlns:a16="http://schemas.microsoft.com/office/drawing/2014/main" id="{BB6AA123-C504-4191-A263-8ADCB4DA18A6}"/>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21" action="ppaction://hlinksldjump"/>
            <a:extLst>
              <a:ext uri="{FF2B5EF4-FFF2-40B4-BE49-F238E27FC236}">
                <a16:creationId xmlns:a16="http://schemas.microsoft.com/office/drawing/2014/main" id="{194C5B2C-F177-4DC1-B3EC-94E6ED9A28A1}"/>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
        <p:nvSpPr>
          <p:cNvPr id="33" name="TextBox 32">
            <a:extLst>
              <a:ext uri="{FF2B5EF4-FFF2-40B4-BE49-F238E27FC236}">
                <a16:creationId xmlns:a16="http://schemas.microsoft.com/office/drawing/2014/main" id="{9CD1FCC8-CB01-4723-8B63-BCF725C97897}"/>
              </a:ext>
            </a:extLst>
          </p:cNvPr>
          <p:cNvSpPr txBox="1"/>
          <p:nvPr/>
        </p:nvSpPr>
        <p:spPr>
          <a:xfrm>
            <a:off x="1296138" y="2456885"/>
            <a:ext cx="1781453" cy="1477328"/>
          </a:xfrm>
          <a:prstGeom prst="rect">
            <a:avLst/>
          </a:prstGeom>
          <a:noFill/>
        </p:spPr>
        <p:txBody>
          <a:bodyPr wrap="square" rtlCol="0">
            <a:spAutoFit/>
          </a:bodyPr>
          <a:lstStyle/>
          <a:p>
            <a:r>
              <a:rPr lang="en-GB" dirty="0">
                <a:solidFill>
                  <a:srgbClr val="00B0F0"/>
                </a:solidFill>
              </a:rPr>
              <a:t>Understanding enablers and motivators  can inform latrine design</a:t>
            </a:r>
            <a:endParaRPr lang="en-US" dirty="0">
              <a:solidFill>
                <a:srgbClr val="00B0F0"/>
              </a:solidFill>
            </a:endParaRPr>
          </a:p>
        </p:txBody>
      </p:sp>
      <p:pic>
        <p:nvPicPr>
          <p:cNvPr id="24" name="Picture 23" descr="A picture containing text&#10;&#10;Description automatically generated">
            <a:extLst>
              <a:ext uri="{FF2B5EF4-FFF2-40B4-BE49-F238E27FC236}">
                <a16:creationId xmlns:a16="http://schemas.microsoft.com/office/drawing/2014/main" id="{55982CF1-0B62-4D5B-9F88-032384CAFB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79423" y="2456885"/>
            <a:ext cx="6228416" cy="2360700"/>
          </a:xfrm>
          <a:prstGeom prst="rect">
            <a:avLst/>
          </a:prstGeom>
        </p:spPr>
      </p:pic>
      <p:sp>
        <p:nvSpPr>
          <p:cNvPr id="35" name="TextBox 34">
            <a:extLst>
              <a:ext uri="{FF2B5EF4-FFF2-40B4-BE49-F238E27FC236}">
                <a16:creationId xmlns:a16="http://schemas.microsoft.com/office/drawing/2014/main" id="{9DC9F2E5-94BE-4EF4-B949-2126AD062C8F}"/>
              </a:ext>
            </a:extLst>
          </p:cNvPr>
          <p:cNvSpPr txBox="1"/>
          <p:nvPr/>
        </p:nvSpPr>
        <p:spPr>
          <a:xfrm>
            <a:off x="1506164" y="172847"/>
            <a:ext cx="7837194" cy="1200329"/>
          </a:xfrm>
          <a:prstGeom prst="rect">
            <a:avLst/>
          </a:prstGeom>
          <a:noFill/>
        </p:spPr>
        <p:txBody>
          <a:bodyPr wrap="square" rtlCol="0">
            <a:spAutoFit/>
          </a:bodyPr>
          <a:lstStyle/>
          <a:p>
            <a:r>
              <a:rPr lang="en-GB" dirty="0"/>
              <a:t>As part of the community engagement process, hygiene promoters will go through a 5 step process for designing activities to change behaviour and practices regarding public health risks, including excreta disposal and handwashing with soap.</a:t>
            </a:r>
            <a:endParaRPr lang="en-US" dirty="0"/>
          </a:p>
        </p:txBody>
      </p:sp>
      <p:sp>
        <p:nvSpPr>
          <p:cNvPr id="37" name="TextBox 36">
            <a:extLst>
              <a:ext uri="{FF2B5EF4-FFF2-40B4-BE49-F238E27FC236}">
                <a16:creationId xmlns:a16="http://schemas.microsoft.com/office/drawing/2014/main" id="{43442A52-5021-427D-94E5-7F17DFE7AE76}"/>
              </a:ext>
            </a:extLst>
          </p:cNvPr>
          <p:cNvSpPr txBox="1"/>
          <p:nvPr/>
        </p:nvSpPr>
        <p:spPr>
          <a:xfrm>
            <a:off x="3526351" y="1327009"/>
            <a:ext cx="559101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solidFill>
                  <a:srgbClr val="FF0066"/>
                </a:solidFill>
              </a:rPr>
              <a:t>WASH engineers need to pay attention to two of these steps as they can influence and improve the design of an excreta disposal system</a:t>
            </a:r>
            <a:endParaRPr lang="en-US" dirty="0">
              <a:solidFill>
                <a:srgbClr val="FF0066"/>
              </a:solidFill>
            </a:endParaRPr>
          </a:p>
        </p:txBody>
      </p:sp>
      <p:sp>
        <p:nvSpPr>
          <p:cNvPr id="38" name="TextBox 37">
            <a:extLst>
              <a:ext uri="{FF2B5EF4-FFF2-40B4-BE49-F238E27FC236}">
                <a16:creationId xmlns:a16="http://schemas.microsoft.com/office/drawing/2014/main" id="{58E2E2A3-EB8F-466E-BCFB-4B8E0784B66D}"/>
              </a:ext>
            </a:extLst>
          </p:cNvPr>
          <p:cNvSpPr txBox="1"/>
          <p:nvPr/>
        </p:nvSpPr>
        <p:spPr>
          <a:xfrm>
            <a:off x="9311503" y="2663431"/>
            <a:ext cx="2869688" cy="1754326"/>
          </a:xfrm>
          <a:prstGeom prst="rect">
            <a:avLst/>
          </a:prstGeom>
          <a:noFill/>
        </p:spPr>
        <p:txBody>
          <a:bodyPr wrap="square" rtlCol="0">
            <a:spAutoFit/>
          </a:bodyPr>
          <a:lstStyle/>
          <a:p>
            <a:r>
              <a:rPr lang="en-GB" dirty="0">
                <a:solidFill>
                  <a:srgbClr val="00B0F0"/>
                </a:solidFill>
              </a:rPr>
              <a:t>Understanding taboo in handling faecal sludge treatment by-products will influence both treatment design and operation and maintenance systems</a:t>
            </a:r>
            <a:endParaRPr lang="en-US" dirty="0">
              <a:solidFill>
                <a:srgbClr val="00B0F0"/>
              </a:solidFill>
            </a:endParaRPr>
          </a:p>
        </p:txBody>
      </p:sp>
      <p:sp>
        <p:nvSpPr>
          <p:cNvPr id="39" name="TextBox 38">
            <a:extLst>
              <a:ext uri="{FF2B5EF4-FFF2-40B4-BE49-F238E27FC236}">
                <a16:creationId xmlns:a16="http://schemas.microsoft.com/office/drawing/2014/main" id="{8D08560C-5D0C-4C4C-A243-2A8C957FA42B}"/>
              </a:ext>
            </a:extLst>
          </p:cNvPr>
          <p:cNvSpPr txBox="1"/>
          <p:nvPr/>
        </p:nvSpPr>
        <p:spPr>
          <a:xfrm>
            <a:off x="1651553" y="5009525"/>
            <a:ext cx="5228642" cy="1200329"/>
          </a:xfrm>
          <a:prstGeom prst="rect">
            <a:avLst/>
          </a:prstGeom>
          <a:noFill/>
        </p:spPr>
        <p:txBody>
          <a:bodyPr wrap="square" rtlCol="0">
            <a:spAutoFit/>
          </a:bodyPr>
          <a:lstStyle/>
          <a:p>
            <a:r>
              <a:rPr lang="en-GB" dirty="0">
                <a:solidFill>
                  <a:srgbClr val="00B0F0"/>
                </a:solidFill>
              </a:rPr>
              <a:t>Improving agriculture or energy production as a by-product of faecal sludge treatment could be a motivator for both latrine uptake and long-term sustainability of the excreta disposal system</a:t>
            </a:r>
            <a:endParaRPr lang="en-US" dirty="0">
              <a:solidFill>
                <a:srgbClr val="00B0F0"/>
              </a:solidFill>
            </a:endParaRPr>
          </a:p>
        </p:txBody>
      </p:sp>
      <p:sp>
        <p:nvSpPr>
          <p:cNvPr id="40" name="TextBox 39">
            <a:extLst>
              <a:ext uri="{FF2B5EF4-FFF2-40B4-BE49-F238E27FC236}">
                <a16:creationId xmlns:a16="http://schemas.microsoft.com/office/drawing/2014/main" id="{003AE220-6D46-4D97-840C-DC7249698912}"/>
              </a:ext>
            </a:extLst>
          </p:cNvPr>
          <p:cNvSpPr txBox="1"/>
          <p:nvPr/>
        </p:nvSpPr>
        <p:spPr>
          <a:xfrm>
            <a:off x="7319591" y="5031280"/>
            <a:ext cx="4235837" cy="923330"/>
          </a:xfrm>
          <a:prstGeom prst="rect">
            <a:avLst/>
          </a:prstGeom>
          <a:noFill/>
        </p:spPr>
        <p:txBody>
          <a:bodyPr wrap="square" rtlCol="0">
            <a:spAutoFit/>
          </a:bodyPr>
          <a:lstStyle/>
          <a:p>
            <a:r>
              <a:rPr lang="en-GB" dirty="0">
                <a:solidFill>
                  <a:srgbClr val="00B0F0"/>
                </a:solidFill>
              </a:rPr>
              <a:t>Design options for the excreta disposal system will influence any plan and activity to change behaviour and practices</a:t>
            </a:r>
            <a:endParaRPr lang="en-US" dirty="0">
              <a:solidFill>
                <a:srgbClr val="00B0F0"/>
              </a:solidFill>
            </a:endParaRPr>
          </a:p>
        </p:txBody>
      </p:sp>
    </p:spTree>
    <p:extLst>
      <p:ext uri="{BB962C8B-B14F-4D97-AF65-F5344CB8AC3E}">
        <p14:creationId xmlns:p14="http://schemas.microsoft.com/office/powerpoint/2010/main" val="2838159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2793C6-AB8B-4BE4-AE5C-FDC29D51791D}"/>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4" name="Rectangle 3">
            <a:hlinkClick r:id="rId2" action="ppaction://hlinksldjump"/>
            <a:extLst>
              <a:ext uri="{FF2B5EF4-FFF2-40B4-BE49-F238E27FC236}">
                <a16:creationId xmlns:a16="http://schemas.microsoft.com/office/drawing/2014/main" id="{46AC59FA-56E5-4C34-A2BE-E9EC456997ED}"/>
              </a:ext>
            </a:extLst>
          </p:cNvPr>
          <p:cNvSpPr/>
          <p:nvPr/>
        </p:nvSpPr>
        <p:spPr>
          <a:xfrm>
            <a:off x="0" y="244733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5" name="Rectangle 4">
            <a:hlinkClick r:id="rId3" action="ppaction://hlinksldjump"/>
            <a:extLst>
              <a:ext uri="{FF2B5EF4-FFF2-40B4-BE49-F238E27FC236}">
                <a16:creationId xmlns:a16="http://schemas.microsoft.com/office/drawing/2014/main" id="{E5FE5406-FBF8-4BF3-8CD9-EAAE8C67EA74}"/>
              </a:ext>
            </a:extLst>
          </p:cNvPr>
          <p:cNvSpPr/>
          <p:nvPr/>
        </p:nvSpPr>
        <p:spPr>
          <a:xfrm>
            <a:off x="-2" y="2785148"/>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4" action="ppaction://hlinksldjump"/>
            <a:extLst>
              <a:ext uri="{FF2B5EF4-FFF2-40B4-BE49-F238E27FC236}">
                <a16:creationId xmlns:a16="http://schemas.microsoft.com/office/drawing/2014/main" id="{AF4CD81B-5FCB-4B2C-BC02-1981C5D054D6}"/>
              </a:ext>
            </a:extLst>
          </p:cNvPr>
          <p:cNvSpPr/>
          <p:nvPr/>
        </p:nvSpPr>
        <p:spPr>
          <a:xfrm>
            <a:off x="-2" y="3584702"/>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5" action="ppaction://hlinksldjump"/>
            <a:extLst>
              <a:ext uri="{FF2B5EF4-FFF2-40B4-BE49-F238E27FC236}">
                <a16:creationId xmlns:a16="http://schemas.microsoft.com/office/drawing/2014/main" id="{43B38235-9031-4BB3-B934-8993CD6EEFDD}"/>
              </a:ext>
            </a:extLst>
          </p:cNvPr>
          <p:cNvSpPr/>
          <p:nvPr/>
        </p:nvSpPr>
        <p:spPr>
          <a:xfrm>
            <a:off x="0" y="4288734"/>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6" action="ppaction://hlinksldjump"/>
            <a:extLst>
              <a:ext uri="{FF2B5EF4-FFF2-40B4-BE49-F238E27FC236}">
                <a16:creationId xmlns:a16="http://schemas.microsoft.com/office/drawing/2014/main" id="{3B27FEFE-E3DB-46AE-A8EC-CE1FF78162CB}"/>
              </a:ext>
            </a:extLst>
          </p:cNvPr>
          <p:cNvSpPr/>
          <p:nvPr/>
        </p:nvSpPr>
        <p:spPr>
          <a:xfrm>
            <a:off x="-2" y="490855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9" name="Rectangle 8">
            <a:hlinkClick r:id="rId7" action="ppaction://hlinksldjump"/>
            <a:extLst>
              <a:ext uri="{FF2B5EF4-FFF2-40B4-BE49-F238E27FC236}">
                <a16:creationId xmlns:a16="http://schemas.microsoft.com/office/drawing/2014/main" id="{909A685D-5182-48BB-945F-1B871FC106C0}"/>
              </a:ext>
            </a:extLst>
          </p:cNvPr>
          <p:cNvSpPr/>
          <p:nvPr/>
        </p:nvSpPr>
        <p:spPr>
          <a:xfrm>
            <a:off x="-2" y="545872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0" name="Rectangle 9">
            <a:hlinkClick r:id="rId8" action="ppaction://hlinksldjump"/>
            <a:extLst>
              <a:ext uri="{FF2B5EF4-FFF2-40B4-BE49-F238E27FC236}">
                <a16:creationId xmlns:a16="http://schemas.microsoft.com/office/drawing/2014/main" id="{E6353CA2-B80B-46F0-BC33-D4E5DFFD3BFF}"/>
              </a:ext>
            </a:extLst>
          </p:cNvPr>
          <p:cNvSpPr/>
          <p:nvPr/>
        </p:nvSpPr>
        <p:spPr>
          <a:xfrm>
            <a:off x="-2" y="3192559"/>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1" name="Rectangle 10">
            <a:hlinkClick r:id="rId9" action="ppaction://hlinksldjump"/>
            <a:extLst>
              <a:ext uri="{FF2B5EF4-FFF2-40B4-BE49-F238E27FC236}">
                <a16:creationId xmlns:a16="http://schemas.microsoft.com/office/drawing/2014/main" id="{0B02304F-637F-4872-B902-0DB340D11D52}"/>
              </a:ext>
            </a:extLst>
          </p:cNvPr>
          <p:cNvSpPr/>
          <p:nvPr/>
        </p:nvSpPr>
        <p:spPr>
          <a:xfrm>
            <a:off x="0" y="38924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2" name="Rectangle 11">
            <a:hlinkClick r:id="rId10" action="ppaction://hlinksldjump"/>
            <a:extLst>
              <a:ext uri="{FF2B5EF4-FFF2-40B4-BE49-F238E27FC236}">
                <a16:creationId xmlns:a16="http://schemas.microsoft.com/office/drawing/2014/main" id="{6522F8C7-053E-4440-9160-BC91CC4CAD76}"/>
              </a:ext>
            </a:extLst>
          </p:cNvPr>
          <p:cNvSpPr/>
          <p:nvPr/>
        </p:nvSpPr>
        <p:spPr>
          <a:xfrm>
            <a:off x="-2" y="4598678"/>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3" name="Rectangle 12">
            <a:hlinkClick r:id="rId11" action="ppaction://hlinksldjump"/>
            <a:extLst>
              <a:ext uri="{FF2B5EF4-FFF2-40B4-BE49-F238E27FC236}">
                <a16:creationId xmlns:a16="http://schemas.microsoft.com/office/drawing/2014/main" id="{8C9BFA81-C4BD-4772-8577-2B033CBAE71F}"/>
              </a:ext>
            </a:extLst>
          </p:cNvPr>
          <p:cNvSpPr/>
          <p:nvPr/>
        </p:nvSpPr>
        <p:spPr>
          <a:xfrm>
            <a:off x="-2" y="5124450"/>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4" name="Rectangle 13">
            <a:hlinkClick r:id="rId12" action="ppaction://hlinksldjump"/>
            <a:extLst>
              <a:ext uri="{FF2B5EF4-FFF2-40B4-BE49-F238E27FC236}">
                <a16:creationId xmlns:a16="http://schemas.microsoft.com/office/drawing/2014/main" id="{6E6501D3-DD37-441D-B983-3A4C6CCE8A4E}"/>
              </a:ext>
            </a:extLst>
          </p:cNvPr>
          <p:cNvSpPr/>
          <p:nvPr/>
        </p:nvSpPr>
        <p:spPr>
          <a:xfrm>
            <a:off x="-3" y="21737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5" name="Rectangle 14">
            <a:hlinkClick r:id="rId13" action="ppaction://hlinksldjump"/>
            <a:extLst>
              <a:ext uri="{FF2B5EF4-FFF2-40B4-BE49-F238E27FC236}">
                <a16:creationId xmlns:a16="http://schemas.microsoft.com/office/drawing/2014/main" id="{5219EC2E-F1C5-4559-A505-6E3ABC9194C3}"/>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6" name="Rectangle 15">
            <a:hlinkClick r:id="rId14" action="ppaction://hlinksldjump"/>
            <a:extLst>
              <a:ext uri="{FF2B5EF4-FFF2-40B4-BE49-F238E27FC236}">
                <a16:creationId xmlns:a16="http://schemas.microsoft.com/office/drawing/2014/main" id="{EC7AB416-F3E4-4FD0-85B0-24F1C03C0D20}"/>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7" name="Rectangle 16">
            <a:hlinkClick r:id="rId15" action="ppaction://hlinksldjump"/>
            <a:extLst>
              <a:ext uri="{FF2B5EF4-FFF2-40B4-BE49-F238E27FC236}">
                <a16:creationId xmlns:a16="http://schemas.microsoft.com/office/drawing/2014/main" id="{E171C78D-04E8-4328-873C-BB8473C4E6A6}"/>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421B5289-4156-40E9-B36E-A233B72E35C3}"/>
              </a:ext>
            </a:extLst>
          </p:cNvPr>
          <p:cNvSpPr/>
          <p:nvPr/>
        </p:nvSpPr>
        <p:spPr>
          <a:xfrm>
            <a:off x="79570" y="182295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SaniTweak</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3B3221E7-A185-48EF-83AD-1FDC0ADD33BE}"/>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4" name="Rectangle 23">
            <a:hlinkClick r:id="rId17" action="ppaction://hlinksldjump"/>
            <a:extLst>
              <a:ext uri="{FF2B5EF4-FFF2-40B4-BE49-F238E27FC236}">
                <a16:creationId xmlns:a16="http://schemas.microsoft.com/office/drawing/2014/main" id="{E0E2BCEE-564B-422F-8A02-CCC4ABB5D819}"/>
              </a:ext>
            </a:extLst>
          </p:cNvPr>
          <p:cNvSpPr/>
          <p:nvPr/>
        </p:nvSpPr>
        <p:spPr>
          <a:xfrm>
            <a:off x="79571" y="1534643"/>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6" name="Rectangle 25">
            <a:hlinkClick r:id="rId18" action="ppaction://hlinksldjump"/>
            <a:extLst>
              <a:ext uri="{FF2B5EF4-FFF2-40B4-BE49-F238E27FC236}">
                <a16:creationId xmlns:a16="http://schemas.microsoft.com/office/drawing/2014/main" id="{45F66F16-E407-4A82-A50D-F3B9A81F62CE}"/>
              </a:ext>
            </a:extLst>
          </p:cNvPr>
          <p:cNvSpPr/>
          <p:nvPr/>
        </p:nvSpPr>
        <p:spPr>
          <a:xfrm>
            <a:off x="0" y="5887477"/>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Rectangle 34">
            <a:extLst>
              <a:ext uri="{FF2B5EF4-FFF2-40B4-BE49-F238E27FC236}">
                <a16:creationId xmlns:a16="http://schemas.microsoft.com/office/drawing/2014/main" id="{2EFE8185-718A-43ED-BB9A-4315550565A4}"/>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CBFE6EA1-4324-41E9-B0FF-6A983C605515}"/>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4E5A3C5B-2267-4E5C-BAA9-49EDD46BE83D}"/>
              </a:ext>
            </a:extLst>
          </p:cNvPr>
          <p:cNvSpPr txBox="1">
            <a:spLocks/>
          </p:cNvSpPr>
          <p:nvPr/>
        </p:nvSpPr>
        <p:spPr>
          <a:xfrm>
            <a:off x="4707844" y="698061"/>
            <a:ext cx="3877456" cy="7121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The goal</a:t>
            </a:r>
          </a:p>
        </p:txBody>
      </p:sp>
      <p:sp>
        <p:nvSpPr>
          <p:cNvPr id="39" name="Content Placeholder 2">
            <a:extLst>
              <a:ext uri="{FF2B5EF4-FFF2-40B4-BE49-F238E27FC236}">
                <a16:creationId xmlns:a16="http://schemas.microsoft.com/office/drawing/2014/main" id="{C8237F14-25B7-4E62-8A51-3A39A9EFB752}"/>
              </a:ext>
            </a:extLst>
          </p:cNvPr>
          <p:cNvSpPr txBox="1">
            <a:spLocks/>
          </p:cNvSpPr>
          <p:nvPr/>
        </p:nvSpPr>
        <p:spPr>
          <a:xfrm>
            <a:off x="1823853" y="1880287"/>
            <a:ext cx="5616258" cy="2767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Sani Tweaks’ aim is to ensure </a:t>
            </a:r>
            <a:br>
              <a:rPr lang="en-GB" dirty="0"/>
            </a:br>
            <a:r>
              <a:rPr lang="en-GB" dirty="0"/>
              <a:t>that, </a:t>
            </a:r>
            <a:r>
              <a:rPr lang="en-GB" b="1" dirty="0">
                <a:solidFill>
                  <a:srgbClr val="92D050"/>
                </a:solidFill>
              </a:rPr>
              <a:t>before the superstructure </a:t>
            </a:r>
            <a:br>
              <a:rPr lang="en-GB" b="1" dirty="0">
                <a:solidFill>
                  <a:srgbClr val="92D050"/>
                </a:solidFill>
              </a:rPr>
            </a:br>
            <a:r>
              <a:rPr lang="en-GB" b="1" dirty="0">
                <a:solidFill>
                  <a:srgbClr val="92D050"/>
                </a:solidFill>
              </a:rPr>
              <a:t>is designed</a:t>
            </a:r>
            <a:r>
              <a:rPr lang="en-GB" dirty="0"/>
              <a:t>, even in rapid onset emergencies, appropriate consultation with potential </a:t>
            </a:r>
            <a:br>
              <a:rPr lang="en-GB" dirty="0"/>
            </a:br>
            <a:r>
              <a:rPr lang="en-GB" dirty="0"/>
              <a:t>users happens. </a:t>
            </a:r>
          </a:p>
        </p:txBody>
      </p:sp>
      <p:graphicFrame>
        <p:nvGraphicFramePr>
          <p:cNvPr id="40" name="Diagram 39">
            <a:extLst>
              <a:ext uri="{FF2B5EF4-FFF2-40B4-BE49-F238E27FC236}">
                <a16:creationId xmlns:a16="http://schemas.microsoft.com/office/drawing/2014/main" id="{E36CE44F-F3D4-4F3E-8E70-ACBE588F2547}"/>
              </a:ext>
            </a:extLst>
          </p:cNvPr>
          <p:cNvGraphicFramePr/>
          <p:nvPr>
            <p:extLst>
              <p:ext uri="{D42A27DB-BD31-4B8C-83A1-F6EECF244321}">
                <p14:modId xmlns:p14="http://schemas.microsoft.com/office/powerpoint/2010/main" val="2145180715"/>
              </p:ext>
            </p:extLst>
          </p:nvPr>
        </p:nvGraphicFramePr>
        <p:xfrm>
          <a:off x="6870095" y="940070"/>
          <a:ext cx="4271077" cy="493528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41" name="Picture 40">
            <a:extLst>
              <a:ext uri="{FF2B5EF4-FFF2-40B4-BE49-F238E27FC236}">
                <a16:creationId xmlns:a16="http://schemas.microsoft.com/office/drawing/2014/main" id="{EBA3EF66-D49A-46D3-86EF-0368BE0E76B6}"/>
              </a:ext>
            </a:extLst>
          </p:cNvPr>
          <p:cNvPicPr>
            <a:picLocks noChangeAspect="1"/>
          </p:cNvPicPr>
          <p:nvPr/>
        </p:nvPicPr>
        <p:blipFill>
          <a:blip r:embed="rId24"/>
          <a:stretch>
            <a:fillRect/>
          </a:stretch>
        </p:blipFill>
        <p:spPr>
          <a:xfrm>
            <a:off x="6998813" y="4423782"/>
            <a:ext cx="1762695" cy="1762695"/>
          </a:xfrm>
          <a:prstGeom prst="rect">
            <a:avLst/>
          </a:prstGeom>
        </p:spPr>
      </p:pic>
      <p:sp>
        <p:nvSpPr>
          <p:cNvPr id="43" name="Action Button: Go to End 42">
            <a:hlinkClick r:id="rId25" action="ppaction://hlinksldjump" highlightClick="1"/>
            <a:extLst>
              <a:ext uri="{FF2B5EF4-FFF2-40B4-BE49-F238E27FC236}">
                <a16:creationId xmlns:a16="http://schemas.microsoft.com/office/drawing/2014/main" id="{FC4FB99D-72FF-4589-BF67-1A2FD51B3104}"/>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26" action="ppaction://hlinksldjump"/>
            <a:extLst>
              <a:ext uri="{FF2B5EF4-FFF2-40B4-BE49-F238E27FC236}">
                <a16:creationId xmlns:a16="http://schemas.microsoft.com/office/drawing/2014/main" id="{4C611672-6655-4700-BDCF-B42134229D58}"/>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
        <p:nvSpPr>
          <p:cNvPr id="29" name="TextBox 28">
            <a:extLst>
              <a:ext uri="{FF2B5EF4-FFF2-40B4-BE49-F238E27FC236}">
                <a16:creationId xmlns:a16="http://schemas.microsoft.com/office/drawing/2014/main" id="{7EC3A86A-9E03-49D7-897A-318960570F61}"/>
              </a:ext>
            </a:extLst>
          </p:cNvPr>
          <p:cNvSpPr txBox="1"/>
          <p:nvPr/>
        </p:nvSpPr>
        <p:spPr>
          <a:xfrm>
            <a:off x="1600327" y="121191"/>
            <a:ext cx="2063469" cy="369332"/>
          </a:xfrm>
          <a:prstGeom prst="rect">
            <a:avLst/>
          </a:prstGeom>
          <a:noFill/>
        </p:spPr>
        <p:txBody>
          <a:bodyPr wrap="square" rtlCol="0">
            <a:spAutoFit/>
          </a:bodyPr>
          <a:lstStyle/>
          <a:p>
            <a:r>
              <a:rPr lang="en-GB" b="1" dirty="0" err="1"/>
              <a:t>SaniTweak</a:t>
            </a:r>
            <a:endParaRPr lang="en-US" b="1" dirty="0"/>
          </a:p>
        </p:txBody>
      </p:sp>
    </p:spTree>
    <p:extLst>
      <p:ext uri="{BB962C8B-B14F-4D97-AF65-F5344CB8AC3E}">
        <p14:creationId xmlns:p14="http://schemas.microsoft.com/office/powerpoint/2010/main" val="1884629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6B5DC0-C0BE-44AF-9317-2227F92AFC93}"/>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5" name="Rectangle 4">
            <a:hlinkClick r:id="rId3" action="ppaction://hlinksldjump"/>
            <a:extLst>
              <a:ext uri="{FF2B5EF4-FFF2-40B4-BE49-F238E27FC236}">
                <a16:creationId xmlns:a16="http://schemas.microsoft.com/office/drawing/2014/main" id="{CBE94A7E-6EDC-4E37-A7D8-4D02E1280EDF}"/>
              </a:ext>
            </a:extLst>
          </p:cNvPr>
          <p:cNvSpPr/>
          <p:nvPr/>
        </p:nvSpPr>
        <p:spPr>
          <a:xfrm>
            <a:off x="0" y="244734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6" name="Rectangle 5">
            <a:hlinkClick r:id="rId4" action="ppaction://hlinksldjump"/>
            <a:extLst>
              <a:ext uri="{FF2B5EF4-FFF2-40B4-BE49-F238E27FC236}">
                <a16:creationId xmlns:a16="http://schemas.microsoft.com/office/drawing/2014/main" id="{4777D68C-1ABA-4E2B-80B2-9D52D10D929C}"/>
              </a:ext>
            </a:extLst>
          </p:cNvPr>
          <p:cNvSpPr/>
          <p:nvPr/>
        </p:nvSpPr>
        <p:spPr>
          <a:xfrm>
            <a:off x="-2" y="278515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7" name="Rectangle 6">
            <a:hlinkClick r:id="rId5" action="ppaction://hlinksldjump"/>
            <a:extLst>
              <a:ext uri="{FF2B5EF4-FFF2-40B4-BE49-F238E27FC236}">
                <a16:creationId xmlns:a16="http://schemas.microsoft.com/office/drawing/2014/main" id="{B8AE195E-70BC-4CA2-9B95-618875673D69}"/>
              </a:ext>
            </a:extLst>
          </p:cNvPr>
          <p:cNvSpPr/>
          <p:nvPr/>
        </p:nvSpPr>
        <p:spPr>
          <a:xfrm>
            <a:off x="-2" y="358470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9" name="Rectangle 8">
            <a:hlinkClick r:id="rId6" action="ppaction://hlinksldjump"/>
            <a:extLst>
              <a:ext uri="{FF2B5EF4-FFF2-40B4-BE49-F238E27FC236}">
                <a16:creationId xmlns:a16="http://schemas.microsoft.com/office/drawing/2014/main" id="{E98E9993-FA98-4673-9ADA-2EFDF48C2F4F}"/>
              </a:ext>
            </a:extLst>
          </p:cNvPr>
          <p:cNvSpPr/>
          <p:nvPr/>
        </p:nvSpPr>
        <p:spPr>
          <a:xfrm>
            <a:off x="0" y="428873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7" action="ppaction://hlinksldjump"/>
            <a:extLst>
              <a:ext uri="{FF2B5EF4-FFF2-40B4-BE49-F238E27FC236}">
                <a16:creationId xmlns:a16="http://schemas.microsoft.com/office/drawing/2014/main" id="{B9C15B21-EE00-4CF4-8DD0-13ED6C3F7924}"/>
              </a:ext>
            </a:extLst>
          </p:cNvPr>
          <p:cNvSpPr/>
          <p:nvPr/>
        </p:nvSpPr>
        <p:spPr>
          <a:xfrm>
            <a:off x="-2" y="490855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8" action="ppaction://hlinksldjump"/>
            <a:extLst>
              <a:ext uri="{FF2B5EF4-FFF2-40B4-BE49-F238E27FC236}">
                <a16:creationId xmlns:a16="http://schemas.microsoft.com/office/drawing/2014/main" id="{7850E134-DF27-4631-AB07-1DEDB21D0440}"/>
              </a:ext>
            </a:extLst>
          </p:cNvPr>
          <p:cNvSpPr/>
          <p:nvPr/>
        </p:nvSpPr>
        <p:spPr>
          <a:xfrm>
            <a:off x="-2" y="545872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9" action="ppaction://hlinksldjump"/>
            <a:extLst>
              <a:ext uri="{FF2B5EF4-FFF2-40B4-BE49-F238E27FC236}">
                <a16:creationId xmlns:a16="http://schemas.microsoft.com/office/drawing/2014/main" id="{1B0D3C31-C038-4B78-8A58-CD03F2CEB1BC}"/>
              </a:ext>
            </a:extLst>
          </p:cNvPr>
          <p:cNvSpPr/>
          <p:nvPr/>
        </p:nvSpPr>
        <p:spPr>
          <a:xfrm>
            <a:off x="-2" y="319256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3" name="Rectangle 12">
            <a:hlinkClick r:id="rId10" action="ppaction://hlinksldjump"/>
            <a:extLst>
              <a:ext uri="{FF2B5EF4-FFF2-40B4-BE49-F238E27FC236}">
                <a16:creationId xmlns:a16="http://schemas.microsoft.com/office/drawing/2014/main" id="{05792CD6-DCD5-441F-98F0-9F48CDAB3418}"/>
              </a:ext>
            </a:extLst>
          </p:cNvPr>
          <p:cNvSpPr/>
          <p:nvPr/>
        </p:nvSpPr>
        <p:spPr>
          <a:xfrm>
            <a:off x="0" y="38925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4" name="Rectangle 13">
            <a:hlinkClick r:id="rId11" action="ppaction://hlinksldjump"/>
            <a:extLst>
              <a:ext uri="{FF2B5EF4-FFF2-40B4-BE49-F238E27FC236}">
                <a16:creationId xmlns:a16="http://schemas.microsoft.com/office/drawing/2014/main" id="{30A2F372-E79A-45DB-80D4-1862083F99B6}"/>
              </a:ext>
            </a:extLst>
          </p:cNvPr>
          <p:cNvSpPr/>
          <p:nvPr/>
        </p:nvSpPr>
        <p:spPr>
          <a:xfrm>
            <a:off x="-2" y="4598681"/>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5" name="Rectangle 14">
            <a:hlinkClick r:id="rId12" action="ppaction://hlinksldjump"/>
            <a:extLst>
              <a:ext uri="{FF2B5EF4-FFF2-40B4-BE49-F238E27FC236}">
                <a16:creationId xmlns:a16="http://schemas.microsoft.com/office/drawing/2014/main" id="{A8EFEB40-2141-48AF-B4B7-A492CEA8C85E}"/>
              </a:ext>
            </a:extLst>
          </p:cNvPr>
          <p:cNvSpPr/>
          <p:nvPr/>
        </p:nvSpPr>
        <p:spPr>
          <a:xfrm>
            <a:off x="-2" y="5124453"/>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6" name="Rectangle 15">
            <a:hlinkClick r:id="rId13" action="ppaction://hlinksldjump"/>
            <a:extLst>
              <a:ext uri="{FF2B5EF4-FFF2-40B4-BE49-F238E27FC236}">
                <a16:creationId xmlns:a16="http://schemas.microsoft.com/office/drawing/2014/main" id="{470B025D-D34C-4E77-9CC4-9FDEBE728865}"/>
              </a:ext>
            </a:extLst>
          </p:cNvPr>
          <p:cNvSpPr/>
          <p:nvPr/>
        </p:nvSpPr>
        <p:spPr>
          <a:xfrm>
            <a:off x="-3" y="2173737"/>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7" name="Rectangle 16">
            <a:hlinkClick r:id="rId14" action="ppaction://hlinksldjump"/>
            <a:extLst>
              <a:ext uri="{FF2B5EF4-FFF2-40B4-BE49-F238E27FC236}">
                <a16:creationId xmlns:a16="http://schemas.microsoft.com/office/drawing/2014/main" id="{31556D79-1EA9-438C-9033-3CCE3576E2FB}"/>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8" name="Rectangle 17">
            <a:hlinkClick r:id="rId15" action="ppaction://hlinksldjump"/>
            <a:extLst>
              <a:ext uri="{FF2B5EF4-FFF2-40B4-BE49-F238E27FC236}">
                <a16:creationId xmlns:a16="http://schemas.microsoft.com/office/drawing/2014/main" id="{BE61E086-8E9A-4C24-AE32-60B683CED8DC}"/>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9" name="Rectangle 18">
            <a:hlinkClick r:id="rId16" action="ppaction://hlinksldjump"/>
            <a:extLst>
              <a:ext uri="{FF2B5EF4-FFF2-40B4-BE49-F238E27FC236}">
                <a16:creationId xmlns:a16="http://schemas.microsoft.com/office/drawing/2014/main" id="{1F283D10-BE05-40EE-AD29-89B9A4B584C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9A304806-4F22-43EF-B7CA-5E7174FEA1B2}"/>
              </a:ext>
            </a:extLst>
          </p:cNvPr>
          <p:cNvSpPr/>
          <p:nvPr/>
        </p:nvSpPr>
        <p:spPr>
          <a:xfrm>
            <a:off x="79573" y="183227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SaniTweak</a:t>
            </a:r>
            <a:endParaRPr lang="en-US" sz="900" dirty="0">
              <a:solidFill>
                <a:schemeClr val="tx1"/>
              </a:solidFill>
            </a:endParaRPr>
          </a:p>
        </p:txBody>
      </p:sp>
      <p:sp>
        <p:nvSpPr>
          <p:cNvPr id="21" name="Rectangle 20">
            <a:hlinkClick r:id="rId17" action="ppaction://hlinksldjump"/>
            <a:extLst>
              <a:ext uri="{FF2B5EF4-FFF2-40B4-BE49-F238E27FC236}">
                <a16:creationId xmlns:a16="http://schemas.microsoft.com/office/drawing/2014/main" id="{0CC89B01-66CB-4370-B558-3D92A242D712}"/>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8" action="ppaction://hlinksldjump"/>
            <a:extLst>
              <a:ext uri="{FF2B5EF4-FFF2-40B4-BE49-F238E27FC236}">
                <a16:creationId xmlns:a16="http://schemas.microsoft.com/office/drawing/2014/main" id="{3856E848-97DF-4C12-8AEC-1D75614D5706}"/>
              </a:ext>
            </a:extLst>
          </p:cNvPr>
          <p:cNvSpPr/>
          <p:nvPr/>
        </p:nvSpPr>
        <p:spPr>
          <a:xfrm>
            <a:off x="79573" y="1535159"/>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4" name="Rectangle 23">
            <a:hlinkClick r:id="rId19" action="ppaction://hlinksldjump"/>
            <a:extLst>
              <a:ext uri="{FF2B5EF4-FFF2-40B4-BE49-F238E27FC236}">
                <a16:creationId xmlns:a16="http://schemas.microsoft.com/office/drawing/2014/main" id="{8B7CF3F9-1707-4B97-8297-A2C5CFD50581}"/>
              </a:ext>
            </a:extLst>
          </p:cNvPr>
          <p:cNvSpPr/>
          <p:nvPr/>
        </p:nvSpPr>
        <p:spPr>
          <a:xfrm>
            <a:off x="0" y="588748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Rectangle 21">
            <a:extLst>
              <a:ext uri="{FF2B5EF4-FFF2-40B4-BE49-F238E27FC236}">
                <a16:creationId xmlns:a16="http://schemas.microsoft.com/office/drawing/2014/main" id="{ABC43024-E64A-4533-AEC7-B8CF11603C3E}"/>
              </a:ext>
            </a:extLst>
          </p:cNvPr>
          <p:cNvSpPr/>
          <p:nvPr/>
        </p:nvSpPr>
        <p:spPr>
          <a:xfrm>
            <a:off x="3872458" y="95411"/>
            <a:ext cx="5114166" cy="400110"/>
          </a:xfrm>
          <a:prstGeom prst="rect">
            <a:avLst/>
          </a:prstGeom>
        </p:spPr>
        <p:txBody>
          <a:bodyPr wrap="square">
            <a:spAutoFit/>
          </a:bodyPr>
          <a:lstStyle/>
          <a:p>
            <a:r>
              <a:rPr lang="en-GB" sz="2000" b="1" dirty="0">
                <a:solidFill>
                  <a:srgbClr val="61A534"/>
                </a:solidFill>
                <a:latin typeface="TStar"/>
              </a:rPr>
              <a:t>Sani Tweaks – What does it means?</a:t>
            </a:r>
            <a:endParaRPr lang="en-GB" sz="2000" b="1" i="0" dirty="0">
              <a:solidFill>
                <a:srgbClr val="61A534"/>
              </a:solidFill>
              <a:effectLst/>
              <a:latin typeface="TStar"/>
            </a:endParaRPr>
          </a:p>
        </p:txBody>
      </p:sp>
      <p:sp>
        <p:nvSpPr>
          <p:cNvPr id="25" name="Rectangle 24">
            <a:extLst>
              <a:ext uri="{FF2B5EF4-FFF2-40B4-BE49-F238E27FC236}">
                <a16:creationId xmlns:a16="http://schemas.microsoft.com/office/drawing/2014/main" id="{AADFB487-2F35-440A-B18E-268F8ED98C72}"/>
              </a:ext>
            </a:extLst>
          </p:cNvPr>
          <p:cNvSpPr/>
          <p:nvPr/>
        </p:nvSpPr>
        <p:spPr>
          <a:xfrm>
            <a:off x="1309928" y="4855548"/>
            <a:ext cx="4094233" cy="1569660"/>
          </a:xfrm>
          <a:prstGeom prst="rect">
            <a:avLst/>
          </a:prstGeom>
        </p:spPr>
        <p:txBody>
          <a:bodyPr wrap="square">
            <a:spAutoFit/>
          </a:bodyPr>
          <a:lstStyle/>
          <a:p>
            <a:pPr algn="just"/>
            <a:r>
              <a:rPr lang="en-GB" sz="1600" dirty="0">
                <a:solidFill>
                  <a:srgbClr val="212529"/>
                </a:solidFill>
                <a:latin typeface="open sans"/>
              </a:rPr>
              <a:t>Have a system in place for gathering feedback whilst the latrine is in use, and for ongoing repairs - particularly if the latrine is made of plastic sheeting. How will the latrines be kept clean, and how will they be </a:t>
            </a:r>
            <a:r>
              <a:rPr lang="en-GB" sz="1600" dirty="0" err="1">
                <a:solidFill>
                  <a:srgbClr val="212529"/>
                </a:solidFill>
                <a:latin typeface="open sans"/>
              </a:rPr>
              <a:t>desludged</a:t>
            </a:r>
            <a:r>
              <a:rPr lang="en-GB" sz="1600" dirty="0">
                <a:solidFill>
                  <a:srgbClr val="212529"/>
                </a:solidFill>
                <a:latin typeface="open sans"/>
              </a:rPr>
              <a:t> or replaced?</a:t>
            </a:r>
            <a:endParaRPr lang="en-GB" sz="1600" b="0" i="0" dirty="0">
              <a:solidFill>
                <a:srgbClr val="212529"/>
              </a:solidFill>
              <a:effectLst/>
              <a:latin typeface="open sans"/>
            </a:endParaRPr>
          </a:p>
        </p:txBody>
      </p:sp>
      <p:sp>
        <p:nvSpPr>
          <p:cNvPr id="26" name="Rectangle: Rounded Corners 25">
            <a:extLst>
              <a:ext uri="{FF2B5EF4-FFF2-40B4-BE49-F238E27FC236}">
                <a16:creationId xmlns:a16="http://schemas.microsoft.com/office/drawing/2014/main" id="{F4EBBDD7-DCAF-4FA6-9EBF-6644B7235CCB}"/>
              </a:ext>
            </a:extLst>
          </p:cNvPr>
          <p:cNvSpPr/>
          <p:nvPr/>
        </p:nvSpPr>
        <p:spPr>
          <a:xfrm>
            <a:off x="1425289" y="600998"/>
            <a:ext cx="1194150" cy="510778"/>
          </a:xfrm>
          <a:prstGeom prst="roundRect">
            <a:avLst/>
          </a:prstGeom>
          <a:ln w="38100"/>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GB" sz="2400" b="1" dirty="0">
                <a:solidFill>
                  <a:srgbClr val="333333"/>
                </a:solidFill>
                <a:latin typeface="TStar"/>
              </a:rPr>
              <a:t>Consult</a:t>
            </a:r>
          </a:p>
        </p:txBody>
      </p:sp>
      <p:sp>
        <p:nvSpPr>
          <p:cNvPr id="27" name="Rectangle 26">
            <a:extLst>
              <a:ext uri="{FF2B5EF4-FFF2-40B4-BE49-F238E27FC236}">
                <a16:creationId xmlns:a16="http://schemas.microsoft.com/office/drawing/2014/main" id="{1A112573-641F-4E77-9FD7-D5C995E7AF3D}"/>
              </a:ext>
            </a:extLst>
          </p:cNvPr>
          <p:cNvSpPr/>
          <p:nvPr/>
        </p:nvSpPr>
        <p:spPr>
          <a:xfrm>
            <a:off x="1309928" y="1151295"/>
            <a:ext cx="4012630" cy="1849731"/>
          </a:xfrm>
          <a:prstGeom prst="rect">
            <a:avLst/>
          </a:prstGeom>
        </p:spPr>
        <p:txBody>
          <a:bodyPr wrap="square">
            <a:spAutoFit/>
          </a:bodyPr>
          <a:lstStyle/>
          <a:p>
            <a:pPr algn="just"/>
            <a:r>
              <a:rPr lang="en-GB" sz="1600" dirty="0">
                <a:solidFill>
                  <a:srgbClr val="212529"/>
                </a:solidFill>
                <a:latin typeface="open sans"/>
              </a:rPr>
              <a:t>Before starting a latrine building programme, consult the users: what are their practices, preferences, minimum distance between men's and women's toilets, vulnerable people's needs, children and babies' needs, menstrual hygiene management needs, siting constraints.</a:t>
            </a:r>
          </a:p>
        </p:txBody>
      </p:sp>
      <p:sp>
        <p:nvSpPr>
          <p:cNvPr id="28" name="Rectangle: Rounded Corners 27">
            <a:extLst>
              <a:ext uri="{FF2B5EF4-FFF2-40B4-BE49-F238E27FC236}">
                <a16:creationId xmlns:a16="http://schemas.microsoft.com/office/drawing/2014/main" id="{9CFD7543-0563-42C2-B1FE-2A2E510113FF}"/>
              </a:ext>
            </a:extLst>
          </p:cNvPr>
          <p:cNvSpPr/>
          <p:nvPr/>
        </p:nvSpPr>
        <p:spPr>
          <a:xfrm>
            <a:off x="7916176" y="1865179"/>
            <a:ext cx="1147395" cy="510778"/>
          </a:xfrm>
          <a:prstGeom prst="roundRect">
            <a:avLst/>
          </a:prstGeom>
          <a:ln w="38100"/>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GB" sz="2400" b="1" dirty="0">
                <a:solidFill>
                  <a:srgbClr val="333333"/>
                </a:solidFill>
                <a:latin typeface="TStar"/>
              </a:rPr>
              <a:t>Modify</a:t>
            </a:r>
          </a:p>
        </p:txBody>
      </p:sp>
      <p:sp>
        <p:nvSpPr>
          <p:cNvPr id="29" name="Rectangle 28">
            <a:extLst>
              <a:ext uri="{FF2B5EF4-FFF2-40B4-BE49-F238E27FC236}">
                <a16:creationId xmlns:a16="http://schemas.microsoft.com/office/drawing/2014/main" id="{9118A4D1-F819-4132-B348-15A3D9E2CA0F}"/>
              </a:ext>
            </a:extLst>
          </p:cNvPr>
          <p:cNvSpPr/>
          <p:nvPr/>
        </p:nvSpPr>
        <p:spPr>
          <a:xfrm>
            <a:off x="7695657" y="2435742"/>
            <a:ext cx="4407567" cy="2554545"/>
          </a:xfrm>
          <a:prstGeom prst="rect">
            <a:avLst/>
          </a:prstGeom>
        </p:spPr>
        <p:txBody>
          <a:bodyPr wrap="square">
            <a:spAutoFit/>
          </a:bodyPr>
          <a:lstStyle/>
          <a:p>
            <a:pPr algn="just"/>
            <a:r>
              <a:rPr lang="en-GB" sz="1600" dirty="0">
                <a:solidFill>
                  <a:srgbClr val="212529"/>
                </a:solidFill>
                <a:latin typeface="open sans"/>
              </a:rPr>
              <a:t>Change both the design of the latrine, and the sanitation programme, and keep changing it as the programme continues. Consider lighting, door locks, accessibility, privacy, wall height, wall material, doors, male/female segregation, screens, adaptations for the disabled and elderly, child-specific latrines, sanitary pad reuse/drying or disposal facilities, handwashing facilities and handwashing motivators.</a:t>
            </a:r>
          </a:p>
        </p:txBody>
      </p:sp>
      <p:sp>
        <p:nvSpPr>
          <p:cNvPr id="30" name="Rectangle: Rounded Corners 29">
            <a:extLst>
              <a:ext uri="{FF2B5EF4-FFF2-40B4-BE49-F238E27FC236}">
                <a16:creationId xmlns:a16="http://schemas.microsoft.com/office/drawing/2014/main" id="{74725141-AD52-4E12-BE1D-5F4B4C7149E2}"/>
              </a:ext>
            </a:extLst>
          </p:cNvPr>
          <p:cNvSpPr/>
          <p:nvPr/>
        </p:nvSpPr>
        <p:spPr>
          <a:xfrm>
            <a:off x="1425289" y="4316597"/>
            <a:ext cx="1708630" cy="510778"/>
          </a:xfrm>
          <a:prstGeom prst="roundRect">
            <a:avLst/>
          </a:prstGeom>
          <a:ln w="38100"/>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GB" sz="2400" b="1" dirty="0">
                <a:solidFill>
                  <a:srgbClr val="333333"/>
                </a:solidFill>
                <a:latin typeface="TStar"/>
              </a:rPr>
              <a:t>Consult </a:t>
            </a:r>
            <a:r>
              <a:rPr lang="en-GB" sz="1600" dirty="0">
                <a:solidFill>
                  <a:srgbClr val="333333"/>
                </a:solidFill>
                <a:latin typeface="TStar"/>
              </a:rPr>
              <a:t>again</a:t>
            </a:r>
          </a:p>
        </p:txBody>
      </p:sp>
      <p:graphicFrame>
        <p:nvGraphicFramePr>
          <p:cNvPr id="31" name="Diagram 30">
            <a:extLst>
              <a:ext uri="{FF2B5EF4-FFF2-40B4-BE49-F238E27FC236}">
                <a16:creationId xmlns:a16="http://schemas.microsoft.com/office/drawing/2014/main" id="{554F7CD6-F7CC-4D93-BBA3-B6B09E9269B9}"/>
              </a:ext>
            </a:extLst>
          </p:cNvPr>
          <p:cNvGraphicFramePr/>
          <p:nvPr>
            <p:extLst>
              <p:ext uri="{D42A27DB-BD31-4B8C-83A1-F6EECF244321}">
                <p14:modId xmlns:p14="http://schemas.microsoft.com/office/powerpoint/2010/main" val="3493375255"/>
              </p:ext>
            </p:extLst>
          </p:nvPr>
        </p:nvGraphicFramePr>
        <p:xfrm>
          <a:off x="4009917" y="819123"/>
          <a:ext cx="4592015" cy="504172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32" name="Picture 31">
            <a:extLst>
              <a:ext uri="{FF2B5EF4-FFF2-40B4-BE49-F238E27FC236}">
                <a16:creationId xmlns:a16="http://schemas.microsoft.com/office/drawing/2014/main" id="{936718E9-32BA-4A05-9109-1E087B69B055}"/>
              </a:ext>
            </a:extLst>
          </p:cNvPr>
          <p:cNvPicPr>
            <a:picLocks noChangeAspect="1"/>
          </p:cNvPicPr>
          <p:nvPr/>
        </p:nvPicPr>
        <p:blipFill>
          <a:blip r:embed="rId25"/>
          <a:stretch>
            <a:fillRect/>
          </a:stretch>
        </p:blipFill>
        <p:spPr>
          <a:xfrm>
            <a:off x="7880995" y="5039289"/>
            <a:ext cx="1762695" cy="1762695"/>
          </a:xfrm>
          <a:prstGeom prst="rect">
            <a:avLst/>
          </a:prstGeom>
        </p:spPr>
      </p:pic>
      <p:sp>
        <p:nvSpPr>
          <p:cNvPr id="33" name="Rectangle 32">
            <a:extLst>
              <a:ext uri="{FF2B5EF4-FFF2-40B4-BE49-F238E27FC236}">
                <a16:creationId xmlns:a16="http://schemas.microsoft.com/office/drawing/2014/main" id="{6E219D5E-2972-425C-AF90-53BDA3E8F0C7}"/>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34" name="Action Button: Go Back or Previous 33">
            <a:hlinkClick r:id="" action="ppaction://hlinkshowjump?jump=previousslide" highlightClick="1"/>
            <a:extLst>
              <a:ext uri="{FF2B5EF4-FFF2-40B4-BE49-F238E27FC236}">
                <a16:creationId xmlns:a16="http://schemas.microsoft.com/office/drawing/2014/main" id="{47C1EE61-6904-42B7-8B1D-9255D2CB0274}"/>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Beginning 34">
            <a:hlinkClick r:id="rId26" action="ppaction://hlinksldjump" highlightClick="1"/>
            <a:extLst>
              <a:ext uri="{FF2B5EF4-FFF2-40B4-BE49-F238E27FC236}">
                <a16:creationId xmlns:a16="http://schemas.microsoft.com/office/drawing/2014/main" id="{6BB0E673-7E69-4B4C-847B-79FE55BB76F7}"/>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Forward or Next 35">
            <a:hlinkClick r:id="" action="ppaction://hlinkshowjump?jump=nextslide" highlightClick="1"/>
            <a:extLst>
              <a:ext uri="{FF2B5EF4-FFF2-40B4-BE49-F238E27FC236}">
                <a16:creationId xmlns:a16="http://schemas.microsoft.com/office/drawing/2014/main" id="{C617D9A7-FE14-4B4E-A4D8-1171C214F738}"/>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27" action="ppaction://hlinksldjump" highlightClick="1"/>
            <a:extLst>
              <a:ext uri="{FF2B5EF4-FFF2-40B4-BE49-F238E27FC236}">
                <a16:creationId xmlns:a16="http://schemas.microsoft.com/office/drawing/2014/main" id="{E20F838A-62AD-4307-88F4-78288E4F86FD}"/>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28" action="ppaction://hlinksldjump"/>
            <a:extLst>
              <a:ext uri="{FF2B5EF4-FFF2-40B4-BE49-F238E27FC236}">
                <a16:creationId xmlns:a16="http://schemas.microsoft.com/office/drawing/2014/main" id="{FDE3CFF4-D629-4FAB-B588-BDBFDADF0959}"/>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Tree>
    <p:extLst>
      <p:ext uri="{BB962C8B-B14F-4D97-AF65-F5344CB8AC3E}">
        <p14:creationId xmlns:p14="http://schemas.microsoft.com/office/powerpoint/2010/main" val="2848089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6B5DC0-C0BE-44AF-9317-2227F92AFC93}"/>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5" name="Rectangle 4">
            <a:hlinkClick r:id="rId4" action="ppaction://hlinksldjump"/>
            <a:extLst>
              <a:ext uri="{FF2B5EF4-FFF2-40B4-BE49-F238E27FC236}">
                <a16:creationId xmlns:a16="http://schemas.microsoft.com/office/drawing/2014/main" id="{CBE94A7E-6EDC-4E37-A7D8-4D02E1280EDF}"/>
              </a:ext>
            </a:extLst>
          </p:cNvPr>
          <p:cNvSpPr/>
          <p:nvPr/>
        </p:nvSpPr>
        <p:spPr>
          <a:xfrm>
            <a:off x="0" y="244734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6" name="Rectangle 5">
            <a:hlinkClick r:id="rId5" action="ppaction://hlinksldjump"/>
            <a:extLst>
              <a:ext uri="{FF2B5EF4-FFF2-40B4-BE49-F238E27FC236}">
                <a16:creationId xmlns:a16="http://schemas.microsoft.com/office/drawing/2014/main" id="{4777D68C-1ABA-4E2B-80B2-9D52D10D929C}"/>
              </a:ext>
            </a:extLst>
          </p:cNvPr>
          <p:cNvSpPr/>
          <p:nvPr/>
        </p:nvSpPr>
        <p:spPr>
          <a:xfrm>
            <a:off x="-2" y="278515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7" name="Rectangle 6">
            <a:hlinkClick r:id="rId6" action="ppaction://hlinksldjump"/>
            <a:extLst>
              <a:ext uri="{FF2B5EF4-FFF2-40B4-BE49-F238E27FC236}">
                <a16:creationId xmlns:a16="http://schemas.microsoft.com/office/drawing/2014/main" id="{B8AE195E-70BC-4CA2-9B95-618875673D69}"/>
              </a:ext>
            </a:extLst>
          </p:cNvPr>
          <p:cNvSpPr/>
          <p:nvPr/>
        </p:nvSpPr>
        <p:spPr>
          <a:xfrm>
            <a:off x="-2" y="358470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9" name="Rectangle 8">
            <a:hlinkClick r:id="rId7" action="ppaction://hlinksldjump"/>
            <a:extLst>
              <a:ext uri="{FF2B5EF4-FFF2-40B4-BE49-F238E27FC236}">
                <a16:creationId xmlns:a16="http://schemas.microsoft.com/office/drawing/2014/main" id="{E98E9993-FA98-4673-9ADA-2EFDF48C2F4F}"/>
              </a:ext>
            </a:extLst>
          </p:cNvPr>
          <p:cNvSpPr/>
          <p:nvPr/>
        </p:nvSpPr>
        <p:spPr>
          <a:xfrm>
            <a:off x="0" y="428873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8" action="ppaction://hlinksldjump"/>
            <a:extLst>
              <a:ext uri="{FF2B5EF4-FFF2-40B4-BE49-F238E27FC236}">
                <a16:creationId xmlns:a16="http://schemas.microsoft.com/office/drawing/2014/main" id="{B9C15B21-EE00-4CF4-8DD0-13ED6C3F7924}"/>
              </a:ext>
            </a:extLst>
          </p:cNvPr>
          <p:cNvSpPr/>
          <p:nvPr/>
        </p:nvSpPr>
        <p:spPr>
          <a:xfrm>
            <a:off x="-2" y="490855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9" action="ppaction://hlinksldjump"/>
            <a:extLst>
              <a:ext uri="{FF2B5EF4-FFF2-40B4-BE49-F238E27FC236}">
                <a16:creationId xmlns:a16="http://schemas.microsoft.com/office/drawing/2014/main" id="{7850E134-DF27-4631-AB07-1DEDB21D0440}"/>
              </a:ext>
            </a:extLst>
          </p:cNvPr>
          <p:cNvSpPr/>
          <p:nvPr/>
        </p:nvSpPr>
        <p:spPr>
          <a:xfrm>
            <a:off x="-2" y="545872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0" action="ppaction://hlinksldjump"/>
            <a:extLst>
              <a:ext uri="{FF2B5EF4-FFF2-40B4-BE49-F238E27FC236}">
                <a16:creationId xmlns:a16="http://schemas.microsoft.com/office/drawing/2014/main" id="{1B0D3C31-C038-4B78-8A58-CD03F2CEB1BC}"/>
              </a:ext>
            </a:extLst>
          </p:cNvPr>
          <p:cNvSpPr/>
          <p:nvPr/>
        </p:nvSpPr>
        <p:spPr>
          <a:xfrm>
            <a:off x="-2" y="319256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3" name="Rectangle 12">
            <a:hlinkClick r:id="rId11" action="ppaction://hlinksldjump"/>
            <a:extLst>
              <a:ext uri="{FF2B5EF4-FFF2-40B4-BE49-F238E27FC236}">
                <a16:creationId xmlns:a16="http://schemas.microsoft.com/office/drawing/2014/main" id="{05792CD6-DCD5-441F-98F0-9F48CDAB3418}"/>
              </a:ext>
            </a:extLst>
          </p:cNvPr>
          <p:cNvSpPr/>
          <p:nvPr/>
        </p:nvSpPr>
        <p:spPr>
          <a:xfrm>
            <a:off x="0" y="389249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4" name="Rectangle 13">
            <a:hlinkClick r:id="rId12" action="ppaction://hlinksldjump"/>
            <a:extLst>
              <a:ext uri="{FF2B5EF4-FFF2-40B4-BE49-F238E27FC236}">
                <a16:creationId xmlns:a16="http://schemas.microsoft.com/office/drawing/2014/main" id="{30A2F372-E79A-45DB-80D4-1862083F99B6}"/>
              </a:ext>
            </a:extLst>
          </p:cNvPr>
          <p:cNvSpPr/>
          <p:nvPr/>
        </p:nvSpPr>
        <p:spPr>
          <a:xfrm>
            <a:off x="-2" y="459868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5" name="Rectangle 14">
            <a:hlinkClick r:id="rId13" action="ppaction://hlinksldjump"/>
            <a:extLst>
              <a:ext uri="{FF2B5EF4-FFF2-40B4-BE49-F238E27FC236}">
                <a16:creationId xmlns:a16="http://schemas.microsoft.com/office/drawing/2014/main" id="{A8EFEB40-2141-48AF-B4B7-A492CEA8C85E}"/>
              </a:ext>
            </a:extLst>
          </p:cNvPr>
          <p:cNvSpPr/>
          <p:nvPr/>
        </p:nvSpPr>
        <p:spPr>
          <a:xfrm>
            <a:off x="-2" y="512445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6" name="Rectangle 15">
            <a:hlinkClick r:id="rId14" action="ppaction://hlinksldjump"/>
            <a:extLst>
              <a:ext uri="{FF2B5EF4-FFF2-40B4-BE49-F238E27FC236}">
                <a16:creationId xmlns:a16="http://schemas.microsoft.com/office/drawing/2014/main" id="{470B025D-D34C-4E77-9CC4-9FDEBE728865}"/>
              </a:ext>
            </a:extLst>
          </p:cNvPr>
          <p:cNvSpPr/>
          <p:nvPr/>
        </p:nvSpPr>
        <p:spPr>
          <a:xfrm>
            <a:off x="-3" y="217373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7" name="Rectangle 16">
            <a:hlinkClick r:id="rId15" action="ppaction://hlinksldjump"/>
            <a:extLst>
              <a:ext uri="{FF2B5EF4-FFF2-40B4-BE49-F238E27FC236}">
                <a16:creationId xmlns:a16="http://schemas.microsoft.com/office/drawing/2014/main" id="{31556D79-1EA9-438C-9033-3CCE3576E2FB}"/>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8" name="Rectangle 17">
            <a:hlinkClick r:id="rId16" action="ppaction://hlinksldjump"/>
            <a:extLst>
              <a:ext uri="{FF2B5EF4-FFF2-40B4-BE49-F238E27FC236}">
                <a16:creationId xmlns:a16="http://schemas.microsoft.com/office/drawing/2014/main" id="{BE61E086-8E9A-4C24-AE32-60B683CED8DC}"/>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9" name="Rectangle 18">
            <a:hlinkClick r:id="rId17" action="ppaction://hlinksldjump"/>
            <a:extLst>
              <a:ext uri="{FF2B5EF4-FFF2-40B4-BE49-F238E27FC236}">
                <a16:creationId xmlns:a16="http://schemas.microsoft.com/office/drawing/2014/main" id="{1F283D10-BE05-40EE-AD29-89B9A4B584C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9A304806-4F22-43EF-B7CA-5E7174FEA1B2}"/>
              </a:ext>
            </a:extLst>
          </p:cNvPr>
          <p:cNvSpPr/>
          <p:nvPr/>
        </p:nvSpPr>
        <p:spPr>
          <a:xfrm>
            <a:off x="79570" y="1824715"/>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SaniTweak</a:t>
            </a:r>
            <a:endParaRPr lang="en-US" sz="900" dirty="0">
              <a:solidFill>
                <a:schemeClr val="tx1"/>
              </a:solidFill>
            </a:endParaRPr>
          </a:p>
        </p:txBody>
      </p:sp>
      <p:sp>
        <p:nvSpPr>
          <p:cNvPr id="21" name="Rectangle 20">
            <a:hlinkClick r:id="rId18" action="ppaction://hlinksldjump"/>
            <a:extLst>
              <a:ext uri="{FF2B5EF4-FFF2-40B4-BE49-F238E27FC236}">
                <a16:creationId xmlns:a16="http://schemas.microsoft.com/office/drawing/2014/main" id="{0CC89B01-66CB-4370-B558-3D92A242D712}"/>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9" action="ppaction://hlinksldjump"/>
            <a:extLst>
              <a:ext uri="{FF2B5EF4-FFF2-40B4-BE49-F238E27FC236}">
                <a16:creationId xmlns:a16="http://schemas.microsoft.com/office/drawing/2014/main" id="{3856E848-97DF-4C12-8AEC-1D75614D5706}"/>
              </a:ext>
            </a:extLst>
          </p:cNvPr>
          <p:cNvSpPr/>
          <p:nvPr/>
        </p:nvSpPr>
        <p:spPr>
          <a:xfrm>
            <a:off x="79571" y="1535246"/>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4" name="Rectangle 23">
            <a:hlinkClick r:id="rId20" action="ppaction://hlinksldjump"/>
            <a:extLst>
              <a:ext uri="{FF2B5EF4-FFF2-40B4-BE49-F238E27FC236}">
                <a16:creationId xmlns:a16="http://schemas.microsoft.com/office/drawing/2014/main" id="{8B7CF3F9-1707-4B97-8297-A2C5CFD50581}"/>
              </a:ext>
            </a:extLst>
          </p:cNvPr>
          <p:cNvSpPr/>
          <p:nvPr/>
        </p:nvSpPr>
        <p:spPr>
          <a:xfrm>
            <a:off x="0" y="588747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E893E1A2-E10B-45FB-B778-875500321965}"/>
              </a:ext>
            </a:extLst>
          </p:cNvPr>
          <p:cNvSpPr/>
          <p:nvPr/>
        </p:nvSpPr>
        <p:spPr>
          <a:xfrm>
            <a:off x="3422933" y="91257"/>
            <a:ext cx="5114166" cy="400110"/>
          </a:xfrm>
          <a:prstGeom prst="rect">
            <a:avLst/>
          </a:prstGeom>
        </p:spPr>
        <p:txBody>
          <a:bodyPr wrap="square">
            <a:spAutoFit/>
          </a:bodyPr>
          <a:lstStyle/>
          <a:p>
            <a:r>
              <a:rPr lang="en-GB" sz="2000" b="1" dirty="0">
                <a:solidFill>
                  <a:srgbClr val="61A534"/>
                </a:solidFill>
                <a:latin typeface="TStar"/>
              </a:rPr>
              <a:t>Sani Tweaks - Best Practices in Sanitation</a:t>
            </a:r>
            <a:endParaRPr lang="en-GB" sz="2000" b="1" i="0" dirty="0">
              <a:solidFill>
                <a:srgbClr val="61A534"/>
              </a:solidFill>
              <a:effectLst/>
              <a:latin typeface="TStar"/>
            </a:endParaRPr>
          </a:p>
        </p:txBody>
      </p:sp>
      <p:sp>
        <p:nvSpPr>
          <p:cNvPr id="26" name="Rectangle 25">
            <a:extLst>
              <a:ext uri="{FF2B5EF4-FFF2-40B4-BE49-F238E27FC236}">
                <a16:creationId xmlns:a16="http://schemas.microsoft.com/office/drawing/2014/main" id="{D966DAAF-BA68-4467-BA41-87C4C82E5671}"/>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27" name="Action Button: Go Back or Previous 26">
            <a:hlinkClick r:id="" action="ppaction://hlinkshowjump?jump=previousslide" highlightClick="1"/>
            <a:extLst>
              <a:ext uri="{FF2B5EF4-FFF2-40B4-BE49-F238E27FC236}">
                <a16:creationId xmlns:a16="http://schemas.microsoft.com/office/drawing/2014/main" id="{5E3A550A-D238-42FF-A5C4-4CCF9CA8BF1E}"/>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Beginning 27">
            <a:hlinkClick r:id="rId21" action="ppaction://hlinksldjump" highlightClick="1"/>
            <a:extLst>
              <a:ext uri="{FF2B5EF4-FFF2-40B4-BE49-F238E27FC236}">
                <a16:creationId xmlns:a16="http://schemas.microsoft.com/office/drawing/2014/main" id="{D6F8E698-98F3-4F03-9CB9-4EAEE4F5A65B}"/>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C7174D13-3A9F-43C2-AB9D-D84547B346E3}"/>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22" action="ppaction://hlinksldjump" highlightClick="1"/>
            <a:extLst>
              <a:ext uri="{FF2B5EF4-FFF2-40B4-BE49-F238E27FC236}">
                <a16:creationId xmlns:a16="http://schemas.microsoft.com/office/drawing/2014/main" id="{A882CDA5-EF40-483F-AC1D-2AEF1B5EA2F2}"/>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2508F2D-2132-44F4-8F7C-7E448474EF3C}"/>
              </a:ext>
            </a:extLst>
          </p:cNvPr>
          <p:cNvPicPr>
            <a:picLocks noChangeAspect="1"/>
          </p:cNvPicPr>
          <p:nvPr/>
        </p:nvPicPr>
        <p:blipFill>
          <a:blip r:embed="rId23"/>
          <a:stretch>
            <a:fillRect/>
          </a:stretch>
        </p:blipFill>
        <p:spPr>
          <a:xfrm>
            <a:off x="10147906" y="1608485"/>
            <a:ext cx="1552683" cy="3469573"/>
          </a:xfrm>
          <a:prstGeom prst="rect">
            <a:avLst/>
          </a:prstGeom>
        </p:spPr>
      </p:pic>
      <p:sp>
        <p:nvSpPr>
          <p:cNvPr id="32" name="Rectangle 31">
            <a:hlinkClick r:id="rId24" action="ppaction://hlinksldjump"/>
            <a:extLst>
              <a:ext uri="{FF2B5EF4-FFF2-40B4-BE49-F238E27FC236}">
                <a16:creationId xmlns:a16="http://schemas.microsoft.com/office/drawing/2014/main" id="{9D947FC2-6A16-4F70-84DA-57FBB61C774F}"/>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pic>
        <p:nvPicPr>
          <p:cNvPr id="2" name="Online Media 1" title="Best Practices in Emergency Sanitation - Sani Tweaks">
            <a:hlinkClick r:id="" action="ppaction://media"/>
            <a:extLst>
              <a:ext uri="{FF2B5EF4-FFF2-40B4-BE49-F238E27FC236}">
                <a16:creationId xmlns:a16="http://schemas.microsoft.com/office/drawing/2014/main" id="{D7C96F6C-5F48-4C1C-A480-A8476331C513}"/>
              </a:ext>
            </a:extLst>
          </p:cNvPr>
          <p:cNvPicPr>
            <a:picLocks noRot="1" noChangeAspect="1"/>
          </p:cNvPicPr>
          <p:nvPr>
            <a:videoFile r:link="rId1"/>
          </p:nvPr>
        </p:nvPicPr>
        <p:blipFill>
          <a:blip r:embed="rId25"/>
          <a:stretch>
            <a:fillRect/>
          </a:stretch>
        </p:blipFill>
        <p:spPr>
          <a:xfrm>
            <a:off x="2291592" y="1419474"/>
            <a:ext cx="7406251" cy="4184532"/>
          </a:xfrm>
          <a:prstGeom prst="rect">
            <a:avLst/>
          </a:prstGeom>
        </p:spPr>
      </p:pic>
      <p:sp>
        <p:nvSpPr>
          <p:cNvPr id="3" name="TextBox 2">
            <a:extLst>
              <a:ext uri="{FF2B5EF4-FFF2-40B4-BE49-F238E27FC236}">
                <a16:creationId xmlns:a16="http://schemas.microsoft.com/office/drawing/2014/main" id="{CE2ADD92-9F00-4668-8E51-6D892BD581B4}"/>
              </a:ext>
            </a:extLst>
          </p:cNvPr>
          <p:cNvSpPr txBox="1"/>
          <p:nvPr/>
        </p:nvSpPr>
        <p:spPr>
          <a:xfrm>
            <a:off x="4296697" y="835742"/>
            <a:ext cx="3087329" cy="369332"/>
          </a:xfrm>
          <a:prstGeom prst="rect">
            <a:avLst/>
          </a:prstGeom>
          <a:noFill/>
        </p:spPr>
        <p:txBody>
          <a:bodyPr wrap="square" rtlCol="0">
            <a:spAutoFit/>
          </a:bodyPr>
          <a:lstStyle/>
          <a:p>
            <a:r>
              <a:rPr lang="en-GB" dirty="0"/>
              <a:t>See </a:t>
            </a:r>
            <a:r>
              <a:rPr lang="en-GB" dirty="0">
                <a:hlinkClick r:id="rId26"/>
              </a:rPr>
              <a:t>Sani Tweak video</a:t>
            </a:r>
            <a:endParaRPr lang="en-US" dirty="0"/>
          </a:p>
        </p:txBody>
      </p:sp>
    </p:spTree>
    <p:extLst>
      <p:ext uri="{BB962C8B-B14F-4D97-AF65-F5344CB8AC3E}">
        <p14:creationId xmlns:p14="http://schemas.microsoft.com/office/powerpoint/2010/main" val="21510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6B5DC0-C0BE-44AF-9317-2227F92AFC93}"/>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5" name="Rectangle 4">
            <a:hlinkClick r:id="rId3" action="ppaction://hlinksldjump"/>
            <a:extLst>
              <a:ext uri="{FF2B5EF4-FFF2-40B4-BE49-F238E27FC236}">
                <a16:creationId xmlns:a16="http://schemas.microsoft.com/office/drawing/2014/main" id="{CBE94A7E-6EDC-4E37-A7D8-4D02E1280EDF}"/>
              </a:ext>
            </a:extLst>
          </p:cNvPr>
          <p:cNvSpPr/>
          <p:nvPr/>
        </p:nvSpPr>
        <p:spPr>
          <a:xfrm>
            <a:off x="0" y="243846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6" name="Rectangle 5">
            <a:hlinkClick r:id="rId4" action="ppaction://hlinksldjump"/>
            <a:extLst>
              <a:ext uri="{FF2B5EF4-FFF2-40B4-BE49-F238E27FC236}">
                <a16:creationId xmlns:a16="http://schemas.microsoft.com/office/drawing/2014/main" id="{4777D68C-1ABA-4E2B-80B2-9D52D10D929C}"/>
              </a:ext>
            </a:extLst>
          </p:cNvPr>
          <p:cNvSpPr/>
          <p:nvPr/>
        </p:nvSpPr>
        <p:spPr>
          <a:xfrm>
            <a:off x="-2" y="277627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7" name="Rectangle 6">
            <a:hlinkClick r:id="rId5" action="ppaction://hlinksldjump"/>
            <a:extLst>
              <a:ext uri="{FF2B5EF4-FFF2-40B4-BE49-F238E27FC236}">
                <a16:creationId xmlns:a16="http://schemas.microsoft.com/office/drawing/2014/main" id="{B8AE195E-70BC-4CA2-9B95-618875673D69}"/>
              </a:ext>
            </a:extLst>
          </p:cNvPr>
          <p:cNvSpPr/>
          <p:nvPr/>
        </p:nvSpPr>
        <p:spPr>
          <a:xfrm>
            <a:off x="-2" y="357582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9" name="Rectangle 8">
            <a:hlinkClick r:id="rId6" action="ppaction://hlinksldjump"/>
            <a:extLst>
              <a:ext uri="{FF2B5EF4-FFF2-40B4-BE49-F238E27FC236}">
                <a16:creationId xmlns:a16="http://schemas.microsoft.com/office/drawing/2014/main" id="{E98E9993-FA98-4673-9ADA-2EFDF48C2F4F}"/>
              </a:ext>
            </a:extLst>
          </p:cNvPr>
          <p:cNvSpPr/>
          <p:nvPr/>
        </p:nvSpPr>
        <p:spPr>
          <a:xfrm>
            <a:off x="0" y="427986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7" action="ppaction://hlinksldjump"/>
            <a:extLst>
              <a:ext uri="{FF2B5EF4-FFF2-40B4-BE49-F238E27FC236}">
                <a16:creationId xmlns:a16="http://schemas.microsoft.com/office/drawing/2014/main" id="{B9C15B21-EE00-4CF4-8DD0-13ED6C3F7924}"/>
              </a:ext>
            </a:extLst>
          </p:cNvPr>
          <p:cNvSpPr/>
          <p:nvPr/>
        </p:nvSpPr>
        <p:spPr>
          <a:xfrm>
            <a:off x="-2" y="489968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1" name="Rectangle 10">
            <a:hlinkClick r:id="rId8" action="ppaction://hlinksldjump"/>
            <a:extLst>
              <a:ext uri="{FF2B5EF4-FFF2-40B4-BE49-F238E27FC236}">
                <a16:creationId xmlns:a16="http://schemas.microsoft.com/office/drawing/2014/main" id="{7850E134-DF27-4631-AB07-1DEDB21D0440}"/>
              </a:ext>
            </a:extLst>
          </p:cNvPr>
          <p:cNvSpPr/>
          <p:nvPr/>
        </p:nvSpPr>
        <p:spPr>
          <a:xfrm>
            <a:off x="-2" y="5449850"/>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9" action="ppaction://hlinksldjump"/>
            <a:extLst>
              <a:ext uri="{FF2B5EF4-FFF2-40B4-BE49-F238E27FC236}">
                <a16:creationId xmlns:a16="http://schemas.microsoft.com/office/drawing/2014/main" id="{1B0D3C31-C038-4B78-8A58-CD03F2CEB1BC}"/>
              </a:ext>
            </a:extLst>
          </p:cNvPr>
          <p:cNvSpPr/>
          <p:nvPr/>
        </p:nvSpPr>
        <p:spPr>
          <a:xfrm>
            <a:off x="-2" y="3183686"/>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3" name="Rectangle 12">
            <a:hlinkClick r:id="rId10" action="ppaction://hlinksldjump"/>
            <a:extLst>
              <a:ext uri="{FF2B5EF4-FFF2-40B4-BE49-F238E27FC236}">
                <a16:creationId xmlns:a16="http://schemas.microsoft.com/office/drawing/2014/main" id="{05792CD6-DCD5-441F-98F0-9F48CDAB3418}"/>
              </a:ext>
            </a:extLst>
          </p:cNvPr>
          <p:cNvSpPr/>
          <p:nvPr/>
        </p:nvSpPr>
        <p:spPr>
          <a:xfrm>
            <a:off x="0" y="388362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4" name="Rectangle 13">
            <a:hlinkClick r:id="rId11" action="ppaction://hlinksldjump"/>
            <a:extLst>
              <a:ext uri="{FF2B5EF4-FFF2-40B4-BE49-F238E27FC236}">
                <a16:creationId xmlns:a16="http://schemas.microsoft.com/office/drawing/2014/main" id="{30A2F372-E79A-45DB-80D4-1862083F99B6}"/>
              </a:ext>
            </a:extLst>
          </p:cNvPr>
          <p:cNvSpPr/>
          <p:nvPr/>
        </p:nvSpPr>
        <p:spPr>
          <a:xfrm>
            <a:off x="-2" y="4589805"/>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5" name="Rectangle 14">
            <a:hlinkClick r:id="rId12" action="ppaction://hlinksldjump"/>
            <a:extLst>
              <a:ext uri="{FF2B5EF4-FFF2-40B4-BE49-F238E27FC236}">
                <a16:creationId xmlns:a16="http://schemas.microsoft.com/office/drawing/2014/main" id="{A8EFEB40-2141-48AF-B4B7-A492CEA8C85E}"/>
              </a:ext>
            </a:extLst>
          </p:cNvPr>
          <p:cNvSpPr/>
          <p:nvPr/>
        </p:nvSpPr>
        <p:spPr>
          <a:xfrm>
            <a:off x="-2" y="511557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6" name="Rectangle 15">
            <a:hlinkClick r:id="rId13" action="ppaction://hlinksldjump"/>
            <a:extLst>
              <a:ext uri="{FF2B5EF4-FFF2-40B4-BE49-F238E27FC236}">
                <a16:creationId xmlns:a16="http://schemas.microsoft.com/office/drawing/2014/main" id="{470B025D-D34C-4E77-9CC4-9FDEBE728865}"/>
              </a:ext>
            </a:extLst>
          </p:cNvPr>
          <p:cNvSpPr/>
          <p:nvPr/>
        </p:nvSpPr>
        <p:spPr>
          <a:xfrm>
            <a:off x="-3" y="216486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7" name="Rectangle 16">
            <a:hlinkClick r:id="rId14" action="ppaction://hlinksldjump"/>
            <a:extLst>
              <a:ext uri="{FF2B5EF4-FFF2-40B4-BE49-F238E27FC236}">
                <a16:creationId xmlns:a16="http://schemas.microsoft.com/office/drawing/2014/main" id="{31556D79-1EA9-438C-9033-3CCE3576E2FB}"/>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8" name="Rectangle 17">
            <a:hlinkClick r:id="rId15" action="ppaction://hlinksldjump"/>
            <a:extLst>
              <a:ext uri="{FF2B5EF4-FFF2-40B4-BE49-F238E27FC236}">
                <a16:creationId xmlns:a16="http://schemas.microsoft.com/office/drawing/2014/main" id="{BE61E086-8E9A-4C24-AE32-60B683CED8DC}"/>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9" name="Rectangle 18">
            <a:hlinkClick r:id="rId16" action="ppaction://hlinksldjump"/>
            <a:extLst>
              <a:ext uri="{FF2B5EF4-FFF2-40B4-BE49-F238E27FC236}">
                <a16:creationId xmlns:a16="http://schemas.microsoft.com/office/drawing/2014/main" id="{1F283D10-BE05-40EE-AD29-89B9A4B584C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9A304806-4F22-43EF-B7CA-5E7174FEA1B2}"/>
              </a:ext>
            </a:extLst>
          </p:cNvPr>
          <p:cNvSpPr/>
          <p:nvPr/>
        </p:nvSpPr>
        <p:spPr>
          <a:xfrm>
            <a:off x="79573" y="1821844"/>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solidFill>
                  <a:schemeClr val="tx1"/>
                </a:solidFill>
              </a:rPr>
              <a:t>SaniTweak</a:t>
            </a:r>
            <a:endParaRPr lang="en-US" sz="900" dirty="0">
              <a:solidFill>
                <a:schemeClr val="tx1"/>
              </a:solidFill>
            </a:endParaRPr>
          </a:p>
        </p:txBody>
      </p:sp>
      <p:sp>
        <p:nvSpPr>
          <p:cNvPr id="21" name="Rectangle 20">
            <a:hlinkClick r:id="rId17" action="ppaction://hlinksldjump"/>
            <a:extLst>
              <a:ext uri="{FF2B5EF4-FFF2-40B4-BE49-F238E27FC236}">
                <a16:creationId xmlns:a16="http://schemas.microsoft.com/office/drawing/2014/main" id="{0CC89B01-66CB-4370-B558-3D92A242D712}"/>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8" action="ppaction://hlinksldjump"/>
            <a:extLst>
              <a:ext uri="{FF2B5EF4-FFF2-40B4-BE49-F238E27FC236}">
                <a16:creationId xmlns:a16="http://schemas.microsoft.com/office/drawing/2014/main" id="{3856E848-97DF-4C12-8AEC-1D75614D5706}"/>
              </a:ext>
            </a:extLst>
          </p:cNvPr>
          <p:cNvSpPr/>
          <p:nvPr/>
        </p:nvSpPr>
        <p:spPr>
          <a:xfrm>
            <a:off x="79573" y="1534011"/>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4" name="Rectangle 23">
            <a:hlinkClick r:id="rId19" action="ppaction://hlinksldjump"/>
            <a:extLst>
              <a:ext uri="{FF2B5EF4-FFF2-40B4-BE49-F238E27FC236}">
                <a16:creationId xmlns:a16="http://schemas.microsoft.com/office/drawing/2014/main" id="{8B7CF3F9-1707-4B97-8297-A2C5CFD50581}"/>
              </a:ext>
            </a:extLst>
          </p:cNvPr>
          <p:cNvSpPr/>
          <p:nvPr/>
        </p:nvSpPr>
        <p:spPr>
          <a:xfrm>
            <a:off x="0" y="587860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2" name="Content Placeholder 5">
            <a:extLst>
              <a:ext uri="{FF2B5EF4-FFF2-40B4-BE49-F238E27FC236}">
                <a16:creationId xmlns:a16="http://schemas.microsoft.com/office/drawing/2014/main" id="{6CC5D1FF-13BC-470D-825B-210CD5C63B77}"/>
              </a:ext>
            </a:extLst>
          </p:cNvPr>
          <p:cNvSpPr>
            <a:spLocks noGrp="1"/>
          </p:cNvSpPr>
          <p:nvPr>
            <p:ph idx="1"/>
          </p:nvPr>
        </p:nvSpPr>
        <p:spPr>
          <a:xfrm>
            <a:off x="1683971" y="1334582"/>
            <a:ext cx="3971305" cy="3387547"/>
          </a:xfrm>
        </p:spPr>
        <p:txBody>
          <a:bodyPr>
            <a:noAutofit/>
          </a:bodyPr>
          <a:lstStyle/>
          <a:p>
            <a:pPr marL="0" indent="0">
              <a:buNone/>
            </a:pPr>
            <a:r>
              <a:rPr lang="en-GB" dirty="0"/>
              <a:t>The following resources provide guidance, in a variety of formats to suit different needs, </a:t>
            </a:r>
            <a:r>
              <a:rPr lang="en-GB" dirty="0" err="1"/>
              <a:t>onhow</a:t>
            </a:r>
            <a:r>
              <a:rPr lang="en-GB" dirty="0"/>
              <a:t> to conduct such continuous consultation with the community:</a:t>
            </a:r>
          </a:p>
        </p:txBody>
      </p:sp>
      <p:sp>
        <p:nvSpPr>
          <p:cNvPr id="25" name="Title 3">
            <a:extLst>
              <a:ext uri="{FF2B5EF4-FFF2-40B4-BE49-F238E27FC236}">
                <a16:creationId xmlns:a16="http://schemas.microsoft.com/office/drawing/2014/main" id="{7AFE664B-4636-4EA5-83C6-DE9CA8DFC26F}"/>
              </a:ext>
            </a:extLst>
          </p:cNvPr>
          <p:cNvSpPr txBox="1">
            <a:spLocks/>
          </p:cNvSpPr>
          <p:nvPr/>
        </p:nvSpPr>
        <p:spPr>
          <a:xfrm>
            <a:off x="1644454" y="281317"/>
            <a:ext cx="6310745" cy="7511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Trebuchet MS" panose="020B0703020202090204" pitchFamily="34" charset="0"/>
                <a:ea typeface="+mj-ea"/>
                <a:cs typeface="+mj-cs"/>
              </a:defRPr>
            </a:lvl1pPr>
          </a:lstStyle>
          <a:p>
            <a:r>
              <a:rPr lang="en-GB" sz="3600" dirty="0"/>
              <a:t>Sani Tweaks Resources</a:t>
            </a:r>
            <a:endParaRPr lang="en-US" sz="3600" dirty="0">
              <a:solidFill>
                <a:schemeClr val="accent1"/>
              </a:solidFill>
            </a:endParaRPr>
          </a:p>
        </p:txBody>
      </p:sp>
      <p:pic>
        <p:nvPicPr>
          <p:cNvPr id="26" name="Content Placeholder 4">
            <a:extLst>
              <a:ext uri="{FF2B5EF4-FFF2-40B4-BE49-F238E27FC236}">
                <a16:creationId xmlns:a16="http://schemas.microsoft.com/office/drawing/2014/main" id="{1D9A0F03-93CB-4B69-9D21-44E420E5D6EF}"/>
              </a:ext>
            </a:extLst>
          </p:cNvPr>
          <p:cNvPicPr>
            <a:picLocks noChangeAspect="1"/>
          </p:cNvPicPr>
          <p:nvPr/>
        </p:nvPicPr>
        <p:blipFill>
          <a:blip r:embed="rId20"/>
          <a:stretch>
            <a:fillRect/>
          </a:stretch>
        </p:blipFill>
        <p:spPr>
          <a:xfrm>
            <a:off x="6394382" y="1414830"/>
            <a:ext cx="3488788" cy="2446540"/>
          </a:xfrm>
          <a:prstGeom prst="rect">
            <a:avLst/>
          </a:prstGeom>
        </p:spPr>
      </p:pic>
      <p:pic>
        <p:nvPicPr>
          <p:cNvPr id="27" name="Picture 26">
            <a:extLst>
              <a:ext uri="{FF2B5EF4-FFF2-40B4-BE49-F238E27FC236}">
                <a16:creationId xmlns:a16="http://schemas.microsoft.com/office/drawing/2014/main" id="{6D57D22E-77FE-455A-9858-66D68FB459C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65241" y="2966099"/>
            <a:ext cx="3240670" cy="2308713"/>
          </a:xfrm>
          <a:prstGeom prst="rect">
            <a:avLst/>
          </a:prstGeom>
          <a:ln w="69850">
            <a:solidFill>
              <a:schemeClr val="lt1">
                <a:hueOff val="0"/>
                <a:satOff val="0"/>
                <a:lumOff val="0"/>
              </a:schemeClr>
            </a:solidFill>
            <a:miter lim="800000"/>
          </a:ln>
        </p:spPr>
      </p:pic>
      <p:sp>
        <p:nvSpPr>
          <p:cNvPr id="28" name="Content Placeholder 5">
            <a:extLst>
              <a:ext uri="{FF2B5EF4-FFF2-40B4-BE49-F238E27FC236}">
                <a16:creationId xmlns:a16="http://schemas.microsoft.com/office/drawing/2014/main" id="{872CACBD-8621-4AE6-AC54-97C052B62A74}"/>
              </a:ext>
            </a:extLst>
          </p:cNvPr>
          <p:cNvSpPr txBox="1">
            <a:spLocks/>
          </p:cNvSpPr>
          <p:nvPr/>
        </p:nvSpPr>
        <p:spPr>
          <a:xfrm>
            <a:off x="9964454" y="1653865"/>
            <a:ext cx="1691244" cy="37122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Checklist</a:t>
            </a:r>
          </a:p>
        </p:txBody>
      </p:sp>
      <p:sp>
        <p:nvSpPr>
          <p:cNvPr id="29" name="Content Placeholder 5">
            <a:extLst>
              <a:ext uri="{FF2B5EF4-FFF2-40B4-BE49-F238E27FC236}">
                <a16:creationId xmlns:a16="http://schemas.microsoft.com/office/drawing/2014/main" id="{F8BFD07B-8F74-4680-BEED-D6350300389B}"/>
              </a:ext>
            </a:extLst>
          </p:cNvPr>
          <p:cNvSpPr txBox="1">
            <a:spLocks/>
          </p:cNvSpPr>
          <p:nvPr/>
        </p:nvSpPr>
        <p:spPr>
          <a:xfrm>
            <a:off x="10565478" y="3917900"/>
            <a:ext cx="1691244" cy="37122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Booklet</a:t>
            </a:r>
          </a:p>
        </p:txBody>
      </p:sp>
      <p:sp>
        <p:nvSpPr>
          <p:cNvPr id="30" name="Rectangle 29">
            <a:extLst>
              <a:ext uri="{FF2B5EF4-FFF2-40B4-BE49-F238E27FC236}">
                <a16:creationId xmlns:a16="http://schemas.microsoft.com/office/drawing/2014/main" id="{0EA00F93-BB0F-43F0-BB32-E964978A6B09}"/>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31" name="Action Button: Go Back or Previous 30">
            <a:hlinkClick r:id="" action="ppaction://hlinkshowjump?jump=previousslide" highlightClick="1"/>
            <a:extLst>
              <a:ext uri="{FF2B5EF4-FFF2-40B4-BE49-F238E27FC236}">
                <a16:creationId xmlns:a16="http://schemas.microsoft.com/office/drawing/2014/main" id="{137A597C-4465-4BF9-94E8-538702D294FC}"/>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Beginning 31">
            <a:hlinkClick r:id="rId22" action="ppaction://hlinksldjump" highlightClick="1"/>
            <a:extLst>
              <a:ext uri="{FF2B5EF4-FFF2-40B4-BE49-F238E27FC236}">
                <a16:creationId xmlns:a16="http://schemas.microsoft.com/office/drawing/2014/main" id="{E21A1739-9CDF-4D8E-9A9F-E8F788218CBF}"/>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3">
            <a:extLst>
              <a:ext uri="{FF2B5EF4-FFF2-40B4-BE49-F238E27FC236}">
                <a16:creationId xmlns:a16="http://schemas.microsoft.com/office/drawing/2014/main" id="{3F2FB77B-DA1A-4C44-8E98-F29645FC1CF2}"/>
              </a:ext>
            </a:extLst>
          </p:cNvPr>
          <p:cNvSpPr txBox="1">
            <a:spLocks/>
          </p:cNvSpPr>
          <p:nvPr/>
        </p:nvSpPr>
        <p:spPr>
          <a:xfrm>
            <a:off x="1487046" y="5152617"/>
            <a:ext cx="8210797" cy="1385006"/>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b="1" kern="1200">
                <a:solidFill>
                  <a:schemeClr val="tx1"/>
                </a:solidFill>
                <a:latin typeface="Trebuchet MS" panose="020B0703020202090204" pitchFamily="34" charset="0"/>
                <a:ea typeface="+mj-ea"/>
                <a:cs typeface="+mj-cs"/>
              </a:defRPr>
            </a:lvl1pPr>
          </a:lstStyle>
          <a:p>
            <a:r>
              <a:rPr lang="en-GB" dirty="0"/>
              <a:t>Find out more at</a:t>
            </a:r>
          </a:p>
          <a:p>
            <a:endParaRPr lang="en-GB" dirty="0"/>
          </a:p>
          <a:p>
            <a:r>
              <a:rPr lang="en-GB" dirty="0">
                <a:hlinkClick r:id="rId23"/>
              </a:rPr>
              <a:t>https://www.oxfamwash.org/sanitweaks</a:t>
            </a:r>
            <a:endParaRPr lang="en-US" dirty="0">
              <a:solidFill>
                <a:schemeClr val="accent1"/>
              </a:solidFill>
            </a:endParaRPr>
          </a:p>
        </p:txBody>
      </p:sp>
      <p:sp>
        <p:nvSpPr>
          <p:cNvPr id="34" name="Rectangle 33">
            <a:hlinkClick r:id="rId24" action="ppaction://hlinksldjump"/>
            <a:extLst>
              <a:ext uri="{FF2B5EF4-FFF2-40B4-BE49-F238E27FC236}">
                <a16:creationId xmlns:a16="http://schemas.microsoft.com/office/drawing/2014/main" id="{3A32BCFC-2FC4-4389-8D55-F9B9D5D00850}"/>
              </a:ext>
            </a:extLst>
          </p:cNvPr>
          <p:cNvSpPr/>
          <p:nvPr/>
        </p:nvSpPr>
        <p:spPr>
          <a:xfrm>
            <a:off x="79573" y="199557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CPT</a:t>
            </a:r>
            <a:endParaRPr lang="en-US" sz="900" dirty="0"/>
          </a:p>
        </p:txBody>
      </p:sp>
    </p:spTree>
    <p:extLst>
      <p:ext uri="{BB962C8B-B14F-4D97-AF65-F5344CB8AC3E}">
        <p14:creationId xmlns:p14="http://schemas.microsoft.com/office/powerpoint/2010/main" val="323536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692DD4B-23DF-4A60-A45E-C4B413BE4409}"/>
              </a:ext>
            </a:extLst>
          </p:cNvPr>
          <p:cNvPicPr>
            <a:picLocks noChangeAspect="1"/>
          </p:cNvPicPr>
          <p:nvPr/>
        </p:nvPicPr>
        <p:blipFill>
          <a:blip r:embed="rId2"/>
          <a:stretch>
            <a:fillRect/>
          </a:stretch>
        </p:blipFill>
        <p:spPr>
          <a:xfrm>
            <a:off x="9597847" y="3295994"/>
            <a:ext cx="2202806" cy="2816704"/>
          </a:xfrm>
          <a:prstGeom prst="rect">
            <a:avLst/>
          </a:prstGeom>
        </p:spPr>
      </p:pic>
      <p:pic>
        <p:nvPicPr>
          <p:cNvPr id="29" name="Picture 28">
            <a:extLst>
              <a:ext uri="{FF2B5EF4-FFF2-40B4-BE49-F238E27FC236}">
                <a16:creationId xmlns:a16="http://schemas.microsoft.com/office/drawing/2014/main" id="{11A8C67B-B373-4A47-9F90-34EB0BF58D46}"/>
              </a:ext>
            </a:extLst>
          </p:cNvPr>
          <p:cNvPicPr>
            <a:picLocks noChangeAspect="1"/>
          </p:cNvPicPr>
          <p:nvPr/>
        </p:nvPicPr>
        <p:blipFill>
          <a:blip r:embed="rId3"/>
          <a:stretch>
            <a:fillRect/>
          </a:stretch>
        </p:blipFill>
        <p:spPr>
          <a:xfrm>
            <a:off x="1071433" y="-24208"/>
            <a:ext cx="5986097" cy="6829773"/>
          </a:xfrm>
          <a:prstGeom prst="rect">
            <a:avLst/>
          </a:prstGeom>
        </p:spPr>
      </p:pic>
      <p:sp>
        <p:nvSpPr>
          <p:cNvPr id="2" name="Rectangle 1">
            <a:extLst>
              <a:ext uri="{FF2B5EF4-FFF2-40B4-BE49-F238E27FC236}">
                <a16:creationId xmlns:a16="http://schemas.microsoft.com/office/drawing/2014/main" id="{5AA59882-844C-4FA4-8F7D-4C277345F980}"/>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3" name="Rectangle 2">
            <a:hlinkClick r:id="rId4" action="ppaction://hlinksldjump"/>
            <a:extLst>
              <a:ext uri="{FF2B5EF4-FFF2-40B4-BE49-F238E27FC236}">
                <a16:creationId xmlns:a16="http://schemas.microsoft.com/office/drawing/2014/main" id="{00EF8E70-D89D-471A-A2FF-5DA93834D22E}"/>
              </a:ext>
            </a:extLst>
          </p:cNvPr>
          <p:cNvSpPr/>
          <p:nvPr/>
        </p:nvSpPr>
        <p:spPr>
          <a:xfrm>
            <a:off x="0" y="244733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5" action="ppaction://hlinksldjump"/>
            <a:extLst>
              <a:ext uri="{FF2B5EF4-FFF2-40B4-BE49-F238E27FC236}">
                <a16:creationId xmlns:a16="http://schemas.microsoft.com/office/drawing/2014/main" id="{21E047A4-98FE-4BED-97EA-048D6F14F934}"/>
              </a:ext>
            </a:extLst>
          </p:cNvPr>
          <p:cNvSpPr/>
          <p:nvPr/>
        </p:nvSpPr>
        <p:spPr>
          <a:xfrm>
            <a:off x="-2" y="2785148"/>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6" action="ppaction://hlinksldjump"/>
            <a:extLst>
              <a:ext uri="{FF2B5EF4-FFF2-40B4-BE49-F238E27FC236}">
                <a16:creationId xmlns:a16="http://schemas.microsoft.com/office/drawing/2014/main" id="{EB8197CE-8E61-4DA2-9055-1B1BE682399C}"/>
              </a:ext>
            </a:extLst>
          </p:cNvPr>
          <p:cNvSpPr/>
          <p:nvPr/>
        </p:nvSpPr>
        <p:spPr>
          <a:xfrm>
            <a:off x="-2" y="3584702"/>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8" name="Rectangle 7">
            <a:hlinkClick r:id="rId7" action="ppaction://hlinksldjump"/>
            <a:extLst>
              <a:ext uri="{FF2B5EF4-FFF2-40B4-BE49-F238E27FC236}">
                <a16:creationId xmlns:a16="http://schemas.microsoft.com/office/drawing/2014/main" id="{CDCAF63C-9C1A-4728-8B0A-38A72037326F}"/>
              </a:ext>
            </a:extLst>
          </p:cNvPr>
          <p:cNvSpPr/>
          <p:nvPr/>
        </p:nvSpPr>
        <p:spPr>
          <a:xfrm>
            <a:off x="0" y="4288734"/>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8" action="ppaction://hlinksldjump"/>
            <a:extLst>
              <a:ext uri="{FF2B5EF4-FFF2-40B4-BE49-F238E27FC236}">
                <a16:creationId xmlns:a16="http://schemas.microsoft.com/office/drawing/2014/main" id="{3AE928E5-C4F6-4BB6-A187-DE91589F4A8A}"/>
              </a:ext>
            </a:extLst>
          </p:cNvPr>
          <p:cNvSpPr/>
          <p:nvPr/>
        </p:nvSpPr>
        <p:spPr>
          <a:xfrm>
            <a:off x="-2" y="490855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9" action="ppaction://hlinksldjump"/>
            <a:extLst>
              <a:ext uri="{FF2B5EF4-FFF2-40B4-BE49-F238E27FC236}">
                <a16:creationId xmlns:a16="http://schemas.microsoft.com/office/drawing/2014/main" id="{84B4F7BC-5704-4378-B5A5-F9FD5AAB4F2D}"/>
              </a:ext>
            </a:extLst>
          </p:cNvPr>
          <p:cNvSpPr/>
          <p:nvPr/>
        </p:nvSpPr>
        <p:spPr>
          <a:xfrm>
            <a:off x="-2" y="545872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0" action="ppaction://hlinksldjump"/>
            <a:extLst>
              <a:ext uri="{FF2B5EF4-FFF2-40B4-BE49-F238E27FC236}">
                <a16:creationId xmlns:a16="http://schemas.microsoft.com/office/drawing/2014/main" id="{5212BFB2-FDC8-42AF-958A-291D26838984}"/>
              </a:ext>
            </a:extLst>
          </p:cNvPr>
          <p:cNvSpPr/>
          <p:nvPr/>
        </p:nvSpPr>
        <p:spPr>
          <a:xfrm>
            <a:off x="-2" y="3192559"/>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4" name="Rectangle 13">
            <a:hlinkClick r:id="rId11" action="ppaction://hlinksldjump"/>
            <a:extLst>
              <a:ext uri="{FF2B5EF4-FFF2-40B4-BE49-F238E27FC236}">
                <a16:creationId xmlns:a16="http://schemas.microsoft.com/office/drawing/2014/main" id="{CF1BB723-526A-4333-A89E-0E378D67E384}"/>
              </a:ext>
            </a:extLst>
          </p:cNvPr>
          <p:cNvSpPr/>
          <p:nvPr/>
        </p:nvSpPr>
        <p:spPr>
          <a:xfrm>
            <a:off x="0" y="38924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5" name="Rectangle 14">
            <a:hlinkClick r:id="rId12" action="ppaction://hlinksldjump"/>
            <a:extLst>
              <a:ext uri="{FF2B5EF4-FFF2-40B4-BE49-F238E27FC236}">
                <a16:creationId xmlns:a16="http://schemas.microsoft.com/office/drawing/2014/main" id="{56A58959-4A91-44E5-A226-CB6493B6501A}"/>
              </a:ext>
            </a:extLst>
          </p:cNvPr>
          <p:cNvSpPr/>
          <p:nvPr/>
        </p:nvSpPr>
        <p:spPr>
          <a:xfrm>
            <a:off x="-2" y="4598678"/>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6" name="Rectangle 15">
            <a:hlinkClick r:id="rId13" action="ppaction://hlinksldjump"/>
            <a:extLst>
              <a:ext uri="{FF2B5EF4-FFF2-40B4-BE49-F238E27FC236}">
                <a16:creationId xmlns:a16="http://schemas.microsoft.com/office/drawing/2014/main" id="{83F71E4E-DA30-470B-9C7A-EC393FB23E02}"/>
              </a:ext>
            </a:extLst>
          </p:cNvPr>
          <p:cNvSpPr/>
          <p:nvPr/>
        </p:nvSpPr>
        <p:spPr>
          <a:xfrm>
            <a:off x="-2" y="5124450"/>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4" action="ppaction://hlinksldjump"/>
            <a:extLst>
              <a:ext uri="{FF2B5EF4-FFF2-40B4-BE49-F238E27FC236}">
                <a16:creationId xmlns:a16="http://schemas.microsoft.com/office/drawing/2014/main" id="{FEC14C87-F4C9-4AC6-8A83-1BAD84D717F5}"/>
              </a:ext>
            </a:extLst>
          </p:cNvPr>
          <p:cNvSpPr/>
          <p:nvPr/>
        </p:nvSpPr>
        <p:spPr>
          <a:xfrm>
            <a:off x="-3" y="21737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9" name="Rectangle 18">
            <a:hlinkClick r:id="rId15" action="ppaction://hlinksldjump"/>
            <a:extLst>
              <a:ext uri="{FF2B5EF4-FFF2-40B4-BE49-F238E27FC236}">
                <a16:creationId xmlns:a16="http://schemas.microsoft.com/office/drawing/2014/main" id="{3E15908C-B72B-4198-AFAA-FBB4569F86FE}"/>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0" name="Rectangle 19">
            <a:hlinkClick r:id="rId16" action="ppaction://hlinksldjump"/>
            <a:extLst>
              <a:ext uri="{FF2B5EF4-FFF2-40B4-BE49-F238E27FC236}">
                <a16:creationId xmlns:a16="http://schemas.microsoft.com/office/drawing/2014/main" id="{4240EFEC-AEE9-45DA-9492-FB6022D78ED0}"/>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1" name="Rectangle 20">
            <a:hlinkClick r:id="rId17" action="ppaction://hlinksldjump"/>
            <a:extLst>
              <a:ext uri="{FF2B5EF4-FFF2-40B4-BE49-F238E27FC236}">
                <a16:creationId xmlns:a16="http://schemas.microsoft.com/office/drawing/2014/main" id="{AFAF17F7-6630-4963-88A1-D23A377A40B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2" name="Rectangle 21">
            <a:hlinkClick r:id="rId18" action="ppaction://hlinksldjump"/>
            <a:extLst>
              <a:ext uri="{FF2B5EF4-FFF2-40B4-BE49-F238E27FC236}">
                <a16:creationId xmlns:a16="http://schemas.microsoft.com/office/drawing/2014/main" id="{39C5BE54-7D11-4476-AD09-1B5C8DFFCFE0}"/>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9" action="ppaction://hlinksldjump"/>
            <a:extLst>
              <a:ext uri="{FF2B5EF4-FFF2-40B4-BE49-F238E27FC236}">
                <a16:creationId xmlns:a16="http://schemas.microsoft.com/office/drawing/2014/main" id="{8720A18A-C081-4C91-BEA4-E2E641D6DD43}"/>
              </a:ext>
            </a:extLst>
          </p:cNvPr>
          <p:cNvSpPr/>
          <p:nvPr/>
        </p:nvSpPr>
        <p:spPr>
          <a:xfrm>
            <a:off x="79573" y="182295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20" action="ppaction://hlinksldjump"/>
            <a:extLst>
              <a:ext uri="{FF2B5EF4-FFF2-40B4-BE49-F238E27FC236}">
                <a16:creationId xmlns:a16="http://schemas.microsoft.com/office/drawing/2014/main" id="{A5AF82D3-746C-434E-BD3B-784065B4A1A1}"/>
              </a:ext>
            </a:extLst>
          </p:cNvPr>
          <p:cNvSpPr/>
          <p:nvPr/>
        </p:nvSpPr>
        <p:spPr>
          <a:xfrm>
            <a:off x="79573" y="1534076"/>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6" name="Rectangle 25">
            <a:hlinkClick r:id="rId21" action="ppaction://hlinksldjump"/>
            <a:extLst>
              <a:ext uri="{FF2B5EF4-FFF2-40B4-BE49-F238E27FC236}">
                <a16:creationId xmlns:a16="http://schemas.microsoft.com/office/drawing/2014/main" id="{20640426-DB78-477E-856A-9F6CD54CEBF6}"/>
              </a:ext>
            </a:extLst>
          </p:cNvPr>
          <p:cNvSpPr/>
          <p:nvPr/>
        </p:nvSpPr>
        <p:spPr>
          <a:xfrm>
            <a:off x="-3" y="587759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4" name="Rectangle 23">
            <a:extLst>
              <a:ext uri="{FF2B5EF4-FFF2-40B4-BE49-F238E27FC236}">
                <a16:creationId xmlns:a16="http://schemas.microsoft.com/office/drawing/2014/main" id="{8DF1784E-CB26-47C0-8584-F683D5C11DCC}"/>
              </a:ext>
            </a:extLst>
          </p:cNvPr>
          <p:cNvSpPr/>
          <p:nvPr/>
        </p:nvSpPr>
        <p:spPr>
          <a:xfrm>
            <a:off x="79573" y="199557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CPT</a:t>
            </a:r>
            <a:endParaRPr lang="en-US" sz="900" dirty="0">
              <a:solidFill>
                <a:schemeClr val="tx1"/>
              </a:solidFill>
            </a:endParaRPr>
          </a:p>
        </p:txBody>
      </p:sp>
      <p:sp>
        <p:nvSpPr>
          <p:cNvPr id="27" name="TextBox 26">
            <a:extLst>
              <a:ext uri="{FF2B5EF4-FFF2-40B4-BE49-F238E27FC236}">
                <a16:creationId xmlns:a16="http://schemas.microsoft.com/office/drawing/2014/main" id="{FC2C6E9B-D22E-4C51-A366-410197EE3123}"/>
              </a:ext>
            </a:extLst>
          </p:cNvPr>
          <p:cNvSpPr txBox="1"/>
          <p:nvPr/>
        </p:nvSpPr>
        <p:spPr>
          <a:xfrm>
            <a:off x="7057530" y="490095"/>
            <a:ext cx="4219793" cy="369332"/>
          </a:xfrm>
          <a:prstGeom prst="rect">
            <a:avLst/>
          </a:prstGeom>
          <a:noFill/>
        </p:spPr>
        <p:txBody>
          <a:bodyPr wrap="square" rtlCol="0">
            <a:spAutoFit/>
          </a:bodyPr>
          <a:lstStyle/>
          <a:p>
            <a:r>
              <a:rPr lang="en-GB" b="1" dirty="0"/>
              <a:t>Community Perception Tracker - CPT</a:t>
            </a:r>
            <a:endParaRPr lang="en-US" b="1" dirty="0"/>
          </a:p>
        </p:txBody>
      </p:sp>
      <p:sp>
        <p:nvSpPr>
          <p:cNvPr id="28" name="Title 3">
            <a:extLst>
              <a:ext uri="{FF2B5EF4-FFF2-40B4-BE49-F238E27FC236}">
                <a16:creationId xmlns:a16="http://schemas.microsoft.com/office/drawing/2014/main" id="{4673B2CE-EC12-4E7C-84F4-4461E5C9C5AC}"/>
              </a:ext>
            </a:extLst>
          </p:cNvPr>
          <p:cNvSpPr txBox="1">
            <a:spLocks/>
          </p:cNvSpPr>
          <p:nvPr/>
        </p:nvSpPr>
        <p:spPr>
          <a:xfrm>
            <a:off x="7057530" y="6014868"/>
            <a:ext cx="4385787" cy="7060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Trebuchet MS" panose="020B0703020202090204" pitchFamily="34" charset="0"/>
                <a:ea typeface="+mj-ea"/>
                <a:cs typeface="+mj-cs"/>
              </a:defRPr>
            </a:lvl1pPr>
          </a:lstStyle>
          <a:p>
            <a:r>
              <a:rPr lang="en-GB" sz="1200" dirty="0"/>
              <a:t>Find out more at: </a:t>
            </a:r>
            <a:r>
              <a:rPr lang="en-GB" sz="1200" dirty="0">
                <a:hlinkClick r:id="rId22"/>
              </a:rPr>
              <a:t>https://www.oxfamwash.org/en/communities/community-perception-tracker</a:t>
            </a:r>
            <a:endParaRPr lang="en-GB" sz="1200" dirty="0"/>
          </a:p>
        </p:txBody>
      </p:sp>
      <p:sp>
        <p:nvSpPr>
          <p:cNvPr id="30" name="Rectangle 29">
            <a:extLst>
              <a:ext uri="{FF2B5EF4-FFF2-40B4-BE49-F238E27FC236}">
                <a16:creationId xmlns:a16="http://schemas.microsoft.com/office/drawing/2014/main" id="{E2285CAF-842E-43EF-B618-02B21FA10BE5}"/>
              </a:ext>
            </a:extLst>
          </p:cNvPr>
          <p:cNvSpPr/>
          <p:nvPr/>
        </p:nvSpPr>
        <p:spPr>
          <a:xfrm>
            <a:off x="7111658" y="1120676"/>
            <a:ext cx="4582033" cy="2308324"/>
          </a:xfrm>
          <a:prstGeom prst="rect">
            <a:avLst/>
          </a:prstGeom>
        </p:spPr>
        <p:txBody>
          <a:bodyPr wrap="square">
            <a:spAutoFit/>
          </a:bodyPr>
          <a:lstStyle/>
          <a:p>
            <a:r>
              <a:rPr lang="en-GB" dirty="0">
                <a:solidFill>
                  <a:srgbClr val="241F1F"/>
                </a:solidFill>
                <a:latin typeface="OxfamTSTARPRO-Regular"/>
              </a:rPr>
              <a:t>The CPT is an approach that uses a mobile tool to enable staff to capture, analyse and understand the perceptions of communities during disease outbreaks. Correlated with epidemiological data, it is used to inform and adjust programming, and provide an evidence base for advocacy and influencing</a:t>
            </a:r>
          </a:p>
          <a:p>
            <a:endParaRPr lang="en-GB" dirty="0">
              <a:solidFill>
                <a:srgbClr val="241F1F"/>
              </a:solidFill>
              <a:latin typeface="OxfamTSTARPRO-Regular"/>
            </a:endParaRPr>
          </a:p>
        </p:txBody>
      </p:sp>
      <p:sp>
        <p:nvSpPr>
          <p:cNvPr id="31" name="Rectangle 30">
            <a:extLst>
              <a:ext uri="{FF2B5EF4-FFF2-40B4-BE49-F238E27FC236}">
                <a16:creationId xmlns:a16="http://schemas.microsoft.com/office/drawing/2014/main" id="{04CB1CFB-CD6E-4B3E-AE92-F9CB5D1613F9}"/>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2" name="Action Button: Go Forward or Next 31">
            <a:hlinkClick r:id="" action="ppaction://hlinkshowjump?jump=nextslide" highlightClick="1"/>
            <a:extLst>
              <a:ext uri="{FF2B5EF4-FFF2-40B4-BE49-F238E27FC236}">
                <a16:creationId xmlns:a16="http://schemas.microsoft.com/office/drawing/2014/main" id="{73AB7A07-8D7E-46AE-925F-D5607CB6B75D}"/>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9E4C9AC-F504-4033-B897-C163C077460A}"/>
              </a:ext>
            </a:extLst>
          </p:cNvPr>
          <p:cNvSpPr/>
          <p:nvPr/>
        </p:nvSpPr>
        <p:spPr>
          <a:xfrm>
            <a:off x="7111658" y="3982007"/>
            <a:ext cx="2432061" cy="923330"/>
          </a:xfrm>
          <a:prstGeom prst="rect">
            <a:avLst/>
          </a:prstGeom>
        </p:spPr>
        <p:txBody>
          <a:bodyPr wrap="square">
            <a:spAutoFit/>
          </a:bodyPr>
          <a:lstStyle/>
          <a:p>
            <a:r>
              <a:rPr lang="en-GB" b="1" dirty="0">
                <a:solidFill>
                  <a:srgbClr val="241F1F"/>
                </a:solidFill>
                <a:latin typeface="OxfamTSTARPRO-Bold"/>
              </a:rPr>
              <a:t>The CPT is a vital part of Oxfam’s Community </a:t>
            </a:r>
            <a:r>
              <a:rPr lang="en-US" b="1" dirty="0">
                <a:solidFill>
                  <a:srgbClr val="241F1F"/>
                </a:solidFill>
                <a:latin typeface="OxfamTSTARPRO-Bold"/>
              </a:rPr>
              <a:t>Engagement approach.</a:t>
            </a:r>
            <a:endParaRPr lang="en-US" dirty="0"/>
          </a:p>
        </p:txBody>
      </p:sp>
    </p:spTree>
    <p:extLst>
      <p:ext uri="{BB962C8B-B14F-4D97-AF65-F5344CB8AC3E}">
        <p14:creationId xmlns:p14="http://schemas.microsoft.com/office/powerpoint/2010/main" val="12763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300F15B7-17B1-45EA-8325-936818C6668C}"/>
              </a:ext>
            </a:extLst>
          </p:cNvPr>
          <p:cNvSpPr/>
          <p:nvPr/>
        </p:nvSpPr>
        <p:spPr>
          <a:xfrm>
            <a:off x="0" y="266537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05795631-FEDC-4F16-8935-3CBF71524CC6}"/>
              </a:ext>
            </a:extLst>
          </p:cNvPr>
          <p:cNvSpPr/>
          <p:nvPr/>
        </p:nvSpPr>
        <p:spPr>
          <a:xfrm>
            <a:off x="-2" y="3003187"/>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832B3A38-FA8A-48AD-A03C-93C9C2D6E4E0}"/>
              </a:ext>
            </a:extLst>
          </p:cNvPr>
          <p:cNvSpPr/>
          <p:nvPr/>
        </p:nvSpPr>
        <p:spPr>
          <a:xfrm>
            <a:off x="-2" y="380274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5AB4507C-92DB-4930-B676-98A460119DF3}"/>
              </a:ext>
            </a:extLst>
          </p:cNvPr>
          <p:cNvSpPr/>
          <p:nvPr/>
        </p:nvSpPr>
        <p:spPr>
          <a:xfrm>
            <a:off x="0" y="4506773"/>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6" action="ppaction://hlinksldjump"/>
            <a:extLst>
              <a:ext uri="{FF2B5EF4-FFF2-40B4-BE49-F238E27FC236}">
                <a16:creationId xmlns:a16="http://schemas.microsoft.com/office/drawing/2014/main" id="{9288C50F-4AEA-48B4-B220-070C7BE97A9B}"/>
              </a:ext>
            </a:extLst>
          </p:cNvPr>
          <p:cNvSpPr/>
          <p:nvPr/>
        </p:nvSpPr>
        <p:spPr>
          <a:xfrm>
            <a:off x="-2" y="512659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7" action="ppaction://hlinksldjump"/>
            <a:extLst>
              <a:ext uri="{FF2B5EF4-FFF2-40B4-BE49-F238E27FC236}">
                <a16:creationId xmlns:a16="http://schemas.microsoft.com/office/drawing/2014/main" id="{41A4C158-8054-4B4E-A92D-496C22C8D29C}"/>
              </a:ext>
            </a:extLst>
          </p:cNvPr>
          <p:cNvSpPr/>
          <p:nvPr/>
        </p:nvSpPr>
        <p:spPr>
          <a:xfrm>
            <a:off x="-2" y="567676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8" action="ppaction://hlinksldjump"/>
            <a:extLst>
              <a:ext uri="{FF2B5EF4-FFF2-40B4-BE49-F238E27FC236}">
                <a16:creationId xmlns:a16="http://schemas.microsoft.com/office/drawing/2014/main" id="{85DD5099-780E-4368-817B-258DE7107376}"/>
              </a:ext>
            </a:extLst>
          </p:cNvPr>
          <p:cNvSpPr/>
          <p:nvPr/>
        </p:nvSpPr>
        <p:spPr>
          <a:xfrm>
            <a:off x="-2" y="3410598"/>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9" action="ppaction://hlinksldjump"/>
            <a:extLst>
              <a:ext uri="{FF2B5EF4-FFF2-40B4-BE49-F238E27FC236}">
                <a16:creationId xmlns:a16="http://schemas.microsoft.com/office/drawing/2014/main" id="{D2BC7BAB-F69F-4EDB-88D0-A252D0BF648D}"/>
              </a:ext>
            </a:extLst>
          </p:cNvPr>
          <p:cNvSpPr/>
          <p:nvPr/>
        </p:nvSpPr>
        <p:spPr>
          <a:xfrm>
            <a:off x="0" y="4110536"/>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0" action="ppaction://hlinksldjump"/>
            <a:extLst>
              <a:ext uri="{FF2B5EF4-FFF2-40B4-BE49-F238E27FC236}">
                <a16:creationId xmlns:a16="http://schemas.microsoft.com/office/drawing/2014/main" id="{C37D4126-505A-4AFB-AF76-12330C736C29}"/>
              </a:ext>
            </a:extLst>
          </p:cNvPr>
          <p:cNvSpPr/>
          <p:nvPr/>
        </p:nvSpPr>
        <p:spPr>
          <a:xfrm>
            <a:off x="-2" y="4816717"/>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1" action="ppaction://hlinksldjump"/>
            <a:extLst>
              <a:ext uri="{FF2B5EF4-FFF2-40B4-BE49-F238E27FC236}">
                <a16:creationId xmlns:a16="http://schemas.microsoft.com/office/drawing/2014/main" id="{2FDCA537-F646-4FC7-B639-73A909CFAA5A}"/>
              </a:ext>
            </a:extLst>
          </p:cNvPr>
          <p:cNvSpPr/>
          <p:nvPr/>
        </p:nvSpPr>
        <p:spPr>
          <a:xfrm>
            <a:off x="-2" y="5342489"/>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3" name="Rectangle 12">
            <a:hlinkClick r:id="rId12" action="ppaction://hlinksldjump"/>
            <a:extLst>
              <a:ext uri="{FF2B5EF4-FFF2-40B4-BE49-F238E27FC236}">
                <a16:creationId xmlns:a16="http://schemas.microsoft.com/office/drawing/2014/main" id="{995434D9-90E9-495B-BBC5-6CC170ABEB41}"/>
              </a:ext>
            </a:extLst>
          </p:cNvPr>
          <p:cNvSpPr/>
          <p:nvPr/>
        </p:nvSpPr>
        <p:spPr>
          <a:xfrm>
            <a:off x="-2" y="2017326"/>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3" action="ppaction://hlinksldjump"/>
            <a:extLst>
              <a:ext uri="{FF2B5EF4-FFF2-40B4-BE49-F238E27FC236}">
                <a16:creationId xmlns:a16="http://schemas.microsoft.com/office/drawing/2014/main" id="{EA86D0BF-D23B-46A8-89CA-05C9F2A8ADA6}"/>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6" name="Rectangle 15">
            <a:extLst>
              <a:ext uri="{FF2B5EF4-FFF2-40B4-BE49-F238E27FC236}">
                <a16:creationId xmlns:a16="http://schemas.microsoft.com/office/drawing/2014/main" id="{FCA95882-50FF-49B3-9E3D-FC9BD4B2E320}"/>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7" name="Rectangle 16">
            <a:hlinkClick r:id="rId14" action="ppaction://hlinksldjump"/>
            <a:extLst>
              <a:ext uri="{FF2B5EF4-FFF2-40B4-BE49-F238E27FC236}">
                <a16:creationId xmlns:a16="http://schemas.microsoft.com/office/drawing/2014/main" id="{E7F02BA2-E2B3-43AE-A765-48519829B6E1}"/>
              </a:ext>
            </a:extLst>
          </p:cNvPr>
          <p:cNvSpPr/>
          <p:nvPr/>
        </p:nvSpPr>
        <p:spPr>
          <a:xfrm>
            <a:off x="-3" y="2391773"/>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8" name="Rectangle 17">
            <a:hlinkClick r:id="rId15" action="ppaction://hlinksldjump"/>
            <a:extLst>
              <a:ext uri="{FF2B5EF4-FFF2-40B4-BE49-F238E27FC236}">
                <a16:creationId xmlns:a16="http://schemas.microsoft.com/office/drawing/2014/main" id="{AF804258-68FD-4686-B1AB-9F518EC55CAE}"/>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TextBox 20">
            <a:extLst>
              <a:ext uri="{FF2B5EF4-FFF2-40B4-BE49-F238E27FC236}">
                <a16:creationId xmlns:a16="http://schemas.microsoft.com/office/drawing/2014/main" id="{3A01724E-CE49-4020-87CC-48D764DE32D5}"/>
              </a:ext>
            </a:extLst>
          </p:cNvPr>
          <p:cNvSpPr txBox="1"/>
          <p:nvPr/>
        </p:nvSpPr>
        <p:spPr>
          <a:xfrm>
            <a:off x="3729161" y="222637"/>
            <a:ext cx="5446905" cy="369332"/>
          </a:xfrm>
          <a:prstGeom prst="rect">
            <a:avLst/>
          </a:prstGeom>
          <a:noFill/>
        </p:spPr>
        <p:txBody>
          <a:bodyPr wrap="square" rtlCol="0">
            <a:spAutoFit/>
          </a:bodyPr>
          <a:lstStyle/>
          <a:p>
            <a:r>
              <a:rPr lang="en-GB" dirty="0"/>
              <a:t>Process to select the most appropriate technologies</a:t>
            </a:r>
            <a:endParaRPr lang="en-US" dirty="0"/>
          </a:p>
        </p:txBody>
      </p:sp>
      <p:sp>
        <p:nvSpPr>
          <p:cNvPr id="2" name="Rectangle 1">
            <a:hlinkClick r:id="rId16" action="ppaction://hlinksldjump"/>
            <a:extLst>
              <a:ext uri="{FF2B5EF4-FFF2-40B4-BE49-F238E27FC236}">
                <a16:creationId xmlns:a16="http://schemas.microsoft.com/office/drawing/2014/main" id="{F2CBF881-33DA-4AA8-8E74-CC352FB51D7D}"/>
              </a:ext>
            </a:extLst>
          </p:cNvPr>
          <p:cNvSpPr/>
          <p:nvPr/>
        </p:nvSpPr>
        <p:spPr>
          <a:xfrm>
            <a:off x="0" y="61012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67" name="Arrow: Pentagon 66">
            <a:extLst>
              <a:ext uri="{FF2B5EF4-FFF2-40B4-BE49-F238E27FC236}">
                <a16:creationId xmlns:a16="http://schemas.microsoft.com/office/drawing/2014/main" id="{E1833B4A-B725-4A8F-A075-10242412AB56}"/>
              </a:ext>
            </a:extLst>
          </p:cNvPr>
          <p:cNvSpPr/>
          <p:nvPr/>
        </p:nvSpPr>
        <p:spPr>
          <a:xfrm>
            <a:off x="1455938" y="745153"/>
            <a:ext cx="1052338" cy="54867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1</a:t>
            </a:r>
            <a:endParaRPr lang="en-US" sz="1400" dirty="0">
              <a:effectLst/>
              <a:ea typeface="Calibri" panose="020F0502020204030204" pitchFamily="34" charset="0"/>
              <a:cs typeface="Times New Roman" panose="02020603050405020304" pitchFamily="18" charset="0"/>
            </a:endParaRPr>
          </a:p>
        </p:txBody>
      </p:sp>
      <p:sp>
        <p:nvSpPr>
          <p:cNvPr id="68" name="Rectangle 67">
            <a:extLst>
              <a:ext uri="{FF2B5EF4-FFF2-40B4-BE49-F238E27FC236}">
                <a16:creationId xmlns:a16="http://schemas.microsoft.com/office/drawing/2014/main" id="{F1EA1FBA-E0B4-407B-BDB3-21474BED2F4F}"/>
              </a:ext>
            </a:extLst>
          </p:cNvPr>
          <p:cNvSpPr/>
          <p:nvPr/>
        </p:nvSpPr>
        <p:spPr>
          <a:xfrm>
            <a:off x="2562886" y="750869"/>
            <a:ext cx="8992540" cy="548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ea typeface="Calibri" panose="020F0502020204030204" pitchFamily="34" charset="0"/>
                <a:cs typeface="Times New Roman" panose="02020603050405020304" pitchFamily="18" charset="0"/>
              </a:rPr>
              <a:t>Conduct rapid needs assessment (including users’ consultation) and mapping of the settlement area. 7 key important social and physical factors in deciding which technology /design to use</a:t>
            </a:r>
            <a:endParaRPr lang="en-US" sz="1400" dirty="0">
              <a:ea typeface="Calibri" panose="020F0502020204030204" pitchFamily="34" charset="0"/>
              <a:cs typeface="Times New Roman" panose="02020603050405020304" pitchFamily="18" charset="0"/>
            </a:endParaRPr>
          </a:p>
        </p:txBody>
      </p:sp>
      <p:sp>
        <p:nvSpPr>
          <p:cNvPr id="69" name="Arrow: Pentagon 68">
            <a:extLst>
              <a:ext uri="{FF2B5EF4-FFF2-40B4-BE49-F238E27FC236}">
                <a16:creationId xmlns:a16="http://schemas.microsoft.com/office/drawing/2014/main" id="{53950E84-1117-4F89-A059-83D83EDE5FCA}"/>
              </a:ext>
            </a:extLst>
          </p:cNvPr>
          <p:cNvSpPr/>
          <p:nvPr/>
        </p:nvSpPr>
        <p:spPr>
          <a:xfrm>
            <a:off x="1454176" y="1497429"/>
            <a:ext cx="1036568" cy="48888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2</a:t>
            </a:r>
            <a:endParaRPr lang="en-US" sz="1400" dirty="0">
              <a:effectLst/>
              <a:ea typeface="Calibri" panose="020F0502020204030204" pitchFamily="34" charset="0"/>
              <a:cs typeface="Times New Roman" panose="02020603050405020304" pitchFamily="18" charset="0"/>
            </a:endParaRPr>
          </a:p>
        </p:txBody>
      </p:sp>
      <p:sp>
        <p:nvSpPr>
          <p:cNvPr id="70" name="Arrow: Pentagon 69">
            <a:extLst>
              <a:ext uri="{FF2B5EF4-FFF2-40B4-BE49-F238E27FC236}">
                <a16:creationId xmlns:a16="http://schemas.microsoft.com/office/drawing/2014/main" id="{330C707E-27E1-4AC4-B52D-A038EA03D206}"/>
              </a:ext>
            </a:extLst>
          </p:cNvPr>
          <p:cNvSpPr/>
          <p:nvPr/>
        </p:nvSpPr>
        <p:spPr>
          <a:xfrm>
            <a:off x="1454176" y="2142039"/>
            <a:ext cx="1054100" cy="39314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3</a:t>
            </a:r>
            <a:endParaRPr lang="en-US" sz="1400" dirty="0">
              <a:effectLst/>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0AB70219-35EC-4F2C-A81B-2143BA7F937C}"/>
              </a:ext>
            </a:extLst>
          </p:cNvPr>
          <p:cNvSpPr/>
          <p:nvPr/>
        </p:nvSpPr>
        <p:spPr>
          <a:xfrm>
            <a:off x="2580418" y="1491511"/>
            <a:ext cx="8992540" cy="494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ea typeface="Calibri" panose="020F0502020204030204" pitchFamily="34" charset="0"/>
                <a:cs typeface="Times New Roman" panose="02020603050405020304" pitchFamily="18" charset="0"/>
              </a:rPr>
              <a:t>Apply decision tree for sanitation design including materials available and how the latrine will be </a:t>
            </a:r>
            <a:r>
              <a:rPr lang="en-GB" sz="1400" dirty="0" err="1">
                <a:ea typeface="Calibri" panose="020F0502020204030204" pitchFamily="34" charset="0"/>
                <a:cs typeface="Times New Roman" panose="02020603050405020304" pitchFamily="18" charset="0"/>
              </a:rPr>
              <a:t>desludged</a:t>
            </a:r>
            <a:r>
              <a:rPr lang="en-GB" sz="1400" dirty="0">
                <a:ea typeface="Calibri" panose="020F0502020204030204" pitchFamily="34" charset="0"/>
                <a:cs typeface="Times New Roman" panose="02020603050405020304" pitchFamily="18" charset="0"/>
              </a:rPr>
              <a:t> to identify the most appropriate sustainable design latrine</a:t>
            </a:r>
            <a:endParaRPr lang="en-US" sz="1400" dirty="0">
              <a:effectLst/>
              <a:ea typeface="Calibri" panose="020F0502020204030204" pitchFamily="34" charset="0"/>
              <a:cs typeface="Times New Roman" panose="02020603050405020304" pitchFamily="18" charset="0"/>
            </a:endParaRPr>
          </a:p>
        </p:txBody>
      </p:sp>
      <p:sp>
        <p:nvSpPr>
          <p:cNvPr id="72" name="Arrow: Pentagon 71">
            <a:extLst>
              <a:ext uri="{FF2B5EF4-FFF2-40B4-BE49-F238E27FC236}">
                <a16:creationId xmlns:a16="http://schemas.microsoft.com/office/drawing/2014/main" id="{1D371560-32F5-4481-99B5-7BD5DA024D25}"/>
              </a:ext>
            </a:extLst>
          </p:cNvPr>
          <p:cNvSpPr/>
          <p:nvPr/>
        </p:nvSpPr>
        <p:spPr>
          <a:xfrm>
            <a:off x="1454176" y="2682179"/>
            <a:ext cx="1054100" cy="41107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4</a:t>
            </a:r>
            <a:endParaRPr lang="en-US" sz="1400" dirty="0">
              <a:effectLst/>
              <a:ea typeface="Calibri" panose="020F0502020204030204" pitchFamily="34" charset="0"/>
              <a:cs typeface="Times New Roman" panose="02020603050405020304" pitchFamily="18" charset="0"/>
            </a:endParaRPr>
          </a:p>
        </p:txBody>
      </p:sp>
      <p:sp>
        <p:nvSpPr>
          <p:cNvPr id="73" name="Rectangle 72">
            <a:extLst>
              <a:ext uri="{FF2B5EF4-FFF2-40B4-BE49-F238E27FC236}">
                <a16:creationId xmlns:a16="http://schemas.microsoft.com/office/drawing/2014/main" id="{67422C17-0933-48F8-BC4A-92E9BF5F9443}"/>
              </a:ext>
            </a:extLst>
          </p:cNvPr>
          <p:cNvSpPr/>
          <p:nvPr/>
        </p:nvSpPr>
        <p:spPr>
          <a:xfrm>
            <a:off x="2580418" y="2145215"/>
            <a:ext cx="8992540" cy="403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ea typeface="Calibri" panose="020F0502020204030204" pitchFamily="34" charset="0"/>
                <a:cs typeface="Times New Roman" panose="02020603050405020304" pitchFamily="18" charset="0"/>
              </a:rPr>
              <a:t>Rapidly construct latrines then get feedback on their use and modify accordingly (Sani Tweaks approach)</a:t>
            </a:r>
            <a:endParaRPr lang="en-US" sz="1400" dirty="0">
              <a:effectLst/>
              <a:ea typeface="Calibri" panose="020F0502020204030204" pitchFamily="34" charset="0"/>
              <a:cs typeface="Times New Roman" panose="02020603050405020304" pitchFamily="18" charset="0"/>
            </a:endParaRPr>
          </a:p>
        </p:txBody>
      </p:sp>
      <p:sp>
        <p:nvSpPr>
          <p:cNvPr id="74" name="Arrow: Pentagon 73">
            <a:extLst>
              <a:ext uri="{FF2B5EF4-FFF2-40B4-BE49-F238E27FC236}">
                <a16:creationId xmlns:a16="http://schemas.microsoft.com/office/drawing/2014/main" id="{E3C3CBE1-5ED5-4E48-B968-35E86FF24F99}"/>
              </a:ext>
            </a:extLst>
          </p:cNvPr>
          <p:cNvSpPr/>
          <p:nvPr/>
        </p:nvSpPr>
        <p:spPr>
          <a:xfrm>
            <a:off x="1436644" y="4655980"/>
            <a:ext cx="1054100" cy="4804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7</a:t>
            </a:r>
            <a:endParaRPr lang="en-US" sz="1400" dirty="0">
              <a:effectLst/>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874BB8C3-7ADF-44EC-B2E2-9040278CE389}"/>
              </a:ext>
            </a:extLst>
          </p:cNvPr>
          <p:cNvSpPr/>
          <p:nvPr/>
        </p:nvSpPr>
        <p:spPr>
          <a:xfrm>
            <a:off x="2589858" y="4655979"/>
            <a:ext cx="8983100" cy="480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effectLst/>
                <a:ea typeface="Calibri" panose="020F0502020204030204" pitchFamily="34" charset="0"/>
                <a:cs typeface="Times New Roman" panose="02020603050405020304" pitchFamily="18" charset="0"/>
              </a:rPr>
              <a:t>Determine implementation modalities for the treatment facility (by contractor or not; with or without local authorities /utility) and implement the agreed treatment design</a:t>
            </a:r>
            <a:endParaRPr lang="en-US" sz="1400" dirty="0">
              <a:effectLst/>
              <a:ea typeface="Calibri" panose="020F0502020204030204" pitchFamily="34" charset="0"/>
              <a:cs typeface="Times New Roman" panose="02020603050405020304" pitchFamily="18" charset="0"/>
            </a:endParaRPr>
          </a:p>
        </p:txBody>
      </p:sp>
      <p:sp>
        <p:nvSpPr>
          <p:cNvPr id="77" name="Arrow: Pentagon 76">
            <a:extLst>
              <a:ext uri="{FF2B5EF4-FFF2-40B4-BE49-F238E27FC236}">
                <a16:creationId xmlns:a16="http://schemas.microsoft.com/office/drawing/2014/main" id="{28BC50F4-935F-45EF-BEF3-132D5ECE3838}"/>
              </a:ext>
            </a:extLst>
          </p:cNvPr>
          <p:cNvSpPr/>
          <p:nvPr/>
        </p:nvSpPr>
        <p:spPr>
          <a:xfrm>
            <a:off x="1436644" y="5365834"/>
            <a:ext cx="1054100" cy="52006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8</a:t>
            </a:r>
            <a:endParaRPr lang="en-US" sz="1400" dirty="0">
              <a:effectLst/>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96288BEE-748C-4C08-BD67-621D0A733479}"/>
              </a:ext>
            </a:extLst>
          </p:cNvPr>
          <p:cNvSpPr/>
          <p:nvPr/>
        </p:nvSpPr>
        <p:spPr>
          <a:xfrm>
            <a:off x="2576372" y="5365834"/>
            <a:ext cx="9010072" cy="52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ea typeface="Calibri" panose="020F0502020204030204" pitchFamily="34" charset="0"/>
                <a:cs typeface="Times New Roman" panose="02020603050405020304" pitchFamily="18" charset="0"/>
              </a:rPr>
              <a:t>Implement a monitoring and tracking feedback from the users – Continue consultation. Improve the quality based on the feedbacks and meet users’ expectations </a:t>
            </a:r>
            <a:endParaRPr lang="en-US" sz="1400" dirty="0">
              <a:ea typeface="Calibri" panose="020F0502020204030204" pitchFamily="34" charset="0"/>
              <a:cs typeface="Times New Roman" panose="02020603050405020304" pitchFamily="18" charset="0"/>
            </a:endParaRPr>
          </a:p>
        </p:txBody>
      </p:sp>
      <p:sp>
        <p:nvSpPr>
          <p:cNvPr id="79" name="Arrow: Pentagon 78">
            <a:extLst>
              <a:ext uri="{FF2B5EF4-FFF2-40B4-BE49-F238E27FC236}">
                <a16:creationId xmlns:a16="http://schemas.microsoft.com/office/drawing/2014/main" id="{2D3BF273-3D26-436C-AEB2-38E4B06C61F3}"/>
              </a:ext>
            </a:extLst>
          </p:cNvPr>
          <p:cNvSpPr/>
          <p:nvPr/>
        </p:nvSpPr>
        <p:spPr>
          <a:xfrm>
            <a:off x="1444736" y="3240253"/>
            <a:ext cx="1054100" cy="4165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a:effectLst/>
                <a:ea typeface="Calibri" panose="020F0502020204030204" pitchFamily="34" charset="0"/>
                <a:cs typeface="Times New Roman" panose="02020603050405020304" pitchFamily="18" charset="0"/>
              </a:rPr>
              <a:t>Step 5</a:t>
            </a:r>
            <a:endParaRPr lang="en-US" sz="1400">
              <a:effectLst/>
              <a:ea typeface="Calibri" panose="020F0502020204030204" pitchFamily="34" charset="0"/>
              <a:cs typeface="Times New Roman" panose="02020603050405020304" pitchFamily="18" charset="0"/>
            </a:endParaRPr>
          </a:p>
        </p:txBody>
      </p:sp>
      <p:sp>
        <p:nvSpPr>
          <p:cNvPr id="81" name="Arrow: Pentagon 80">
            <a:extLst>
              <a:ext uri="{FF2B5EF4-FFF2-40B4-BE49-F238E27FC236}">
                <a16:creationId xmlns:a16="http://schemas.microsoft.com/office/drawing/2014/main" id="{62A15EAB-9EB2-4078-B963-536BDBF04607}"/>
              </a:ext>
            </a:extLst>
          </p:cNvPr>
          <p:cNvSpPr/>
          <p:nvPr/>
        </p:nvSpPr>
        <p:spPr>
          <a:xfrm>
            <a:off x="1438182" y="3910287"/>
            <a:ext cx="1054139" cy="46795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effectLst/>
                <a:ea typeface="Calibri" panose="020F0502020204030204" pitchFamily="34" charset="0"/>
                <a:cs typeface="Times New Roman" panose="02020603050405020304" pitchFamily="18" charset="0"/>
              </a:rPr>
              <a:t>Step 6</a:t>
            </a:r>
            <a:endParaRPr lang="en-US" sz="1400" dirty="0">
              <a:effectLst/>
              <a:ea typeface="Calibri" panose="020F0502020204030204" pitchFamily="34" charset="0"/>
              <a:cs typeface="Times New Roman" panose="02020603050405020304" pitchFamily="18" charset="0"/>
            </a:endParaRPr>
          </a:p>
        </p:txBody>
      </p:sp>
      <p:sp>
        <p:nvSpPr>
          <p:cNvPr id="82" name="Rectangle 81">
            <a:extLst>
              <a:ext uri="{FF2B5EF4-FFF2-40B4-BE49-F238E27FC236}">
                <a16:creationId xmlns:a16="http://schemas.microsoft.com/office/drawing/2014/main" id="{846D72F0-CD31-40A9-BD68-A6DE77DE025E}"/>
              </a:ext>
            </a:extLst>
          </p:cNvPr>
          <p:cNvSpPr/>
          <p:nvPr/>
        </p:nvSpPr>
        <p:spPr>
          <a:xfrm>
            <a:off x="2562886" y="3881246"/>
            <a:ext cx="9023558" cy="480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r>
              <a:rPr lang="en-US" sz="1400" dirty="0">
                <a:latin typeface="Calibri" panose="020F0502020204030204" pitchFamily="34" charset="0"/>
                <a:ea typeface="Times New Roman" panose="02020603050405020304" pitchFamily="18" charset="0"/>
              </a:rPr>
              <a:t>Consult with local authorities and utilities to determine the most appropriate treatment options and end-product market, design parameters (e.g., site location, skillset, operation and maintenance requirement)</a:t>
            </a:r>
            <a:endParaRPr lang="en-US" sz="1400" dirty="0">
              <a:latin typeface="Calibri" panose="020F0502020204030204" pitchFamily="34" charset="0"/>
              <a:ea typeface="Calibri" panose="020F0502020204030204" pitchFamily="34" charset="0"/>
            </a:endParaRPr>
          </a:p>
        </p:txBody>
      </p:sp>
      <p:sp>
        <p:nvSpPr>
          <p:cNvPr id="83" name="Rectangle 82">
            <a:hlinkClick r:id="rId17" action="ppaction://hlinksldjump"/>
            <a:extLst>
              <a:ext uri="{FF2B5EF4-FFF2-40B4-BE49-F238E27FC236}">
                <a16:creationId xmlns:a16="http://schemas.microsoft.com/office/drawing/2014/main" id="{6148BEB4-F71C-42C7-862E-71BDD6F232F6}"/>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84" name="Rectangle 83">
            <a:hlinkClick r:id="rId18" action="ppaction://hlinksldjump"/>
            <a:extLst>
              <a:ext uri="{FF2B5EF4-FFF2-40B4-BE49-F238E27FC236}">
                <a16:creationId xmlns:a16="http://schemas.microsoft.com/office/drawing/2014/main" id="{9B394098-E25D-40B3-AE5B-288B58B4D242}"/>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85" name="Rectangle 84">
            <a:hlinkClick r:id="rId19" action="ppaction://hlinksldjump"/>
            <a:extLst>
              <a:ext uri="{FF2B5EF4-FFF2-40B4-BE49-F238E27FC236}">
                <a16:creationId xmlns:a16="http://schemas.microsoft.com/office/drawing/2014/main" id="{5C6FF4B9-29B9-439F-A0B4-2CA6ABAF347B}"/>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86" name="Rectangle 85">
            <a:hlinkClick r:id="rId20" action="ppaction://hlinksldjump"/>
            <a:extLst>
              <a:ext uri="{FF2B5EF4-FFF2-40B4-BE49-F238E27FC236}">
                <a16:creationId xmlns:a16="http://schemas.microsoft.com/office/drawing/2014/main" id="{82543710-728E-48B5-B145-8E8595F1A49E}"/>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88" name="Rectangle 87">
            <a:hlinkClick r:id="rId21" action="ppaction://hlinksldjump"/>
            <a:extLst>
              <a:ext uri="{FF2B5EF4-FFF2-40B4-BE49-F238E27FC236}">
                <a16:creationId xmlns:a16="http://schemas.microsoft.com/office/drawing/2014/main" id="{8E0E1B71-0EFA-4D6F-B0A1-200F2E8A0D13}"/>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1" name="Rectangle 40">
            <a:hlinkClick r:id="rId22" action="ppaction://hlinksldjump"/>
            <a:extLst>
              <a:ext uri="{FF2B5EF4-FFF2-40B4-BE49-F238E27FC236}">
                <a16:creationId xmlns:a16="http://schemas.microsoft.com/office/drawing/2014/main" id="{DE847F4F-3A9B-40E5-9C35-8B0BE99A3791}"/>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42" name="Rectangle 41">
            <a:extLst>
              <a:ext uri="{FF2B5EF4-FFF2-40B4-BE49-F238E27FC236}">
                <a16:creationId xmlns:a16="http://schemas.microsoft.com/office/drawing/2014/main" id="{2B0C6CF2-C410-4B0E-B385-D4D38DD8FEC8}"/>
              </a:ext>
            </a:extLst>
          </p:cNvPr>
          <p:cNvSpPr/>
          <p:nvPr/>
        </p:nvSpPr>
        <p:spPr>
          <a:xfrm>
            <a:off x="2562886" y="2688529"/>
            <a:ext cx="9010072" cy="412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effectLst/>
                <a:ea typeface="Calibri" panose="020F0502020204030204" pitchFamily="34" charset="0"/>
                <a:cs typeface="Times New Roman" panose="02020603050405020304" pitchFamily="18" charset="0"/>
              </a:rPr>
              <a:t>Design and implement a system for keeping the latrines clean and in good repair </a:t>
            </a:r>
            <a:endParaRPr lang="en-US" sz="1400" dirty="0">
              <a:effectLst/>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7653CDE2-A370-4048-BF58-ED258F9136DB}"/>
              </a:ext>
            </a:extLst>
          </p:cNvPr>
          <p:cNvSpPr/>
          <p:nvPr/>
        </p:nvSpPr>
        <p:spPr>
          <a:xfrm>
            <a:off x="2553446" y="3240899"/>
            <a:ext cx="9019512" cy="416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400" dirty="0">
                <a:effectLst/>
                <a:ea typeface="Calibri" panose="020F0502020204030204" pitchFamily="34" charset="0"/>
                <a:cs typeface="Times New Roman" panose="02020603050405020304" pitchFamily="18" charset="0"/>
              </a:rPr>
              <a:t>Design the desludging modality and whether a centralized or decentralized </a:t>
            </a:r>
            <a:r>
              <a:rPr lang="en-US" sz="1400" dirty="0" err="1">
                <a:effectLst/>
                <a:ea typeface="Calibri" panose="020F0502020204030204" pitchFamily="34" charset="0"/>
                <a:cs typeface="Times New Roman" panose="02020603050405020304" pitchFamily="18" charset="0"/>
              </a:rPr>
              <a:t>faecal</a:t>
            </a:r>
            <a:r>
              <a:rPr lang="en-US" sz="1400" dirty="0">
                <a:effectLst/>
                <a:ea typeface="Calibri" panose="020F0502020204030204" pitchFamily="34" charset="0"/>
                <a:cs typeface="Times New Roman" panose="02020603050405020304" pitchFamily="18" charset="0"/>
              </a:rPr>
              <a:t> sludge treatment plant is necessary</a:t>
            </a:r>
          </a:p>
        </p:txBody>
      </p:sp>
    </p:spTree>
    <p:extLst>
      <p:ext uri="{BB962C8B-B14F-4D97-AF65-F5344CB8AC3E}">
        <p14:creationId xmlns:p14="http://schemas.microsoft.com/office/powerpoint/2010/main" val="578117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A59882-844C-4FA4-8F7D-4C277345F980}"/>
              </a:ext>
            </a:extLst>
          </p:cNvPr>
          <p:cNvSpPr/>
          <p:nvPr/>
        </p:nvSpPr>
        <p:spPr>
          <a:xfrm>
            <a:off x="0" y="982727"/>
            <a:ext cx="1168398" cy="3836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Consultation</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00EF8E70-D89D-471A-A2FF-5DA93834D22E}"/>
              </a:ext>
            </a:extLst>
          </p:cNvPr>
          <p:cNvSpPr/>
          <p:nvPr/>
        </p:nvSpPr>
        <p:spPr>
          <a:xfrm>
            <a:off x="0" y="244733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21E047A4-98FE-4BED-97EA-048D6F14F934}"/>
              </a:ext>
            </a:extLst>
          </p:cNvPr>
          <p:cNvSpPr/>
          <p:nvPr/>
        </p:nvSpPr>
        <p:spPr>
          <a:xfrm>
            <a:off x="-2" y="2785148"/>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6" name="Rectangle 5">
            <a:hlinkClick r:id="rId5" action="ppaction://hlinksldjump"/>
            <a:extLst>
              <a:ext uri="{FF2B5EF4-FFF2-40B4-BE49-F238E27FC236}">
                <a16:creationId xmlns:a16="http://schemas.microsoft.com/office/drawing/2014/main" id="{EB8197CE-8E61-4DA2-9055-1B1BE682399C}"/>
              </a:ext>
            </a:extLst>
          </p:cNvPr>
          <p:cNvSpPr/>
          <p:nvPr/>
        </p:nvSpPr>
        <p:spPr>
          <a:xfrm>
            <a:off x="-2" y="3584702"/>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8" name="Rectangle 7">
            <a:hlinkClick r:id="rId6" action="ppaction://hlinksldjump"/>
            <a:extLst>
              <a:ext uri="{FF2B5EF4-FFF2-40B4-BE49-F238E27FC236}">
                <a16:creationId xmlns:a16="http://schemas.microsoft.com/office/drawing/2014/main" id="{CDCAF63C-9C1A-4728-8B0A-38A72037326F}"/>
              </a:ext>
            </a:extLst>
          </p:cNvPr>
          <p:cNvSpPr/>
          <p:nvPr/>
        </p:nvSpPr>
        <p:spPr>
          <a:xfrm>
            <a:off x="0" y="4288734"/>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10" name="Rectangle 9">
            <a:hlinkClick r:id="rId7" action="ppaction://hlinksldjump"/>
            <a:extLst>
              <a:ext uri="{FF2B5EF4-FFF2-40B4-BE49-F238E27FC236}">
                <a16:creationId xmlns:a16="http://schemas.microsoft.com/office/drawing/2014/main" id="{3AE928E5-C4F6-4BB6-A187-DE91589F4A8A}"/>
              </a:ext>
            </a:extLst>
          </p:cNvPr>
          <p:cNvSpPr/>
          <p:nvPr/>
        </p:nvSpPr>
        <p:spPr>
          <a:xfrm>
            <a:off x="-2" y="490855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2" name="Rectangle 11">
            <a:hlinkClick r:id="rId8" action="ppaction://hlinksldjump"/>
            <a:extLst>
              <a:ext uri="{FF2B5EF4-FFF2-40B4-BE49-F238E27FC236}">
                <a16:creationId xmlns:a16="http://schemas.microsoft.com/office/drawing/2014/main" id="{84B4F7BC-5704-4378-B5A5-F9FD5AAB4F2D}"/>
              </a:ext>
            </a:extLst>
          </p:cNvPr>
          <p:cNvSpPr/>
          <p:nvPr/>
        </p:nvSpPr>
        <p:spPr>
          <a:xfrm>
            <a:off x="-2" y="545872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9" action="ppaction://hlinksldjump"/>
            <a:extLst>
              <a:ext uri="{FF2B5EF4-FFF2-40B4-BE49-F238E27FC236}">
                <a16:creationId xmlns:a16="http://schemas.microsoft.com/office/drawing/2014/main" id="{5212BFB2-FDC8-42AF-958A-291D26838984}"/>
              </a:ext>
            </a:extLst>
          </p:cNvPr>
          <p:cNvSpPr/>
          <p:nvPr/>
        </p:nvSpPr>
        <p:spPr>
          <a:xfrm>
            <a:off x="-2" y="3192559"/>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4" name="Rectangle 13">
            <a:hlinkClick r:id="rId10" action="ppaction://hlinksldjump"/>
            <a:extLst>
              <a:ext uri="{FF2B5EF4-FFF2-40B4-BE49-F238E27FC236}">
                <a16:creationId xmlns:a16="http://schemas.microsoft.com/office/drawing/2014/main" id="{CF1BB723-526A-4333-A89E-0E378D67E384}"/>
              </a:ext>
            </a:extLst>
          </p:cNvPr>
          <p:cNvSpPr/>
          <p:nvPr/>
        </p:nvSpPr>
        <p:spPr>
          <a:xfrm>
            <a:off x="0" y="38924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5" name="Rectangle 14">
            <a:hlinkClick r:id="rId11" action="ppaction://hlinksldjump"/>
            <a:extLst>
              <a:ext uri="{FF2B5EF4-FFF2-40B4-BE49-F238E27FC236}">
                <a16:creationId xmlns:a16="http://schemas.microsoft.com/office/drawing/2014/main" id="{56A58959-4A91-44E5-A226-CB6493B6501A}"/>
              </a:ext>
            </a:extLst>
          </p:cNvPr>
          <p:cNvSpPr/>
          <p:nvPr/>
        </p:nvSpPr>
        <p:spPr>
          <a:xfrm>
            <a:off x="-2" y="4598678"/>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6" name="Rectangle 15">
            <a:hlinkClick r:id="rId12" action="ppaction://hlinksldjump"/>
            <a:extLst>
              <a:ext uri="{FF2B5EF4-FFF2-40B4-BE49-F238E27FC236}">
                <a16:creationId xmlns:a16="http://schemas.microsoft.com/office/drawing/2014/main" id="{83F71E4E-DA30-470B-9C7A-EC393FB23E02}"/>
              </a:ext>
            </a:extLst>
          </p:cNvPr>
          <p:cNvSpPr/>
          <p:nvPr/>
        </p:nvSpPr>
        <p:spPr>
          <a:xfrm>
            <a:off x="-2" y="5124450"/>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3" action="ppaction://hlinksldjump"/>
            <a:extLst>
              <a:ext uri="{FF2B5EF4-FFF2-40B4-BE49-F238E27FC236}">
                <a16:creationId xmlns:a16="http://schemas.microsoft.com/office/drawing/2014/main" id="{FEC14C87-F4C9-4AC6-8A83-1BAD84D717F5}"/>
              </a:ext>
            </a:extLst>
          </p:cNvPr>
          <p:cNvSpPr/>
          <p:nvPr/>
        </p:nvSpPr>
        <p:spPr>
          <a:xfrm>
            <a:off x="-3" y="2173734"/>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9" name="Rectangle 18">
            <a:hlinkClick r:id="rId14" action="ppaction://hlinksldjump"/>
            <a:extLst>
              <a:ext uri="{FF2B5EF4-FFF2-40B4-BE49-F238E27FC236}">
                <a16:creationId xmlns:a16="http://schemas.microsoft.com/office/drawing/2014/main" id="{3E15908C-B72B-4198-AFAA-FBB4569F86FE}"/>
              </a:ext>
            </a:extLst>
          </p:cNvPr>
          <p:cNvSpPr/>
          <p:nvPr/>
        </p:nvSpPr>
        <p:spPr>
          <a:xfrm>
            <a:off x="0" y="3411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0" name="Rectangle 19">
            <a:hlinkClick r:id="rId15" action="ppaction://hlinksldjump"/>
            <a:extLst>
              <a:ext uri="{FF2B5EF4-FFF2-40B4-BE49-F238E27FC236}">
                <a16:creationId xmlns:a16="http://schemas.microsoft.com/office/drawing/2014/main" id="{4240EFEC-AEE9-45DA-9492-FB6022D78ED0}"/>
              </a:ext>
            </a:extLst>
          </p:cNvPr>
          <p:cNvSpPr/>
          <p:nvPr/>
        </p:nvSpPr>
        <p:spPr>
          <a:xfrm>
            <a:off x="0" y="67550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1" name="Rectangle 20">
            <a:hlinkClick r:id="rId16" action="ppaction://hlinksldjump"/>
            <a:extLst>
              <a:ext uri="{FF2B5EF4-FFF2-40B4-BE49-F238E27FC236}">
                <a16:creationId xmlns:a16="http://schemas.microsoft.com/office/drawing/2014/main" id="{AFAF17F7-6630-4963-88A1-D23A377A40B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2" name="Rectangle 21">
            <a:hlinkClick r:id="rId17" action="ppaction://hlinksldjump"/>
            <a:extLst>
              <a:ext uri="{FF2B5EF4-FFF2-40B4-BE49-F238E27FC236}">
                <a16:creationId xmlns:a16="http://schemas.microsoft.com/office/drawing/2014/main" id="{39C5BE54-7D11-4476-AD09-1B5C8DFFCFE0}"/>
              </a:ext>
            </a:extLst>
          </p:cNvPr>
          <p:cNvSpPr/>
          <p:nvPr/>
        </p:nvSpPr>
        <p:spPr>
          <a:xfrm>
            <a:off x="79573" y="136269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Access Issues</a:t>
            </a:r>
            <a:endParaRPr lang="en-US" sz="900" dirty="0"/>
          </a:p>
        </p:txBody>
      </p:sp>
      <p:sp>
        <p:nvSpPr>
          <p:cNvPr id="23" name="Rectangle 22">
            <a:hlinkClick r:id="rId18" action="ppaction://hlinksldjump"/>
            <a:extLst>
              <a:ext uri="{FF2B5EF4-FFF2-40B4-BE49-F238E27FC236}">
                <a16:creationId xmlns:a16="http://schemas.microsoft.com/office/drawing/2014/main" id="{8720A18A-C081-4C91-BEA4-E2E641D6DD43}"/>
              </a:ext>
            </a:extLst>
          </p:cNvPr>
          <p:cNvSpPr/>
          <p:nvPr/>
        </p:nvSpPr>
        <p:spPr>
          <a:xfrm>
            <a:off x="81689" y="182054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SaniTweak</a:t>
            </a:r>
            <a:endParaRPr lang="en-US" sz="900" dirty="0"/>
          </a:p>
        </p:txBody>
      </p:sp>
      <p:sp>
        <p:nvSpPr>
          <p:cNvPr id="25" name="Rectangle 24">
            <a:hlinkClick r:id="rId19" action="ppaction://hlinksldjump"/>
            <a:extLst>
              <a:ext uri="{FF2B5EF4-FFF2-40B4-BE49-F238E27FC236}">
                <a16:creationId xmlns:a16="http://schemas.microsoft.com/office/drawing/2014/main" id="{A5AF82D3-746C-434E-BD3B-784065B4A1A1}"/>
              </a:ext>
            </a:extLst>
          </p:cNvPr>
          <p:cNvSpPr/>
          <p:nvPr/>
        </p:nvSpPr>
        <p:spPr>
          <a:xfrm>
            <a:off x="81172" y="1541508"/>
            <a:ext cx="1088825" cy="2905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Community engagement</a:t>
            </a:r>
            <a:endParaRPr lang="en-US" sz="900" dirty="0"/>
          </a:p>
        </p:txBody>
      </p:sp>
      <p:sp>
        <p:nvSpPr>
          <p:cNvPr id="26" name="Rectangle 25">
            <a:hlinkClick r:id="rId20" action="ppaction://hlinksldjump"/>
            <a:extLst>
              <a:ext uri="{FF2B5EF4-FFF2-40B4-BE49-F238E27FC236}">
                <a16:creationId xmlns:a16="http://schemas.microsoft.com/office/drawing/2014/main" id="{20640426-DB78-477E-856A-9F6CD54CEBF6}"/>
              </a:ext>
            </a:extLst>
          </p:cNvPr>
          <p:cNvSpPr/>
          <p:nvPr/>
        </p:nvSpPr>
        <p:spPr>
          <a:xfrm>
            <a:off x="-3" y="587759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4" name="Rectangle 23">
            <a:extLst>
              <a:ext uri="{FF2B5EF4-FFF2-40B4-BE49-F238E27FC236}">
                <a16:creationId xmlns:a16="http://schemas.microsoft.com/office/drawing/2014/main" id="{8DF1784E-CB26-47C0-8584-F683D5C11DCC}"/>
              </a:ext>
            </a:extLst>
          </p:cNvPr>
          <p:cNvSpPr/>
          <p:nvPr/>
        </p:nvSpPr>
        <p:spPr>
          <a:xfrm>
            <a:off x="79573" y="199557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CPT</a:t>
            </a:r>
            <a:endParaRPr lang="en-US" sz="900" dirty="0">
              <a:solidFill>
                <a:schemeClr val="tx1"/>
              </a:solidFill>
            </a:endParaRPr>
          </a:p>
        </p:txBody>
      </p:sp>
      <p:sp>
        <p:nvSpPr>
          <p:cNvPr id="31" name="Rectangle 30">
            <a:extLst>
              <a:ext uri="{FF2B5EF4-FFF2-40B4-BE49-F238E27FC236}">
                <a16:creationId xmlns:a16="http://schemas.microsoft.com/office/drawing/2014/main" id="{C9271F27-4BDC-4F9B-9B0E-B6156BC16CBC}"/>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2" name="Action Button: Go Back or Previous 31">
            <a:hlinkClick r:id="" action="ppaction://hlinkshowjump?jump=previousslide" highlightClick="1"/>
            <a:extLst>
              <a:ext uri="{FF2B5EF4-FFF2-40B4-BE49-F238E27FC236}">
                <a16:creationId xmlns:a16="http://schemas.microsoft.com/office/drawing/2014/main" id="{694AB0DA-BD94-4586-91B6-A63921270F7A}"/>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043764E-BAAB-44C1-A612-E04BF9420411}"/>
              </a:ext>
            </a:extLst>
          </p:cNvPr>
          <p:cNvSpPr txBox="1"/>
          <p:nvPr/>
        </p:nvSpPr>
        <p:spPr>
          <a:xfrm>
            <a:off x="1775317" y="106647"/>
            <a:ext cx="5921623" cy="369332"/>
          </a:xfrm>
          <a:prstGeom prst="rect">
            <a:avLst/>
          </a:prstGeom>
          <a:noFill/>
        </p:spPr>
        <p:txBody>
          <a:bodyPr wrap="square" rtlCol="0">
            <a:spAutoFit/>
          </a:bodyPr>
          <a:lstStyle/>
          <a:p>
            <a:r>
              <a:rPr lang="en-GB" b="1" dirty="0"/>
              <a:t>How is the CPT relevant to the work of engineers?</a:t>
            </a:r>
            <a:endParaRPr lang="en-US" b="1" dirty="0"/>
          </a:p>
        </p:txBody>
      </p:sp>
      <p:sp>
        <p:nvSpPr>
          <p:cNvPr id="5" name="TextBox 4">
            <a:extLst>
              <a:ext uri="{FF2B5EF4-FFF2-40B4-BE49-F238E27FC236}">
                <a16:creationId xmlns:a16="http://schemas.microsoft.com/office/drawing/2014/main" id="{9A87271E-819E-4FE4-8049-24DA4AE0B8FD}"/>
              </a:ext>
            </a:extLst>
          </p:cNvPr>
          <p:cNvSpPr txBox="1"/>
          <p:nvPr/>
        </p:nvSpPr>
        <p:spPr>
          <a:xfrm>
            <a:off x="3049068" y="2653930"/>
            <a:ext cx="5299457" cy="1569660"/>
          </a:xfrm>
          <a:prstGeom prst="rect">
            <a:avLst/>
          </a:prstGeom>
          <a:noFill/>
        </p:spPr>
        <p:txBody>
          <a:bodyPr wrap="square" rtlCol="0">
            <a:spAutoFit/>
          </a:bodyPr>
          <a:lstStyle/>
          <a:p>
            <a:r>
              <a:rPr lang="en-GB" sz="2400" b="1" dirty="0">
                <a:solidFill>
                  <a:schemeClr val="accent2">
                    <a:lumMod val="75000"/>
                  </a:schemeClr>
                </a:solidFill>
              </a:rPr>
              <a:t>If the CPT is in place in your country of operation, contact the team in charge to use it and to get information in order to attune to communities</a:t>
            </a:r>
            <a:endParaRPr lang="en-US" sz="2400" b="1" dirty="0">
              <a:solidFill>
                <a:schemeClr val="accent2">
                  <a:lumMod val="75000"/>
                </a:schemeClr>
              </a:solidFill>
            </a:endParaRPr>
          </a:p>
        </p:txBody>
      </p:sp>
      <p:sp>
        <p:nvSpPr>
          <p:cNvPr id="34" name="TextBox 33">
            <a:extLst>
              <a:ext uri="{FF2B5EF4-FFF2-40B4-BE49-F238E27FC236}">
                <a16:creationId xmlns:a16="http://schemas.microsoft.com/office/drawing/2014/main" id="{7290605E-3AE4-4215-9A5A-FC1D0E92FE23}"/>
              </a:ext>
            </a:extLst>
          </p:cNvPr>
          <p:cNvSpPr txBox="1"/>
          <p:nvPr/>
        </p:nvSpPr>
        <p:spPr>
          <a:xfrm>
            <a:off x="1710132" y="1104298"/>
            <a:ext cx="3839592" cy="1200329"/>
          </a:xfrm>
          <a:prstGeom prst="rect">
            <a:avLst/>
          </a:prstGeom>
          <a:noFill/>
        </p:spPr>
        <p:txBody>
          <a:bodyPr wrap="square" rtlCol="0">
            <a:spAutoFit/>
          </a:bodyPr>
          <a:lstStyle/>
          <a:p>
            <a:r>
              <a:rPr lang="en-GB" dirty="0">
                <a:solidFill>
                  <a:srgbClr val="0070C0"/>
                </a:solidFill>
              </a:rPr>
              <a:t>The CPT can give information on the context, some of which may be useful for adapting design, operation and maintenance approaches</a:t>
            </a:r>
            <a:endParaRPr lang="en-US" dirty="0">
              <a:solidFill>
                <a:srgbClr val="0070C0"/>
              </a:solidFill>
            </a:endParaRPr>
          </a:p>
        </p:txBody>
      </p:sp>
      <p:sp>
        <p:nvSpPr>
          <p:cNvPr id="35" name="TextBox 34">
            <a:extLst>
              <a:ext uri="{FF2B5EF4-FFF2-40B4-BE49-F238E27FC236}">
                <a16:creationId xmlns:a16="http://schemas.microsoft.com/office/drawing/2014/main" id="{D0AA5DBC-6770-48FB-8EB2-2A6EB6860650}"/>
              </a:ext>
            </a:extLst>
          </p:cNvPr>
          <p:cNvSpPr txBox="1"/>
          <p:nvPr/>
        </p:nvSpPr>
        <p:spPr>
          <a:xfrm>
            <a:off x="1373296" y="4443642"/>
            <a:ext cx="2648804" cy="923330"/>
          </a:xfrm>
          <a:prstGeom prst="rect">
            <a:avLst/>
          </a:prstGeom>
          <a:noFill/>
        </p:spPr>
        <p:txBody>
          <a:bodyPr wrap="square" rtlCol="0">
            <a:spAutoFit/>
          </a:bodyPr>
          <a:lstStyle/>
          <a:p>
            <a:r>
              <a:rPr lang="en-GB" dirty="0">
                <a:solidFill>
                  <a:schemeClr val="accent4">
                    <a:lumMod val="50000"/>
                  </a:schemeClr>
                </a:solidFill>
              </a:rPr>
              <a:t>The CPT provide insight on what is a priority for communities</a:t>
            </a:r>
            <a:endParaRPr lang="en-US" dirty="0">
              <a:solidFill>
                <a:schemeClr val="accent4">
                  <a:lumMod val="50000"/>
                </a:schemeClr>
              </a:solidFill>
            </a:endParaRPr>
          </a:p>
        </p:txBody>
      </p:sp>
      <p:sp>
        <p:nvSpPr>
          <p:cNvPr id="36" name="TextBox 35">
            <a:extLst>
              <a:ext uri="{FF2B5EF4-FFF2-40B4-BE49-F238E27FC236}">
                <a16:creationId xmlns:a16="http://schemas.microsoft.com/office/drawing/2014/main" id="{E25CD39D-699D-411C-9543-19282E7D2377}"/>
              </a:ext>
            </a:extLst>
          </p:cNvPr>
          <p:cNvSpPr txBox="1"/>
          <p:nvPr/>
        </p:nvSpPr>
        <p:spPr>
          <a:xfrm>
            <a:off x="6063621" y="846865"/>
            <a:ext cx="4569814" cy="1292662"/>
          </a:xfrm>
          <a:prstGeom prst="rect">
            <a:avLst/>
          </a:prstGeom>
          <a:noFill/>
        </p:spPr>
        <p:txBody>
          <a:bodyPr wrap="square" rtlCol="0">
            <a:spAutoFit/>
          </a:bodyPr>
          <a:lstStyle/>
          <a:p>
            <a:r>
              <a:rPr lang="en-GB" b="1" dirty="0">
                <a:solidFill>
                  <a:srgbClr val="9F5FCF"/>
                </a:solidFill>
              </a:rPr>
              <a:t>When participating in the CPT, you learn to </a:t>
            </a:r>
            <a:r>
              <a:rPr lang="en-GB" sz="2400" b="1" u="sng" dirty="0">
                <a:solidFill>
                  <a:srgbClr val="9F5FCF"/>
                </a:solidFill>
              </a:rPr>
              <a:t>listen completely </a:t>
            </a:r>
            <a:r>
              <a:rPr lang="en-GB" b="1" dirty="0">
                <a:solidFill>
                  <a:srgbClr val="9F5FCF"/>
                </a:solidFill>
              </a:rPr>
              <a:t>to community members without the boundary of your program</a:t>
            </a:r>
            <a:endParaRPr lang="en-US" b="1" dirty="0">
              <a:solidFill>
                <a:srgbClr val="9F5FCF"/>
              </a:solidFill>
            </a:endParaRPr>
          </a:p>
        </p:txBody>
      </p:sp>
      <p:sp>
        <p:nvSpPr>
          <p:cNvPr id="37" name="TextBox 36">
            <a:extLst>
              <a:ext uri="{FF2B5EF4-FFF2-40B4-BE49-F238E27FC236}">
                <a16:creationId xmlns:a16="http://schemas.microsoft.com/office/drawing/2014/main" id="{3BB68ACB-0019-40A8-82ED-23D95E944514}"/>
              </a:ext>
            </a:extLst>
          </p:cNvPr>
          <p:cNvSpPr txBox="1"/>
          <p:nvPr/>
        </p:nvSpPr>
        <p:spPr>
          <a:xfrm>
            <a:off x="8571540" y="2184983"/>
            <a:ext cx="3394505" cy="1200329"/>
          </a:xfrm>
          <a:prstGeom prst="rect">
            <a:avLst/>
          </a:prstGeom>
          <a:noFill/>
        </p:spPr>
        <p:txBody>
          <a:bodyPr wrap="square" rtlCol="0">
            <a:spAutoFit/>
          </a:bodyPr>
          <a:lstStyle/>
          <a:p>
            <a:r>
              <a:rPr lang="en-GB" dirty="0">
                <a:solidFill>
                  <a:srgbClr val="00B0F0"/>
                </a:solidFill>
              </a:rPr>
              <a:t>The CPT is like a temperature check. It give you a sense of perception trends within the communities. </a:t>
            </a:r>
            <a:endParaRPr lang="en-US" dirty="0">
              <a:solidFill>
                <a:srgbClr val="00B0F0"/>
              </a:solidFill>
            </a:endParaRPr>
          </a:p>
        </p:txBody>
      </p:sp>
      <p:sp>
        <p:nvSpPr>
          <p:cNvPr id="38" name="TextBox 37">
            <a:extLst>
              <a:ext uri="{FF2B5EF4-FFF2-40B4-BE49-F238E27FC236}">
                <a16:creationId xmlns:a16="http://schemas.microsoft.com/office/drawing/2014/main" id="{4B62D68D-0352-4FF2-83B7-002A007473BE}"/>
              </a:ext>
            </a:extLst>
          </p:cNvPr>
          <p:cNvSpPr txBox="1"/>
          <p:nvPr/>
        </p:nvSpPr>
        <p:spPr>
          <a:xfrm>
            <a:off x="5425437" y="5036679"/>
            <a:ext cx="4354927" cy="1200329"/>
          </a:xfrm>
          <a:prstGeom prst="rect">
            <a:avLst/>
          </a:prstGeom>
          <a:noFill/>
        </p:spPr>
        <p:txBody>
          <a:bodyPr wrap="square" rtlCol="0">
            <a:spAutoFit/>
          </a:bodyPr>
          <a:lstStyle/>
          <a:p>
            <a:r>
              <a:rPr lang="en-GB" dirty="0">
                <a:solidFill>
                  <a:srgbClr val="C00000"/>
                </a:solidFill>
              </a:rPr>
              <a:t>From the trends analysis, you can identify what questions need further in-depth research (through focus group discussion for example)</a:t>
            </a:r>
            <a:endParaRPr lang="en-US" dirty="0">
              <a:solidFill>
                <a:srgbClr val="C00000"/>
              </a:solidFill>
            </a:endParaRPr>
          </a:p>
        </p:txBody>
      </p:sp>
      <p:sp>
        <p:nvSpPr>
          <p:cNvPr id="39" name="TextBox 38">
            <a:extLst>
              <a:ext uri="{FF2B5EF4-FFF2-40B4-BE49-F238E27FC236}">
                <a16:creationId xmlns:a16="http://schemas.microsoft.com/office/drawing/2014/main" id="{4A8AC6A9-D12F-44E1-A6CA-B8E7E7F10D1A}"/>
              </a:ext>
            </a:extLst>
          </p:cNvPr>
          <p:cNvSpPr txBox="1"/>
          <p:nvPr/>
        </p:nvSpPr>
        <p:spPr>
          <a:xfrm>
            <a:off x="8348528" y="3965568"/>
            <a:ext cx="2483534" cy="646331"/>
          </a:xfrm>
          <a:prstGeom prst="rect">
            <a:avLst/>
          </a:prstGeom>
          <a:noFill/>
        </p:spPr>
        <p:txBody>
          <a:bodyPr wrap="square" rtlCol="0">
            <a:spAutoFit/>
          </a:bodyPr>
          <a:lstStyle/>
          <a:p>
            <a:r>
              <a:rPr lang="en-GB" dirty="0">
                <a:solidFill>
                  <a:schemeClr val="accent6">
                    <a:lumMod val="75000"/>
                  </a:schemeClr>
                </a:solidFill>
              </a:rPr>
              <a:t>The CPT is real time and documented</a:t>
            </a:r>
            <a:endParaRPr lang="en-US" dirty="0">
              <a:solidFill>
                <a:schemeClr val="accent6">
                  <a:lumMod val="75000"/>
                </a:schemeClr>
              </a:solidFill>
            </a:endParaRPr>
          </a:p>
        </p:txBody>
      </p:sp>
      <p:sp>
        <p:nvSpPr>
          <p:cNvPr id="7" name="TextBox 6">
            <a:extLst>
              <a:ext uri="{FF2B5EF4-FFF2-40B4-BE49-F238E27FC236}">
                <a16:creationId xmlns:a16="http://schemas.microsoft.com/office/drawing/2014/main" id="{4C701105-B6A7-45E1-AFD4-B2D20F3B06EC}"/>
              </a:ext>
            </a:extLst>
          </p:cNvPr>
          <p:cNvSpPr txBox="1"/>
          <p:nvPr/>
        </p:nvSpPr>
        <p:spPr>
          <a:xfrm>
            <a:off x="2697698" y="5737148"/>
            <a:ext cx="2059619" cy="923330"/>
          </a:xfrm>
          <a:prstGeom prst="rect">
            <a:avLst/>
          </a:prstGeom>
          <a:noFill/>
        </p:spPr>
        <p:txBody>
          <a:bodyPr wrap="square" rtlCol="0">
            <a:spAutoFit/>
          </a:bodyPr>
          <a:lstStyle/>
          <a:p>
            <a:r>
              <a:rPr lang="en-GB" dirty="0">
                <a:solidFill>
                  <a:srgbClr val="FF3399"/>
                </a:solidFill>
              </a:rPr>
              <a:t>The CPT provides only qualitative insight</a:t>
            </a:r>
            <a:endParaRPr lang="en-US" dirty="0">
              <a:solidFill>
                <a:srgbClr val="FF3399"/>
              </a:solidFill>
            </a:endParaRPr>
          </a:p>
        </p:txBody>
      </p:sp>
    </p:spTree>
    <p:extLst>
      <p:ext uri="{BB962C8B-B14F-4D97-AF65-F5344CB8AC3E}">
        <p14:creationId xmlns:p14="http://schemas.microsoft.com/office/powerpoint/2010/main" val="818301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9F1604B7-E231-43EC-8C3E-15513BDA555C}"/>
              </a:ext>
            </a:extLst>
          </p:cNvPr>
          <p:cNvSpPr/>
          <p:nvPr/>
        </p:nvSpPr>
        <p:spPr>
          <a:xfrm>
            <a:off x="0" y="212092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C9C07040-2A41-4AE1-AA33-8AF99CF46807}"/>
              </a:ext>
            </a:extLst>
          </p:cNvPr>
          <p:cNvSpPr/>
          <p:nvPr/>
        </p:nvSpPr>
        <p:spPr>
          <a:xfrm>
            <a:off x="-2" y="245873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836A09A8-8BE6-48C1-8FBB-695F5F3662B5}"/>
              </a:ext>
            </a:extLst>
          </p:cNvPr>
          <p:cNvSpPr/>
          <p:nvPr/>
        </p:nvSpPr>
        <p:spPr>
          <a:xfrm>
            <a:off x="-2" y="32582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FA581929-630C-4147-ABBF-917C51AEA270}"/>
              </a:ext>
            </a:extLst>
          </p:cNvPr>
          <p:cNvSpPr/>
          <p:nvPr/>
        </p:nvSpPr>
        <p:spPr>
          <a:xfrm>
            <a:off x="0" y="396231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6" action="ppaction://hlinksldjump"/>
            <a:extLst>
              <a:ext uri="{FF2B5EF4-FFF2-40B4-BE49-F238E27FC236}">
                <a16:creationId xmlns:a16="http://schemas.microsoft.com/office/drawing/2014/main" id="{41505896-DB2B-4A68-A0DB-87D2F279A8F3}"/>
              </a:ext>
            </a:extLst>
          </p:cNvPr>
          <p:cNvSpPr/>
          <p:nvPr/>
        </p:nvSpPr>
        <p:spPr>
          <a:xfrm>
            <a:off x="-2" y="458213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7" action="ppaction://hlinksldjump"/>
            <a:extLst>
              <a:ext uri="{FF2B5EF4-FFF2-40B4-BE49-F238E27FC236}">
                <a16:creationId xmlns:a16="http://schemas.microsoft.com/office/drawing/2014/main" id="{E55DD6A4-65F7-49A5-87F5-C06CCF0CE01E}"/>
              </a:ext>
            </a:extLst>
          </p:cNvPr>
          <p:cNvSpPr/>
          <p:nvPr/>
        </p:nvSpPr>
        <p:spPr>
          <a:xfrm>
            <a:off x="-2" y="513230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8" action="ppaction://hlinksldjump"/>
            <a:extLst>
              <a:ext uri="{FF2B5EF4-FFF2-40B4-BE49-F238E27FC236}">
                <a16:creationId xmlns:a16="http://schemas.microsoft.com/office/drawing/2014/main" id="{11BD6C5F-FCE7-482E-8002-3E071D4BA507}"/>
              </a:ext>
            </a:extLst>
          </p:cNvPr>
          <p:cNvSpPr/>
          <p:nvPr/>
        </p:nvSpPr>
        <p:spPr>
          <a:xfrm>
            <a:off x="-2" y="28661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9" action="ppaction://hlinksldjump"/>
            <a:extLst>
              <a:ext uri="{FF2B5EF4-FFF2-40B4-BE49-F238E27FC236}">
                <a16:creationId xmlns:a16="http://schemas.microsoft.com/office/drawing/2014/main" id="{8705053D-2DBC-459D-A3B3-7D4DF4D0AA9F}"/>
              </a:ext>
            </a:extLst>
          </p:cNvPr>
          <p:cNvSpPr/>
          <p:nvPr/>
        </p:nvSpPr>
        <p:spPr>
          <a:xfrm>
            <a:off x="0" y="356607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0" action="ppaction://hlinksldjump"/>
            <a:extLst>
              <a:ext uri="{FF2B5EF4-FFF2-40B4-BE49-F238E27FC236}">
                <a16:creationId xmlns:a16="http://schemas.microsoft.com/office/drawing/2014/main" id="{E6692CA2-793D-43C9-8388-16BAD0E82C9B}"/>
              </a:ext>
            </a:extLst>
          </p:cNvPr>
          <p:cNvSpPr/>
          <p:nvPr/>
        </p:nvSpPr>
        <p:spPr>
          <a:xfrm>
            <a:off x="-2" y="42722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1" action="ppaction://hlinksldjump"/>
            <a:extLst>
              <a:ext uri="{FF2B5EF4-FFF2-40B4-BE49-F238E27FC236}">
                <a16:creationId xmlns:a16="http://schemas.microsoft.com/office/drawing/2014/main" id="{52A58B50-C0CC-4F56-9D70-1A80A7A3744D}"/>
              </a:ext>
            </a:extLst>
          </p:cNvPr>
          <p:cNvSpPr/>
          <p:nvPr/>
        </p:nvSpPr>
        <p:spPr>
          <a:xfrm>
            <a:off x="-2" y="479803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2" action="ppaction://hlinksldjump"/>
            <a:extLst>
              <a:ext uri="{FF2B5EF4-FFF2-40B4-BE49-F238E27FC236}">
                <a16:creationId xmlns:a16="http://schemas.microsoft.com/office/drawing/2014/main" id="{511DFC55-9B4A-424B-815C-40DEDE90B9F8}"/>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extLst>
              <a:ext uri="{FF2B5EF4-FFF2-40B4-BE49-F238E27FC236}">
                <a16:creationId xmlns:a16="http://schemas.microsoft.com/office/drawing/2014/main" id="{2BEF81F9-36E6-4E0C-AEB4-A561C69BCF2A}"/>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22" name="Rectangle 21">
            <a:hlinkClick r:id="rId13" action="ppaction://hlinksldjump"/>
            <a:extLst>
              <a:ext uri="{FF2B5EF4-FFF2-40B4-BE49-F238E27FC236}">
                <a16:creationId xmlns:a16="http://schemas.microsoft.com/office/drawing/2014/main" id="{ED192F52-E22A-4A5E-8359-6AE64AEE601F}"/>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3" name="Rectangle 22">
            <a:hlinkClick r:id="rId14" action="ppaction://hlinksldjump"/>
            <a:extLst>
              <a:ext uri="{FF2B5EF4-FFF2-40B4-BE49-F238E27FC236}">
                <a16:creationId xmlns:a16="http://schemas.microsoft.com/office/drawing/2014/main" id="{E7F99896-DEC3-41E6-8F95-5F852FBE4EDF}"/>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4" name="Rectangle 23">
            <a:hlinkClick r:id="rId15" action="ppaction://hlinksldjump"/>
            <a:extLst>
              <a:ext uri="{FF2B5EF4-FFF2-40B4-BE49-F238E27FC236}">
                <a16:creationId xmlns:a16="http://schemas.microsoft.com/office/drawing/2014/main" id="{2227F728-59BA-4269-B34F-3ECABF964E5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BC795D12-A9DF-4375-8C78-6325619310E4}"/>
              </a:ext>
            </a:extLst>
          </p:cNvPr>
          <p:cNvSpPr/>
          <p:nvPr/>
        </p:nvSpPr>
        <p:spPr>
          <a:xfrm>
            <a:off x="0" y="554886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9" name="Rectangle 18">
            <a:extLst>
              <a:ext uri="{FF2B5EF4-FFF2-40B4-BE49-F238E27FC236}">
                <a16:creationId xmlns:a16="http://schemas.microsoft.com/office/drawing/2014/main" id="{A32A6651-21B5-4D2B-8CEF-EA0697850191}"/>
              </a:ext>
            </a:extLst>
          </p:cNvPr>
          <p:cNvSpPr/>
          <p:nvPr/>
        </p:nvSpPr>
        <p:spPr>
          <a:xfrm>
            <a:off x="2229436" y="271410"/>
            <a:ext cx="2555628" cy="646331"/>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Monitoring</a:t>
            </a:r>
            <a:endParaRPr lang="en-US" sz="3600" dirty="0"/>
          </a:p>
        </p:txBody>
      </p:sp>
      <p:sp>
        <p:nvSpPr>
          <p:cNvPr id="14" name="Rectangle 13">
            <a:extLst>
              <a:ext uri="{FF2B5EF4-FFF2-40B4-BE49-F238E27FC236}">
                <a16:creationId xmlns:a16="http://schemas.microsoft.com/office/drawing/2014/main" id="{895E4747-9CA2-44A3-B775-B159717837CF}"/>
              </a:ext>
            </a:extLst>
          </p:cNvPr>
          <p:cNvSpPr/>
          <p:nvPr/>
        </p:nvSpPr>
        <p:spPr>
          <a:xfrm>
            <a:off x="1481822" y="1570635"/>
            <a:ext cx="9210761" cy="3108543"/>
          </a:xfrm>
          <a:prstGeom prst="rect">
            <a:avLst/>
          </a:prstGeom>
        </p:spPr>
        <p:txBody>
          <a:bodyPr wrap="square">
            <a:spAutoFit/>
          </a:bodyPr>
          <a:lstStyle/>
          <a:p>
            <a:r>
              <a:rPr lang="en-GB" sz="2400" dirty="0">
                <a:solidFill>
                  <a:srgbClr val="212529"/>
                </a:solidFill>
                <a:latin typeface="system-ui"/>
              </a:rPr>
              <a:t>Monitoring is the systematic and continuous process of collecting and using information throughout the programme cycle for the purpose of management and decision-making. WASH programmes should include:</a:t>
            </a:r>
          </a:p>
          <a:p>
            <a:endParaRPr lang="en-GB" sz="2400" dirty="0">
              <a:solidFill>
                <a:srgbClr val="212529"/>
              </a:solidFill>
              <a:latin typeface="system-ui"/>
            </a:endParaRPr>
          </a:p>
          <a:p>
            <a:pPr marL="285750" indent="-285750">
              <a:spcAft>
                <a:spcPts val="600"/>
              </a:spcAft>
              <a:buFont typeface="Arial" panose="020B0604020202020204" pitchFamily="34" charset="0"/>
              <a:buChar char="•"/>
            </a:pPr>
            <a:r>
              <a:rPr lang="en-GB" sz="2400" dirty="0"/>
              <a:t>Process monitoring that looks at how the project is being developed.</a:t>
            </a:r>
          </a:p>
          <a:p>
            <a:pPr marL="285750" indent="-285750">
              <a:spcAft>
                <a:spcPts val="600"/>
              </a:spcAft>
              <a:buFont typeface="Arial" panose="020B0604020202020204" pitchFamily="34" charset="0"/>
              <a:buChar char="•"/>
            </a:pPr>
            <a:r>
              <a:rPr lang="en-GB" sz="2400" dirty="0"/>
              <a:t>Impact monitoring that looks at whether the project is having the intended impact.</a:t>
            </a:r>
          </a:p>
          <a:p>
            <a:endParaRPr lang="en-US" dirty="0"/>
          </a:p>
        </p:txBody>
      </p:sp>
      <p:pic>
        <p:nvPicPr>
          <p:cNvPr id="16" name="Graphic 15" descr="Magnifying glass">
            <a:extLst>
              <a:ext uri="{FF2B5EF4-FFF2-40B4-BE49-F238E27FC236}">
                <a16:creationId xmlns:a16="http://schemas.microsoft.com/office/drawing/2014/main" id="{F76815B5-4E9C-482D-B503-58EEF5A2BD1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72137" y="3864200"/>
            <a:ext cx="1986084" cy="1986084"/>
          </a:xfrm>
          <a:prstGeom prst="rect">
            <a:avLst/>
          </a:prstGeom>
        </p:spPr>
      </p:pic>
      <p:pic>
        <p:nvPicPr>
          <p:cNvPr id="26" name="Graphic 25" descr="Target Audience">
            <a:extLst>
              <a:ext uri="{FF2B5EF4-FFF2-40B4-BE49-F238E27FC236}">
                <a16:creationId xmlns:a16="http://schemas.microsoft.com/office/drawing/2014/main" id="{C9FF54CB-8633-4E6B-910E-B5B7376B8BC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57795" y="5408254"/>
            <a:ext cx="914400" cy="914400"/>
          </a:xfrm>
          <a:prstGeom prst="rect">
            <a:avLst/>
          </a:prstGeom>
        </p:spPr>
      </p:pic>
      <p:pic>
        <p:nvPicPr>
          <p:cNvPr id="28" name="Graphic 27" descr="Questions">
            <a:extLst>
              <a:ext uri="{FF2B5EF4-FFF2-40B4-BE49-F238E27FC236}">
                <a16:creationId xmlns:a16="http://schemas.microsoft.com/office/drawing/2014/main" id="{94244C24-C2FC-4586-AFDD-0D2B25781D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27215" y="186568"/>
            <a:ext cx="914400" cy="914400"/>
          </a:xfrm>
          <a:prstGeom prst="rect">
            <a:avLst/>
          </a:prstGeom>
        </p:spPr>
      </p:pic>
      <p:pic>
        <p:nvPicPr>
          <p:cNvPr id="30" name="Graphic 29" descr="Group brainstorm">
            <a:extLst>
              <a:ext uri="{FF2B5EF4-FFF2-40B4-BE49-F238E27FC236}">
                <a16:creationId xmlns:a16="http://schemas.microsoft.com/office/drawing/2014/main" id="{FA3C6F70-106B-40EF-A55B-D17A5A1C9DD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057737" y="5146560"/>
            <a:ext cx="914400" cy="914400"/>
          </a:xfrm>
          <a:prstGeom prst="rect">
            <a:avLst/>
          </a:prstGeom>
        </p:spPr>
      </p:pic>
      <p:pic>
        <p:nvPicPr>
          <p:cNvPr id="32" name="Graphic 31" descr="Smiling face with no fill">
            <a:extLst>
              <a:ext uri="{FF2B5EF4-FFF2-40B4-BE49-F238E27FC236}">
                <a16:creationId xmlns:a16="http://schemas.microsoft.com/office/drawing/2014/main" id="{22AF256B-29DD-41F2-8F8A-9EE33F896FD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748297" y="4620695"/>
            <a:ext cx="618879" cy="618879"/>
          </a:xfrm>
          <a:prstGeom prst="rect">
            <a:avLst/>
          </a:prstGeom>
        </p:spPr>
      </p:pic>
      <p:pic>
        <p:nvPicPr>
          <p:cNvPr id="34" name="Graphic 33" descr="Neutral face with no fill">
            <a:extLst>
              <a:ext uri="{FF2B5EF4-FFF2-40B4-BE49-F238E27FC236}">
                <a16:creationId xmlns:a16="http://schemas.microsoft.com/office/drawing/2014/main" id="{EDC4C692-A399-497F-880E-C908908C1EF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227278" y="4200817"/>
            <a:ext cx="914400" cy="914400"/>
          </a:xfrm>
          <a:prstGeom prst="rect">
            <a:avLst/>
          </a:prstGeom>
        </p:spPr>
      </p:pic>
      <p:pic>
        <p:nvPicPr>
          <p:cNvPr id="36" name="Graphic 35" descr="Sad face with no fill">
            <a:extLst>
              <a:ext uri="{FF2B5EF4-FFF2-40B4-BE49-F238E27FC236}">
                <a16:creationId xmlns:a16="http://schemas.microsoft.com/office/drawing/2014/main" id="{FE9A33CD-8BB4-49B7-95D3-237154B8F08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819565" y="5452745"/>
            <a:ext cx="608215" cy="608215"/>
          </a:xfrm>
          <a:prstGeom prst="rect">
            <a:avLst/>
          </a:prstGeom>
        </p:spPr>
      </p:pic>
      <p:pic>
        <p:nvPicPr>
          <p:cNvPr id="38" name="Graphic 37" descr="Smart Phone">
            <a:extLst>
              <a:ext uri="{FF2B5EF4-FFF2-40B4-BE49-F238E27FC236}">
                <a16:creationId xmlns:a16="http://schemas.microsoft.com/office/drawing/2014/main" id="{D6B185B0-52DD-4720-B980-4484728F3A5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47929" y="460541"/>
            <a:ext cx="914400" cy="914400"/>
          </a:xfrm>
          <a:prstGeom prst="rect">
            <a:avLst/>
          </a:prstGeom>
        </p:spPr>
      </p:pic>
      <p:pic>
        <p:nvPicPr>
          <p:cNvPr id="40" name="Graphic 39" descr="List">
            <a:extLst>
              <a:ext uri="{FF2B5EF4-FFF2-40B4-BE49-F238E27FC236}">
                <a16:creationId xmlns:a16="http://schemas.microsoft.com/office/drawing/2014/main" id="{A63BDB96-B693-4772-99D0-FB30B1EBA31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flipH="1">
            <a:off x="9972195" y="4365160"/>
            <a:ext cx="914400" cy="914400"/>
          </a:xfrm>
          <a:prstGeom prst="rect">
            <a:avLst/>
          </a:prstGeom>
        </p:spPr>
      </p:pic>
      <p:pic>
        <p:nvPicPr>
          <p:cNvPr id="44" name="Graphic 43" descr="Clipboard">
            <a:extLst>
              <a:ext uri="{FF2B5EF4-FFF2-40B4-BE49-F238E27FC236}">
                <a16:creationId xmlns:a16="http://schemas.microsoft.com/office/drawing/2014/main" id="{C6BDE155-E98E-4DE1-A7A8-1A5225FE615B}"/>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706373" y="4046489"/>
            <a:ext cx="1437558" cy="1437558"/>
          </a:xfrm>
          <a:prstGeom prst="rect">
            <a:avLst/>
          </a:prstGeom>
        </p:spPr>
      </p:pic>
      <p:sp>
        <p:nvSpPr>
          <p:cNvPr id="45" name="Rectangle 44">
            <a:hlinkClick r:id="rId37" action="ppaction://hlinksldjump"/>
            <a:extLst>
              <a:ext uri="{FF2B5EF4-FFF2-40B4-BE49-F238E27FC236}">
                <a16:creationId xmlns:a16="http://schemas.microsoft.com/office/drawing/2014/main" id="{64AA3675-039E-4F8E-B628-4D912EF6CC3C}"/>
              </a:ext>
            </a:extLst>
          </p:cNvPr>
          <p:cNvSpPr/>
          <p:nvPr/>
        </p:nvSpPr>
        <p:spPr>
          <a:xfrm>
            <a:off x="62962" y="1625473"/>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Process</a:t>
            </a:r>
            <a:endParaRPr lang="en-US" sz="900" dirty="0"/>
          </a:p>
        </p:txBody>
      </p:sp>
      <p:sp>
        <p:nvSpPr>
          <p:cNvPr id="46" name="Rectangle 45">
            <a:hlinkClick r:id="rId38" action="ppaction://hlinksldjump"/>
            <a:extLst>
              <a:ext uri="{FF2B5EF4-FFF2-40B4-BE49-F238E27FC236}">
                <a16:creationId xmlns:a16="http://schemas.microsoft.com/office/drawing/2014/main" id="{D7CB311B-E783-4CEF-89DF-28A441FAC000}"/>
              </a:ext>
            </a:extLst>
          </p:cNvPr>
          <p:cNvSpPr/>
          <p:nvPr/>
        </p:nvSpPr>
        <p:spPr>
          <a:xfrm>
            <a:off x="62962" y="1784987"/>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 name="TextBox 1">
            <a:extLst>
              <a:ext uri="{FF2B5EF4-FFF2-40B4-BE49-F238E27FC236}">
                <a16:creationId xmlns:a16="http://schemas.microsoft.com/office/drawing/2014/main" id="{A068FA82-A78E-4A94-91A6-7D3E33198CFD}"/>
              </a:ext>
            </a:extLst>
          </p:cNvPr>
          <p:cNvSpPr txBox="1"/>
          <p:nvPr/>
        </p:nvSpPr>
        <p:spPr>
          <a:xfrm>
            <a:off x="1578173" y="4974794"/>
            <a:ext cx="1996714" cy="923330"/>
          </a:xfrm>
          <a:prstGeom prst="rect">
            <a:avLst/>
          </a:prstGeom>
          <a:noFill/>
          <a:ln>
            <a:solidFill>
              <a:srgbClr val="FF0000"/>
            </a:solidFill>
          </a:ln>
        </p:spPr>
        <p:txBody>
          <a:bodyPr wrap="square" rtlCol="0">
            <a:spAutoFit/>
          </a:bodyPr>
          <a:lstStyle/>
          <a:p>
            <a:r>
              <a:rPr lang="en-GB" dirty="0">
                <a:solidFill>
                  <a:srgbClr val="FF0000"/>
                </a:solidFill>
              </a:rPr>
              <a:t>MEAL responsibility with WASH team inputs</a:t>
            </a:r>
            <a:endParaRPr lang="en-US" dirty="0">
              <a:solidFill>
                <a:srgbClr val="FF0000"/>
              </a:solidFill>
            </a:endParaRPr>
          </a:p>
        </p:txBody>
      </p:sp>
      <p:sp>
        <p:nvSpPr>
          <p:cNvPr id="33" name="TextBox 32">
            <a:extLst>
              <a:ext uri="{FF2B5EF4-FFF2-40B4-BE49-F238E27FC236}">
                <a16:creationId xmlns:a16="http://schemas.microsoft.com/office/drawing/2014/main" id="{E267352D-5956-432F-BA9B-E86525F0A303}"/>
              </a:ext>
            </a:extLst>
          </p:cNvPr>
          <p:cNvSpPr txBox="1"/>
          <p:nvPr/>
        </p:nvSpPr>
        <p:spPr>
          <a:xfrm>
            <a:off x="10602898" y="2490993"/>
            <a:ext cx="1518081" cy="646331"/>
          </a:xfrm>
          <a:prstGeom prst="rect">
            <a:avLst/>
          </a:prstGeom>
          <a:noFill/>
          <a:ln>
            <a:solidFill>
              <a:srgbClr val="FF0000"/>
            </a:solidFill>
          </a:ln>
        </p:spPr>
        <p:txBody>
          <a:bodyPr wrap="square" rtlCol="0">
            <a:spAutoFit/>
          </a:bodyPr>
          <a:lstStyle/>
          <a:p>
            <a:r>
              <a:rPr lang="en-GB" dirty="0">
                <a:solidFill>
                  <a:srgbClr val="FF0000"/>
                </a:solidFill>
              </a:rPr>
              <a:t>WASH team responsibility</a:t>
            </a:r>
            <a:endParaRPr lang="en-US" dirty="0">
              <a:solidFill>
                <a:srgbClr val="FF0000"/>
              </a:solidFill>
            </a:endParaRPr>
          </a:p>
        </p:txBody>
      </p:sp>
      <p:cxnSp>
        <p:nvCxnSpPr>
          <p:cNvPr id="15" name="Straight Arrow Connector 14">
            <a:extLst>
              <a:ext uri="{FF2B5EF4-FFF2-40B4-BE49-F238E27FC236}">
                <a16:creationId xmlns:a16="http://schemas.microsoft.com/office/drawing/2014/main" id="{7BB81D00-6470-483D-B37E-BF1D4367EEB3}"/>
              </a:ext>
            </a:extLst>
          </p:cNvPr>
          <p:cNvCxnSpPr>
            <a:cxnSpLocks/>
            <a:stCxn id="33" idx="1"/>
          </p:cNvCxnSpPr>
          <p:nvPr/>
        </p:nvCxnSpPr>
        <p:spPr>
          <a:xfrm flipH="1">
            <a:off x="9937334" y="2814159"/>
            <a:ext cx="665564" cy="3107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C79723F-7CC2-4D62-9379-F4BEC6F71C1E}"/>
              </a:ext>
            </a:extLst>
          </p:cNvPr>
          <p:cNvCxnSpPr>
            <a:cxnSpLocks/>
            <a:stCxn id="2" idx="0"/>
          </p:cNvCxnSpPr>
          <p:nvPr/>
        </p:nvCxnSpPr>
        <p:spPr>
          <a:xfrm flipV="1">
            <a:off x="2576530" y="4287916"/>
            <a:ext cx="193303" cy="6868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hlinkClick r:id="rId39" action="ppaction://hlinksldjump"/>
            <a:extLst>
              <a:ext uri="{FF2B5EF4-FFF2-40B4-BE49-F238E27FC236}">
                <a16:creationId xmlns:a16="http://schemas.microsoft.com/office/drawing/2014/main" id="{53A504D4-7B96-4783-9430-0C6B0238F95A}"/>
              </a:ext>
            </a:extLst>
          </p:cNvPr>
          <p:cNvSpPr/>
          <p:nvPr/>
        </p:nvSpPr>
        <p:spPr>
          <a:xfrm>
            <a:off x="62962" y="1952123"/>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Indicators</a:t>
            </a:r>
            <a:endParaRPr lang="en-US" sz="900" dirty="0"/>
          </a:p>
        </p:txBody>
      </p:sp>
    </p:spTree>
    <p:extLst>
      <p:ext uri="{BB962C8B-B14F-4D97-AF65-F5344CB8AC3E}">
        <p14:creationId xmlns:p14="http://schemas.microsoft.com/office/powerpoint/2010/main" val="3914169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5B3DB887-D78A-4583-9658-1778BF41A1D1}"/>
              </a:ext>
            </a:extLst>
          </p:cNvPr>
          <p:cNvSpPr/>
          <p:nvPr/>
        </p:nvSpPr>
        <p:spPr>
          <a:xfrm>
            <a:off x="9670639" y="5846451"/>
            <a:ext cx="1254391" cy="273050"/>
          </a:xfrm>
          <a:custGeom>
            <a:avLst/>
            <a:gdLst>
              <a:gd name="connsiteX0" fmla="*/ 0 w 1254391"/>
              <a:gd name="connsiteY0" fmla="*/ 149225 h 273050"/>
              <a:gd name="connsiteX1" fmla="*/ 0 w 1254391"/>
              <a:gd name="connsiteY1" fmla="*/ 149225 h 273050"/>
              <a:gd name="connsiteX2" fmla="*/ 28575 w 1254391"/>
              <a:gd name="connsiteY2" fmla="*/ 146050 h 273050"/>
              <a:gd name="connsiteX3" fmla="*/ 44450 w 1254391"/>
              <a:gd name="connsiteY3" fmla="*/ 142875 h 273050"/>
              <a:gd name="connsiteX4" fmla="*/ 63500 w 1254391"/>
              <a:gd name="connsiteY4" fmla="*/ 139700 h 273050"/>
              <a:gd name="connsiteX5" fmla="*/ 73025 w 1254391"/>
              <a:gd name="connsiteY5" fmla="*/ 133350 h 273050"/>
              <a:gd name="connsiteX6" fmla="*/ 98425 w 1254391"/>
              <a:gd name="connsiteY6" fmla="*/ 127000 h 273050"/>
              <a:gd name="connsiteX7" fmla="*/ 107950 w 1254391"/>
              <a:gd name="connsiteY7" fmla="*/ 120650 h 273050"/>
              <a:gd name="connsiteX8" fmla="*/ 133350 w 1254391"/>
              <a:gd name="connsiteY8" fmla="*/ 114300 h 273050"/>
              <a:gd name="connsiteX9" fmla="*/ 146050 w 1254391"/>
              <a:gd name="connsiteY9" fmla="*/ 107950 h 273050"/>
              <a:gd name="connsiteX10" fmla="*/ 165100 w 1254391"/>
              <a:gd name="connsiteY10" fmla="*/ 101600 h 273050"/>
              <a:gd name="connsiteX11" fmla="*/ 269875 w 1254391"/>
              <a:gd name="connsiteY11" fmla="*/ 95250 h 273050"/>
              <a:gd name="connsiteX12" fmla="*/ 285750 w 1254391"/>
              <a:gd name="connsiteY12" fmla="*/ 92075 h 273050"/>
              <a:gd name="connsiteX13" fmla="*/ 307975 w 1254391"/>
              <a:gd name="connsiteY13" fmla="*/ 88900 h 273050"/>
              <a:gd name="connsiteX14" fmla="*/ 330200 w 1254391"/>
              <a:gd name="connsiteY14" fmla="*/ 79375 h 273050"/>
              <a:gd name="connsiteX15" fmla="*/ 342900 w 1254391"/>
              <a:gd name="connsiteY15" fmla="*/ 76200 h 273050"/>
              <a:gd name="connsiteX16" fmla="*/ 352425 w 1254391"/>
              <a:gd name="connsiteY16" fmla="*/ 73025 h 273050"/>
              <a:gd name="connsiteX17" fmla="*/ 365125 w 1254391"/>
              <a:gd name="connsiteY17" fmla="*/ 69850 h 273050"/>
              <a:gd name="connsiteX18" fmla="*/ 374650 w 1254391"/>
              <a:gd name="connsiteY18" fmla="*/ 66675 h 273050"/>
              <a:gd name="connsiteX19" fmla="*/ 387350 w 1254391"/>
              <a:gd name="connsiteY19" fmla="*/ 63500 h 273050"/>
              <a:gd name="connsiteX20" fmla="*/ 403225 w 1254391"/>
              <a:gd name="connsiteY20" fmla="*/ 60325 h 273050"/>
              <a:gd name="connsiteX21" fmla="*/ 422275 w 1254391"/>
              <a:gd name="connsiteY21" fmla="*/ 53975 h 273050"/>
              <a:gd name="connsiteX22" fmla="*/ 444500 w 1254391"/>
              <a:gd name="connsiteY22" fmla="*/ 47625 h 273050"/>
              <a:gd name="connsiteX23" fmla="*/ 454025 w 1254391"/>
              <a:gd name="connsiteY23" fmla="*/ 41275 h 273050"/>
              <a:gd name="connsiteX24" fmla="*/ 469900 w 1254391"/>
              <a:gd name="connsiteY24" fmla="*/ 38100 h 273050"/>
              <a:gd name="connsiteX25" fmla="*/ 504825 w 1254391"/>
              <a:gd name="connsiteY25" fmla="*/ 28575 h 273050"/>
              <a:gd name="connsiteX26" fmla="*/ 523875 w 1254391"/>
              <a:gd name="connsiteY26" fmla="*/ 25400 h 273050"/>
              <a:gd name="connsiteX27" fmla="*/ 546100 w 1254391"/>
              <a:gd name="connsiteY27" fmla="*/ 19050 h 273050"/>
              <a:gd name="connsiteX28" fmla="*/ 587375 w 1254391"/>
              <a:gd name="connsiteY28" fmla="*/ 12700 h 273050"/>
              <a:gd name="connsiteX29" fmla="*/ 600075 w 1254391"/>
              <a:gd name="connsiteY29" fmla="*/ 9525 h 273050"/>
              <a:gd name="connsiteX30" fmla="*/ 619125 w 1254391"/>
              <a:gd name="connsiteY30" fmla="*/ 6350 h 273050"/>
              <a:gd name="connsiteX31" fmla="*/ 631825 w 1254391"/>
              <a:gd name="connsiteY31" fmla="*/ 3175 h 273050"/>
              <a:gd name="connsiteX32" fmla="*/ 647700 w 1254391"/>
              <a:gd name="connsiteY32" fmla="*/ 0 h 273050"/>
              <a:gd name="connsiteX33" fmla="*/ 723900 w 1254391"/>
              <a:gd name="connsiteY33" fmla="*/ 3175 h 273050"/>
              <a:gd name="connsiteX34" fmla="*/ 784225 w 1254391"/>
              <a:gd name="connsiteY34" fmla="*/ 12700 h 273050"/>
              <a:gd name="connsiteX35" fmla="*/ 828675 w 1254391"/>
              <a:gd name="connsiteY35" fmla="*/ 19050 h 273050"/>
              <a:gd name="connsiteX36" fmla="*/ 869950 w 1254391"/>
              <a:gd name="connsiteY36" fmla="*/ 28575 h 273050"/>
              <a:gd name="connsiteX37" fmla="*/ 892175 w 1254391"/>
              <a:gd name="connsiteY37" fmla="*/ 31750 h 273050"/>
              <a:gd name="connsiteX38" fmla="*/ 920750 w 1254391"/>
              <a:gd name="connsiteY38" fmla="*/ 38100 h 273050"/>
              <a:gd name="connsiteX39" fmla="*/ 990600 w 1254391"/>
              <a:gd name="connsiteY39" fmla="*/ 47625 h 273050"/>
              <a:gd name="connsiteX40" fmla="*/ 1009650 w 1254391"/>
              <a:gd name="connsiteY40" fmla="*/ 50800 h 273050"/>
              <a:gd name="connsiteX41" fmla="*/ 1035050 w 1254391"/>
              <a:gd name="connsiteY41" fmla="*/ 57150 h 273050"/>
              <a:gd name="connsiteX42" fmla="*/ 1063625 w 1254391"/>
              <a:gd name="connsiteY42" fmla="*/ 60325 h 273050"/>
              <a:gd name="connsiteX43" fmla="*/ 1079500 w 1254391"/>
              <a:gd name="connsiteY43" fmla="*/ 63500 h 273050"/>
              <a:gd name="connsiteX44" fmla="*/ 1108075 w 1254391"/>
              <a:gd name="connsiteY44" fmla="*/ 66675 h 273050"/>
              <a:gd name="connsiteX45" fmla="*/ 1130300 w 1254391"/>
              <a:gd name="connsiteY45" fmla="*/ 69850 h 273050"/>
              <a:gd name="connsiteX46" fmla="*/ 1187450 w 1254391"/>
              <a:gd name="connsiteY46" fmla="*/ 76200 h 273050"/>
              <a:gd name="connsiteX47" fmla="*/ 1216025 w 1254391"/>
              <a:gd name="connsiteY47" fmla="*/ 85725 h 273050"/>
              <a:gd name="connsiteX48" fmla="*/ 1241425 w 1254391"/>
              <a:gd name="connsiteY48" fmla="*/ 92075 h 273050"/>
              <a:gd name="connsiteX49" fmla="*/ 1250950 w 1254391"/>
              <a:gd name="connsiteY49" fmla="*/ 98425 h 273050"/>
              <a:gd name="connsiteX50" fmla="*/ 1250950 w 1254391"/>
              <a:gd name="connsiteY50" fmla="*/ 133350 h 273050"/>
              <a:gd name="connsiteX51" fmla="*/ 1225550 w 1254391"/>
              <a:gd name="connsiteY51" fmla="*/ 152400 h 273050"/>
              <a:gd name="connsiteX52" fmla="*/ 1206500 w 1254391"/>
              <a:gd name="connsiteY52" fmla="*/ 165100 h 273050"/>
              <a:gd name="connsiteX53" fmla="*/ 1177925 w 1254391"/>
              <a:gd name="connsiteY53" fmla="*/ 177800 h 273050"/>
              <a:gd name="connsiteX54" fmla="*/ 1158875 w 1254391"/>
              <a:gd name="connsiteY54" fmla="*/ 187325 h 273050"/>
              <a:gd name="connsiteX55" fmla="*/ 1149350 w 1254391"/>
              <a:gd name="connsiteY55" fmla="*/ 190500 h 273050"/>
              <a:gd name="connsiteX56" fmla="*/ 1123950 w 1254391"/>
              <a:gd name="connsiteY56" fmla="*/ 200025 h 273050"/>
              <a:gd name="connsiteX57" fmla="*/ 1108075 w 1254391"/>
              <a:gd name="connsiteY57" fmla="*/ 203200 h 273050"/>
              <a:gd name="connsiteX58" fmla="*/ 1060450 w 1254391"/>
              <a:gd name="connsiteY58" fmla="*/ 212725 h 273050"/>
              <a:gd name="connsiteX59" fmla="*/ 1022350 w 1254391"/>
              <a:gd name="connsiteY59" fmla="*/ 222250 h 273050"/>
              <a:gd name="connsiteX60" fmla="*/ 990600 w 1254391"/>
              <a:gd name="connsiteY60" fmla="*/ 228600 h 273050"/>
              <a:gd name="connsiteX61" fmla="*/ 917575 w 1254391"/>
              <a:gd name="connsiteY61" fmla="*/ 234950 h 273050"/>
              <a:gd name="connsiteX62" fmla="*/ 869950 w 1254391"/>
              <a:gd name="connsiteY62" fmla="*/ 241300 h 273050"/>
              <a:gd name="connsiteX63" fmla="*/ 739775 w 1254391"/>
              <a:gd name="connsiteY63" fmla="*/ 250825 h 273050"/>
              <a:gd name="connsiteX64" fmla="*/ 657225 w 1254391"/>
              <a:gd name="connsiteY64" fmla="*/ 260350 h 273050"/>
              <a:gd name="connsiteX65" fmla="*/ 635000 w 1254391"/>
              <a:gd name="connsiteY65" fmla="*/ 263525 h 273050"/>
              <a:gd name="connsiteX66" fmla="*/ 593725 w 1254391"/>
              <a:gd name="connsiteY66" fmla="*/ 266700 h 273050"/>
              <a:gd name="connsiteX67" fmla="*/ 517525 w 1254391"/>
              <a:gd name="connsiteY67" fmla="*/ 273050 h 273050"/>
              <a:gd name="connsiteX68" fmla="*/ 466725 w 1254391"/>
              <a:gd name="connsiteY68" fmla="*/ 269875 h 273050"/>
              <a:gd name="connsiteX69" fmla="*/ 450850 w 1254391"/>
              <a:gd name="connsiteY69" fmla="*/ 263525 h 273050"/>
              <a:gd name="connsiteX70" fmla="*/ 428625 w 1254391"/>
              <a:gd name="connsiteY70" fmla="*/ 260350 h 273050"/>
              <a:gd name="connsiteX71" fmla="*/ 393700 w 1254391"/>
              <a:gd name="connsiteY71" fmla="*/ 247650 h 273050"/>
              <a:gd name="connsiteX72" fmla="*/ 346075 w 1254391"/>
              <a:gd name="connsiteY72" fmla="*/ 234950 h 273050"/>
              <a:gd name="connsiteX73" fmla="*/ 285750 w 1254391"/>
              <a:gd name="connsiteY73" fmla="*/ 222250 h 273050"/>
              <a:gd name="connsiteX74" fmla="*/ 177800 w 1254391"/>
              <a:gd name="connsiteY74" fmla="*/ 212725 h 273050"/>
              <a:gd name="connsiteX75" fmla="*/ 107950 w 1254391"/>
              <a:gd name="connsiteY75" fmla="*/ 203200 h 273050"/>
              <a:gd name="connsiteX76" fmla="*/ 79375 w 1254391"/>
              <a:gd name="connsiteY76" fmla="*/ 200025 h 273050"/>
              <a:gd name="connsiteX77" fmla="*/ 57150 w 1254391"/>
              <a:gd name="connsiteY77" fmla="*/ 196850 h 273050"/>
              <a:gd name="connsiteX78" fmla="*/ 41275 w 1254391"/>
              <a:gd name="connsiteY78" fmla="*/ 184150 h 273050"/>
              <a:gd name="connsiteX79" fmla="*/ 28575 w 1254391"/>
              <a:gd name="connsiteY79" fmla="*/ 180975 h 273050"/>
              <a:gd name="connsiteX80" fmla="*/ 0 w 1254391"/>
              <a:gd name="connsiteY80" fmla="*/ 149225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54391" h="273050">
                <a:moveTo>
                  <a:pt x="0" y="149225"/>
                </a:moveTo>
                <a:lnTo>
                  <a:pt x="0" y="149225"/>
                </a:lnTo>
                <a:cubicBezTo>
                  <a:pt x="9525" y="148167"/>
                  <a:pt x="19088" y="147405"/>
                  <a:pt x="28575" y="146050"/>
                </a:cubicBezTo>
                <a:cubicBezTo>
                  <a:pt x="33917" y="145287"/>
                  <a:pt x="39141" y="143840"/>
                  <a:pt x="44450" y="142875"/>
                </a:cubicBezTo>
                <a:cubicBezTo>
                  <a:pt x="50784" y="141723"/>
                  <a:pt x="57150" y="140758"/>
                  <a:pt x="63500" y="139700"/>
                </a:cubicBezTo>
                <a:cubicBezTo>
                  <a:pt x="66675" y="137583"/>
                  <a:pt x="69439" y="134654"/>
                  <a:pt x="73025" y="133350"/>
                </a:cubicBezTo>
                <a:cubicBezTo>
                  <a:pt x="81227" y="130368"/>
                  <a:pt x="98425" y="127000"/>
                  <a:pt x="98425" y="127000"/>
                </a:cubicBezTo>
                <a:cubicBezTo>
                  <a:pt x="101600" y="124883"/>
                  <a:pt x="104377" y="121990"/>
                  <a:pt x="107950" y="120650"/>
                </a:cubicBezTo>
                <a:cubicBezTo>
                  <a:pt x="147706" y="105742"/>
                  <a:pt x="105931" y="126051"/>
                  <a:pt x="133350" y="114300"/>
                </a:cubicBezTo>
                <a:cubicBezTo>
                  <a:pt x="137700" y="112436"/>
                  <a:pt x="141656" y="109708"/>
                  <a:pt x="146050" y="107950"/>
                </a:cubicBezTo>
                <a:cubicBezTo>
                  <a:pt x="152265" y="105464"/>
                  <a:pt x="158536" y="102913"/>
                  <a:pt x="165100" y="101600"/>
                </a:cubicBezTo>
                <a:cubicBezTo>
                  <a:pt x="210051" y="92610"/>
                  <a:pt x="175582" y="98618"/>
                  <a:pt x="269875" y="95250"/>
                </a:cubicBezTo>
                <a:cubicBezTo>
                  <a:pt x="275167" y="94192"/>
                  <a:pt x="280427" y="92962"/>
                  <a:pt x="285750" y="92075"/>
                </a:cubicBezTo>
                <a:cubicBezTo>
                  <a:pt x="293132" y="90845"/>
                  <a:pt x="300637" y="90368"/>
                  <a:pt x="307975" y="88900"/>
                </a:cubicBezTo>
                <a:cubicBezTo>
                  <a:pt x="319238" y="86647"/>
                  <a:pt x="318398" y="83801"/>
                  <a:pt x="330200" y="79375"/>
                </a:cubicBezTo>
                <a:cubicBezTo>
                  <a:pt x="334286" y="77843"/>
                  <a:pt x="338704" y="77399"/>
                  <a:pt x="342900" y="76200"/>
                </a:cubicBezTo>
                <a:cubicBezTo>
                  <a:pt x="346118" y="75281"/>
                  <a:pt x="349207" y="73944"/>
                  <a:pt x="352425" y="73025"/>
                </a:cubicBezTo>
                <a:cubicBezTo>
                  <a:pt x="356621" y="71826"/>
                  <a:pt x="360929" y="71049"/>
                  <a:pt x="365125" y="69850"/>
                </a:cubicBezTo>
                <a:cubicBezTo>
                  <a:pt x="368343" y="68931"/>
                  <a:pt x="371432" y="67594"/>
                  <a:pt x="374650" y="66675"/>
                </a:cubicBezTo>
                <a:cubicBezTo>
                  <a:pt x="378846" y="65476"/>
                  <a:pt x="383090" y="64447"/>
                  <a:pt x="387350" y="63500"/>
                </a:cubicBezTo>
                <a:cubicBezTo>
                  <a:pt x="392618" y="62329"/>
                  <a:pt x="398019" y="61745"/>
                  <a:pt x="403225" y="60325"/>
                </a:cubicBezTo>
                <a:cubicBezTo>
                  <a:pt x="409683" y="58564"/>
                  <a:pt x="415781" y="55598"/>
                  <a:pt x="422275" y="53975"/>
                </a:cubicBezTo>
                <a:cubicBezTo>
                  <a:pt x="426344" y="52958"/>
                  <a:pt x="439945" y="49902"/>
                  <a:pt x="444500" y="47625"/>
                </a:cubicBezTo>
                <a:cubicBezTo>
                  <a:pt x="447913" y="45918"/>
                  <a:pt x="450452" y="42615"/>
                  <a:pt x="454025" y="41275"/>
                </a:cubicBezTo>
                <a:cubicBezTo>
                  <a:pt x="459078" y="39380"/>
                  <a:pt x="464665" y="39409"/>
                  <a:pt x="469900" y="38100"/>
                </a:cubicBezTo>
                <a:cubicBezTo>
                  <a:pt x="479570" y="35682"/>
                  <a:pt x="494137" y="30713"/>
                  <a:pt x="504825" y="28575"/>
                </a:cubicBezTo>
                <a:cubicBezTo>
                  <a:pt x="511138" y="27312"/>
                  <a:pt x="517591" y="26797"/>
                  <a:pt x="523875" y="25400"/>
                </a:cubicBezTo>
                <a:cubicBezTo>
                  <a:pt x="554478" y="18599"/>
                  <a:pt x="508068" y="25965"/>
                  <a:pt x="546100" y="19050"/>
                </a:cubicBezTo>
                <a:cubicBezTo>
                  <a:pt x="579648" y="12950"/>
                  <a:pt x="556685" y="18838"/>
                  <a:pt x="587375" y="12700"/>
                </a:cubicBezTo>
                <a:cubicBezTo>
                  <a:pt x="591654" y="11844"/>
                  <a:pt x="595796" y="10381"/>
                  <a:pt x="600075" y="9525"/>
                </a:cubicBezTo>
                <a:cubicBezTo>
                  <a:pt x="606388" y="8262"/>
                  <a:pt x="612812" y="7613"/>
                  <a:pt x="619125" y="6350"/>
                </a:cubicBezTo>
                <a:cubicBezTo>
                  <a:pt x="623404" y="5494"/>
                  <a:pt x="627565" y="4122"/>
                  <a:pt x="631825" y="3175"/>
                </a:cubicBezTo>
                <a:cubicBezTo>
                  <a:pt x="637093" y="2004"/>
                  <a:pt x="642408" y="1058"/>
                  <a:pt x="647700" y="0"/>
                </a:cubicBezTo>
                <a:cubicBezTo>
                  <a:pt x="673100" y="1058"/>
                  <a:pt x="698557" y="1174"/>
                  <a:pt x="723900" y="3175"/>
                </a:cubicBezTo>
                <a:cubicBezTo>
                  <a:pt x="783420" y="7874"/>
                  <a:pt x="750166" y="7460"/>
                  <a:pt x="784225" y="12700"/>
                </a:cubicBezTo>
                <a:cubicBezTo>
                  <a:pt x="802502" y="15512"/>
                  <a:pt x="811402" y="15349"/>
                  <a:pt x="828675" y="19050"/>
                </a:cubicBezTo>
                <a:cubicBezTo>
                  <a:pt x="854628" y="24611"/>
                  <a:pt x="848413" y="24985"/>
                  <a:pt x="869950" y="28575"/>
                </a:cubicBezTo>
                <a:cubicBezTo>
                  <a:pt x="877332" y="29805"/>
                  <a:pt x="884812" y="30411"/>
                  <a:pt x="892175" y="31750"/>
                </a:cubicBezTo>
                <a:cubicBezTo>
                  <a:pt x="954967" y="43167"/>
                  <a:pt x="845122" y="25495"/>
                  <a:pt x="920750" y="38100"/>
                </a:cubicBezTo>
                <a:cubicBezTo>
                  <a:pt x="943932" y="41964"/>
                  <a:pt x="967372" y="44051"/>
                  <a:pt x="990600" y="47625"/>
                </a:cubicBezTo>
                <a:cubicBezTo>
                  <a:pt x="996963" y="48604"/>
                  <a:pt x="1003355" y="49451"/>
                  <a:pt x="1009650" y="50800"/>
                </a:cubicBezTo>
                <a:cubicBezTo>
                  <a:pt x="1018184" y="52629"/>
                  <a:pt x="1026456" y="55633"/>
                  <a:pt x="1035050" y="57150"/>
                </a:cubicBezTo>
                <a:cubicBezTo>
                  <a:pt x="1044488" y="58815"/>
                  <a:pt x="1054138" y="58970"/>
                  <a:pt x="1063625" y="60325"/>
                </a:cubicBezTo>
                <a:cubicBezTo>
                  <a:pt x="1068967" y="61088"/>
                  <a:pt x="1074158" y="62737"/>
                  <a:pt x="1079500" y="63500"/>
                </a:cubicBezTo>
                <a:cubicBezTo>
                  <a:pt x="1088987" y="64855"/>
                  <a:pt x="1098565" y="65486"/>
                  <a:pt x="1108075" y="66675"/>
                </a:cubicBezTo>
                <a:cubicBezTo>
                  <a:pt x="1115501" y="67603"/>
                  <a:pt x="1122870" y="68958"/>
                  <a:pt x="1130300" y="69850"/>
                </a:cubicBezTo>
                <a:lnTo>
                  <a:pt x="1187450" y="76200"/>
                </a:lnTo>
                <a:cubicBezTo>
                  <a:pt x="1207033" y="85992"/>
                  <a:pt x="1193164" y="80449"/>
                  <a:pt x="1216025" y="85725"/>
                </a:cubicBezTo>
                <a:cubicBezTo>
                  <a:pt x="1224529" y="87687"/>
                  <a:pt x="1241425" y="92075"/>
                  <a:pt x="1241425" y="92075"/>
                </a:cubicBezTo>
                <a:cubicBezTo>
                  <a:pt x="1244600" y="94192"/>
                  <a:pt x="1248566" y="95445"/>
                  <a:pt x="1250950" y="98425"/>
                </a:cubicBezTo>
                <a:cubicBezTo>
                  <a:pt x="1257252" y="106303"/>
                  <a:pt x="1253447" y="129466"/>
                  <a:pt x="1250950" y="133350"/>
                </a:cubicBezTo>
                <a:cubicBezTo>
                  <a:pt x="1245227" y="142252"/>
                  <a:pt x="1234356" y="146529"/>
                  <a:pt x="1225550" y="152400"/>
                </a:cubicBezTo>
                <a:cubicBezTo>
                  <a:pt x="1219200" y="156633"/>
                  <a:pt x="1213326" y="161687"/>
                  <a:pt x="1206500" y="165100"/>
                </a:cubicBezTo>
                <a:cubicBezTo>
                  <a:pt x="1168503" y="184099"/>
                  <a:pt x="1222518" y="157531"/>
                  <a:pt x="1177925" y="177800"/>
                </a:cubicBezTo>
                <a:cubicBezTo>
                  <a:pt x="1171462" y="180738"/>
                  <a:pt x="1165363" y="184442"/>
                  <a:pt x="1158875" y="187325"/>
                </a:cubicBezTo>
                <a:cubicBezTo>
                  <a:pt x="1155817" y="188684"/>
                  <a:pt x="1152484" y="189325"/>
                  <a:pt x="1149350" y="190500"/>
                </a:cubicBezTo>
                <a:cubicBezTo>
                  <a:pt x="1143523" y="192685"/>
                  <a:pt x="1131157" y="198223"/>
                  <a:pt x="1123950" y="200025"/>
                </a:cubicBezTo>
                <a:cubicBezTo>
                  <a:pt x="1118715" y="201334"/>
                  <a:pt x="1113333" y="201987"/>
                  <a:pt x="1108075" y="203200"/>
                </a:cubicBezTo>
                <a:cubicBezTo>
                  <a:pt x="1068270" y="212386"/>
                  <a:pt x="1097441" y="207441"/>
                  <a:pt x="1060450" y="212725"/>
                </a:cubicBezTo>
                <a:cubicBezTo>
                  <a:pt x="1038031" y="223934"/>
                  <a:pt x="1056209" y="216607"/>
                  <a:pt x="1022350" y="222250"/>
                </a:cubicBezTo>
                <a:cubicBezTo>
                  <a:pt x="981344" y="229084"/>
                  <a:pt x="1046500" y="221613"/>
                  <a:pt x="990600" y="228600"/>
                </a:cubicBezTo>
                <a:cubicBezTo>
                  <a:pt x="941119" y="234785"/>
                  <a:pt x="974644" y="228835"/>
                  <a:pt x="917575" y="234950"/>
                </a:cubicBezTo>
                <a:cubicBezTo>
                  <a:pt x="901651" y="236656"/>
                  <a:pt x="885886" y="239706"/>
                  <a:pt x="869950" y="241300"/>
                </a:cubicBezTo>
                <a:cubicBezTo>
                  <a:pt x="825016" y="245793"/>
                  <a:pt x="784241" y="248046"/>
                  <a:pt x="739775" y="250825"/>
                </a:cubicBezTo>
                <a:cubicBezTo>
                  <a:pt x="687519" y="262437"/>
                  <a:pt x="732184" y="254103"/>
                  <a:pt x="657225" y="260350"/>
                </a:cubicBezTo>
                <a:cubicBezTo>
                  <a:pt x="649767" y="260971"/>
                  <a:pt x="642446" y="262780"/>
                  <a:pt x="635000" y="263525"/>
                </a:cubicBezTo>
                <a:cubicBezTo>
                  <a:pt x="621270" y="264898"/>
                  <a:pt x="607472" y="265505"/>
                  <a:pt x="593725" y="266700"/>
                </a:cubicBezTo>
                <a:cubicBezTo>
                  <a:pt x="508109" y="274145"/>
                  <a:pt x="627171" y="265218"/>
                  <a:pt x="517525" y="273050"/>
                </a:cubicBezTo>
                <a:cubicBezTo>
                  <a:pt x="500592" y="271992"/>
                  <a:pt x="483521" y="272274"/>
                  <a:pt x="466725" y="269875"/>
                </a:cubicBezTo>
                <a:cubicBezTo>
                  <a:pt x="461083" y="269069"/>
                  <a:pt x="456379" y="264907"/>
                  <a:pt x="450850" y="263525"/>
                </a:cubicBezTo>
                <a:cubicBezTo>
                  <a:pt x="443590" y="261710"/>
                  <a:pt x="436033" y="261408"/>
                  <a:pt x="428625" y="260350"/>
                </a:cubicBezTo>
                <a:cubicBezTo>
                  <a:pt x="407921" y="244822"/>
                  <a:pt x="424017" y="253713"/>
                  <a:pt x="393700" y="247650"/>
                </a:cubicBezTo>
                <a:cubicBezTo>
                  <a:pt x="375573" y="244025"/>
                  <a:pt x="363672" y="239642"/>
                  <a:pt x="346075" y="234950"/>
                </a:cubicBezTo>
                <a:cubicBezTo>
                  <a:pt x="321905" y="228505"/>
                  <a:pt x="312030" y="226399"/>
                  <a:pt x="285750" y="222250"/>
                </a:cubicBezTo>
                <a:cubicBezTo>
                  <a:pt x="250049" y="216613"/>
                  <a:pt x="213764" y="215491"/>
                  <a:pt x="177800" y="212725"/>
                </a:cubicBezTo>
                <a:cubicBezTo>
                  <a:pt x="120060" y="208283"/>
                  <a:pt x="165542" y="211839"/>
                  <a:pt x="107950" y="203200"/>
                </a:cubicBezTo>
                <a:cubicBezTo>
                  <a:pt x="98472" y="201778"/>
                  <a:pt x="88885" y="201214"/>
                  <a:pt x="79375" y="200025"/>
                </a:cubicBezTo>
                <a:cubicBezTo>
                  <a:pt x="71949" y="199097"/>
                  <a:pt x="64558" y="197908"/>
                  <a:pt x="57150" y="196850"/>
                </a:cubicBezTo>
                <a:cubicBezTo>
                  <a:pt x="26011" y="186470"/>
                  <a:pt x="69998" y="203298"/>
                  <a:pt x="41275" y="184150"/>
                </a:cubicBezTo>
                <a:cubicBezTo>
                  <a:pt x="37644" y="181729"/>
                  <a:pt x="32808" y="182033"/>
                  <a:pt x="28575" y="180975"/>
                </a:cubicBezTo>
                <a:cubicBezTo>
                  <a:pt x="17805" y="173795"/>
                  <a:pt x="4763" y="154517"/>
                  <a:pt x="0" y="149225"/>
                </a:cubicBezTo>
                <a:close/>
              </a:path>
            </a:pathLst>
          </a:custGeom>
          <a:solidFill>
            <a:schemeClr val="accent1">
              <a:lumMod val="40000"/>
              <a:lumOff val="60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4E94E56B-FBD0-44B9-A693-E943455E6DF1}"/>
              </a:ext>
            </a:extLst>
          </p:cNvPr>
          <p:cNvSpPr/>
          <p:nvPr/>
        </p:nvSpPr>
        <p:spPr>
          <a:xfrm>
            <a:off x="7305808" y="5461716"/>
            <a:ext cx="1254391" cy="273050"/>
          </a:xfrm>
          <a:custGeom>
            <a:avLst/>
            <a:gdLst>
              <a:gd name="connsiteX0" fmla="*/ 0 w 1254391"/>
              <a:gd name="connsiteY0" fmla="*/ 149225 h 273050"/>
              <a:gd name="connsiteX1" fmla="*/ 0 w 1254391"/>
              <a:gd name="connsiteY1" fmla="*/ 149225 h 273050"/>
              <a:gd name="connsiteX2" fmla="*/ 28575 w 1254391"/>
              <a:gd name="connsiteY2" fmla="*/ 146050 h 273050"/>
              <a:gd name="connsiteX3" fmla="*/ 44450 w 1254391"/>
              <a:gd name="connsiteY3" fmla="*/ 142875 h 273050"/>
              <a:gd name="connsiteX4" fmla="*/ 63500 w 1254391"/>
              <a:gd name="connsiteY4" fmla="*/ 139700 h 273050"/>
              <a:gd name="connsiteX5" fmla="*/ 73025 w 1254391"/>
              <a:gd name="connsiteY5" fmla="*/ 133350 h 273050"/>
              <a:gd name="connsiteX6" fmla="*/ 98425 w 1254391"/>
              <a:gd name="connsiteY6" fmla="*/ 127000 h 273050"/>
              <a:gd name="connsiteX7" fmla="*/ 107950 w 1254391"/>
              <a:gd name="connsiteY7" fmla="*/ 120650 h 273050"/>
              <a:gd name="connsiteX8" fmla="*/ 133350 w 1254391"/>
              <a:gd name="connsiteY8" fmla="*/ 114300 h 273050"/>
              <a:gd name="connsiteX9" fmla="*/ 146050 w 1254391"/>
              <a:gd name="connsiteY9" fmla="*/ 107950 h 273050"/>
              <a:gd name="connsiteX10" fmla="*/ 165100 w 1254391"/>
              <a:gd name="connsiteY10" fmla="*/ 101600 h 273050"/>
              <a:gd name="connsiteX11" fmla="*/ 269875 w 1254391"/>
              <a:gd name="connsiteY11" fmla="*/ 95250 h 273050"/>
              <a:gd name="connsiteX12" fmla="*/ 285750 w 1254391"/>
              <a:gd name="connsiteY12" fmla="*/ 92075 h 273050"/>
              <a:gd name="connsiteX13" fmla="*/ 307975 w 1254391"/>
              <a:gd name="connsiteY13" fmla="*/ 88900 h 273050"/>
              <a:gd name="connsiteX14" fmla="*/ 330200 w 1254391"/>
              <a:gd name="connsiteY14" fmla="*/ 79375 h 273050"/>
              <a:gd name="connsiteX15" fmla="*/ 342900 w 1254391"/>
              <a:gd name="connsiteY15" fmla="*/ 76200 h 273050"/>
              <a:gd name="connsiteX16" fmla="*/ 352425 w 1254391"/>
              <a:gd name="connsiteY16" fmla="*/ 73025 h 273050"/>
              <a:gd name="connsiteX17" fmla="*/ 365125 w 1254391"/>
              <a:gd name="connsiteY17" fmla="*/ 69850 h 273050"/>
              <a:gd name="connsiteX18" fmla="*/ 374650 w 1254391"/>
              <a:gd name="connsiteY18" fmla="*/ 66675 h 273050"/>
              <a:gd name="connsiteX19" fmla="*/ 387350 w 1254391"/>
              <a:gd name="connsiteY19" fmla="*/ 63500 h 273050"/>
              <a:gd name="connsiteX20" fmla="*/ 403225 w 1254391"/>
              <a:gd name="connsiteY20" fmla="*/ 60325 h 273050"/>
              <a:gd name="connsiteX21" fmla="*/ 422275 w 1254391"/>
              <a:gd name="connsiteY21" fmla="*/ 53975 h 273050"/>
              <a:gd name="connsiteX22" fmla="*/ 444500 w 1254391"/>
              <a:gd name="connsiteY22" fmla="*/ 47625 h 273050"/>
              <a:gd name="connsiteX23" fmla="*/ 454025 w 1254391"/>
              <a:gd name="connsiteY23" fmla="*/ 41275 h 273050"/>
              <a:gd name="connsiteX24" fmla="*/ 469900 w 1254391"/>
              <a:gd name="connsiteY24" fmla="*/ 38100 h 273050"/>
              <a:gd name="connsiteX25" fmla="*/ 504825 w 1254391"/>
              <a:gd name="connsiteY25" fmla="*/ 28575 h 273050"/>
              <a:gd name="connsiteX26" fmla="*/ 523875 w 1254391"/>
              <a:gd name="connsiteY26" fmla="*/ 25400 h 273050"/>
              <a:gd name="connsiteX27" fmla="*/ 546100 w 1254391"/>
              <a:gd name="connsiteY27" fmla="*/ 19050 h 273050"/>
              <a:gd name="connsiteX28" fmla="*/ 587375 w 1254391"/>
              <a:gd name="connsiteY28" fmla="*/ 12700 h 273050"/>
              <a:gd name="connsiteX29" fmla="*/ 600075 w 1254391"/>
              <a:gd name="connsiteY29" fmla="*/ 9525 h 273050"/>
              <a:gd name="connsiteX30" fmla="*/ 619125 w 1254391"/>
              <a:gd name="connsiteY30" fmla="*/ 6350 h 273050"/>
              <a:gd name="connsiteX31" fmla="*/ 631825 w 1254391"/>
              <a:gd name="connsiteY31" fmla="*/ 3175 h 273050"/>
              <a:gd name="connsiteX32" fmla="*/ 647700 w 1254391"/>
              <a:gd name="connsiteY32" fmla="*/ 0 h 273050"/>
              <a:gd name="connsiteX33" fmla="*/ 723900 w 1254391"/>
              <a:gd name="connsiteY33" fmla="*/ 3175 h 273050"/>
              <a:gd name="connsiteX34" fmla="*/ 784225 w 1254391"/>
              <a:gd name="connsiteY34" fmla="*/ 12700 h 273050"/>
              <a:gd name="connsiteX35" fmla="*/ 828675 w 1254391"/>
              <a:gd name="connsiteY35" fmla="*/ 19050 h 273050"/>
              <a:gd name="connsiteX36" fmla="*/ 869950 w 1254391"/>
              <a:gd name="connsiteY36" fmla="*/ 28575 h 273050"/>
              <a:gd name="connsiteX37" fmla="*/ 892175 w 1254391"/>
              <a:gd name="connsiteY37" fmla="*/ 31750 h 273050"/>
              <a:gd name="connsiteX38" fmla="*/ 920750 w 1254391"/>
              <a:gd name="connsiteY38" fmla="*/ 38100 h 273050"/>
              <a:gd name="connsiteX39" fmla="*/ 990600 w 1254391"/>
              <a:gd name="connsiteY39" fmla="*/ 47625 h 273050"/>
              <a:gd name="connsiteX40" fmla="*/ 1009650 w 1254391"/>
              <a:gd name="connsiteY40" fmla="*/ 50800 h 273050"/>
              <a:gd name="connsiteX41" fmla="*/ 1035050 w 1254391"/>
              <a:gd name="connsiteY41" fmla="*/ 57150 h 273050"/>
              <a:gd name="connsiteX42" fmla="*/ 1063625 w 1254391"/>
              <a:gd name="connsiteY42" fmla="*/ 60325 h 273050"/>
              <a:gd name="connsiteX43" fmla="*/ 1079500 w 1254391"/>
              <a:gd name="connsiteY43" fmla="*/ 63500 h 273050"/>
              <a:gd name="connsiteX44" fmla="*/ 1108075 w 1254391"/>
              <a:gd name="connsiteY44" fmla="*/ 66675 h 273050"/>
              <a:gd name="connsiteX45" fmla="*/ 1130300 w 1254391"/>
              <a:gd name="connsiteY45" fmla="*/ 69850 h 273050"/>
              <a:gd name="connsiteX46" fmla="*/ 1187450 w 1254391"/>
              <a:gd name="connsiteY46" fmla="*/ 76200 h 273050"/>
              <a:gd name="connsiteX47" fmla="*/ 1216025 w 1254391"/>
              <a:gd name="connsiteY47" fmla="*/ 85725 h 273050"/>
              <a:gd name="connsiteX48" fmla="*/ 1241425 w 1254391"/>
              <a:gd name="connsiteY48" fmla="*/ 92075 h 273050"/>
              <a:gd name="connsiteX49" fmla="*/ 1250950 w 1254391"/>
              <a:gd name="connsiteY49" fmla="*/ 98425 h 273050"/>
              <a:gd name="connsiteX50" fmla="*/ 1250950 w 1254391"/>
              <a:gd name="connsiteY50" fmla="*/ 133350 h 273050"/>
              <a:gd name="connsiteX51" fmla="*/ 1225550 w 1254391"/>
              <a:gd name="connsiteY51" fmla="*/ 152400 h 273050"/>
              <a:gd name="connsiteX52" fmla="*/ 1206500 w 1254391"/>
              <a:gd name="connsiteY52" fmla="*/ 165100 h 273050"/>
              <a:gd name="connsiteX53" fmla="*/ 1177925 w 1254391"/>
              <a:gd name="connsiteY53" fmla="*/ 177800 h 273050"/>
              <a:gd name="connsiteX54" fmla="*/ 1158875 w 1254391"/>
              <a:gd name="connsiteY54" fmla="*/ 187325 h 273050"/>
              <a:gd name="connsiteX55" fmla="*/ 1149350 w 1254391"/>
              <a:gd name="connsiteY55" fmla="*/ 190500 h 273050"/>
              <a:gd name="connsiteX56" fmla="*/ 1123950 w 1254391"/>
              <a:gd name="connsiteY56" fmla="*/ 200025 h 273050"/>
              <a:gd name="connsiteX57" fmla="*/ 1108075 w 1254391"/>
              <a:gd name="connsiteY57" fmla="*/ 203200 h 273050"/>
              <a:gd name="connsiteX58" fmla="*/ 1060450 w 1254391"/>
              <a:gd name="connsiteY58" fmla="*/ 212725 h 273050"/>
              <a:gd name="connsiteX59" fmla="*/ 1022350 w 1254391"/>
              <a:gd name="connsiteY59" fmla="*/ 222250 h 273050"/>
              <a:gd name="connsiteX60" fmla="*/ 990600 w 1254391"/>
              <a:gd name="connsiteY60" fmla="*/ 228600 h 273050"/>
              <a:gd name="connsiteX61" fmla="*/ 917575 w 1254391"/>
              <a:gd name="connsiteY61" fmla="*/ 234950 h 273050"/>
              <a:gd name="connsiteX62" fmla="*/ 869950 w 1254391"/>
              <a:gd name="connsiteY62" fmla="*/ 241300 h 273050"/>
              <a:gd name="connsiteX63" fmla="*/ 739775 w 1254391"/>
              <a:gd name="connsiteY63" fmla="*/ 250825 h 273050"/>
              <a:gd name="connsiteX64" fmla="*/ 657225 w 1254391"/>
              <a:gd name="connsiteY64" fmla="*/ 260350 h 273050"/>
              <a:gd name="connsiteX65" fmla="*/ 635000 w 1254391"/>
              <a:gd name="connsiteY65" fmla="*/ 263525 h 273050"/>
              <a:gd name="connsiteX66" fmla="*/ 593725 w 1254391"/>
              <a:gd name="connsiteY66" fmla="*/ 266700 h 273050"/>
              <a:gd name="connsiteX67" fmla="*/ 517525 w 1254391"/>
              <a:gd name="connsiteY67" fmla="*/ 273050 h 273050"/>
              <a:gd name="connsiteX68" fmla="*/ 466725 w 1254391"/>
              <a:gd name="connsiteY68" fmla="*/ 269875 h 273050"/>
              <a:gd name="connsiteX69" fmla="*/ 450850 w 1254391"/>
              <a:gd name="connsiteY69" fmla="*/ 263525 h 273050"/>
              <a:gd name="connsiteX70" fmla="*/ 428625 w 1254391"/>
              <a:gd name="connsiteY70" fmla="*/ 260350 h 273050"/>
              <a:gd name="connsiteX71" fmla="*/ 393700 w 1254391"/>
              <a:gd name="connsiteY71" fmla="*/ 247650 h 273050"/>
              <a:gd name="connsiteX72" fmla="*/ 346075 w 1254391"/>
              <a:gd name="connsiteY72" fmla="*/ 234950 h 273050"/>
              <a:gd name="connsiteX73" fmla="*/ 285750 w 1254391"/>
              <a:gd name="connsiteY73" fmla="*/ 222250 h 273050"/>
              <a:gd name="connsiteX74" fmla="*/ 177800 w 1254391"/>
              <a:gd name="connsiteY74" fmla="*/ 212725 h 273050"/>
              <a:gd name="connsiteX75" fmla="*/ 107950 w 1254391"/>
              <a:gd name="connsiteY75" fmla="*/ 203200 h 273050"/>
              <a:gd name="connsiteX76" fmla="*/ 79375 w 1254391"/>
              <a:gd name="connsiteY76" fmla="*/ 200025 h 273050"/>
              <a:gd name="connsiteX77" fmla="*/ 57150 w 1254391"/>
              <a:gd name="connsiteY77" fmla="*/ 196850 h 273050"/>
              <a:gd name="connsiteX78" fmla="*/ 41275 w 1254391"/>
              <a:gd name="connsiteY78" fmla="*/ 184150 h 273050"/>
              <a:gd name="connsiteX79" fmla="*/ 28575 w 1254391"/>
              <a:gd name="connsiteY79" fmla="*/ 180975 h 273050"/>
              <a:gd name="connsiteX80" fmla="*/ 0 w 1254391"/>
              <a:gd name="connsiteY80" fmla="*/ 149225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54391" h="273050">
                <a:moveTo>
                  <a:pt x="0" y="149225"/>
                </a:moveTo>
                <a:lnTo>
                  <a:pt x="0" y="149225"/>
                </a:lnTo>
                <a:cubicBezTo>
                  <a:pt x="9525" y="148167"/>
                  <a:pt x="19088" y="147405"/>
                  <a:pt x="28575" y="146050"/>
                </a:cubicBezTo>
                <a:cubicBezTo>
                  <a:pt x="33917" y="145287"/>
                  <a:pt x="39141" y="143840"/>
                  <a:pt x="44450" y="142875"/>
                </a:cubicBezTo>
                <a:cubicBezTo>
                  <a:pt x="50784" y="141723"/>
                  <a:pt x="57150" y="140758"/>
                  <a:pt x="63500" y="139700"/>
                </a:cubicBezTo>
                <a:cubicBezTo>
                  <a:pt x="66675" y="137583"/>
                  <a:pt x="69439" y="134654"/>
                  <a:pt x="73025" y="133350"/>
                </a:cubicBezTo>
                <a:cubicBezTo>
                  <a:pt x="81227" y="130368"/>
                  <a:pt x="98425" y="127000"/>
                  <a:pt x="98425" y="127000"/>
                </a:cubicBezTo>
                <a:cubicBezTo>
                  <a:pt x="101600" y="124883"/>
                  <a:pt x="104377" y="121990"/>
                  <a:pt x="107950" y="120650"/>
                </a:cubicBezTo>
                <a:cubicBezTo>
                  <a:pt x="147706" y="105742"/>
                  <a:pt x="105931" y="126051"/>
                  <a:pt x="133350" y="114300"/>
                </a:cubicBezTo>
                <a:cubicBezTo>
                  <a:pt x="137700" y="112436"/>
                  <a:pt x="141656" y="109708"/>
                  <a:pt x="146050" y="107950"/>
                </a:cubicBezTo>
                <a:cubicBezTo>
                  <a:pt x="152265" y="105464"/>
                  <a:pt x="158536" y="102913"/>
                  <a:pt x="165100" y="101600"/>
                </a:cubicBezTo>
                <a:cubicBezTo>
                  <a:pt x="210051" y="92610"/>
                  <a:pt x="175582" y="98618"/>
                  <a:pt x="269875" y="95250"/>
                </a:cubicBezTo>
                <a:cubicBezTo>
                  <a:pt x="275167" y="94192"/>
                  <a:pt x="280427" y="92962"/>
                  <a:pt x="285750" y="92075"/>
                </a:cubicBezTo>
                <a:cubicBezTo>
                  <a:pt x="293132" y="90845"/>
                  <a:pt x="300637" y="90368"/>
                  <a:pt x="307975" y="88900"/>
                </a:cubicBezTo>
                <a:cubicBezTo>
                  <a:pt x="319238" y="86647"/>
                  <a:pt x="318398" y="83801"/>
                  <a:pt x="330200" y="79375"/>
                </a:cubicBezTo>
                <a:cubicBezTo>
                  <a:pt x="334286" y="77843"/>
                  <a:pt x="338704" y="77399"/>
                  <a:pt x="342900" y="76200"/>
                </a:cubicBezTo>
                <a:cubicBezTo>
                  <a:pt x="346118" y="75281"/>
                  <a:pt x="349207" y="73944"/>
                  <a:pt x="352425" y="73025"/>
                </a:cubicBezTo>
                <a:cubicBezTo>
                  <a:pt x="356621" y="71826"/>
                  <a:pt x="360929" y="71049"/>
                  <a:pt x="365125" y="69850"/>
                </a:cubicBezTo>
                <a:cubicBezTo>
                  <a:pt x="368343" y="68931"/>
                  <a:pt x="371432" y="67594"/>
                  <a:pt x="374650" y="66675"/>
                </a:cubicBezTo>
                <a:cubicBezTo>
                  <a:pt x="378846" y="65476"/>
                  <a:pt x="383090" y="64447"/>
                  <a:pt x="387350" y="63500"/>
                </a:cubicBezTo>
                <a:cubicBezTo>
                  <a:pt x="392618" y="62329"/>
                  <a:pt x="398019" y="61745"/>
                  <a:pt x="403225" y="60325"/>
                </a:cubicBezTo>
                <a:cubicBezTo>
                  <a:pt x="409683" y="58564"/>
                  <a:pt x="415781" y="55598"/>
                  <a:pt x="422275" y="53975"/>
                </a:cubicBezTo>
                <a:cubicBezTo>
                  <a:pt x="426344" y="52958"/>
                  <a:pt x="439945" y="49902"/>
                  <a:pt x="444500" y="47625"/>
                </a:cubicBezTo>
                <a:cubicBezTo>
                  <a:pt x="447913" y="45918"/>
                  <a:pt x="450452" y="42615"/>
                  <a:pt x="454025" y="41275"/>
                </a:cubicBezTo>
                <a:cubicBezTo>
                  <a:pt x="459078" y="39380"/>
                  <a:pt x="464665" y="39409"/>
                  <a:pt x="469900" y="38100"/>
                </a:cubicBezTo>
                <a:cubicBezTo>
                  <a:pt x="479570" y="35682"/>
                  <a:pt x="494137" y="30713"/>
                  <a:pt x="504825" y="28575"/>
                </a:cubicBezTo>
                <a:cubicBezTo>
                  <a:pt x="511138" y="27312"/>
                  <a:pt x="517591" y="26797"/>
                  <a:pt x="523875" y="25400"/>
                </a:cubicBezTo>
                <a:cubicBezTo>
                  <a:pt x="554478" y="18599"/>
                  <a:pt x="508068" y="25965"/>
                  <a:pt x="546100" y="19050"/>
                </a:cubicBezTo>
                <a:cubicBezTo>
                  <a:pt x="579648" y="12950"/>
                  <a:pt x="556685" y="18838"/>
                  <a:pt x="587375" y="12700"/>
                </a:cubicBezTo>
                <a:cubicBezTo>
                  <a:pt x="591654" y="11844"/>
                  <a:pt x="595796" y="10381"/>
                  <a:pt x="600075" y="9525"/>
                </a:cubicBezTo>
                <a:cubicBezTo>
                  <a:pt x="606388" y="8262"/>
                  <a:pt x="612812" y="7613"/>
                  <a:pt x="619125" y="6350"/>
                </a:cubicBezTo>
                <a:cubicBezTo>
                  <a:pt x="623404" y="5494"/>
                  <a:pt x="627565" y="4122"/>
                  <a:pt x="631825" y="3175"/>
                </a:cubicBezTo>
                <a:cubicBezTo>
                  <a:pt x="637093" y="2004"/>
                  <a:pt x="642408" y="1058"/>
                  <a:pt x="647700" y="0"/>
                </a:cubicBezTo>
                <a:cubicBezTo>
                  <a:pt x="673100" y="1058"/>
                  <a:pt x="698557" y="1174"/>
                  <a:pt x="723900" y="3175"/>
                </a:cubicBezTo>
                <a:cubicBezTo>
                  <a:pt x="783420" y="7874"/>
                  <a:pt x="750166" y="7460"/>
                  <a:pt x="784225" y="12700"/>
                </a:cubicBezTo>
                <a:cubicBezTo>
                  <a:pt x="802502" y="15512"/>
                  <a:pt x="811402" y="15349"/>
                  <a:pt x="828675" y="19050"/>
                </a:cubicBezTo>
                <a:cubicBezTo>
                  <a:pt x="854628" y="24611"/>
                  <a:pt x="848413" y="24985"/>
                  <a:pt x="869950" y="28575"/>
                </a:cubicBezTo>
                <a:cubicBezTo>
                  <a:pt x="877332" y="29805"/>
                  <a:pt x="884812" y="30411"/>
                  <a:pt x="892175" y="31750"/>
                </a:cubicBezTo>
                <a:cubicBezTo>
                  <a:pt x="954967" y="43167"/>
                  <a:pt x="845122" y="25495"/>
                  <a:pt x="920750" y="38100"/>
                </a:cubicBezTo>
                <a:cubicBezTo>
                  <a:pt x="943932" y="41964"/>
                  <a:pt x="967372" y="44051"/>
                  <a:pt x="990600" y="47625"/>
                </a:cubicBezTo>
                <a:cubicBezTo>
                  <a:pt x="996963" y="48604"/>
                  <a:pt x="1003355" y="49451"/>
                  <a:pt x="1009650" y="50800"/>
                </a:cubicBezTo>
                <a:cubicBezTo>
                  <a:pt x="1018184" y="52629"/>
                  <a:pt x="1026456" y="55633"/>
                  <a:pt x="1035050" y="57150"/>
                </a:cubicBezTo>
                <a:cubicBezTo>
                  <a:pt x="1044488" y="58815"/>
                  <a:pt x="1054138" y="58970"/>
                  <a:pt x="1063625" y="60325"/>
                </a:cubicBezTo>
                <a:cubicBezTo>
                  <a:pt x="1068967" y="61088"/>
                  <a:pt x="1074158" y="62737"/>
                  <a:pt x="1079500" y="63500"/>
                </a:cubicBezTo>
                <a:cubicBezTo>
                  <a:pt x="1088987" y="64855"/>
                  <a:pt x="1098565" y="65486"/>
                  <a:pt x="1108075" y="66675"/>
                </a:cubicBezTo>
                <a:cubicBezTo>
                  <a:pt x="1115501" y="67603"/>
                  <a:pt x="1122870" y="68958"/>
                  <a:pt x="1130300" y="69850"/>
                </a:cubicBezTo>
                <a:lnTo>
                  <a:pt x="1187450" y="76200"/>
                </a:lnTo>
                <a:cubicBezTo>
                  <a:pt x="1207033" y="85992"/>
                  <a:pt x="1193164" y="80449"/>
                  <a:pt x="1216025" y="85725"/>
                </a:cubicBezTo>
                <a:cubicBezTo>
                  <a:pt x="1224529" y="87687"/>
                  <a:pt x="1241425" y="92075"/>
                  <a:pt x="1241425" y="92075"/>
                </a:cubicBezTo>
                <a:cubicBezTo>
                  <a:pt x="1244600" y="94192"/>
                  <a:pt x="1248566" y="95445"/>
                  <a:pt x="1250950" y="98425"/>
                </a:cubicBezTo>
                <a:cubicBezTo>
                  <a:pt x="1257252" y="106303"/>
                  <a:pt x="1253447" y="129466"/>
                  <a:pt x="1250950" y="133350"/>
                </a:cubicBezTo>
                <a:cubicBezTo>
                  <a:pt x="1245227" y="142252"/>
                  <a:pt x="1234356" y="146529"/>
                  <a:pt x="1225550" y="152400"/>
                </a:cubicBezTo>
                <a:cubicBezTo>
                  <a:pt x="1219200" y="156633"/>
                  <a:pt x="1213326" y="161687"/>
                  <a:pt x="1206500" y="165100"/>
                </a:cubicBezTo>
                <a:cubicBezTo>
                  <a:pt x="1168503" y="184099"/>
                  <a:pt x="1222518" y="157531"/>
                  <a:pt x="1177925" y="177800"/>
                </a:cubicBezTo>
                <a:cubicBezTo>
                  <a:pt x="1171462" y="180738"/>
                  <a:pt x="1165363" y="184442"/>
                  <a:pt x="1158875" y="187325"/>
                </a:cubicBezTo>
                <a:cubicBezTo>
                  <a:pt x="1155817" y="188684"/>
                  <a:pt x="1152484" y="189325"/>
                  <a:pt x="1149350" y="190500"/>
                </a:cubicBezTo>
                <a:cubicBezTo>
                  <a:pt x="1143523" y="192685"/>
                  <a:pt x="1131157" y="198223"/>
                  <a:pt x="1123950" y="200025"/>
                </a:cubicBezTo>
                <a:cubicBezTo>
                  <a:pt x="1118715" y="201334"/>
                  <a:pt x="1113333" y="201987"/>
                  <a:pt x="1108075" y="203200"/>
                </a:cubicBezTo>
                <a:cubicBezTo>
                  <a:pt x="1068270" y="212386"/>
                  <a:pt x="1097441" y="207441"/>
                  <a:pt x="1060450" y="212725"/>
                </a:cubicBezTo>
                <a:cubicBezTo>
                  <a:pt x="1038031" y="223934"/>
                  <a:pt x="1056209" y="216607"/>
                  <a:pt x="1022350" y="222250"/>
                </a:cubicBezTo>
                <a:cubicBezTo>
                  <a:pt x="981344" y="229084"/>
                  <a:pt x="1046500" y="221613"/>
                  <a:pt x="990600" y="228600"/>
                </a:cubicBezTo>
                <a:cubicBezTo>
                  <a:pt x="941119" y="234785"/>
                  <a:pt x="974644" y="228835"/>
                  <a:pt x="917575" y="234950"/>
                </a:cubicBezTo>
                <a:cubicBezTo>
                  <a:pt x="901651" y="236656"/>
                  <a:pt x="885886" y="239706"/>
                  <a:pt x="869950" y="241300"/>
                </a:cubicBezTo>
                <a:cubicBezTo>
                  <a:pt x="825016" y="245793"/>
                  <a:pt x="784241" y="248046"/>
                  <a:pt x="739775" y="250825"/>
                </a:cubicBezTo>
                <a:cubicBezTo>
                  <a:pt x="687519" y="262437"/>
                  <a:pt x="732184" y="254103"/>
                  <a:pt x="657225" y="260350"/>
                </a:cubicBezTo>
                <a:cubicBezTo>
                  <a:pt x="649767" y="260971"/>
                  <a:pt x="642446" y="262780"/>
                  <a:pt x="635000" y="263525"/>
                </a:cubicBezTo>
                <a:cubicBezTo>
                  <a:pt x="621270" y="264898"/>
                  <a:pt x="607472" y="265505"/>
                  <a:pt x="593725" y="266700"/>
                </a:cubicBezTo>
                <a:cubicBezTo>
                  <a:pt x="508109" y="274145"/>
                  <a:pt x="627171" y="265218"/>
                  <a:pt x="517525" y="273050"/>
                </a:cubicBezTo>
                <a:cubicBezTo>
                  <a:pt x="500592" y="271992"/>
                  <a:pt x="483521" y="272274"/>
                  <a:pt x="466725" y="269875"/>
                </a:cubicBezTo>
                <a:cubicBezTo>
                  <a:pt x="461083" y="269069"/>
                  <a:pt x="456379" y="264907"/>
                  <a:pt x="450850" y="263525"/>
                </a:cubicBezTo>
                <a:cubicBezTo>
                  <a:pt x="443590" y="261710"/>
                  <a:pt x="436033" y="261408"/>
                  <a:pt x="428625" y="260350"/>
                </a:cubicBezTo>
                <a:cubicBezTo>
                  <a:pt x="407921" y="244822"/>
                  <a:pt x="424017" y="253713"/>
                  <a:pt x="393700" y="247650"/>
                </a:cubicBezTo>
                <a:cubicBezTo>
                  <a:pt x="375573" y="244025"/>
                  <a:pt x="363672" y="239642"/>
                  <a:pt x="346075" y="234950"/>
                </a:cubicBezTo>
                <a:cubicBezTo>
                  <a:pt x="321905" y="228505"/>
                  <a:pt x="312030" y="226399"/>
                  <a:pt x="285750" y="222250"/>
                </a:cubicBezTo>
                <a:cubicBezTo>
                  <a:pt x="250049" y="216613"/>
                  <a:pt x="213764" y="215491"/>
                  <a:pt x="177800" y="212725"/>
                </a:cubicBezTo>
                <a:cubicBezTo>
                  <a:pt x="120060" y="208283"/>
                  <a:pt x="165542" y="211839"/>
                  <a:pt x="107950" y="203200"/>
                </a:cubicBezTo>
                <a:cubicBezTo>
                  <a:pt x="98472" y="201778"/>
                  <a:pt x="88885" y="201214"/>
                  <a:pt x="79375" y="200025"/>
                </a:cubicBezTo>
                <a:cubicBezTo>
                  <a:pt x="71949" y="199097"/>
                  <a:pt x="64558" y="197908"/>
                  <a:pt x="57150" y="196850"/>
                </a:cubicBezTo>
                <a:cubicBezTo>
                  <a:pt x="26011" y="186470"/>
                  <a:pt x="69998" y="203298"/>
                  <a:pt x="41275" y="184150"/>
                </a:cubicBezTo>
                <a:cubicBezTo>
                  <a:pt x="37644" y="181729"/>
                  <a:pt x="32808" y="182033"/>
                  <a:pt x="28575" y="180975"/>
                </a:cubicBezTo>
                <a:cubicBezTo>
                  <a:pt x="17805" y="173795"/>
                  <a:pt x="4763" y="154517"/>
                  <a:pt x="0" y="149225"/>
                </a:cubicBezTo>
                <a:close/>
              </a:path>
            </a:pathLst>
          </a:custGeom>
          <a:solidFill>
            <a:schemeClr val="accent1">
              <a:lumMod val="40000"/>
              <a:lumOff val="60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87121809-1480-4C88-9D92-B16B3424491B}"/>
              </a:ext>
            </a:extLst>
          </p:cNvPr>
          <p:cNvCxnSpPr/>
          <p:nvPr/>
        </p:nvCxnSpPr>
        <p:spPr>
          <a:xfrm>
            <a:off x="8008569" y="4992384"/>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2C3AFC-371C-426B-8C3C-58E79BB00720}"/>
              </a:ext>
            </a:extLst>
          </p:cNvPr>
          <p:cNvCxnSpPr>
            <a:cxnSpLocks/>
          </p:cNvCxnSpPr>
          <p:nvPr/>
        </p:nvCxnSpPr>
        <p:spPr>
          <a:xfrm flipH="1">
            <a:off x="7933005" y="5162110"/>
            <a:ext cx="1" cy="373426"/>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hlinkClick r:id="rId2" action="ppaction://hlinksldjump"/>
            <a:extLst>
              <a:ext uri="{FF2B5EF4-FFF2-40B4-BE49-F238E27FC236}">
                <a16:creationId xmlns:a16="http://schemas.microsoft.com/office/drawing/2014/main" id="{9F1604B7-E231-43EC-8C3E-15513BDA555C}"/>
              </a:ext>
            </a:extLst>
          </p:cNvPr>
          <p:cNvSpPr/>
          <p:nvPr/>
        </p:nvSpPr>
        <p:spPr>
          <a:xfrm>
            <a:off x="0" y="212170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C9C07040-2A41-4AE1-AA33-8AF99CF46807}"/>
              </a:ext>
            </a:extLst>
          </p:cNvPr>
          <p:cNvSpPr/>
          <p:nvPr/>
        </p:nvSpPr>
        <p:spPr>
          <a:xfrm>
            <a:off x="-2" y="245951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836A09A8-8BE6-48C1-8FBB-695F5F3662B5}"/>
              </a:ext>
            </a:extLst>
          </p:cNvPr>
          <p:cNvSpPr/>
          <p:nvPr/>
        </p:nvSpPr>
        <p:spPr>
          <a:xfrm>
            <a:off x="-2" y="325907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FA581929-630C-4147-ABBF-917C51AEA270}"/>
              </a:ext>
            </a:extLst>
          </p:cNvPr>
          <p:cNvSpPr/>
          <p:nvPr/>
        </p:nvSpPr>
        <p:spPr>
          <a:xfrm>
            <a:off x="0" y="396310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6" action="ppaction://hlinksldjump"/>
            <a:extLst>
              <a:ext uri="{FF2B5EF4-FFF2-40B4-BE49-F238E27FC236}">
                <a16:creationId xmlns:a16="http://schemas.microsoft.com/office/drawing/2014/main" id="{41505896-DB2B-4A68-A0DB-87D2F279A8F3}"/>
              </a:ext>
            </a:extLst>
          </p:cNvPr>
          <p:cNvSpPr/>
          <p:nvPr/>
        </p:nvSpPr>
        <p:spPr>
          <a:xfrm>
            <a:off x="-2" y="4582923"/>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7" action="ppaction://hlinksldjump"/>
            <a:extLst>
              <a:ext uri="{FF2B5EF4-FFF2-40B4-BE49-F238E27FC236}">
                <a16:creationId xmlns:a16="http://schemas.microsoft.com/office/drawing/2014/main" id="{E55DD6A4-65F7-49A5-87F5-C06CCF0CE01E}"/>
              </a:ext>
            </a:extLst>
          </p:cNvPr>
          <p:cNvSpPr/>
          <p:nvPr/>
        </p:nvSpPr>
        <p:spPr>
          <a:xfrm>
            <a:off x="-2" y="513309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8" action="ppaction://hlinksldjump"/>
            <a:extLst>
              <a:ext uri="{FF2B5EF4-FFF2-40B4-BE49-F238E27FC236}">
                <a16:creationId xmlns:a16="http://schemas.microsoft.com/office/drawing/2014/main" id="{11BD6C5F-FCE7-482E-8002-3E071D4BA507}"/>
              </a:ext>
            </a:extLst>
          </p:cNvPr>
          <p:cNvSpPr/>
          <p:nvPr/>
        </p:nvSpPr>
        <p:spPr>
          <a:xfrm>
            <a:off x="-2" y="286692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9" action="ppaction://hlinksldjump"/>
            <a:extLst>
              <a:ext uri="{FF2B5EF4-FFF2-40B4-BE49-F238E27FC236}">
                <a16:creationId xmlns:a16="http://schemas.microsoft.com/office/drawing/2014/main" id="{8705053D-2DBC-459D-A3B3-7D4DF4D0AA9F}"/>
              </a:ext>
            </a:extLst>
          </p:cNvPr>
          <p:cNvSpPr/>
          <p:nvPr/>
        </p:nvSpPr>
        <p:spPr>
          <a:xfrm>
            <a:off x="0" y="3566865"/>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0" action="ppaction://hlinksldjump"/>
            <a:extLst>
              <a:ext uri="{FF2B5EF4-FFF2-40B4-BE49-F238E27FC236}">
                <a16:creationId xmlns:a16="http://schemas.microsoft.com/office/drawing/2014/main" id="{E6692CA2-793D-43C9-8388-16BAD0E82C9B}"/>
              </a:ext>
            </a:extLst>
          </p:cNvPr>
          <p:cNvSpPr/>
          <p:nvPr/>
        </p:nvSpPr>
        <p:spPr>
          <a:xfrm>
            <a:off x="-2" y="4273046"/>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1" action="ppaction://hlinksldjump"/>
            <a:extLst>
              <a:ext uri="{FF2B5EF4-FFF2-40B4-BE49-F238E27FC236}">
                <a16:creationId xmlns:a16="http://schemas.microsoft.com/office/drawing/2014/main" id="{52A58B50-C0CC-4F56-9D70-1A80A7A3744D}"/>
              </a:ext>
            </a:extLst>
          </p:cNvPr>
          <p:cNvSpPr/>
          <p:nvPr/>
        </p:nvSpPr>
        <p:spPr>
          <a:xfrm>
            <a:off x="-2" y="479881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2" action="ppaction://hlinksldjump"/>
            <a:extLst>
              <a:ext uri="{FF2B5EF4-FFF2-40B4-BE49-F238E27FC236}">
                <a16:creationId xmlns:a16="http://schemas.microsoft.com/office/drawing/2014/main" id="{511DFC55-9B4A-424B-815C-40DEDE90B9F8}"/>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extLst>
              <a:ext uri="{FF2B5EF4-FFF2-40B4-BE49-F238E27FC236}">
                <a16:creationId xmlns:a16="http://schemas.microsoft.com/office/drawing/2014/main" id="{2BEF81F9-36E6-4E0C-AEB4-A561C69BCF2A}"/>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22" name="Rectangle 21">
            <a:hlinkClick r:id="rId13" action="ppaction://hlinksldjump"/>
            <a:extLst>
              <a:ext uri="{FF2B5EF4-FFF2-40B4-BE49-F238E27FC236}">
                <a16:creationId xmlns:a16="http://schemas.microsoft.com/office/drawing/2014/main" id="{ED192F52-E22A-4A5E-8359-6AE64AEE601F}"/>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3" name="Rectangle 22">
            <a:hlinkClick r:id="rId14" action="ppaction://hlinksldjump"/>
            <a:extLst>
              <a:ext uri="{FF2B5EF4-FFF2-40B4-BE49-F238E27FC236}">
                <a16:creationId xmlns:a16="http://schemas.microsoft.com/office/drawing/2014/main" id="{E7F99896-DEC3-41E6-8F95-5F852FBE4EDF}"/>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4" name="Rectangle 23">
            <a:hlinkClick r:id="rId15" action="ppaction://hlinksldjump"/>
            <a:extLst>
              <a:ext uri="{FF2B5EF4-FFF2-40B4-BE49-F238E27FC236}">
                <a16:creationId xmlns:a16="http://schemas.microsoft.com/office/drawing/2014/main" id="{2227F728-59BA-4269-B34F-3ECABF964E5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BC795D12-A9DF-4375-8C78-6325619310E4}"/>
              </a:ext>
            </a:extLst>
          </p:cNvPr>
          <p:cNvSpPr/>
          <p:nvPr/>
        </p:nvSpPr>
        <p:spPr>
          <a:xfrm>
            <a:off x="0" y="554965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45" name="Rectangle 44">
            <a:extLst>
              <a:ext uri="{FF2B5EF4-FFF2-40B4-BE49-F238E27FC236}">
                <a16:creationId xmlns:a16="http://schemas.microsoft.com/office/drawing/2014/main" id="{64AA3675-039E-4F8E-B628-4D912EF6CC3C}"/>
              </a:ext>
            </a:extLst>
          </p:cNvPr>
          <p:cNvSpPr/>
          <p:nvPr/>
        </p:nvSpPr>
        <p:spPr>
          <a:xfrm>
            <a:off x="62962" y="1617381"/>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Process</a:t>
            </a:r>
            <a:endParaRPr lang="en-US" sz="900" dirty="0">
              <a:solidFill>
                <a:schemeClr val="tx1"/>
              </a:solidFill>
            </a:endParaRPr>
          </a:p>
        </p:txBody>
      </p:sp>
      <p:sp>
        <p:nvSpPr>
          <p:cNvPr id="33" name="Rectangle 32">
            <a:hlinkClick r:id="rId17" action="ppaction://hlinksldjump"/>
            <a:extLst>
              <a:ext uri="{FF2B5EF4-FFF2-40B4-BE49-F238E27FC236}">
                <a16:creationId xmlns:a16="http://schemas.microsoft.com/office/drawing/2014/main" id="{9A995657-0AF0-4ADC-BC5B-237023C8AD83}"/>
              </a:ext>
            </a:extLst>
          </p:cNvPr>
          <p:cNvSpPr/>
          <p:nvPr/>
        </p:nvSpPr>
        <p:spPr>
          <a:xfrm>
            <a:off x="62962" y="177689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 name="TextBox 1">
            <a:extLst>
              <a:ext uri="{FF2B5EF4-FFF2-40B4-BE49-F238E27FC236}">
                <a16:creationId xmlns:a16="http://schemas.microsoft.com/office/drawing/2014/main" id="{C1506D0A-F545-4735-A5CD-1CA595176AA2}"/>
              </a:ext>
            </a:extLst>
          </p:cNvPr>
          <p:cNvSpPr txBox="1"/>
          <p:nvPr/>
        </p:nvSpPr>
        <p:spPr>
          <a:xfrm>
            <a:off x="1747880" y="210393"/>
            <a:ext cx="5913549" cy="369332"/>
          </a:xfrm>
          <a:prstGeom prst="rect">
            <a:avLst/>
          </a:prstGeom>
          <a:noFill/>
        </p:spPr>
        <p:txBody>
          <a:bodyPr wrap="square" rtlCol="0">
            <a:spAutoFit/>
          </a:bodyPr>
          <a:lstStyle/>
          <a:p>
            <a:r>
              <a:rPr lang="en-GB" b="1" dirty="0"/>
              <a:t>Process monitoring (continuous process - checklist)</a:t>
            </a:r>
            <a:endParaRPr lang="en-US" b="1" dirty="0"/>
          </a:p>
        </p:txBody>
      </p:sp>
      <p:sp>
        <p:nvSpPr>
          <p:cNvPr id="21" name="Rectangle 20">
            <a:extLst>
              <a:ext uri="{FF2B5EF4-FFF2-40B4-BE49-F238E27FC236}">
                <a16:creationId xmlns:a16="http://schemas.microsoft.com/office/drawing/2014/main" id="{0A741E49-D3C8-4652-AB0D-163131CB3235}"/>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25" name="Action Button: Go Forward or Next 24">
            <a:hlinkClick r:id="" action="ppaction://hlinkshowjump?jump=nextslide" highlightClick="1"/>
            <a:extLst>
              <a:ext uri="{FF2B5EF4-FFF2-40B4-BE49-F238E27FC236}">
                <a16:creationId xmlns:a16="http://schemas.microsoft.com/office/drawing/2014/main" id="{D4E747A2-88D7-41E7-9B77-ADB38D1F5568}"/>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D313C7-AC9F-45C3-92DD-0B6135DDF6F9}"/>
              </a:ext>
            </a:extLst>
          </p:cNvPr>
          <p:cNvSpPr txBox="1"/>
          <p:nvPr/>
        </p:nvSpPr>
        <p:spPr>
          <a:xfrm>
            <a:off x="1675052" y="643691"/>
            <a:ext cx="9249196" cy="338554"/>
          </a:xfrm>
          <a:prstGeom prst="rect">
            <a:avLst/>
          </a:prstGeom>
          <a:noFill/>
        </p:spPr>
        <p:txBody>
          <a:bodyPr wrap="square" rtlCol="0">
            <a:spAutoFit/>
          </a:bodyPr>
          <a:lstStyle/>
          <a:p>
            <a:r>
              <a:rPr lang="en-GB" sz="1600" dirty="0"/>
              <a:t>To verify design specifications are respected and are </a:t>
            </a:r>
            <a:r>
              <a:rPr lang="en-GB" sz="1600" b="1" dirty="0">
                <a:solidFill>
                  <a:srgbClr val="FF0000"/>
                </a:solidFill>
              </a:rPr>
              <a:t>maintained as long as the service is needed</a:t>
            </a:r>
            <a:endParaRPr lang="en-US" sz="1600" b="1" dirty="0">
              <a:solidFill>
                <a:srgbClr val="FF0000"/>
              </a:solidFill>
            </a:endParaRPr>
          </a:p>
        </p:txBody>
      </p:sp>
      <p:pic>
        <p:nvPicPr>
          <p:cNvPr id="15" name="Picture 14" descr="A picture containing sky, outdoor, building, house&#10;&#10;Description automatically generated">
            <a:extLst>
              <a:ext uri="{FF2B5EF4-FFF2-40B4-BE49-F238E27FC236}">
                <a16:creationId xmlns:a16="http://schemas.microsoft.com/office/drawing/2014/main" id="{641D6B3C-3F6B-420C-A041-AFFE0D980D9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04283" y="3326161"/>
            <a:ext cx="1695537" cy="2013053"/>
          </a:xfrm>
          <a:prstGeom prst="rect">
            <a:avLst/>
          </a:prstGeom>
        </p:spPr>
      </p:pic>
      <p:sp>
        <p:nvSpPr>
          <p:cNvPr id="29" name="Action Button: Go to End 28">
            <a:hlinkClick r:id="rId19" action="ppaction://hlinksldjump" highlightClick="1"/>
            <a:extLst>
              <a:ext uri="{FF2B5EF4-FFF2-40B4-BE49-F238E27FC236}">
                <a16:creationId xmlns:a16="http://schemas.microsoft.com/office/drawing/2014/main" id="{41304D59-0176-4DB6-9235-C833D538D97C}"/>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21890859-1701-4D05-BACE-D07C35776955}"/>
              </a:ext>
            </a:extLst>
          </p:cNvPr>
          <p:cNvSpPr/>
          <p:nvPr/>
        </p:nvSpPr>
        <p:spPr>
          <a:xfrm>
            <a:off x="7212016" y="4938409"/>
            <a:ext cx="1495425" cy="24447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8AA3D1AC-E604-4A83-A6B3-156DD5E64DA8}"/>
              </a:ext>
            </a:extLst>
          </p:cNvPr>
          <p:cNvSpPr/>
          <p:nvPr/>
        </p:nvSpPr>
        <p:spPr>
          <a:xfrm>
            <a:off x="7933004" y="5060646"/>
            <a:ext cx="187313" cy="4571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C54739B-B718-42B0-B3ED-17AB2DAAB00C}"/>
              </a:ext>
            </a:extLst>
          </p:cNvPr>
          <p:cNvSpPr/>
          <p:nvPr/>
        </p:nvSpPr>
        <p:spPr>
          <a:xfrm rot="321608">
            <a:off x="7796051" y="5015375"/>
            <a:ext cx="219338" cy="681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6A7D962-EAA4-4A46-AC66-231F556E2125}"/>
              </a:ext>
            </a:extLst>
          </p:cNvPr>
          <p:cNvGrpSpPr/>
          <p:nvPr/>
        </p:nvGrpSpPr>
        <p:grpSpPr>
          <a:xfrm>
            <a:off x="7905720" y="3615366"/>
            <a:ext cx="61119" cy="1434645"/>
            <a:chOff x="5412714" y="1711226"/>
            <a:chExt cx="61119" cy="1434645"/>
          </a:xfrm>
        </p:grpSpPr>
        <p:cxnSp>
          <p:nvCxnSpPr>
            <p:cNvPr id="26" name="Straight Connector 25">
              <a:extLst>
                <a:ext uri="{FF2B5EF4-FFF2-40B4-BE49-F238E27FC236}">
                  <a16:creationId xmlns:a16="http://schemas.microsoft.com/office/drawing/2014/main" id="{DFBB0897-0511-4A75-922D-C2E911C07C57}"/>
                </a:ext>
              </a:extLst>
            </p:cNvPr>
            <p:cNvCxnSpPr>
              <a:cxnSpLocks/>
            </p:cNvCxnSpPr>
            <p:nvPr/>
          </p:nvCxnSpPr>
          <p:spPr>
            <a:xfrm>
              <a:off x="5442083" y="1711226"/>
              <a:ext cx="0" cy="1434645"/>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ABE87B-C673-4C6C-AF99-4EE8D0069C95}"/>
                </a:ext>
              </a:extLst>
            </p:cNvPr>
            <p:cNvCxnSpPr/>
            <p:nvPr/>
          </p:nvCxnSpPr>
          <p:spPr>
            <a:xfrm>
              <a:off x="5415096" y="2967650"/>
              <a:ext cx="587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D3D6E2-E0A7-4CF3-A053-BEDAE1D8FC43}"/>
                </a:ext>
              </a:extLst>
            </p:cNvPr>
            <p:cNvCxnSpPr/>
            <p:nvPr/>
          </p:nvCxnSpPr>
          <p:spPr>
            <a:xfrm>
              <a:off x="5412714" y="2370523"/>
              <a:ext cx="587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592C1AAE-732B-4C1C-8BF1-1B685F6C6E23}"/>
              </a:ext>
            </a:extLst>
          </p:cNvPr>
          <p:cNvCxnSpPr>
            <a:cxnSpLocks/>
          </p:cNvCxnSpPr>
          <p:nvPr/>
        </p:nvCxnSpPr>
        <p:spPr>
          <a:xfrm>
            <a:off x="10303972" y="5202992"/>
            <a:ext cx="2646" cy="73733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Diamond 47">
            <a:extLst>
              <a:ext uri="{FF2B5EF4-FFF2-40B4-BE49-F238E27FC236}">
                <a16:creationId xmlns:a16="http://schemas.microsoft.com/office/drawing/2014/main" id="{BDE9C549-0F98-47D6-8699-E7351AF3664F}"/>
              </a:ext>
            </a:extLst>
          </p:cNvPr>
          <p:cNvSpPr/>
          <p:nvPr/>
        </p:nvSpPr>
        <p:spPr>
          <a:xfrm>
            <a:off x="9585629" y="4992384"/>
            <a:ext cx="1495425" cy="24447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C25AE1E4-0A64-47EF-82B9-4C4910695AF8}"/>
              </a:ext>
            </a:extLst>
          </p:cNvPr>
          <p:cNvSpPr/>
          <p:nvPr/>
        </p:nvSpPr>
        <p:spPr>
          <a:xfrm>
            <a:off x="10306617" y="5114621"/>
            <a:ext cx="187313" cy="4571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76E2976-0A77-475E-A5E0-8D1B45E14D2D}"/>
              </a:ext>
            </a:extLst>
          </p:cNvPr>
          <p:cNvSpPr/>
          <p:nvPr/>
        </p:nvSpPr>
        <p:spPr>
          <a:xfrm rot="321608">
            <a:off x="10169664" y="5069350"/>
            <a:ext cx="219338" cy="681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262E497B-3B7A-4D4F-80F9-031A27C0006A}"/>
              </a:ext>
            </a:extLst>
          </p:cNvPr>
          <p:cNvCxnSpPr>
            <a:cxnSpLocks/>
          </p:cNvCxnSpPr>
          <p:nvPr/>
        </p:nvCxnSpPr>
        <p:spPr>
          <a:xfrm>
            <a:off x="10301590" y="3983249"/>
            <a:ext cx="1" cy="111865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2850616-7111-4346-99AC-F8D63CEA0B59}"/>
              </a:ext>
            </a:extLst>
          </p:cNvPr>
          <p:cNvCxnSpPr/>
          <p:nvPr/>
        </p:nvCxnSpPr>
        <p:spPr>
          <a:xfrm>
            <a:off x="10272222" y="4739972"/>
            <a:ext cx="587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2510D2E-E531-4A02-B8C5-393407AD1951}"/>
              </a:ext>
            </a:extLst>
          </p:cNvPr>
          <p:cNvCxnSpPr/>
          <p:nvPr/>
        </p:nvCxnSpPr>
        <p:spPr>
          <a:xfrm>
            <a:off x="7317054" y="5092072"/>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D3C3EE-EE73-4C73-906E-1AEC024A72C6}"/>
              </a:ext>
            </a:extLst>
          </p:cNvPr>
          <p:cNvCxnSpPr/>
          <p:nvPr/>
        </p:nvCxnSpPr>
        <p:spPr>
          <a:xfrm>
            <a:off x="8580704" y="5092072"/>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18185D-275A-4066-BA28-5B64623A0FA1}"/>
              </a:ext>
            </a:extLst>
          </p:cNvPr>
          <p:cNvCxnSpPr/>
          <p:nvPr/>
        </p:nvCxnSpPr>
        <p:spPr>
          <a:xfrm>
            <a:off x="10375832" y="5046359"/>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DC1AC67-EDE0-40BA-89AE-ACD57E22795D}"/>
              </a:ext>
            </a:extLst>
          </p:cNvPr>
          <p:cNvCxnSpPr/>
          <p:nvPr/>
        </p:nvCxnSpPr>
        <p:spPr>
          <a:xfrm>
            <a:off x="9684317" y="5146047"/>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357C7C-8A90-4ABD-9FEC-70F77F7E86D4}"/>
              </a:ext>
            </a:extLst>
          </p:cNvPr>
          <p:cNvCxnSpPr/>
          <p:nvPr/>
        </p:nvCxnSpPr>
        <p:spPr>
          <a:xfrm>
            <a:off x="10230417" y="5236859"/>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30563E-C661-4777-8AA2-7A6BB7DB69EB}"/>
              </a:ext>
            </a:extLst>
          </p:cNvPr>
          <p:cNvCxnSpPr/>
          <p:nvPr/>
        </p:nvCxnSpPr>
        <p:spPr>
          <a:xfrm>
            <a:off x="10947967" y="5146047"/>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FBFFFD7-C723-4BC5-9F3C-849E7FADA490}"/>
              </a:ext>
            </a:extLst>
          </p:cNvPr>
          <p:cNvCxnSpPr/>
          <p:nvPr/>
        </p:nvCxnSpPr>
        <p:spPr>
          <a:xfrm>
            <a:off x="7863154" y="5182884"/>
            <a:ext cx="0" cy="87254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65ECC5-0C90-4A3F-B49A-0CDE2F1FCAEB}"/>
              </a:ext>
            </a:extLst>
          </p:cNvPr>
          <p:cNvCxnSpPr>
            <a:cxnSpLocks/>
          </p:cNvCxnSpPr>
          <p:nvPr/>
        </p:nvCxnSpPr>
        <p:spPr>
          <a:xfrm>
            <a:off x="10272222" y="5325650"/>
            <a:ext cx="587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52254AE-5A9E-40E5-9D80-EA715B3AF1A0}"/>
              </a:ext>
            </a:extLst>
          </p:cNvPr>
          <p:cNvSpPr txBox="1"/>
          <p:nvPr/>
        </p:nvSpPr>
        <p:spPr>
          <a:xfrm>
            <a:off x="8340852" y="2719869"/>
            <a:ext cx="1750849" cy="646331"/>
          </a:xfrm>
          <a:prstGeom prst="rect">
            <a:avLst/>
          </a:prstGeom>
          <a:noFill/>
        </p:spPr>
        <p:txBody>
          <a:bodyPr wrap="square" rtlCol="0">
            <a:spAutoFit/>
          </a:bodyPr>
          <a:lstStyle/>
          <a:p>
            <a:r>
              <a:rPr lang="en-GB" sz="1200" dirty="0"/>
              <a:t>Stick with 50cm and 1m marks, lower to the top of the faeces in the pit</a:t>
            </a:r>
            <a:endParaRPr lang="en-US" sz="1200" dirty="0"/>
          </a:p>
        </p:txBody>
      </p:sp>
      <p:sp>
        <p:nvSpPr>
          <p:cNvPr id="80" name="TextBox 79">
            <a:extLst>
              <a:ext uri="{FF2B5EF4-FFF2-40B4-BE49-F238E27FC236}">
                <a16:creationId xmlns:a16="http://schemas.microsoft.com/office/drawing/2014/main" id="{C99D4BEA-BE47-40BF-9139-B249A0320657}"/>
              </a:ext>
            </a:extLst>
          </p:cNvPr>
          <p:cNvSpPr txBox="1"/>
          <p:nvPr/>
        </p:nvSpPr>
        <p:spPr>
          <a:xfrm>
            <a:off x="8193018" y="4215886"/>
            <a:ext cx="1028846" cy="830997"/>
          </a:xfrm>
          <a:prstGeom prst="rect">
            <a:avLst/>
          </a:prstGeom>
          <a:noFill/>
        </p:spPr>
        <p:txBody>
          <a:bodyPr wrap="square" rtlCol="0">
            <a:spAutoFit/>
          </a:bodyPr>
          <a:lstStyle/>
          <a:p>
            <a:r>
              <a:rPr lang="en-GB" sz="1200" dirty="0">
                <a:solidFill>
                  <a:srgbClr val="FF0000"/>
                </a:solidFill>
              </a:rPr>
              <a:t>50cm mark visible, the pit is </a:t>
            </a:r>
            <a:r>
              <a:rPr lang="en-GB" sz="1200" b="1" dirty="0">
                <a:solidFill>
                  <a:srgbClr val="FF0000"/>
                </a:solidFill>
              </a:rPr>
              <a:t>overfilled</a:t>
            </a:r>
            <a:endParaRPr lang="en-US" sz="1200" b="1" dirty="0">
              <a:solidFill>
                <a:srgbClr val="FF0000"/>
              </a:solidFill>
            </a:endParaRPr>
          </a:p>
        </p:txBody>
      </p:sp>
      <p:sp>
        <p:nvSpPr>
          <p:cNvPr id="81" name="TextBox 80">
            <a:extLst>
              <a:ext uri="{FF2B5EF4-FFF2-40B4-BE49-F238E27FC236}">
                <a16:creationId xmlns:a16="http://schemas.microsoft.com/office/drawing/2014/main" id="{D112CA62-9326-41F3-9024-3F71DB6165C0}"/>
              </a:ext>
            </a:extLst>
          </p:cNvPr>
          <p:cNvSpPr txBox="1"/>
          <p:nvPr/>
        </p:nvSpPr>
        <p:spPr>
          <a:xfrm>
            <a:off x="10740136" y="3916060"/>
            <a:ext cx="1310682" cy="1015663"/>
          </a:xfrm>
          <a:prstGeom prst="rect">
            <a:avLst/>
          </a:prstGeom>
          <a:noFill/>
        </p:spPr>
        <p:txBody>
          <a:bodyPr wrap="square" rtlCol="0">
            <a:spAutoFit/>
          </a:bodyPr>
          <a:lstStyle/>
          <a:p>
            <a:r>
              <a:rPr lang="en-GB" sz="1200" dirty="0">
                <a:solidFill>
                  <a:srgbClr val="FF0000"/>
                </a:solidFill>
              </a:rPr>
              <a:t>1m mark visible, plan for desludging or digging a new pit as replacement</a:t>
            </a:r>
            <a:endParaRPr lang="en-US" sz="1200" b="1" dirty="0">
              <a:solidFill>
                <a:srgbClr val="FF0000"/>
              </a:solidFill>
            </a:endParaRPr>
          </a:p>
        </p:txBody>
      </p:sp>
      <p:sp>
        <p:nvSpPr>
          <p:cNvPr id="82" name="TextBox 81">
            <a:extLst>
              <a:ext uri="{FF2B5EF4-FFF2-40B4-BE49-F238E27FC236}">
                <a16:creationId xmlns:a16="http://schemas.microsoft.com/office/drawing/2014/main" id="{238F968F-06C5-4EDE-A9FE-EA0A9F01840C}"/>
              </a:ext>
            </a:extLst>
          </p:cNvPr>
          <p:cNvSpPr txBox="1"/>
          <p:nvPr/>
        </p:nvSpPr>
        <p:spPr>
          <a:xfrm>
            <a:off x="3068345" y="2421337"/>
            <a:ext cx="1469824" cy="461665"/>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water doesn’t stay on the roof</a:t>
            </a:r>
            <a:endParaRPr lang="en-US" sz="1200" dirty="0"/>
          </a:p>
        </p:txBody>
      </p:sp>
      <p:sp>
        <p:nvSpPr>
          <p:cNvPr id="83" name="TextBox 82">
            <a:extLst>
              <a:ext uri="{FF2B5EF4-FFF2-40B4-BE49-F238E27FC236}">
                <a16:creationId xmlns:a16="http://schemas.microsoft.com/office/drawing/2014/main" id="{D0FE1648-1EDA-4897-AB43-4287A769A178}"/>
              </a:ext>
            </a:extLst>
          </p:cNvPr>
          <p:cNvSpPr txBox="1"/>
          <p:nvPr/>
        </p:nvSpPr>
        <p:spPr>
          <a:xfrm>
            <a:off x="1293415" y="4390720"/>
            <a:ext cx="1407165" cy="1015663"/>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water falling from the roof is drained out and doesn’t dig under the slab</a:t>
            </a:r>
            <a:endParaRPr lang="en-US" sz="1200" dirty="0"/>
          </a:p>
        </p:txBody>
      </p:sp>
      <p:sp>
        <p:nvSpPr>
          <p:cNvPr id="84" name="TextBox 83">
            <a:extLst>
              <a:ext uri="{FF2B5EF4-FFF2-40B4-BE49-F238E27FC236}">
                <a16:creationId xmlns:a16="http://schemas.microsoft.com/office/drawing/2014/main" id="{DEE395FF-23C1-4942-A3EA-6C1013CA195D}"/>
              </a:ext>
            </a:extLst>
          </p:cNvPr>
          <p:cNvSpPr txBox="1"/>
          <p:nvPr/>
        </p:nvSpPr>
        <p:spPr>
          <a:xfrm>
            <a:off x="5295996" y="4388759"/>
            <a:ext cx="1471717" cy="461665"/>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inside lock always function</a:t>
            </a:r>
            <a:endParaRPr lang="en-US" sz="1200" dirty="0"/>
          </a:p>
        </p:txBody>
      </p:sp>
      <p:sp>
        <p:nvSpPr>
          <p:cNvPr id="85" name="TextBox 84">
            <a:extLst>
              <a:ext uri="{FF2B5EF4-FFF2-40B4-BE49-F238E27FC236}">
                <a16:creationId xmlns:a16="http://schemas.microsoft.com/office/drawing/2014/main" id="{A02A2799-56DF-49AF-BCBB-F21406B5C1E3}"/>
              </a:ext>
            </a:extLst>
          </p:cNvPr>
          <p:cNvSpPr txBox="1"/>
          <p:nvPr/>
        </p:nvSpPr>
        <p:spPr>
          <a:xfrm>
            <a:off x="1293415" y="3224379"/>
            <a:ext cx="1407164" cy="461665"/>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walls are not see-through</a:t>
            </a:r>
            <a:endParaRPr lang="en-US" sz="1200" dirty="0"/>
          </a:p>
        </p:txBody>
      </p:sp>
      <p:sp>
        <p:nvSpPr>
          <p:cNvPr id="86" name="TextBox 85">
            <a:extLst>
              <a:ext uri="{FF2B5EF4-FFF2-40B4-BE49-F238E27FC236}">
                <a16:creationId xmlns:a16="http://schemas.microsoft.com/office/drawing/2014/main" id="{85E6C615-AF3B-4298-B691-B55EFEC0E3FC}"/>
              </a:ext>
            </a:extLst>
          </p:cNvPr>
          <p:cNvSpPr txBox="1"/>
          <p:nvPr/>
        </p:nvSpPr>
        <p:spPr>
          <a:xfrm>
            <a:off x="5289965" y="5051901"/>
            <a:ext cx="1226868" cy="461665"/>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inside the slab is clean</a:t>
            </a:r>
            <a:endParaRPr lang="en-US" sz="1200" dirty="0"/>
          </a:p>
        </p:txBody>
      </p:sp>
      <p:sp>
        <p:nvSpPr>
          <p:cNvPr id="87" name="TextBox 86">
            <a:extLst>
              <a:ext uri="{FF2B5EF4-FFF2-40B4-BE49-F238E27FC236}">
                <a16:creationId xmlns:a16="http://schemas.microsoft.com/office/drawing/2014/main" id="{5A1D53DC-4AD0-454C-898E-D8233207F0AA}"/>
              </a:ext>
            </a:extLst>
          </p:cNvPr>
          <p:cNvSpPr txBox="1"/>
          <p:nvPr/>
        </p:nvSpPr>
        <p:spPr>
          <a:xfrm>
            <a:off x="8487361" y="1911010"/>
            <a:ext cx="1604340" cy="276999"/>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pit is not full</a:t>
            </a:r>
            <a:endParaRPr lang="en-US" sz="1200" dirty="0"/>
          </a:p>
        </p:txBody>
      </p:sp>
      <p:sp>
        <p:nvSpPr>
          <p:cNvPr id="88" name="TextBox 87">
            <a:extLst>
              <a:ext uri="{FF2B5EF4-FFF2-40B4-BE49-F238E27FC236}">
                <a16:creationId xmlns:a16="http://schemas.microsoft.com/office/drawing/2014/main" id="{3CC64DBB-25A3-4261-8473-01DDEE72DBD2}"/>
              </a:ext>
            </a:extLst>
          </p:cNvPr>
          <p:cNvSpPr txBox="1"/>
          <p:nvPr/>
        </p:nvSpPr>
        <p:spPr>
          <a:xfrm>
            <a:off x="3171697" y="5687253"/>
            <a:ext cx="1821429" cy="646331"/>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slab and latrine are not collapsing or at risk to collapse</a:t>
            </a:r>
            <a:endParaRPr lang="en-US" sz="1200" dirty="0"/>
          </a:p>
        </p:txBody>
      </p:sp>
      <p:sp>
        <p:nvSpPr>
          <p:cNvPr id="89" name="TextBox 88">
            <a:extLst>
              <a:ext uri="{FF2B5EF4-FFF2-40B4-BE49-F238E27FC236}">
                <a16:creationId xmlns:a16="http://schemas.microsoft.com/office/drawing/2014/main" id="{90F46162-7C0D-450D-A51B-B70BEF756833}"/>
              </a:ext>
            </a:extLst>
          </p:cNvPr>
          <p:cNvSpPr txBox="1"/>
          <p:nvPr/>
        </p:nvSpPr>
        <p:spPr>
          <a:xfrm>
            <a:off x="1493515" y="1232875"/>
            <a:ext cx="1938528" cy="369332"/>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Functional latrine</a:t>
            </a:r>
            <a:endParaRPr lang="en-US" dirty="0"/>
          </a:p>
        </p:txBody>
      </p:sp>
      <p:sp>
        <p:nvSpPr>
          <p:cNvPr id="66" name="TextBox 65">
            <a:extLst>
              <a:ext uri="{FF2B5EF4-FFF2-40B4-BE49-F238E27FC236}">
                <a16:creationId xmlns:a16="http://schemas.microsoft.com/office/drawing/2014/main" id="{FD235B4D-9625-4600-A477-3AF727BD0F1E}"/>
              </a:ext>
            </a:extLst>
          </p:cNvPr>
          <p:cNvSpPr txBox="1"/>
          <p:nvPr/>
        </p:nvSpPr>
        <p:spPr>
          <a:xfrm>
            <a:off x="5248358" y="1775006"/>
            <a:ext cx="1471717" cy="646331"/>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there is a functioning handwashing station</a:t>
            </a:r>
            <a:endParaRPr lang="en-US" sz="1200" dirty="0"/>
          </a:p>
        </p:txBody>
      </p:sp>
      <p:pic>
        <p:nvPicPr>
          <p:cNvPr id="19" name="Picture 18" descr="A picture containing person, indoor&#10;&#10;Description automatically generated">
            <a:extLst>
              <a:ext uri="{FF2B5EF4-FFF2-40B4-BE49-F238E27FC236}">
                <a16:creationId xmlns:a16="http://schemas.microsoft.com/office/drawing/2014/main" id="{FD3E21B5-1077-4516-B505-1530CC53198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67079" y="2783522"/>
            <a:ext cx="2031112" cy="1343377"/>
          </a:xfrm>
          <a:prstGeom prst="rect">
            <a:avLst/>
          </a:prstGeom>
        </p:spPr>
      </p:pic>
      <p:sp>
        <p:nvSpPr>
          <p:cNvPr id="68" name="Rectangle 67">
            <a:hlinkClick r:id="rId21" action="ppaction://hlinksldjump"/>
            <a:extLst>
              <a:ext uri="{FF2B5EF4-FFF2-40B4-BE49-F238E27FC236}">
                <a16:creationId xmlns:a16="http://schemas.microsoft.com/office/drawing/2014/main" id="{915CBE37-ACAF-4EDA-85DB-33FCC24A8C3A}"/>
              </a:ext>
            </a:extLst>
          </p:cNvPr>
          <p:cNvSpPr/>
          <p:nvPr/>
        </p:nvSpPr>
        <p:spPr>
          <a:xfrm>
            <a:off x="62962" y="194324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Indicators</a:t>
            </a:r>
            <a:endParaRPr lang="en-US" sz="900" dirty="0"/>
          </a:p>
        </p:txBody>
      </p:sp>
    </p:spTree>
    <p:extLst>
      <p:ext uri="{BB962C8B-B14F-4D97-AF65-F5344CB8AC3E}">
        <p14:creationId xmlns:p14="http://schemas.microsoft.com/office/powerpoint/2010/main" val="1139847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9F1604B7-E231-43EC-8C3E-15513BDA555C}"/>
              </a:ext>
            </a:extLst>
          </p:cNvPr>
          <p:cNvSpPr/>
          <p:nvPr/>
        </p:nvSpPr>
        <p:spPr>
          <a:xfrm>
            <a:off x="0" y="211282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C9C07040-2A41-4AE1-AA33-8AF99CF46807}"/>
              </a:ext>
            </a:extLst>
          </p:cNvPr>
          <p:cNvSpPr/>
          <p:nvPr/>
        </p:nvSpPr>
        <p:spPr>
          <a:xfrm>
            <a:off x="-2" y="2450638"/>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836A09A8-8BE6-48C1-8FBB-695F5F3662B5}"/>
              </a:ext>
            </a:extLst>
          </p:cNvPr>
          <p:cNvSpPr/>
          <p:nvPr/>
        </p:nvSpPr>
        <p:spPr>
          <a:xfrm>
            <a:off x="-2" y="3250192"/>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FA581929-630C-4147-ABBF-917C51AEA270}"/>
              </a:ext>
            </a:extLst>
          </p:cNvPr>
          <p:cNvSpPr/>
          <p:nvPr/>
        </p:nvSpPr>
        <p:spPr>
          <a:xfrm>
            <a:off x="0" y="3954224"/>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7" action="ppaction://hlinksldjump"/>
            <a:extLst>
              <a:ext uri="{FF2B5EF4-FFF2-40B4-BE49-F238E27FC236}">
                <a16:creationId xmlns:a16="http://schemas.microsoft.com/office/drawing/2014/main" id="{41505896-DB2B-4A68-A0DB-87D2F279A8F3}"/>
              </a:ext>
            </a:extLst>
          </p:cNvPr>
          <p:cNvSpPr/>
          <p:nvPr/>
        </p:nvSpPr>
        <p:spPr>
          <a:xfrm>
            <a:off x="-2" y="457404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8" action="ppaction://hlinksldjump"/>
            <a:extLst>
              <a:ext uri="{FF2B5EF4-FFF2-40B4-BE49-F238E27FC236}">
                <a16:creationId xmlns:a16="http://schemas.microsoft.com/office/drawing/2014/main" id="{E55DD6A4-65F7-49A5-87F5-C06CCF0CE01E}"/>
              </a:ext>
            </a:extLst>
          </p:cNvPr>
          <p:cNvSpPr/>
          <p:nvPr/>
        </p:nvSpPr>
        <p:spPr>
          <a:xfrm>
            <a:off x="-2" y="512421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9" action="ppaction://hlinksldjump"/>
            <a:extLst>
              <a:ext uri="{FF2B5EF4-FFF2-40B4-BE49-F238E27FC236}">
                <a16:creationId xmlns:a16="http://schemas.microsoft.com/office/drawing/2014/main" id="{11BD6C5F-FCE7-482E-8002-3E071D4BA507}"/>
              </a:ext>
            </a:extLst>
          </p:cNvPr>
          <p:cNvSpPr/>
          <p:nvPr/>
        </p:nvSpPr>
        <p:spPr>
          <a:xfrm>
            <a:off x="-2" y="2858049"/>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10" action="ppaction://hlinksldjump"/>
            <a:extLst>
              <a:ext uri="{FF2B5EF4-FFF2-40B4-BE49-F238E27FC236}">
                <a16:creationId xmlns:a16="http://schemas.microsoft.com/office/drawing/2014/main" id="{8705053D-2DBC-459D-A3B3-7D4DF4D0AA9F}"/>
              </a:ext>
            </a:extLst>
          </p:cNvPr>
          <p:cNvSpPr/>
          <p:nvPr/>
        </p:nvSpPr>
        <p:spPr>
          <a:xfrm>
            <a:off x="0" y="355798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1" action="ppaction://hlinksldjump"/>
            <a:extLst>
              <a:ext uri="{FF2B5EF4-FFF2-40B4-BE49-F238E27FC236}">
                <a16:creationId xmlns:a16="http://schemas.microsoft.com/office/drawing/2014/main" id="{E6692CA2-793D-43C9-8388-16BAD0E82C9B}"/>
              </a:ext>
            </a:extLst>
          </p:cNvPr>
          <p:cNvSpPr/>
          <p:nvPr/>
        </p:nvSpPr>
        <p:spPr>
          <a:xfrm>
            <a:off x="-2" y="4264168"/>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2" action="ppaction://hlinksldjump"/>
            <a:extLst>
              <a:ext uri="{FF2B5EF4-FFF2-40B4-BE49-F238E27FC236}">
                <a16:creationId xmlns:a16="http://schemas.microsoft.com/office/drawing/2014/main" id="{52A58B50-C0CC-4F56-9D70-1A80A7A3744D}"/>
              </a:ext>
            </a:extLst>
          </p:cNvPr>
          <p:cNvSpPr/>
          <p:nvPr/>
        </p:nvSpPr>
        <p:spPr>
          <a:xfrm>
            <a:off x="-2" y="4789940"/>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3" action="ppaction://hlinksldjump"/>
            <a:extLst>
              <a:ext uri="{FF2B5EF4-FFF2-40B4-BE49-F238E27FC236}">
                <a16:creationId xmlns:a16="http://schemas.microsoft.com/office/drawing/2014/main" id="{511DFC55-9B4A-424B-815C-40DEDE90B9F8}"/>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extLst>
              <a:ext uri="{FF2B5EF4-FFF2-40B4-BE49-F238E27FC236}">
                <a16:creationId xmlns:a16="http://schemas.microsoft.com/office/drawing/2014/main" id="{2BEF81F9-36E6-4E0C-AEB4-A561C69BCF2A}"/>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22" name="Rectangle 21">
            <a:hlinkClick r:id="rId14" action="ppaction://hlinksldjump"/>
            <a:extLst>
              <a:ext uri="{FF2B5EF4-FFF2-40B4-BE49-F238E27FC236}">
                <a16:creationId xmlns:a16="http://schemas.microsoft.com/office/drawing/2014/main" id="{ED192F52-E22A-4A5E-8359-6AE64AEE601F}"/>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3" name="Rectangle 22">
            <a:hlinkClick r:id="rId15" action="ppaction://hlinksldjump"/>
            <a:extLst>
              <a:ext uri="{FF2B5EF4-FFF2-40B4-BE49-F238E27FC236}">
                <a16:creationId xmlns:a16="http://schemas.microsoft.com/office/drawing/2014/main" id="{E7F99896-DEC3-41E6-8F95-5F852FBE4EDF}"/>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4" name="Rectangle 23">
            <a:hlinkClick r:id="rId16" action="ppaction://hlinksldjump"/>
            <a:extLst>
              <a:ext uri="{FF2B5EF4-FFF2-40B4-BE49-F238E27FC236}">
                <a16:creationId xmlns:a16="http://schemas.microsoft.com/office/drawing/2014/main" id="{2227F728-59BA-4269-B34F-3ECABF964E5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BC795D12-A9DF-4375-8C78-6325619310E4}"/>
              </a:ext>
            </a:extLst>
          </p:cNvPr>
          <p:cNvSpPr/>
          <p:nvPr/>
        </p:nvSpPr>
        <p:spPr>
          <a:xfrm>
            <a:off x="0" y="55407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45" name="Rectangle 44">
            <a:extLst>
              <a:ext uri="{FF2B5EF4-FFF2-40B4-BE49-F238E27FC236}">
                <a16:creationId xmlns:a16="http://schemas.microsoft.com/office/drawing/2014/main" id="{64AA3675-039E-4F8E-B628-4D912EF6CC3C}"/>
              </a:ext>
            </a:extLst>
          </p:cNvPr>
          <p:cNvSpPr/>
          <p:nvPr/>
        </p:nvSpPr>
        <p:spPr>
          <a:xfrm>
            <a:off x="62962" y="1617381"/>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Process</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9A995657-0AF0-4ADC-BC5B-237023C8AD83}"/>
              </a:ext>
            </a:extLst>
          </p:cNvPr>
          <p:cNvSpPr/>
          <p:nvPr/>
        </p:nvSpPr>
        <p:spPr>
          <a:xfrm>
            <a:off x="62962" y="177689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6" name="Rectangle 25">
            <a:extLst>
              <a:ext uri="{FF2B5EF4-FFF2-40B4-BE49-F238E27FC236}">
                <a16:creationId xmlns:a16="http://schemas.microsoft.com/office/drawing/2014/main" id="{076B0FBB-C54C-49D4-A797-9CE10D133B83}"/>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7" name="Action Button: Go Back or Previous 26">
            <a:hlinkClick r:id="" action="ppaction://hlinkshowjump?jump=previousslide" highlightClick="1"/>
            <a:extLst>
              <a:ext uri="{FF2B5EF4-FFF2-40B4-BE49-F238E27FC236}">
                <a16:creationId xmlns:a16="http://schemas.microsoft.com/office/drawing/2014/main" id="{2025D881-CECD-414A-B71A-CDD8FC9D2E44}"/>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Beginning 27">
            <a:hlinkClick r:id="rId19" action="ppaction://hlinksldjump" highlightClick="1"/>
            <a:extLst>
              <a:ext uri="{FF2B5EF4-FFF2-40B4-BE49-F238E27FC236}">
                <a16:creationId xmlns:a16="http://schemas.microsoft.com/office/drawing/2014/main" id="{F7CF0F37-10DF-42C7-9A53-7697B7FCE431}"/>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AC4EA808-05FF-4D88-8021-D151C333DA6A}"/>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20" action="ppaction://hlinksldjump" highlightClick="1"/>
            <a:extLst>
              <a:ext uri="{FF2B5EF4-FFF2-40B4-BE49-F238E27FC236}">
                <a16:creationId xmlns:a16="http://schemas.microsoft.com/office/drawing/2014/main" id="{BD7555E1-0431-4642-849D-1204E5642FD0}"/>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56A0BB8-8D4D-496E-B723-E8951C588EBC}"/>
              </a:ext>
            </a:extLst>
          </p:cNvPr>
          <p:cNvSpPr txBox="1"/>
          <p:nvPr/>
        </p:nvSpPr>
        <p:spPr>
          <a:xfrm>
            <a:off x="6672299" y="924028"/>
            <a:ext cx="5510015" cy="1754326"/>
          </a:xfrm>
          <a:prstGeom prst="rect">
            <a:avLst/>
          </a:prstGeom>
          <a:solidFill>
            <a:schemeClr val="bg1"/>
          </a:solidFill>
        </p:spPr>
        <p:txBody>
          <a:bodyPr wrap="square" rtlCol="0">
            <a:spAutoFit/>
          </a:bodyPr>
          <a:lstStyle/>
          <a:p>
            <a:r>
              <a:rPr lang="en-GB" dirty="0"/>
              <a:t>There are two possible camp layouts styles. </a:t>
            </a:r>
          </a:p>
          <a:p>
            <a:endParaRPr lang="en-GB" dirty="0"/>
          </a:p>
          <a:p>
            <a:r>
              <a:rPr lang="en-GB" dirty="0"/>
              <a:t>Their respective advantage are:</a:t>
            </a:r>
          </a:p>
          <a:p>
            <a:pPr marL="285750" indent="-285750">
              <a:buFont typeface="Arial" panose="020B0604020202020204" pitchFamily="34" charset="0"/>
              <a:buChar char="•"/>
            </a:pPr>
            <a:r>
              <a:rPr lang="en-GB" dirty="0"/>
              <a:t>Corridor layout has less scattered facilities</a:t>
            </a:r>
          </a:p>
          <a:p>
            <a:pPr marL="285750" indent="-285750">
              <a:buFont typeface="Arial" panose="020B0604020202020204" pitchFamily="34" charset="0"/>
              <a:buChar char="•"/>
            </a:pPr>
            <a:r>
              <a:rPr lang="en-GB" dirty="0"/>
              <a:t>16-family community has shorter distance to sanitation facilities for all users</a:t>
            </a:r>
            <a:endParaRPr lang="en-US" dirty="0"/>
          </a:p>
        </p:txBody>
      </p:sp>
      <p:sp>
        <p:nvSpPr>
          <p:cNvPr id="2" name="TextBox 1">
            <a:extLst>
              <a:ext uri="{FF2B5EF4-FFF2-40B4-BE49-F238E27FC236}">
                <a16:creationId xmlns:a16="http://schemas.microsoft.com/office/drawing/2014/main" id="{33811724-71DB-4543-B59B-4E9F02536DA8}"/>
              </a:ext>
            </a:extLst>
          </p:cNvPr>
          <p:cNvSpPr txBox="1"/>
          <p:nvPr/>
        </p:nvSpPr>
        <p:spPr>
          <a:xfrm>
            <a:off x="3896357" y="5840760"/>
            <a:ext cx="1986934" cy="27699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distance to facilities</a:t>
            </a:r>
            <a:endParaRPr lang="en-US" sz="1200" dirty="0"/>
          </a:p>
        </p:txBody>
      </p:sp>
      <p:sp>
        <p:nvSpPr>
          <p:cNvPr id="21" name="TextBox 20">
            <a:extLst>
              <a:ext uri="{FF2B5EF4-FFF2-40B4-BE49-F238E27FC236}">
                <a16:creationId xmlns:a16="http://schemas.microsoft.com/office/drawing/2014/main" id="{795E0A18-477D-40F4-BBD0-D016FA1E591C}"/>
              </a:ext>
            </a:extLst>
          </p:cNvPr>
          <p:cNvSpPr txBox="1"/>
          <p:nvPr/>
        </p:nvSpPr>
        <p:spPr>
          <a:xfrm>
            <a:off x="1223905" y="4793884"/>
            <a:ext cx="2181260" cy="1077218"/>
          </a:xfrm>
          <a:prstGeom prst="rect">
            <a:avLst/>
          </a:prstGeom>
          <a:noFill/>
        </p:spPr>
        <p:txBody>
          <a:bodyPr wrap="square" rtlCol="0">
            <a:spAutoFit/>
          </a:bodyPr>
          <a:lstStyle/>
          <a:p>
            <a:r>
              <a:rPr lang="en-GB" sz="1600" dirty="0"/>
              <a:t>The ratio of people per latrine should only take into account </a:t>
            </a:r>
            <a:r>
              <a:rPr lang="en-GB" sz="1600" b="1" u="sng" dirty="0"/>
              <a:t>functional </a:t>
            </a:r>
            <a:r>
              <a:rPr lang="en-GB" sz="1600" dirty="0"/>
              <a:t>latrines</a:t>
            </a:r>
            <a:endParaRPr lang="en-US" sz="1600" dirty="0"/>
          </a:p>
        </p:txBody>
      </p:sp>
      <p:sp>
        <p:nvSpPr>
          <p:cNvPr id="34" name="TextBox 33">
            <a:extLst>
              <a:ext uri="{FF2B5EF4-FFF2-40B4-BE49-F238E27FC236}">
                <a16:creationId xmlns:a16="http://schemas.microsoft.com/office/drawing/2014/main" id="{9D49015B-8518-47BC-B25F-AF61448623DA}"/>
              </a:ext>
            </a:extLst>
          </p:cNvPr>
          <p:cNvSpPr txBox="1"/>
          <p:nvPr/>
        </p:nvSpPr>
        <p:spPr>
          <a:xfrm>
            <a:off x="1255350" y="3836544"/>
            <a:ext cx="2284226" cy="646331"/>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Sufficient functional facilities for all users</a:t>
            </a:r>
            <a:endParaRPr lang="en-US" dirty="0"/>
          </a:p>
        </p:txBody>
      </p:sp>
      <p:sp>
        <p:nvSpPr>
          <p:cNvPr id="25" name="TextBox 24">
            <a:extLst>
              <a:ext uri="{FF2B5EF4-FFF2-40B4-BE49-F238E27FC236}">
                <a16:creationId xmlns:a16="http://schemas.microsoft.com/office/drawing/2014/main" id="{61A20B10-FA76-4D7E-8AEC-1DB41B4AC17B}"/>
              </a:ext>
            </a:extLst>
          </p:cNvPr>
          <p:cNvSpPr txBox="1"/>
          <p:nvPr/>
        </p:nvSpPr>
        <p:spPr>
          <a:xfrm>
            <a:off x="3807474" y="3662211"/>
            <a:ext cx="2653734" cy="1077218"/>
          </a:xfrm>
          <a:prstGeom prst="rect">
            <a:avLst/>
          </a:prstGeom>
          <a:noFill/>
        </p:spPr>
        <p:txBody>
          <a:bodyPr wrap="square" rtlCol="0">
            <a:spAutoFit/>
          </a:bodyPr>
          <a:lstStyle/>
          <a:p>
            <a:r>
              <a:rPr lang="en-GB" sz="1600" dirty="0">
                <a:solidFill>
                  <a:srgbClr val="FF0000"/>
                </a:solidFill>
              </a:rPr>
              <a:t>Numbering each facility with a post code type for user to report issues help monitoring and service continuity</a:t>
            </a:r>
            <a:endParaRPr lang="en-US" sz="1600" dirty="0">
              <a:solidFill>
                <a:srgbClr val="FF0000"/>
              </a:solidFill>
            </a:endParaRPr>
          </a:p>
        </p:txBody>
      </p:sp>
      <p:sp>
        <p:nvSpPr>
          <p:cNvPr id="35" name="TextBox 34">
            <a:extLst>
              <a:ext uri="{FF2B5EF4-FFF2-40B4-BE49-F238E27FC236}">
                <a16:creationId xmlns:a16="http://schemas.microsoft.com/office/drawing/2014/main" id="{4AD3F38C-06C6-4E91-AC9E-AB93E4CE1A90}"/>
              </a:ext>
            </a:extLst>
          </p:cNvPr>
          <p:cNvSpPr txBox="1"/>
          <p:nvPr/>
        </p:nvSpPr>
        <p:spPr>
          <a:xfrm>
            <a:off x="3892906" y="4948639"/>
            <a:ext cx="1986934" cy="646331"/>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adapted latrine availability for people with reduced mobility</a:t>
            </a:r>
            <a:endParaRPr lang="en-US" sz="1200" dirty="0"/>
          </a:p>
        </p:txBody>
      </p:sp>
      <p:sp>
        <p:nvSpPr>
          <p:cNvPr id="36" name="Rectangle 35">
            <a:hlinkClick r:id="rId21" action="ppaction://hlinksldjump"/>
            <a:extLst>
              <a:ext uri="{FF2B5EF4-FFF2-40B4-BE49-F238E27FC236}">
                <a16:creationId xmlns:a16="http://schemas.microsoft.com/office/drawing/2014/main" id="{85D6261E-6CA8-4CE9-A1CC-9C45F93C0284}"/>
              </a:ext>
            </a:extLst>
          </p:cNvPr>
          <p:cNvSpPr/>
          <p:nvPr/>
        </p:nvSpPr>
        <p:spPr>
          <a:xfrm>
            <a:off x="62962" y="194324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Indicators</a:t>
            </a:r>
            <a:endParaRPr lang="en-US" sz="900" dirty="0"/>
          </a:p>
        </p:txBody>
      </p:sp>
      <p:grpSp>
        <p:nvGrpSpPr>
          <p:cNvPr id="264" name="Group 263">
            <a:extLst>
              <a:ext uri="{FF2B5EF4-FFF2-40B4-BE49-F238E27FC236}">
                <a16:creationId xmlns:a16="http://schemas.microsoft.com/office/drawing/2014/main" id="{EC2EC346-4413-414A-9E95-EC502B24D9CB}"/>
              </a:ext>
            </a:extLst>
          </p:cNvPr>
          <p:cNvGrpSpPr/>
          <p:nvPr/>
        </p:nvGrpSpPr>
        <p:grpSpPr>
          <a:xfrm>
            <a:off x="6449266" y="2990076"/>
            <a:ext cx="6910769" cy="3599727"/>
            <a:chOff x="304800" y="609600"/>
            <a:chExt cx="7398588" cy="3700130"/>
          </a:xfrm>
        </p:grpSpPr>
        <p:sp>
          <p:nvSpPr>
            <p:cNvPr id="265" name="Rectangle 264">
              <a:extLst>
                <a:ext uri="{FF2B5EF4-FFF2-40B4-BE49-F238E27FC236}">
                  <a16:creationId xmlns:a16="http://schemas.microsoft.com/office/drawing/2014/main" id="{031D7490-AA93-43BA-AE92-24D098185EB0}"/>
                </a:ext>
              </a:extLst>
            </p:cNvPr>
            <p:cNvSpPr/>
            <p:nvPr/>
          </p:nvSpPr>
          <p:spPr>
            <a:xfrm>
              <a:off x="304800" y="609600"/>
              <a:ext cx="7315200" cy="3700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65">
              <a:extLst>
                <a:ext uri="{FF2B5EF4-FFF2-40B4-BE49-F238E27FC236}">
                  <a16:creationId xmlns:a16="http://schemas.microsoft.com/office/drawing/2014/main" id="{3978C5E1-EBB1-4FE1-9F96-E2AA63831F16}"/>
                </a:ext>
              </a:extLst>
            </p:cNvPr>
            <p:cNvGrpSpPr/>
            <p:nvPr/>
          </p:nvGrpSpPr>
          <p:grpSpPr>
            <a:xfrm>
              <a:off x="369422" y="757696"/>
              <a:ext cx="7333966" cy="3494356"/>
              <a:chOff x="369422" y="757696"/>
              <a:chExt cx="7333966" cy="3494356"/>
            </a:xfrm>
          </p:grpSpPr>
          <p:grpSp>
            <p:nvGrpSpPr>
              <p:cNvPr id="267" name="Group 266">
                <a:extLst>
                  <a:ext uri="{FF2B5EF4-FFF2-40B4-BE49-F238E27FC236}">
                    <a16:creationId xmlns:a16="http://schemas.microsoft.com/office/drawing/2014/main" id="{7DE836BC-03AE-4928-ADC2-A5CBE8F4AC33}"/>
                  </a:ext>
                </a:extLst>
              </p:cNvPr>
              <p:cNvGrpSpPr/>
              <p:nvPr/>
            </p:nvGrpSpPr>
            <p:grpSpPr>
              <a:xfrm>
                <a:off x="2082338" y="1449294"/>
                <a:ext cx="785935" cy="422618"/>
                <a:chOff x="1134442" y="1820646"/>
                <a:chExt cx="1413163" cy="687561"/>
              </a:xfrm>
            </p:grpSpPr>
            <p:sp>
              <p:nvSpPr>
                <p:cNvPr id="484" name="Cylinder 2">
                  <a:extLst>
                    <a:ext uri="{FF2B5EF4-FFF2-40B4-BE49-F238E27FC236}">
                      <a16:creationId xmlns:a16="http://schemas.microsoft.com/office/drawing/2014/main" id="{DA29FF89-D58F-487C-ADDB-8A51E6FE4E84}"/>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39D349A9-F9F7-4F30-AF8F-167F2A37022C}"/>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Freeform: Shape 485">
                  <a:extLst>
                    <a:ext uri="{FF2B5EF4-FFF2-40B4-BE49-F238E27FC236}">
                      <a16:creationId xmlns:a16="http://schemas.microsoft.com/office/drawing/2014/main" id="{66210E47-F736-49C4-826B-E21AF1A34DCD}"/>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Freeform: Shape 486">
                  <a:extLst>
                    <a:ext uri="{FF2B5EF4-FFF2-40B4-BE49-F238E27FC236}">
                      <a16:creationId xmlns:a16="http://schemas.microsoft.com/office/drawing/2014/main" id="{E5E99898-5945-4C9A-8635-1F074F61B3BE}"/>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Freeform: Shape 487">
                  <a:extLst>
                    <a:ext uri="{FF2B5EF4-FFF2-40B4-BE49-F238E27FC236}">
                      <a16:creationId xmlns:a16="http://schemas.microsoft.com/office/drawing/2014/main" id="{DB51BDC4-74AE-42A8-8D88-9B8F22615F8B}"/>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Freeform: Shape 488">
                  <a:extLst>
                    <a:ext uri="{FF2B5EF4-FFF2-40B4-BE49-F238E27FC236}">
                      <a16:creationId xmlns:a16="http://schemas.microsoft.com/office/drawing/2014/main" id="{D51C050B-3AA5-4BAA-83B3-7394F39F86D9}"/>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Freeform: Shape 489">
                  <a:extLst>
                    <a:ext uri="{FF2B5EF4-FFF2-40B4-BE49-F238E27FC236}">
                      <a16:creationId xmlns:a16="http://schemas.microsoft.com/office/drawing/2014/main" id="{9E82F8EA-6EC0-4E64-B8E6-9F6C653B5DB7}"/>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Freeform: Shape 490">
                  <a:extLst>
                    <a:ext uri="{FF2B5EF4-FFF2-40B4-BE49-F238E27FC236}">
                      <a16:creationId xmlns:a16="http://schemas.microsoft.com/office/drawing/2014/main" id="{AFBF9267-F81E-49AF-8BAF-9AC0772B4F56}"/>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0EF78EB3-E50E-4FD3-8211-6F31DE632F12}"/>
                  </a:ext>
                </a:extLst>
              </p:cNvPr>
              <p:cNvGrpSpPr/>
              <p:nvPr/>
            </p:nvGrpSpPr>
            <p:grpSpPr>
              <a:xfrm>
                <a:off x="3070735" y="1424503"/>
                <a:ext cx="785935" cy="422618"/>
                <a:chOff x="1134442" y="1820646"/>
                <a:chExt cx="1413163" cy="687561"/>
              </a:xfrm>
            </p:grpSpPr>
            <p:sp>
              <p:nvSpPr>
                <p:cNvPr id="476" name="Cylinder 2">
                  <a:extLst>
                    <a:ext uri="{FF2B5EF4-FFF2-40B4-BE49-F238E27FC236}">
                      <a16:creationId xmlns:a16="http://schemas.microsoft.com/office/drawing/2014/main" id="{EE6BCEA6-2FB6-4332-89E5-869FBE347DBB}"/>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B47D58D1-5C4D-462C-8D9E-69C8C6CF152C}"/>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Freeform: Shape 477">
                  <a:extLst>
                    <a:ext uri="{FF2B5EF4-FFF2-40B4-BE49-F238E27FC236}">
                      <a16:creationId xmlns:a16="http://schemas.microsoft.com/office/drawing/2014/main" id="{D6AC25F3-F765-43FB-AE50-A20E8A512268}"/>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Freeform: Shape 478">
                  <a:extLst>
                    <a:ext uri="{FF2B5EF4-FFF2-40B4-BE49-F238E27FC236}">
                      <a16:creationId xmlns:a16="http://schemas.microsoft.com/office/drawing/2014/main" id="{CD83C543-0252-46FD-B73D-B7978ACEFF0E}"/>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Freeform: Shape 479">
                  <a:extLst>
                    <a:ext uri="{FF2B5EF4-FFF2-40B4-BE49-F238E27FC236}">
                      <a16:creationId xmlns:a16="http://schemas.microsoft.com/office/drawing/2014/main" id="{EA88B5A4-07E0-4F4F-859E-9EB09ECCDD94}"/>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Freeform: Shape 480">
                  <a:extLst>
                    <a:ext uri="{FF2B5EF4-FFF2-40B4-BE49-F238E27FC236}">
                      <a16:creationId xmlns:a16="http://schemas.microsoft.com/office/drawing/2014/main" id="{CEF9BAD6-7A65-4D7E-B993-E273FAB097CD}"/>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Freeform: Shape 481">
                  <a:extLst>
                    <a:ext uri="{FF2B5EF4-FFF2-40B4-BE49-F238E27FC236}">
                      <a16:creationId xmlns:a16="http://schemas.microsoft.com/office/drawing/2014/main" id="{72961CDF-1E9F-4608-ABB7-1E783E6B3F4E}"/>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Freeform: Shape 482">
                  <a:extLst>
                    <a:ext uri="{FF2B5EF4-FFF2-40B4-BE49-F238E27FC236}">
                      <a16:creationId xmlns:a16="http://schemas.microsoft.com/office/drawing/2014/main" id="{79D6A39A-9248-4DF0-A79E-28454EB110D5}"/>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707B8BFE-A456-4ACC-BE89-EF78D38E7131}"/>
                  </a:ext>
                </a:extLst>
              </p:cNvPr>
              <p:cNvGrpSpPr/>
              <p:nvPr/>
            </p:nvGrpSpPr>
            <p:grpSpPr>
              <a:xfrm>
                <a:off x="1642987" y="1820644"/>
                <a:ext cx="823146" cy="467799"/>
                <a:chOff x="1134442" y="1820646"/>
                <a:chExt cx="1413163" cy="687561"/>
              </a:xfrm>
            </p:grpSpPr>
            <p:sp>
              <p:nvSpPr>
                <p:cNvPr id="468" name="Cylinder 2">
                  <a:extLst>
                    <a:ext uri="{FF2B5EF4-FFF2-40B4-BE49-F238E27FC236}">
                      <a16:creationId xmlns:a16="http://schemas.microsoft.com/office/drawing/2014/main" id="{ED009CB6-3CD3-4976-812C-875DF2F812EA}"/>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B5695B76-F114-4538-9296-0C3387EF2335}"/>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Freeform: Shape 469">
                  <a:extLst>
                    <a:ext uri="{FF2B5EF4-FFF2-40B4-BE49-F238E27FC236}">
                      <a16:creationId xmlns:a16="http://schemas.microsoft.com/office/drawing/2014/main" id="{A5E66C25-9FF0-42E6-8069-022CDFA70C00}"/>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Freeform: Shape 470">
                  <a:extLst>
                    <a:ext uri="{FF2B5EF4-FFF2-40B4-BE49-F238E27FC236}">
                      <a16:creationId xmlns:a16="http://schemas.microsoft.com/office/drawing/2014/main" id="{CB569FA5-66FA-4635-A41A-2A8572F7F7D3}"/>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Freeform: Shape 471">
                  <a:extLst>
                    <a:ext uri="{FF2B5EF4-FFF2-40B4-BE49-F238E27FC236}">
                      <a16:creationId xmlns:a16="http://schemas.microsoft.com/office/drawing/2014/main" id="{9CBCBB56-181B-4DB8-9DAB-0230A2F0A2C1}"/>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Freeform: Shape 472">
                  <a:extLst>
                    <a:ext uri="{FF2B5EF4-FFF2-40B4-BE49-F238E27FC236}">
                      <a16:creationId xmlns:a16="http://schemas.microsoft.com/office/drawing/2014/main" id="{C59C9832-239C-4FC2-A2C4-14D0BB9A6AED}"/>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Freeform: Shape 473">
                  <a:extLst>
                    <a:ext uri="{FF2B5EF4-FFF2-40B4-BE49-F238E27FC236}">
                      <a16:creationId xmlns:a16="http://schemas.microsoft.com/office/drawing/2014/main" id="{4CDDD188-672E-4270-8FBA-FDA6E4F3E35B}"/>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Freeform: Shape 474">
                  <a:extLst>
                    <a:ext uri="{FF2B5EF4-FFF2-40B4-BE49-F238E27FC236}">
                      <a16:creationId xmlns:a16="http://schemas.microsoft.com/office/drawing/2014/main" id="{16A43B17-1162-4C91-AB1C-0DB10F78EFDB}"/>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4D645ACC-A200-46F6-BEFD-E3F48B73976A}"/>
                  </a:ext>
                </a:extLst>
              </p:cNvPr>
              <p:cNvGrpSpPr/>
              <p:nvPr/>
            </p:nvGrpSpPr>
            <p:grpSpPr>
              <a:xfrm>
                <a:off x="1274041" y="2154993"/>
                <a:ext cx="875359" cy="467799"/>
                <a:chOff x="1134442" y="1820646"/>
                <a:chExt cx="1413163" cy="687561"/>
              </a:xfrm>
            </p:grpSpPr>
            <p:sp>
              <p:nvSpPr>
                <p:cNvPr id="460" name="Cylinder 2">
                  <a:extLst>
                    <a:ext uri="{FF2B5EF4-FFF2-40B4-BE49-F238E27FC236}">
                      <a16:creationId xmlns:a16="http://schemas.microsoft.com/office/drawing/2014/main" id="{60CE7100-43F8-4EAA-9FC0-16B31D8F7BDA}"/>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478123E5-0D99-437B-872E-E6311B2C2835}"/>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Freeform: Shape 461">
                  <a:extLst>
                    <a:ext uri="{FF2B5EF4-FFF2-40B4-BE49-F238E27FC236}">
                      <a16:creationId xmlns:a16="http://schemas.microsoft.com/office/drawing/2014/main" id="{14E4C8F2-F3A5-47F1-A47F-F87A0E648B9E}"/>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reeform: Shape 462">
                  <a:extLst>
                    <a:ext uri="{FF2B5EF4-FFF2-40B4-BE49-F238E27FC236}">
                      <a16:creationId xmlns:a16="http://schemas.microsoft.com/office/drawing/2014/main" id="{97676738-46F6-4C93-9A9E-7E14317625C4}"/>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reeform: Shape 463">
                  <a:extLst>
                    <a:ext uri="{FF2B5EF4-FFF2-40B4-BE49-F238E27FC236}">
                      <a16:creationId xmlns:a16="http://schemas.microsoft.com/office/drawing/2014/main" id="{E94669AB-0B3A-4240-ACF9-EBA27E30C18B}"/>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reeform: Shape 464">
                  <a:extLst>
                    <a:ext uri="{FF2B5EF4-FFF2-40B4-BE49-F238E27FC236}">
                      <a16:creationId xmlns:a16="http://schemas.microsoft.com/office/drawing/2014/main" id="{B8B8668D-7952-4CDB-B5D6-8F2291FD690C}"/>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Freeform: Shape 465">
                  <a:extLst>
                    <a:ext uri="{FF2B5EF4-FFF2-40B4-BE49-F238E27FC236}">
                      <a16:creationId xmlns:a16="http://schemas.microsoft.com/office/drawing/2014/main" id="{5E94E653-F4CF-4F8F-BB36-6B2C61BDB671}"/>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Freeform: Shape 466">
                  <a:extLst>
                    <a:ext uri="{FF2B5EF4-FFF2-40B4-BE49-F238E27FC236}">
                      <a16:creationId xmlns:a16="http://schemas.microsoft.com/office/drawing/2014/main" id="{84FC47DC-6D81-4F5E-BA9B-DA0AC588170C}"/>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40888C9B-FD36-4A30-B4F8-077B4A7B0675}"/>
                  </a:ext>
                </a:extLst>
              </p:cNvPr>
              <p:cNvGrpSpPr/>
              <p:nvPr/>
            </p:nvGrpSpPr>
            <p:grpSpPr>
              <a:xfrm>
                <a:off x="860443" y="2514450"/>
                <a:ext cx="887225" cy="467799"/>
                <a:chOff x="1134442" y="1820646"/>
                <a:chExt cx="1413163" cy="687561"/>
              </a:xfrm>
            </p:grpSpPr>
            <p:sp>
              <p:nvSpPr>
                <p:cNvPr id="452" name="Cylinder 2">
                  <a:extLst>
                    <a:ext uri="{FF2B5EF4-FFF2-40B4-BE49-F238E27FC236}">
                      <a16:creationId xmlns:a16="http://schemas.microsoft.com/office/drawing/2014/main" id="{74CC6F03-7B14-42EC-9792-4181F7535D1F}"/>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0F536741-AACA-4458-9BC1-65152EFBFF0C}"/>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Freeform: Shape 453">
                  <a:extLst>
                    <a:ext uri="{FF2B5EF4-FFF2-40B4-BE49-F238E27FC236}">
                      <a16:creationId xmlns:a16="http://schemas.microsoft.com/office/drawing/2014/main" id="{23888938-F91E-4B47-9B7E-FB3747B1D75D}"/>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Freeform: Shape 454">
                  <a:extLst>
                    <a:ext uri="{FF2B5EF4-FFF2-40B4-BE49-F238E27FC236}">
                      <a16:creationId xmlns:a16="http://schemas.microsoft.com/office/drawing/2014/main" id="{A404AD45-E898-4B69-A03D-B68A07B8922D}"/>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reeform: Shape 455">
                  <a:extLst>
                    <a:ext uri="{FF2B5EF4-FFF2-40B4-BE49-F238E27FC236}">
                      <a16:creationId xmlns:a16="http://schemas.microsoft.com/office/drawing/2014/main" id="{2894CBC7-EE25-4623-8302-3EA9524FE4D0}"/>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Freeform: Shape 456">
                  <a:extLst>
                    <a:ext uri="{FF2B5EF4-FFF2-40B4-BE49-F238E27FC236}">
                      <a16:creationId xmlns:a16="http://schemas.microsoft.com/office/drawing/2014/main" id="{A40CB77E-7107-4F44-8DF5-A8E723D73DD4}"/>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Freeform: Shape 457">
                  <a:extLst>
                    <a:ext uri="{FF2B5EF4-FFF2-40B4-BE49-F238E27FC236}">
                      <a16:creationId xmlns:a16="http://schemas.microsoft.com/office/drawing/2014/main" id="{488B63B0-9CE8-49B1-AEFF-D296F241931C}"/>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Freeform: Shape 458">
                  <a:extLst>
                    <a:ext uri="{FF2B5EF4-FFF2-40B4-BE49-F238E27FC236}">
                      <a16:creationId xmlns:a16="http://schemas.microsoft.com/office/drawing/2014/main" id="{E19464C6-E84D-46EE-A603-C769077966AE}"/>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A84B82AD-098E-40B7-A693-FEFCCBD4A03B}"/>
                  </a:ext>
                </a:extLst>
              </p:cNvPr>
              <p:cNvGrpSpPr/>
              <p:nvPr/>
            </p:nvGrpSpPr>
            <p:grpSpPr>
              <a:xfrm>
                <a:off x="369422" y="2909950"/>
                <a:ext cx="904619" cy="467799"/>
                <a:chOff x="1134442" y="1820646"/>
                <a:chExt cx="1413163" cy="687561"/>
              </a:xfrm>
            </p:grpSpPr>
            <p:sp>
              <p:nvSpPr>
                <p:cNvPr id="444" name="Cylinder 2">
                  <a:extLst>
                    <a:ext uri="{FF2B5EF4-FFF2-40B4-BE49-F238E27FC236}">
                      <a16:creationId xmlns:a16="http://schemas.microsoft.com/office/drawing/2014/main" id="{E8DD7B7F-6CFA-49DD-8CF2-5065D4210290}"/>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02F66C67-7D0B-43DA-8A91-857538764541}"/>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Freeform: Shape 445">
                  <a:extLst>
                    <a:ext uri="{FF2B5EF4-FFF2-40B4-BE49-F238E27FC236}">
                      <a16:creationId xmlns:a16="http://schemas.microsoft.com/office/drawing/2014/main" id="{57267AD7-B54B-4A57-A39B-F2A12DB8DA7C}"/>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Freeform: Shape 446">
                  <a:extLst>
                    <a:ext uri="{FF2B5EF4-FFF2-40B4-BE49-F238E27FC236}">
                      <a16:creationId xmlns:a16="http://schemas.microsoft.com/office/drawing/2014/main" id="{B9D36D5C-002A-45B8-AF67-1223C7C5F28A}"/>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Freeform: Shape 447">
                  <a:extLst>
                    <a:ext uri="{FF2B5EF4-FFF2-40B4-BE49-F238E27FC236}">
                      <a16:creationId xmlns:a16="http://schemas.microsoft.com/office/drawing/2014/main" id="{559D4585-C075-44A3-B54E-C0425985B520}"/>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Freeform: Shape 448">
                  <a:extLst>
                    <a:ext uri="{FF2B5EF4-FFF2-40B4-BE49-F238E27FC236}">
                      <a16:creationId xmlns:a16="http://schemas.microsoft.com/office/drawing/2014/main" id="{72B824AB-6A76-40CD-A62A-165A73BE971F}"/>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Freeform: Shape 449">
                  <a:extLst>
                    <a:ext uri="{FF2B5EF4-FFF2-40B4-BE49-F238E27FC236}">
                      <a16:creationId xmlns:a16="http://schemas.microsoft.com/office/drawing/2014/main" id="{ABEE44FE-90FB-4238-838B-82E0000B93CC}"/>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Freeform: Shape 450">
                  <a:extLst>
                    <a:ext uri="{FF2B5EF4-FFF2-40B4-BE49-F238E27FC236}">
                      <a16:creationId xmlns:a16="http://schemas.microsoft.com/office/drawing/2014/main" id="{CBC7E3CD-81E0-4900-921C-7C2D3C17A728}"/>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439F7400-376E-4806-B6AF-F2C3C2DFF2A2}"/>
                  </a:ext>
                </a:extLst>
              </p:cNvPr>
              <p:cNvGrpSpPr/>
              <p:nvPr/>
            </p:nvGrpSpPr>
            <p:grpSpPr>
              <a:xfrm>
                <a:off x="2773357" y="1811676"/>
                <a:ext cx="823146" cy="467799"/>
                <a:chOff x="1134442" y="1820646"/>
                <a:chExt cx="1413163" cy="687561"/>
              </a:xfrm>
            </p:grpSpPr>
            <p:sp>
              <p:nvSpPr>
                <p:cNvPr id="436" name="Cylinder 2">
                  <a:extLst>
                    <a:ext uri="{FF2B5EF4-FFF2-40B4-BE49-F238E27FC236}">
                      <a16:creationId xmlns:a16="http://schemas.microsoft.com/office/drawing/2014/main" id="{22453B3E-36E4-4E85-AD5F-CD8D90FE26D3}"/>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7FB3EF06-FE7E-4A19-9AA4-C18E237503E7}"/>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Freeform: Shape 437">
                  <a:extLst>
                    <a:ext uri="{FF2B5EF4-FFF2-40B4-BE49-F238E27FC236}">
                      <a16:creationId xmlns:a16="http://schemas.microsoft.com/office/drawing/2014/main" id="{AEBBC6AE-C2DE-4AA3-8F86-7E0D17110DB2}"/>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Freeform: Shape 438">
                  <a:extLst>
                    <a:ext uri="{FF2B5EF4-FFF2-40B4-BE49-F238E27FC236}">
                      <a16:creationId xmlns:a16="http://schemas.microsoft.com/office/drawing/2014/main" id="{77831153-753C-45D0-9677-0FF8B12759B0}"/>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Freeform: Shape 439">
                  <a:extLst>
                    <a:ext uri="{FF2B5EF4-FFF2-40B4-BE49-F238E27FC236}">
                      <a16:creationId xmlns:a16="http://schemas.microsoft.com/office/drawing/2014/main" id="{0378F100-DEE3-4F15-9243-145186F3DDD3}"/>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Freeform: Shape 440">
                  <a:extLst>
                    <a:ext uri="{FF2B5EF4-FFF2-40B4-BE49-F238E27FC236}">
                      <a16:creationId xmlns:a16="http://schemas.microsoft.com/office/drawing/2014/main" id="{C5EA9FCE-24E9-4C5E-9B15-94CD270C6F56}"/>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Freeform: Shape 441">
                  <a:extLst>
                    <a:ext uri="{FF2B5EF4-FFF2-40B4-BE49-F238E27FC236}">
                      <a16:creationId xmlns:a16="http://schemas.microsoft.com/office/drawing/2014/main" id="{BF9B6F67-08C3-4B43-9083-5C59B96BF3B8}"/>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reeform: Shape 442">
                  <a:extLst>
                    <a:ext uri="{FF2B5EF4-FFF2-40B4-BE49-F238E27FC236}">
                      <a16:creationId xmlns:a16="http://schemas.microsoft.com/office/drawing/2014/main" id="{0B0277FD-C09B-44F1-81E0-6DDD20FEC340}"/>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50E1B36F-0674-4377-978F-61FB849F7083}"/>
                  </a:ext>
                </a:extLst>
              </p:cNvPr>
              <p:cNvGrpSpPr/>
              <p:nvPr/>
            </p:nvGrpSpPr>
            <p:grpSpPr>
              <a:xfrm>
                <a:off x="2404411" y="2146025"/>
                <a:ext cx="875359" cy="467799"/>
                <a:chOff x="1134442" y="1820646"/>
                <a:chExt cx="1413163" cy="687561"/>
              </a:xfrm>
            </p:grpSpPr>
            <p:sp>
              <p:nvSpPr>
                <p:cNvPr id="428" name="Cylinder 2">
                  <a:extLst>
                    <a:ext uri="{FF2B5EF4-FFF2-40B4-BE49-F238E27FC236}">
                      <a16:creationId xmlns:a16="http://schemas.microsoft.com/office/drawing/2014/main" id="{F5B3ED6F-E242-4A1B-A3D4-036A44904B04}"/>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ED7B2408-B5B8-4B40-8080-AF9B9DC33F8F}"/>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eeform: Shape 429">
                  <a:extLst>
                    <a:ext uri="{FF2B5EF4-FFF2-40B4-BE49-F238E27FC236}">
                      <a16:creationId xmlns:a16="http://schemas.microsoft.com/office/drawing/2014/main" id="{67B5B291-A9E5-4335-A27E-E64DC7488515}"/>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Freeform: Shape 430">
                  <a:extLst>
                    <a:ext uri="{FF2B5EF4-FFF2-40B4-BE49-F238E27FC236}">
                      <a16:creationId xmlns:a16="http://schemas.microsoft.com/office/drawing/2014/main" id="{C5F80F37-D3E8-455B-878D-3F05649210B5}"/>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Freeform: Shape 431">
                  <a:extLst>
                    <a:ext uri="{FF2B5EF4-FFF2-40B4-BE49-F238E27FC236}">
                      <a16:creationId xmlns:a16="http://schemas.microsoft.com/office/drawing/2014/main" id="{F4646FD9-E025-46ED-B409-C01FA1401F32}"/>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Freeform: Shape 432">
                  <a:extLst>
                    <a:ext uri="{FF2B5EF4-FFF2-40B4-BE49-F238E27FC236}">
                      <a16:creationId xmlns:a16="http://schemas.microsoft.com/office/drawing/2014/main" id="{F66CEA9A-90AC-4D83-9684-631E66CE5C94}"/>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Freeform: Shape 433">
                  <a:extLst>
                    <a:ext uri="{FF2B5EF4-FFF2-40B4-BE49-F238E27FC236}">
                      <a16:creationId xmlns:a16="http://schemas.microsoft.com/office/drawing/2014/main" id="{62631B84-7352-40FF-96EE-07AE051A886A}"/>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Freeform: Shape 434">
                  <a:extLst>
                    <a:ext uri="{FF2B5EF4-FFF2-40B4-BE49-F238E27FC236}">
                      <a16:creationId xmlns:a16="http://schemas.microsoft.com/office/drawing/2014/main" id="{0F75F77C-F30A-4F0C-AD6E-DA5C363B2A04}"/>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B033B8A5-032A-4F3C-B67C-2AC8F0C5D449}"/>
                  </a:ext>
                </a:extLst>
              </p:cNvPr>
              <p:cNvGrpSpPr/>
              <p:nvPr/>
            </p:nvGrpSpPr>
            <p:grpSpPr>
              <a:xfrm>
                <a:off x="1990813" y="2505482"/>
                <a:ext cx="887225" cy="467799"/>
                <a:chOff x="1134442" y="1820646"/>
                <a:chExt cx="1413163" cy="687561"/>
              </a:xfrm>
            </p:grpSpPr>
            <p:sp>
              <p:nvSpPr>
                <p:cNvPr id="420" name="Cylinder 2">
                  <a:extLst>
                    <a:ext uri="{FF2B5EF4-FFF2-40B4-BE49-F238E27FC236}">
                      <a16:creationId xmlns:a16="http://schemas.microsoft.com/office/drawing/2014/main" id="{E7A87E7A-E218-4D0E-88BD-32079A3A756F}"/>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7F832D5E-F6C1-4963-9180-CA6B13DA1DD7}"/>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Freeform: Shape 421">
                  <a:extLst>
                    <a:ext uri="{FF2B5EF4-FFF2-40B4-BE49-F238E27FC236}">
                      <a16:creationId xmlns:a16="http://schemas.microsoft.com/office/drawing/2014/main" id="{7649A59B-AE4C-40C8-9DEE-451594B2973B}"/>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eeform: Shape 422">
                  <a:extLst>
                    <a:ext uri="{FF2B5EF4-FFF2-40B4-BE49-F238E27FC236}">
                      <a16:creationId xmlns:a16="http://schemas.microsoft.com/office/drawing/2014/main" id="{C2041D55-CCD0-456F-98B6-82C545EC959C}"/>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Freeform: Shape 423">
                  <a:extLst>
                    <a:ext uri="{FF2B5EF4-FFF2-40B4-BE49-F238E27FC236}">
                      <a16:creationId xmlns:a16="http://schemas.microsoft.com/office/drawing/2014/main" id="{2C0F5FC2-52DF-467C-AD59-04C3AB30C2A8}"/>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Freeform: Shape 424">
                  <a:extLst>
                    <a:ext uri="{FF2B5EF4-FFF2-40B4-BE49-F238E27FC236}">
                      <a16:creationId xmlns:a16="http://schemas.microsoft.com/office/drawing/2014/main" id="{199FB996-86D9-4F97-A6FA-75A2CC3AAAC0}"/>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Freeform: Shape 425">
                  <a:extLst>
                    <a:ext uri="{FF2B5EF4-FFF2-40B4-BE49-F238E27FC236}">
                      <a16:creationId xmlns:a16="http://schemas.microsoft.com/office/drawing/2014/main" id="{70D671AE-476E-48EE-8D1B-DDE82C037C35}"/>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Freeform: Shape 426">
                  <a:extLst>
                    <a:ext uri="{FF2B5EF4-FFF2-40B4-BE49-F238E27FC236}">
                      <a16:creationId xmlns:a16="http://schemas.microsoft.com/office/drawing/2014/main" id="{09B2E4BE-909A-4F5F-82C8-8305678F0291}"/>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BAAFEBB7-8465-4FB2-ADD3-701110D14CAD}"/>
                  </a:ext>
                </a:extLst>
              </p:cNvPr>
              <p:cNvGrpSpPr/>
              <p:nvPr/>
            </p:nvGrpSpPr>
            <p:grpSpPr>
              <a:xfrm>
                <a:off x="1499792" y="2900982"/>
                <a:ext cx="904619" cy="467799"/>
                <a:chOff x="1134442" y="1820646"/>
                <a:chExt cx="1413163" cy="687561"/>
              </a:xfrm>
            </p:grpSpPr>
            <p:sp>
              <p:nvSpPr>
                <p:cNvPr id="412" name="Cylinder 2">
                  <a:extLst>
                    <a:ext uri="{FF2B5EF4-FFF2-40B4-BE49-F238E27FC236}">
                      <a16:creationId xmlns:a16="http://schemas.microsoft.com/office/drawing/2014/main" id="{5F3AE7EF-849C-49DE-8FF7-14C0B7CEA815}"/>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0CFD39FD-A364-422F-AE0D-C0674F8C7CD0}"/>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Freeform: Shape 413">
                  <a:extLst>
                    <a:ext uri="{FF2B5EF4-FFF2-40B4-BE49-F238E27FC236}">
                      <a16:creationId xmlns:a16="http://schemas.microsoft.com/office/drawing/2014/main" id="{F4A5D3FA-4490-42CE-B38E-1B452F1241E0}"/>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Freeform: Shape 414">
                  <a:extLst>
                    <a:ext uri="{FF2B5EF4-FFF2-40B4-BE49-F238E27FC236}">
                      <a16:creationId xmlns:a16="http://schemas.microsoft.com/office/drawing/2014/main" id="{20B18710-005B-4456-81BB-04248A23CAA4}"/>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Freeform: Shape 415">
                  <a:extLst>
                    <a:ext uri="{FF2B5EF4-FFF2-40B4-BE49-F238E27FC236}">
                      <a16:creationId xmlns:a16="http://schemas.microsoft.com/office/drawing/2014/main" id="{89A8464D-6D41-4B8B-AD23-793B0201FA30}"/>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Freeform: Shape 416">
                  <a:extLst>
                    <a:ext uri="{FF2B5EF4-FFF2-40B4-BE49-F238E27FC236}">
                      <a16:creationId xmlns:a16="http://schemas.microsoft.com/office/drawing/2014/main" id="{E47EC921-E25B-44F3-999F-406CC107F7C7}"/>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Freeform: Shape 417">
                  <a:extLst>
                    <a:ext uri="{FF2B5EF4-FFF2-40B4-BE49-F238E27FC236}">
                      <a16:creationId xmlns:a16="http://schemas.microsoft.com/office/drawing/2014/main" id="{1BA4CE4A-DE2B-42D6-AD4F-EF9CAC15EF9E}"/>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Freeform: Shape 418">
                  <a:extLst>
                    <a:ext uri="{FF2B5EF4-FFF2-40B4-BE49-F238E27FC236}">
                      <a16:creationId xmlns:a16="http://schemas.microsoft.com/office/drawing/2014/main" id="{BBCAF4FC-0C54-46C4-8D70-6DEE7C67845A}"/>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430F416B-E278-4F0B-9F80-F70A8F7B23F2}"/>
                  </a:ext>
                </a:extLst>
              </p:cNvPr>
              <p:cNvGrpSpPr/>
              <p:nvPr/>
            </p:nvGrpSpPr>
            <p:grpSpPr>
              <a:xfrm>
                <a:off x="5382090" y="1973044"/>
                <a:ext cx="823146" cy="467799"/>
                <a:chOff x="1134442" y="1820646"/>
                <a:chExt cx="1413163" cy="687561"/>
              </a:xfrm>
            </p:grpSpPr>
            <p:sp>
              <p:nvSpPr>
                <p:cNvPr id="404" name="Cylinder 2">
                  <a:extLst>
                    <a:ext uri="{FF2B5EF4-FFF2-40B4-BE49-F238E27FC236}">
                      <a16:creationId xmlns:a16="http://schemas.microsoft.com/office/drawing/2014/main" id="{601D65A7-1D77-46F6-949E-68B4F5FEEB3A}"/>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E028B872-8081-44FC-B3FC-8EB9CFA29389}"/>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reeform: Shape 405">
                  <a:extLst>
                    <a:ext uri="{FF2B5EF4-FFF2-40B4-BE49-F238E27FC236}">
                      <a16:creationId xmlns:a16="http://schemas.microsoft.com/office/drawing/2014/main" id="{34BA0ED9-DD61-4F42-B5E1-E224FD5CB2BD}"/>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Shape 406">
                  <a:extLst>
                    <a:ext uri="{FF2B5EF4-FFF2-40B4-BE49-F238E27FC236}">
                      <a16:creationId xmlns:a16="http://schemas.microsoft.com/office/drawing/2014/main" id="{3C01395F-56B0-461C-9569-DA3B51834239}"/>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reeform: Shape 407">
                  <a:extLst>
                    <a:ext uri="{FF2B5EF4-FFF2-40B4-BE49-F238E27FC236}">
                      <a16:creationId xmlns:a16="http://schemas.microsoft.com/office/drawing/2014/main" id="{2FA763B3-4E46-4772-B879-7DAB7E409371}"/>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reeform: Shape 408">
                  <a:extLst>
                    <a:ext uri="{FF2B5EF4-FFF2-40B4-BE49-F238E27FC236}">
                      <a16:creationId xmlns:a16="http://schemas.microsoft.com/office/drawing/2014/main" id="{18B882C8-AAE6-4CE8-971E-AE1E8E64AE19}"/>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reeform: Shape 409">
                  <a:extLst>
                    <a:ext uri="{FF2B5EF4-FFF2-40B4-BE49-F238E27FC236}">
                      <a16:creationId xmlns:a16="http://schemas.microsoft.com/office/drawing/2014/main" id="{D21CCB40-5E00-404B-BB82-CF3004F21AB6}"/>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reeform: Shape 410">
                  <a:extLst>
                    <a:ext uri="{FF2B5EF4-FFF2-40B4-BE49-F238E27FC236}">
                      <a16:creationId xmlns:a16="http://schemas.microsoft.com/office/drawing/2014/main" id="{AC4D03B8-AB3F-4289-9896-866E4A971456}"/>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2F463E5B-BC0C-4A85-9C1C-B78D395A9E2A}"/>
                  </a:ext>
                </a:extLst>
              </p:cNvPr>
              <p:cNvGrpSpPr/>
              <p:nvPr/>
            </p:nvGrpSpPr>
            <p:grpSpPr>
              <a:xfrm>
                <a:off x="5013144" y="2307393"/>
                <a:ext cx="875359" cy="467799"/>
                <a:chOff x="1134442" y="1820646"/>
                <a:chExt cx="1413163" cy="687561"/>
              </a:xfrm>
            </p:grpSpPr>
            <p:sp>
              <p:nvSpPr>
                <p:cNvPr id="396" name="Cylinder 2">
                  <a:extLst>
                    <a:ext uri="{FF2B5EF4-FFF2-40B4-BE49-F238E27FC236}">
                      <a16:creationId xmlns:a16="http://schemas.microsoft.com/office/drawing/2014/main" id="{B1CCD676-2BFB-4AB6-8AD4-2161291980C4}"/>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2CB62FB9-84AD-4C8A-BA96-99913992F4FD}"/>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Freeform: Shape 397">
                  <a:extLst>
                    <a:ext uri="{FF2B5EF4-FFF2-40B4-BE49-F238E27FC236}">
                      <a16:creationId xmlns:a16="http://schemas.microsoft.com/office/drawing/2014/main" id="{CE5AC4D6-AAD9-4E03-9DF9-77649543B358}"/>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Freeform: Shape 398">
                  <a:extLst>
                    <a:ext uri="{FF2B5EF4-FFF2-40B4-BE49-F238E27FC236}">
                      <a16:creationId xmlns:a16="http://schemas.microsoft.com/office/drawing/2014/main" id="{C150AE47-5232-404C-B884-17927408E8A9}"/>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reeform: Shape 399">
                  <a:extLst>
                    <a:ext uri="{FF2B5EF4-FFF2-40B4-BE49-F238E27FC236}">
                      <a16:creationId xmlns:a16="http://schemas.microsoft.com/office/drawing/2014/main" id="{E8417365-20C4-4356-8333-1B0079949384}"/>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Freeform: Shape 400">
                  <a:extLst>
                    <a:ext uri="{FF2B5EF4-FFF2-40B4-BE49-F238E27FC236}">
                      <a16:creationId xmlns:a16="http://schemas.microsoft.com/office/drawing/2014/main" id="{78099C16-D073-46F1-8A68-4E0DCDBEF32A}"/>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Freeform: Shape 401">
                  <a:extLst>
                    <a:ext uri="{FF2B5EF4-FFF2-40B4-BE49-F238E27FC236}">
                      <a16:creationId xmlns:a16="http://schemas.microsoft.com/office/drawing/2014/main" id="{BBD3A694-4E53-460B-AB7D-55A7477B4DEE}"/>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Freeform: Shape 402">
                  <a:extLst>
                    <a:ext uri="{FF2B5EF4-FFF2-40B4-BE49-F238E27FC236}">
                      <a16:creationId xmlns:a16="http://schemas.microsoft.com/office/drawing/2014/main" id="{E4A989B9-5EBD-42A2-84AC-47B04C415591}"/>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25C4FBE1-4EC7-480D-97CF-7DFA2E88B477}"/>
                  </a:ext>
                </a:extLst>
              </p:cNvPr>
              <p:cNvGrpSpPr/>
              <p:nvPr/>
            </p:nvGrpSpPr>
            <p:grpSpPr>
              <a:xfrm>
                <a:off x="4599546" y="2666850"/>
                <a:ext cx="887225" cy="467799"/>
                <a:chOff x="1134442" y="1820646"/>
                <a:chExt cx="1413163" cy="687561"/>
              </a:xfrm>
            </p:grpSpPr>
            <p:sp>
              <p:nvSpPr>
                <p:cNvPr id="388" name="Cylinder 2">
                  <a:extLst>
                    <a:ext uri="{FF2B5EF4-FFF2-40B4-BE49-F238E27FC236}">
                      <a16:creationId xmlns:a16="http://schemas.microsoft.com/office/drawing/2014/main" id="{2C2F5EE6-99CC-4773-A867-35EBD9191DA5}"/>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3919C4BB-6FF0-448E-AFEF-392EA5247DFD}"/>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EAEB8F87-1074-4347-A0DB-278DB55F51D1}"/>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900A5D82-9112-4F86-AA04-1D8BC03B62A1}"/>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Freeform: Shape 391">
                  <a:extLst>
                    <a:ext uri="{FF2B5EF4-FFF2-40B4-BE49-F238E27FC236}">
                      <a16:creationId xmlns:a16="http://schemas.microsoft.com/office/drawing/2014/main" id="{3364880A-8A99-4F98-A25E-8CC291E9F0B6}"/>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reeform: Shape 392">
                  <a:extLst>
                    <a:ext uri="{FF2B5EF4-FFF2-40B4-BE49-F238E27FC236}">
                      <a16:creationId xmlns:a16="http://schemas.microsoft.com/office/drawing/2014/main" id="{222BEB49-BCD8-40F3-9876-C89D919EC0F0}"/>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reeform: Shape 393">
                  <a:extLst>
                    <a:ext uri="{FF2B5EF4-FFF2-40B4-BE49-F238E27FC236}">
                      <a16:creationId xmlns:a16="http://schemas.microsoft.com/office/drawing/2014/main" id="{402069AF-A31E-4062-AA08-D1D0F39506A1}"/>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5B35ED5B-5848-4BA5-AAB7-38C14E25BC5B}"/>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15C24B99-334D-43FD-9C4C-718320C2B19E}"/>
                  </a:ext>
                </a:extLst>
              </p:cNvPr>
              <p:cNvGrpSpPr/>
              <p:nvPr/>
            </p:nvGrpSpPr>
            <p:grpSpPr>
              <a:xfrm>
                <a:off x="4108525" y="3062350"/>
                <a:ext cx="904619" cy="467799"/>
                <a:chOff x="1134442" y="1820646"/>
                <a:chExt cx="1413163" cy="687561"/>
              </a:xfrm>
            </p:grpSpPr>
            <p:sp>
              <p:nvSpPr>
                <p:cNvPr id="380" name="Cylinder 2">
                  <a:extLst>
                    <a:ext uri="{FF2B5EF4-FFF2-40B4-BE49-F238E27FC236}">
                      <a16:creationId xmlns:a16="http://schemas.microsoft.com/office/drawing/2014/main" id="{0CEC3672-56DE-4347-B00A-B7D865E4DE5D}"/>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A476F3B7-2374-4374-8C3F-7A962082A8AA}"/>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Freeform: Shape 381">
                  <a:extLst>
                    <a:ext uri="{FF2B5EF4-FFF2-40B4-BE49-F238E27FC236}">
                      <a16:creationId xmlns:a16="http://schemas.microsoft.com/office/drawing/2014/main" id="{DA84B627-E5D6-4C32-8883-26FD190F3235}"/>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reeform: Shape 382">
                  <a:extLst>
                    <a:ext uri="{FF2B5EF4-FFF2-40B4-BE49-F238E27FC236}">
                      <a16:creationId xmlns:a16="http://schemas.microsoft.com/office/drawing/2014/main" id="{15A85B63-C76A-4924-AC1B-3C07387FBEDF}"/>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reeform: Shape 383">
                  <a:extLst>
                    <a:ext uri="{FF2B5EF4-FFF2-40B4-BE49-F238E27FC236}">
                      <a16:creationId xmlns:a16="http://schemas.microsoft.com/office/drawing/2014/main" id="{C2C14B87-A714-4AE2-8853-E09311D699B2}"/>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Freeform: Shape 384">
                  <a:extLst>
                    <a:ext uri="{FF2B5EF4-FFF2-40B4-BE49-F238E27FC236}">
                      <a16:creationId xmlns:a16="http://schemas.microsoft.com/office/drawing/2014/main" id="{493FA51E-1983-4776-80CC-A4AC76A933ED}"/>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reeform: Shape 385">
                  <a:extLst>
                    <a:ext uri="{FF2B5EF4-FFF2-40B4-BE49-F238E27FC236}">
                      <a16:creationId xmlns:a16="http://schemas.microsoft.com/office/drawing/2014/main" id="{4E6C67CF-26F2-4654-88F7-9D375735DCC8}"/>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reeform: Shape 386">
                  <a:extLst>
                    <a:ext uri="{FF2B5EF4-FFF2-40B4-BE49-F238E27FC236}">
                      <a16:creationId xmlns:a16="http://schemas.microsoft.com/office/drawing/2014/main" id="{D3FC419E-E6BF-4797-B4DE-F9858170A664}"/>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458218FB-6DD0-4553-8A75-DE75CDAE1AD8}"/>
                  </a:ext>
                </a:extLst>
              </p:cNvPr>
              <p:cNvGrpSpPr/>
              <p:nvPr/>
            </p:nvGrpSpPr>
            <p:grpSpPr>
              <a:xfrm>
                <a:off x="6512460" y="1964076"/>
                <a:ext cx="823146" cy="467799"/>
                <a:chOff x="1134442" y="1820646"/>
                <a:chExt cx="1413163" cy="687561"/>
              </a:xfrm>
            </p:grpSpPr>
            <p:sp>
              <p:nvSpPr>
                <p:cNvPr id="372" name="Cylinder 2">
                  <a:extLst>
                    <a:ext uri="{FF2B5EF4-FFF2-40B4-BE49-F238E27FC236}">
                      <a16:creationId xmlns:a16="http://schemas.microsoft.com/office/drawing/2014/main" id="{0FE131A1-09C2-4E8F-9766-1E34CDEC2311}"/>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7B12062B-D398-4FE2-8C90-103A971AD723}"/>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Freeform: Shape 373">
                  <a:extLst>
                    <a:ext uri="{FF2B5EF4-FFF2-40B4-BE49-F238E27FC236}">
                      <a16:creationId xmlns:a16="http://schemas.microsoft.com/office/drawing/2014/main" id="{ECA79DA0-2664-45FB-AD4F-442FFFADACAD}"/>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Freeform: Shape 374">
                  <a:extLst>
                    <a:ext uri="{FF2B5EF4-FFF2-40B4-BE49-F238E27FC236}">
                      <a16:creationId xmlns:a16="http://schemas.microsoft.com/office/drawing/2014/main" id="{164C4E0F-EDE4-4756-952C-0A72A44EDC58}"/>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Freeform: Shape 375">
                  <a:extLst>
                    <a:ext uri="{FF2B5EF4-FFF2-40B4-BE49-F238E27FC236}">
                      <a16:creationId xmlns:a16="http://schemas.microsoft.com/office/drawing/2014/main" id="{7A97AA53-EB2E-403C-83CF-59A17E40BA46}"/>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reeform: Shape 376">
                  <a:extLst>
                    <a:ext uri="{FF2B5EF4-FFF2-40B4-BE49-F238E27FC236}">
                      <a16:creationId xmlns:a16="http://schemas.microsoft.com/office/drawing/2014/main" id="{8F874FE0-FDC0-4A8C-B47F-913A22E5E3E9}"/>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Freeform: Shape 377">
                  <a:extLst>
                    <a:ext uri="{FF2B5EF4-FFF2-40B4-BE49-F238E27FC236}">
                      <a16:creationId xmlns:a16="http://schemas.microsoft.com/office/drawing/2014/main" id="{D1D34844-E39A-425A-BD16-549CD5AC8F41}"/>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Shape 378">
                  <a:extLst>
                    <a:ext uri="{FF2B5EF4-FFF2-40B4-BE49-F238E27FC236}">
                      <a16:creationId xmlns:a16="http://schemas.microsoft.com/office/drawing/2014/main" id="{2C265E7A-F31D-470B-88B7-AAE6A43BF6A5}"/>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40C3CC97-33F0-4313-B22F-014B4CD530DB}"/>
                  </a:ext>
                </a:extLst>
              </p:cNvPr>
              <p:cNvGrpSpPr/>
              <p:nvPr/>
            </p:nvGrpSpPr>
            <p:grpSpPr>
              <a:xfrm>
                <a:off x="6143514" y="2298425"/>
                <a:ext cx="875359" cy="467799"/>
                <a:chOff x="1134442" y="1820646"/>
                <a:chExt cx="1413163" cy="687561"/>
              </a:xfrm>
            </p:grpSpPr>
            <p:sp>
              <p:nvSpPr>
                <p:cNvPr id="364" name="Cylinder 2">
                  <a:extLst>
                    <a:ext uri="{FF2B5EF4-FFF2-40B4-BE49-F238E27FC236}">
                      <a16:creationId xmlns:a16="http://schemas.microsoft.com/office/drawing/2014/main" id="{62D940F3-9CFE-4C8A-AA4C-313170D37F39}"/>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434806A8-BB43-4853-B62A-E03595BE8894}"/>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reeform: Shape 365">
                  <a:extLst>
                    <a:ext uri="{FF2B5EF4-FFF2-40B4-BE49-F238E27FC236}">
                      <a16:creationId xmlns:a16="http://schemas.microsoft.com/office/drawing/2014/main" id="{43FBEAC6-9408-4D0C-AA84-602CE28A6B3A}"/>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reeform: Shape 366">
                  <a:extLst>
                    <a:ext uri="{FF2B5EF4-FFF2-40B4-BE49-F238E27FC236}">
                      <a16:creationId xmlns:a16="http://schemas.microsoft.com/office/drawing/2014/main" id="{ABD6962A-62BB-41A4-A20A-7F40EE150025}"/>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reeform: Shape 367">
                  <a:extLst>
                    <a:ext uri="{FF2B5EF4-FFF2-40B4-BE49-F238E27FC236}">
                      <a16:creationId xmlns:a16="http://schemas.microsoft.com/office/drawing/2014/main" id="{933AC348-E277-41BD-A2C1-0539055F4EB7}"/>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Freeform: Shape 368">
                  <a:extLst>
                    <a:ext uri="{FF2B5EF4-FFF2-40B4-BE49-F238E27FC236}">
                      <a16:creationId xmlns:a16="http://schemas.microsoft.com/office/drawing/2014/main" id="{BA4C385E-69DC-41B3-9F6A-F9F77B7D25C8}"/>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reeform: Shape 369">
                  <a:extLst>
                    <a:ext uri="{FF2B5EF4-FFF2-40B4-BE49-F238E27FC236}">
                      <a16:creationId xmlns:a16="http://schemas.microsoft.com/office/drawing/2014/main" id="{A5A26C3C-85C6-423E-87B7-D31129A4567A}"/>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reeform: Shape 370">
                  <a:extLst>
                    <a:ext uri="{FF2B5EF4-FFF2-40B4-BE49-F238E27FC236}">
                      <a16:creationId xmlns:a16="http://schemas.microsoft.com/office/drawing/2014/main" id="{44CB7238-E41C-4123-9018-6A27BE7F798E}"/>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a:extLst>
                  <a:ext uri="{FF2B5EF4-FFF2-40B4-BE49-F238E27FC236}">
                    <a16:creationId xmlns:a16="http://schemas.microsoft.com/office/drawing/2014/main" id="{88A376F4-9A4F-4AD7-9FA7-A430E91AA529}"/>
                  </a:ext>
                </a:extLst>
              </p:cNvPr>
              <p:cNvGrpSpPr/>
              <p:nvPr/>
            </p:nvGrpSpPr>
            <p:grpSpPr>
              <a:xfrm>
                <a:off x="5729916" y="2657882"/>
                <a:ext cx="887225" cy="467799"/>
                <a:chOff x="1134442" y="1820646"/>
                <a:chExt cx="1413163" cy="687561"/>
              </a:xfrm>
            </p:grpSpPr>
            <p:sp>
              <p:nvSpPr>
                <p:cNvPr id="356" name="Cylinder 2">
                  <a:extLst>
                    <a:ext uri="{FF2B5EF4-FFF2-40B4-BE49-F238E27FC236}">
                      <a16:creationId xmlns:a16="http://schemas.microsoft.com/office/drawing/2014/main" id="{4327BFBF-CA6F-4981-989B-F83348E4F522}"/>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EC5E0A48-7CC8-4437-8864-171EE81B7A7B}"/>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Freeform: Shape 357">
                  <a:extLst>
                    <a:ext uri="{FF2B5EF4-FFF2-40B4-BE49-F238E27FC236}">
                      <a16:creationId xmlns:a16="http://schemas.microsoft.com/office/drawing/2014/main" id="{E118BEC1-5E57-41D9-9B1D-ADF4081FB5BD}"/>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reeform: Shape 358">
                  <a:extLst>
                    <a:ext uri="{FF2B5EF4-FFF2-40B4-BE49-F238E27FC236}">
                      <a16:creationId xmlns:a16="http://schemas.microsoft.com/office/drawing/2014/main" id="{AAC21721-1A19-45FD-9985-F00AFE229D21}"/>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Freeform: Shape 359">
                  <a:extLst>
                    <a:ext uri="{FF2B5EF4-FFF2-40B4-BE49-F238E27FC236}">
                      <a16:creationId xmlns:a16="http://schemas.microsoft.com/office/drawing/2014/main" id="{62F7E26A-33CD-424C-928A-4D2CDADDD597}"/>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reeform: Shape 360">
                  <a:extLst>
                    <a:ext uri="{FF2B5EF4-FFF2-40B4-BE49-F238E27FC236}">
                      <a16:creationId xmlns:a16="http://schemas.microsoft.com/office/drawing/2014/main" id="{A437CB57-5DDC-45FD-B643-E8176E456933}"/>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reeform: Shape 361">
                  <a:extLst>
                    <a:ext uri="{FF2B5EF4-FFF2-40B4-BE49-F238E27FC236}">
                      <a16:creationId xmlns:a16="http://schemas.microsoft.com/office/drawing/2014/main" id="{9FA6C60A-2320-4602-9C31-CE6887F77065}"/>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Shape 362">
                  <a:extLst>
                    <a:ext uri="{FF2B5EF4-FFF2-40B4-BE49-F238E27FC236}">
                      <a16:creationId xmlns:a16="http://schemas.microsoft.com/office/drawing/2014/main" id="{53A04D9E-B6A6-49A8-91A7-E689373E3618}"/>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39B10A1C-F4C0-45AC-ABEA-167574229F17}"/>
                  </a:ext>
                </a:extLst>
              </p:cNvPr>
              <p:cNvGrpSpPr/>
              <p:nvPr/>
            </p:nvGrpSpPr>
            <p:grpSpPr>
              <a:xfrm>
                <a:off x="5238895" y="3053382"/>
                <a:ext cx="904619" cy="467799"/>
                <a:chOff x="1134442" y="1820646"/>
                <a:chExt cx="1413163" cy="687561"/>
              </a:xfrm>
            </p:grpSpPr>
            <p:sp>
              <p:nvSpPr>
                <p:cNvPr id="348" name="Cylinder 2">
                  <a:extLst>
                    <a:ext uri="{FF2B5EF4-FFF2-40B4-BE49-F238E27FC236}">
                      <a16:creationId xmlns:a16="http://schemas.microsoft.com/office/drawing/2014/main" id="{B8689ABC-A642-41C1-B8FE-32B9EF761CCE}"/>
                    </a:ext>
                  </a:extLst>
                </p:cNvPr>
                <p:cNvSpPr/>
                <p:nvPr/>
              </p:nvSpPr>
              <p:spPr>
                <a:xfrm rot="5400000">
                  <a:off x="1598634" y="1551251"/>
                  <a:ext cx="615009" cy="1161986"/>
                </a:xfrm>
                <a:custGeom>
                  <a:avLst/>
                  <a:gdLst>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153748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112655"/>
                    <a:gd name="connsiteX1" fmla="*/ 307497 w 614994"/>
                    <a:gd name="connsiteY1" fmla="*/ 153748 h 1112655"/>
                    <a:gd name="connsiteX2" fmla="*/ 614994 w 614994"/>
                    <a:gd name="connsiteY2" fmla="*/ 76874 h 1112655"/>
                    <a:gd name="connsiteX3" fmla="*/ 614994 w 614994"/>
                    <a:gd name="connsiteY3" fmla="*/ 1035781 h 1112655"/>
                    <a:gd name="connsiteX4" fmla="*/ 307497 w 614994"/>
                    <a:gd name="connsiteY4" fmla="*/ 1112655 h 1112655"/>
                    <a:gd name="connsiteX5" fmla="*/ 0 w 614994"/>
                    <a:gd name="connsiteY5" fmla="*/ 1035781 h 1112655"/>
                    <a:gd name="connsiteX6" fmla="*/ 0 w 614994"/>
                    <a:gd name="connsiteY6" fmla="*/ 76874 h 1112655"/>
                    <a:gd name="connsiteX0" fmla="*/ 0 w 614994"/>
                    <a:gd name="connsiteY0" fmla="*/ 76874 h 1112655"/>
                    <a:gd name="connsiteX1" fmla="*/ 307497 w 614994"/>
                    <a:gd name="connsiteY1" fmla="*/ 0 h 1112655"/>
                    <a:gd name="connsiteX2" fmla="*/ 614994 w 614994"/>
                    <a:gd name="connsiteY2" fmla="*/ 76874 h 1112655"/>
                    <a:gd name="connsiteX3" fmla="*/ 307497 w 614994"/>
                    <a:gd name="connsiteY3" fmla="*/ 153748 h 1112655"/>
                    <a:gd name="connsiteX4" fmla="*/ 0 w 614994"/>
                    <a:gd name="connsiteY4" fmla="*/ 76874 h 1112655"/>
                    <a:gd name="connsiteX0" fmla="*/ 614994 w 614994"/>
                    <a:gd name="connsiteY0" fmla="*/ 76874 h 1112655"/>
                    <a:gd name="connsiteX1" fmla="*/ 307497 w 614994"/>
                    <a:gd name="connsiteY1" fmla="*/ 218484 h 1112655"/>
                    <a:gd name="connsiteX2" fmla="*/ 0 w 614994"/>
                    <a:gd name="connsiteY2" fmla="*/ 76874 h 1112655"/>
                    <a:gd name="connsiteX3" fmla="*/ 307497 w 614994"/>
                    <a:gd name="connsiteY3" fmla="*/ 0 h 1112655"/>
                    <a:gd name="connsiteX4" fmla="*/ 614994 w 614994"/>
                    <a:gd name="connsiteY4" fmla="*/ 76874 h 1112655"/>
                    <a:gd name="connsiteX5" fmla="*/ 614994 w 614994"/>
                    <a:gd name="connsiteY5" fmla="*/ 1035781 h 1112655"/>
                    <a:gd name="connsiteX6" fmla="*/ 307497 w 614994"/>
                    <a:gd name="connsiteY6" fmla="*/ 1112655 h 1112655"/>
                    <a:gd name="connsiteX7" fmla="*/ 0 w 614994"/>
                    <a:gd name="connsiteY7" fmla="*/ 1035781 h 1112655"/>
                    <a:gd name="connsiteX8" fmla="*/ 0 w 614994"/>
                    <a:gd name="connsiteY8" fmla="*/ 76874 h 1112655"/>
                    <a:gd name="connsiteX0" fmla="*/ 0 w 614994"/>
                    <a:gd name="connsiteY0" fmla="*/ 76874 h 1201668"/>
                    <a:gd name="connsiteX1" fmla="*/ 307497 w 614994"/>
                    <a:gd name="connsiteY1" fmla="*/ 153748 h 1201668"/>
                    <a:gd name="connsiteX2" fmla="*/ 614994 w 614994"/>
                    <a:gd name="connsiteY2" fmla="*/ 76874 h 1201668"/>
                    <a:gd name="connsiteX3" fmla="*/ 614994 w 614994"/>
                    <a:gd name="connsiteY3" fmla="*/ 1035781 h 1201668"/>
                    <a:gd name="connsiteX4" fmla="*/ 307497 w 614994"/>
                    <a:gd name="connsiteY4" fmla="*/ 1112655 h 1201668"/>
                    <a:gd name="connsiteX5" fmla="*/ 0 w 614994"/>
                    <a:gd name="connsiteY5" fmla="*/ 1035781 h 1201668"/>
                    <a:gd name="connsiteX6" fmla="*/ 0 w 614994"/>
                    <a:gd name="connsiteY6" fmla="*/ 76874 h 1201668"/>
                    <a:gd name="connsiteX0" fmla="*/ 0 w 614994"/>
                    <a:gd name="connsiteY0" fmla="*/ 76874 h 1201668"/>
                    <a:gd name="connsiteX1" fmla="*/ 307497 w 614994"/>
                    <a:gd name="connsiteY1" fmla="*/ 0 h 1201668"/>
                    <a:gd name="connsiteX2" fmla="*/ 614994 w 614994"/>
                    <a:gd name="connsiteY2" fmla="*/ 76874 h 1201668"/>
                    <a:gd name="connsiteX3" fmla="*/ 307497 w 614994"/>
                    <a:gd name="connsiteY3" fmla="*/ 153748 h 1201668"/>
                    <a:gd name="connsiteX4" fmla="*/ 0 w 614994"/>
                    <a:gd name="connsiteY4" fmla="*/ 76874 h 1201668"/>
                    <a:gd name="connsiteX0" fmla="*/ 614994 w 614994"/>
                    <a:gd name="connsiteY0" fmla="*/ 76874 h 1201668"/>
                    <a:gd name="connsiteX1" fmla="*/ 307497 w 614994"/>
                    <a:gd name="connsiteY1" fmla="*/ 218484 h 1201668"/>
                    <a:gd name="connsiteX2" fmla="*/ 0 w 614994"/>
                    <a:gd name="connsiteY2" fmla="*/ 76874 h 1201668"/>
                    <a:gd name="connsiteX3" fmla="*/ 307497 w 614994"/>
                    <a:gd name="connsiteY3" fmla="*/ 0 h 1201668"/>
                    <a:gd name="connsiteX4" fmla="*/ 614994 w 614994"/>
                    <a:gd name="connsiteY4" fmla="*/ 76874 h 1201668"/>
                    <a:gd name="connsiteX5" fmla="*/ 614994 w 614994"/>
                    <a:gd name="connsiteY5" fmla="*/ 1035781 h 1201668"/>
                    <a:gd name="connsiteX6" fmla="*/ 315589 w 614994"/>
                    <a:gd name="connsiteY6" fmla="*/ 1201668 h 1201668"/>
                    <a:gd name="connsiteX7" fmla="*/ 0 w 614994"/>
                    <a:gd name="connsiteY7" fmla="*/ 1035781 h 1201668"/>
                    <a:gd name="connsiteX8" fmla="*/ 0 w 614994"/>
                    <a:gd name="connsiteY8" fmla="*/ 76874 h 1201668"/>
                    <a:gd name="connsiteX0" fmla="*/ 0 w 614994"/>
                    <a:gd name="connsiteY0" fmla="*/ 76874 h 1161207"/>
                    <a:gd name="connsiteX1" fmla="*/ 307497 w 614994"/>
                    <a:gd name="connsiteY1" fmla="*/ 153748 h 1161207"/>
                    <a:gd name="connsiteX2" fmla="*/ 614994 w 614994"/>
                    <a:gd name="connsiteY2" fmla="*/ 76874 h 1161207"/>
                    <a:gd name="connsiteX3" fmla="*/ 614994 w 614994"/>
                    <a:gd name="connsiteY3" fmla="*/ 1035781 h 1161207"/>
                    <a:gd name="connsiteX4" fmla="*/ 307497 w 614994"/>
                    <a:gd name="connsiteY4" fmla="*/ 1112655 h 1161207"/>
                    <a:gd name="connsiteX5" fmla="*/ 0 w 614994"/>
                    <a:gd name="connsiteY5" fmla="*/ 1035781 h 1161207"/>
                    <a:gd name="connsiteX6" fmla="*/ 0 w 614994"/>
                    <a:gd name="connsiteY6" fmla="*/ 76874 h 1161207"/>
                    <a:gd name="connsiteX0" fmla="*/ 0 w 614994"/>
                    <a:gd name="connsiteY0" fmla="*/ 76874 h 1161207"/>
                    <a:gd name="connsiteX1" fmla="*/ 307497 w 614994"/>
                    <a:gd name="connsiteY1" fmla="*/ 0 h 1161207"/>
                    <a:gd name="connsiteX2" fmla="*/ 614994 w 614994"/>
                    <a:gd name="connsiteY2" fmla="*/ 76874 h 1161207"/>
                    <a:gd name="connsiteX3" fmla="*/ 307497 w 614994"/>
                    <a:gd name="connsiteY3" fmla="*/ 153748 h 1161207"/>
                    <a:gd name="connsiteX4" fmla="*/ 0 w 614994"/>
                    <a:gd name="connsiteY4" fmla="*/ 76874 h 1161207"/>
                    <a:gd name="connsiteX0" fmla="*/ 614994 w 614994"/>
                    <a:gd name="connsiteY0" fmla="*/ 76874 h 1161207"/>
                    <a:gd name="connsiteX1" fmla="*/ 307497 w 614994"/>
                    <a:gd name="connsiteY1" fmla="*/ 218484 h 1161207"/>
                    <a:gd name="connsiteX2" fmla="*/ 0 w 614994"/>
                    <a:gd name="connsiteY2" fmla="*/ 76874 h 1161207"/>
                    <a:gd name="connsiteX3" fmla="*/ 307497 w 614994"/>
                    <a:gd name="connsiteY3" fmla="*/ 0 h 1161207"/>
                    <a:gd name="connsiteX4" fmla="*/ 614994 w 614994"/>
                    <a:gd name="connsiteY4" fmla="*/ 76874 h 1161207"/>
                    <a:gd name="connsiteX5" fmla="*/ 614994 w 614994"/>
                    <a:gd name="connsiteY5" fmla="*/ 1035781 h 1161207"/>
                    <a:gd name="connsiteX6" fmla="*/ 307496 w 614994"/>
                    <a:gd name="connsiteY6" fmla="*/ 1161207 h 1161207"/>
                    <a:gd name="connsiteX7" fmla="*/ 0 w 614994"/>
                    <a:gd name="connsiteY7" fmla="*/ 1035781 h 1161207"/>
                    <a:gd name="connsiteX8" fmla="*/ 0 w 614994"/>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7512 w 615009"/>
                    <a:gd name="connsiteY4" fmla="*/ 1112655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76874 h 1161207"/>
                    <a:gd name="connsiteX1" fmla="*/ 307512 w 615009"/>
                    <a:gd name="connsiteY1" fmla="*/ 153748 h 1161207"/>
                    <a:gd name="connsiteX2" fmla="*/ 615009 w 615009"/>
                    <a:gd name="connsiteY2" fmla="*/ 76874 h 1161207"/>
                    <a:gd name="connsiteX3" fmla="*/ 615009 w 615009"/>
                    <a:gd name="connsiteY3" fmla="*/ 1035781 h 1161207"/>
                    <a:gd name="connsiteX4" fmla="*/ 302622 w 615009"/>
                    <a:gd name="connsiteY4" fmla="*/ 1156664 h 1161207"/>
                    <a:gd name="connsiteX5" fmla="*/ 15 w 615009"/>
                    <a:gd name="connsiteY5" fmla="*/ 1035781 h 1161207"/>
                    <a:gd name="connsiteX6" fmla="*/ 15 w 615009"/>
                    <a:gd name="connsiteY6" fmla="*/ 76874 h 1161207"/>
                    <a:gd name="connsiteX0" fmla="*/ 15 w 615009"/>
                    <a:gd name="connsiteY0" fmla="*/ 76874 h 1161207"/>
                    <a:gd name="connsiteX1" fmla="*/ 307512 w 615009"/>
                    <a:gd name="connsiteY1" fmla="*/ 0 h 1161207"/>
                    <a:gd name="connsiteX2" fmla="*/ 615009 w 615009"/>
                    <a:gd name="connsiteY2" fmla="*/ 76874 h 1161207"/>
                    <a:gd name="connsiteX3" fmla="*/ 297732 w 615009"/>
                    <a:gd name="connsiteY3" fmla="*/ 217316 h 1161207"/>
                    <a:gd name="connsiteX4" fmla="*/ 15 w 615009"/>
                    <a:gd name="connsiteY4" fmla="*/ 76874 h 1161207"/>
                    <a:gd name="connsiteX0" fmla="*/ 615009 w 615009"/>
                    <a:gd name="connsiteY0" fmla="*/ 76874 h 1161207"/>
                    <a:gd name="connsiteX1" fmla="*/ 307512 w 615009"/>
                    <a:gd name="connsiteY1" fmla="*/ 218484 h 1161207"/>
                    <a:gd name="connsiteX2" fmla="*/ 15 w 615009"/>
                    <a:gd name="connsiteY2" fmla="*/ 76874 h 1161207"/>
                    <a:gd name="connsiteX3" fmla="*/ 307512 w 615009"/>
                    <a:gd name="connsiteY3" fmla="*/ 0 h 1161207"/>
                    <a:gd name="connsiteX4" fmla="*/ 615009 w 615009"/>
                    <a:gd name="connsiteY4" fmla="*/ 76874 h 1161207"/>
                    <a:gd name="connsiteX5" fmla="*/ 615009 w 615009"/>
                    <a:gd name="connsiteY5" fmla="*/ 1035781 h 1161207"/>
                    <a:gd name="connsiteX6" fmla="*/ 307511 w 615009"/>
                    <a:gd name="connsiteY6" fmla="*/ 1161207 h 1161207"/>
                    <a:gd name="connsiteX7" fmla="*/ 15 w 615009"/>
                    <a:gd name="connsiteY7" fmla="*/ 1035781 h 1161207"/>
                    <a:gd name="connsiteX8" fmla="*/ 15 w 615009"/>
                    <a:gd name="connsiteY8" fmla="*/ 76874 h 1161207"/>
                    <a:gd name="connsiteX0" fmla="*/ 15 w 615009"/>
                    <a:gd name="connsiteY0" fmla="*/ 120883 h 1205216"/>
                    <a:gd name="connsiteX1" fmla="*/ 307512 w 615009"/>
                    <a:gd name="connsiteY1" fmla="*/ 197757 h 1205216"/>
                    <a:gd name="connsiteX2" fmla="*/ 615009 w 615009"/>
                    <a:gd name="connsiteY2" fmla="*/ 120883 h 1205216"/>
                    <a:gd name="connsiteX3" fmla="*/ 615009 w 615009"/>
                    <a:gd name="connsiteY3" fmla="*/ 1079790 h 1205216"/>
                    <a:gd name="connsiteX4" fmla="*/ 302622 w 615009"/>
                    <a:gd name="connsiteY4" fmla="*/ 1200673 h 1205216"/>
                    <a:gd name="connsiteX5" fmla="*/ 15 w 615009"/>
                    <a:gd name="connsiteY5" fmla="*/ 1079790 h 1205216"/>
                    <a:gd name="connsiteX6" fmla="*/ 15 w 615009"/>
                    <a:gd name="connsiteY6" fmla="*/ 120883 h 1205216"/>
                    <a:gd name="connsiteX0" fmla="*/ 15 w 615009"/>
                    <a:gd name="connsiteY0" fmla="*/ 120883 h 1205216"/>
                    <a:gd name="connsiteX1" fmla="*/ 307512 w 615009"/>
                    <a:gd name="connsiteY1" fmla="*/ 44009 h 1205216"/>
                    <a:gd name="connsiteX2" fmla="*/ 615009 w 615009"/>
                    <a:gd name="connsiteY2" fmla="*/ 120883 h 1205216"/>
                    <a:gd name="connsiteX3" fmla="*/ 297732 w 615009"/>
                    <a:gd name="connsiteY3" fmla="*/ 261325 h 1205216"/>
                    <a:gd name="connsiteX4" fmla="*/ 15 w 615009"/>
                    <a:gd name="connsiteY4" fmla="*/ 120883 h 1205216"/>
                    <a:gd name="connsiteX0" fmla="*/ 615009 w 615009"/>
                    <a:gd name="connsiteY0" fmla="*/ 120883 h 1205216"/>
                    <a:gd name="connsiteX1" fmla="*/ 307512 w 615009"/>
                    <a:gd name="connsiteY1" fmla="*/ 262493 h 1205216"/>
                    <a:gd name="connsiteX2" fmla="*/ 15 w 615009"/>
                    <a:gd name="connsiteY2" fmla="*/ 120883 h 1205216"/>
                    <a:gd name="connsiteX3" fmla="*/ 312402 w 615009"/>
                    <a:gd name="connsiteY3" fmla="*/ 0 h 1205216"/>
                    <a:gd name="connsiteX4" fmla="*/ 615009 w 615009"/>
                    <a:gd name="connsiteY4" fmla="*/ 120883 h 1205216"/>
                    <a:gd name="connsiteX5" fmla="*/ 615009 w 615009"/>
                    <a:gd name="connsiteY5" fmla="*/ 1079790 h 1205216"/>
                    <a:gd name="connsiteX6" fmla="*/ 307511 w 615009"/>
                    <a:gd name="connsiteY6" fmla="*/ 1205216 h 1205216"/>
                    <a:gd name="connsiteX7" fmla="*/ 15 w 615009"/>
                    <a:gd name="connsiteY7" fmla="*/ 1079790 h 1205216"/>
                    <a:gd name="connsiteX8" fmla="*/ 15 w 615009"/>
                    <a:gd name="connsiteY8" fmla="*/ 120883 h 1205216"/>
                    <a:gd name="connsiteX0" fmla="*/ 15 w 615009"/>
                    <a:gd name="connsiteY0" fmla="*/ 135554 h 1219887"/>
                    <a:gd name="connsiteX1" fmla="*/ 307512 w 615009"/>
                    <a:gd name="connsiteY1" fmla="*/ 212428 h 1219887"/>
                    <a:gd name="connsiteX2" fmla="*/ 615009 w 615009"/>
                    <a:gd name="connsiteY2" fmla="*/ 135554 h 1219887"/>
                    <a:gd name="connsiteX3" fmla="*/ 615009 w 615009"/>
                    <a:gd name="connsiteY3" fmla="*/ 1094461 h 1219887"/>
                    <a:gd name="connsiteX4" fmla="*/ 302622 w 615009"/>
                    <a:gd name="connsiteY4" fmla="*/ 1215344 h 1219887"/>
                    <a:gd name="connsiteX5" fmla="*/ 15 w 615009"/>
                    <a:gd name="connsiteY5" fmla="*/ 1094461 h 1219887"/>
                    <a:gd name="connsiteX6" fmla="*/ 15 w 615009"/>
                    <a:gd name="connsiteY6" fmla="*/ 135554 h 1219887"/>
                    <a:gd name="connsiteX0" fmla="*/ 15 w 615009"/>
                    <a:gd name="connsiteY0" fmla="*/ 135554 h 1219887"/>
                    <a:gd name="connsiteX1" fmla="*/ 307512 w 615009"/>
                    <a:gd name="connsiteY1" fmla="*/ 58680 h 1219887"/>
                    <a:gd name="connsiteX2" fmla="*/ 615009 w 615009"/>
                    <a:gd name="connsiteY2" fmla="*/ 135554 h 1219887"/>
                    <a:gd name="connsiteX3" fmla="*/ 297732 w 615009"/>
                    <a:gd name="connsiteY3" fmla="*/ 275996 h 1219887"/>
                    <a:gd name="connsiteX4" fmla="*/ 15 w 615009"/>
                    <a:gd name="connsiteY4" fmla="*/ 135554 h 1219887"/>
                    <a:gd name="connsiteX0" fmla="*/ 615009 w 615009"/>
                    <a:gd name="connsiteY0" fmla="*/ 135554 h 1219887"/>
                    <a:gd name="connsiteX1" fmla="*/ 307512 w 615009"/>
                    <a:gd name="connsiteY1" fmla="*/ 277164 h 1219887"/>
                    <a:gd name="connsiteX2" fmla="*/ 15 w 615009"/>
                    <a:gd name="connsiteY2" fmla="*/ 135554 h 1219887"/>
                    <a:gd name="connsiteX3" fmla="*/ 312402 w 615009"/>
                    <a:gd name="connsiteY3" fmla="*/ 0 h 1219887"/>
                    <a:gd name="connsiteX4" fmla="*/ 615009 w 615009"/>
                    <a:gd name="connsiteY4" fmla="*/ 135554 h 1219887"/>
                    <a:gd name="connsiteX5" fmla="*/ 615009 w 615009"/>
                    <a:gd name="connsiteY5" fmla="*/ 1094461 h 1219887"/>
                    <a:gd name="connsiteX6" fmla="*/ 307511 w 615009"/>
                    <a:gd name="connsiteY6" fmla="*/ 1219887 h 1219887"/>
                    <a:gd name="connsiteX7" fmla="*/ 15 w 615009"/>
                    <a:gd name="connsiteY7" fmla="*/ 1094461 h 1219887"/>
                    <a:gd name="connsiteX8" fmla="*/ 15 w 615009"/>
                    <a:gd name="connsiteY8" fmla="*/ 135554 h 1219887"/>
                    <a:gd name="connsiteX0" fmla="*/ 15 w 615009"/>
                    <a:gd name="connsiteY0" fmla="*/ 140442 h 1224775"/>
                    <a:gd name="connsiteX1" fmla="*/ 307512 w 615009"/>
                    <a:gd name="connsiteY1" fmla="*/ 217316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 name="connsiteX0" fmla="*/ 15 w 615009"/>
                    <a:gd name="connsiteY0" fmla="*/ 140442 h 1224775"/>
                    <a:gd name="connsiteX1" fmla="*/ 312401 w 615009"/>
                    <a:gd name="connsiteY1" fmla="*/ 275994 h 1224775"/>
                    <a:gd name="connsiteX2" fmla="*/ 615009 w 615009"/>
                    <a:gd name="connsiteY2" fmla="*/ 140442 h 1224775"/>
                    <a:gd name="connsiteX3" fmla="*/ 615009 w 615009"/>
                    <a:gd name="connsiteY3" fmla="*/ 1099349 h 1224775"/>
                    <a:gd name="connsiteX4" fmla="*/ 302622 w 615009"/>
                    <a:gd name="connsiteY4" fmla="*/ 1220232 h 1224775"/>
                    <a:gd name="connsiteX5" fmla="*/ 15 w 615009"/>
                    <a:gd name="connsiteY5" fmla="*/ 1099349 h 1224775"/>
                    <a:gd name="connsiteX6" fmla="*/ 15 w 615009"/>
                    <a:gd name="connsiteY6" fmla="*/ 140442 h 1224775"/>
                    <a:gd name="connsiteX0" fmla="*/ 15 w 615009"/>
                    <a:gd name="connsiteY0" fmla="*/ 140442 h 1224775"/>
                    <a:gd name="connsiteX1" fmla="*/ 307512 w 615009"/>
                    <a:gd name="connsiteY1" fmla="*/ 0 h 1224775"/>
                    <a:gd name="connsiteX2" fmla="*/ 615009 w 615009"/>
                    <a:gd name="connsiteY2" fmla="*/ 140442 h 1224775"/>
                    <a:gd name="connsiteX3" fmla="*/ 297732 w 615009"/>
                    <a:gd name="connsiteY3" fmla="*/ 280884 h 1224775"/>
                    <a:gd name="connsiteX4" fmla="*/ 15 w 615009"/>
                    <a:gd name="connsiteY4" fmla="*/ 140442 h 1224775"/>
                    <a:gd name="connsiteX0" fmla="*/ 615009 w 615009"/>
                    <a:gd name="connsiteY0" fmla="*/ 140442 h 1224775"/>
                    <a:gd name="connsiteX1" fmla="*/ 307512 w 615009"/>
                    <a:gd name="connsiteY1" fmla="*/ 282052 h 1224775"/>
                    <a:gd name="connsiteX2" fmla="*/ 15 w 615009"/>
                    <a:gd name="connsiteY2" fmla="*/ 140442 h 1224775"/>
                    <a:gd name="connsiteX3" fmla="*/ 312402 w 615009"/>
                    <a:gd name="connsiteY3" fmla="*/ 4888 h 1224775"/>
                    <a:gd name="connsiteX4" fmla="*/ 615009 w 615009"/>
                    <a:gd name="connsiteY4" fmla="*/ 140442 h 1224775"/>
                    <a:gd name="connsiteX5" fmla="*/ 615009 w 615009"/>
                    <a:gd name="connsiteY5" fmla="*/ 1099349 h 1224775"/>
                    <a:gd name="connsiteX6" fmla="*/ 307511 w 615009"/>
                    <a:gd name="connsiteY6" fmla="*/ 1224775 h 1224775"/>
                    <a:gd name="connsiteX7" fmla="*/ 15 w 615009"/>
                    <a:gd name="connsiteY7" fmla="*/ 1099349 h 1224775"/>
                    <a:gd name="connsiteX8" fmla="*/ 15 w 615009"/>
                    <a:gd name="connsiteY8" fmla="*/ 140442 h 122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09" h="1224775" stroke="0" extrusionOk="0">
                      <a:moveTo>
                        <a:pt x="15" y="140442"/>
                      </a:moveTo>
                      <a:cubicBezTo>
                        <a:pt x="15" y="182898"/>
                        <a:pt x="142575" y="275994"/>
                        <a:pt x="312401" y="275994"/>
                      </a:cubicBezTo>
                      <a:cubicBezTo>
                        <a:pt x="482227" y="275994"/>
                        <a:pt x="615009" y="182898"/>
                        <a:pt x="615009" y="140442"/>
                      </a:cubicBezTo>
                      <a:lnTo>
                        <a:pt x="615009" y="1099349"/>
                      </a:lnTo>
                      <a:cubicBezTo>
                        <a:pt x="615009" y="1141805"/>
                        <a:pt x="472448" y="1220232"/>
                        <a:pt x="302622" y="1220232"/>
                      </a:cubicBezTo>
                      <a:cubicBezTo>
                        <a:pt x="132796" y="1220232"/>
                        <a:pt x="15" y="1141805"/>
                        <a:pt x="15" y="1099349"/>
                      </a:cubicBezTo>
                      <a:lnTo>
                        <a:pt x="15" y="140442"/>
                      </a:lnTo>
                      <a:close/>
                    </a:path>
                    <a:path w="615009" h="1224775" fill="lighten" stroke="0" extrusionOk="0">
                      <a:moveTo>
                        <a:pt x="15" y="140442"/>
                      </a:moveTo>
                      <a:cubicBezTo>
                        <a:pt x="1645" y="93628"/>
                        <a:pt x="137686" y="0"/>
                        <a:pt x="307512" y="0"/>
                      </a:cubicBezTo>
                      <a:cubicBezTo>
                        <a:pt x="477338" y="0"/>
                        <a:pt x="615009" y="97986"/>
                        <a:pt x="615009" y="140442"/>
                      </a:cubicBezTo>
                      <a:cubicBezTo>
                        <a:pt x="615009" y="182898"/>
                        <a:pt x="467558" y="280884"/>
                        <a:pt x="297732" y="280884"/>
                      </a:cubicBezTo>
                      <a:cubicBezTo>
                        <a:pt x="127906" y="280884"/>
                        <a:pt x="-1615" y="187256"/>
                        <a:pt x="15" y="140442"/>
                      </a:cubicBezTo>
                      <a:close/>
                    </a:path>
                    <a:path w="615009" h="1224775" fill="none" extrusionOk="0">
                      <a:moveTo>
                        <a:pt x="615009" y="140442"/>
                      </a:moveTo>
                      <a:cubicBezTo>
                        <a:pt x="615009" y="182898"/>
                        <a:pt x="477338" y="282052"/>
                        <a:pt x="307512" y="282052"/>
                      </a:cubicBezTo>
                      <a:cubicBezTo>
                        <a:pt x="137686" y="282052"/>
                        <a:pt x="-800" y="186636"/>
                        <a:pt x="15" y="140442"/>
                      </a:cubicBezTo>
                      <a:cubicBezTo>
                        <a:pt x="830" y="94248"/>
                        <a:pt x="142576" y="4888"/>
                        <a:pt x="312402" y="4888"/>
                      </a:cubicBezTo>
                      <a:cubicBezTo>
                        <a:pt x="482228" y="4888"/>
                        <a:pt x="615009" y="97986"/>
                        <a:pt x="615009" y="140442"/>
                      </a:cubicBezTo>
                      <a:lnTo>
                        <a:pt x="615009" y="1099349"/>
                      </a:lnTo>
                      <a:cubicBezTo>
                        <a:pt x="615009" y="1141805"/>
                        <a:pt x="477337" y="1224775"/>
                        <a:pt x="307511" y="1224775"/>
                      </a:cubicBezTo>
                      <a:cubicBezTo>
                        <a:pt x="137685" y="1224775"/>
                        <a:pt x="15" y="1141805"/>
                        <a:pt x="15" y="1099349"/>
                      </a:cubicBezTo>
                      <a:lnTo>
                        <a:pt x="15" y="140442"/>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418229C5-838F-408B-A785-845413BA5564}"/>
                    </a:ext>
                  </a:extLst>
                </p:cNvPr>
                <p:cNvSpPr/>
                <p:nvPr/>
              </p:nvSpPr>
              <p:spPr>
                <a:xfrm>
                  <a:off x="1134442" y="2219988"/>
                  <a:ext cx="1413163" cy="288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Freeform: Shape 349">
                  <a:extLst>
                    <a:ext uri="{FF2B5EF4-FFF2-40B4-BE49-F238E27FC236}">
                      <a16:creationId xmlns:a16="http://schemas.microsoft.com/office/drawing/2014/main" id="{6D6D1EEA-894B-424A-9C81-8AAE5697541F}"/>
                    </a:ext>
                  </a:extLst>
                </p:cNvPr>
                <p:cNvSpPr/>
                <p:nvPr/>
              </p:nvSpPr>
              <p:spPr>
                <a:xfrm>
                  <a:off x="1554969" y="1833690"/>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Shape 350">
                  <a:extLst>
                    <a:ext uri="{FF2B5EF4-FFF2-40B4-BE49-F238E27FC236}">
                      <a16:creationId xmlns:a16="http://schemas.microsoft.com/office/drawing/2014/main" id="{6BA6A4E7-FB1F-4A47-801A-AAD3CFDB9B1B}"/>
                    </a:ext>
                  </a:extLst>
                </p:cNvPr>
                <p:cNvSpPr/>
                <p:nvPr/>
              </p:nvSpPr>
              <p:spPr>
                <a:xfrm>
                  <a:off x="2020322" y="1829614"/>
                  <a:ext cx="58678" cy="83127"/>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reeform: Shape 351">
                  <a:extLst>
                    <a:ext uri="{FF2B5EF4-FFF2-40B4-BE49-F238E27FC236}">
                      <a16:creationId xmlns:a16="http://schemas.microsoft.com/office/drawing/2014/main" id="{20D9F0DE-77FA-49F7-9B87-DA4899D736BC}"/>
                    </a:ext>
                  </a:extLst>
                </p:cNvPr>
                <p:cNvSpPr/>
                <p:nvPr/>
              </p:nvSpPr>
              <p:spPr>
                <a:xfrm>
                  <a:off x="1776643" y="1820646"/>
                  <a:ext cx="58678" cy="45719"/>
                </a:xfrm>
                <a:custGeom>
                  <a:avLst/>
                  <a:gdLst>
                    <a:gd name="connsiteX0" fmla="*/ 58678 w 58678"/>
                    <a:gd name="connsiteY0" fmla="*/ 0 h 83127"/>
                    <a:gd name="connsiteX1" fmla="*/ 34229 w 58678"/>
                    <a:gd name="connsiteY1" fmla="*/ 24449 h 83127"/>
                    <a:gd name="connsiteX2" fmla="*/ 19559 w 58678"/>
                    <a:gd name="connsiteY2" fmla="*/ 34229 h 83127"/>
                    <a:gd name="connsiteX3" fmla="*/ 14670 w 58678"/>
                    <a:gd name="connsiteY3" fmla="*/ 53788 h 83127"/>
                    <a:gd name="connsiteX4" fmla="*/ 4890 w 58678"/>
                    <a:gd name="connsiteY4" fmla="*/ 68458 h 83127"/>
                    <a:gd name="connsiteX5" fmla="*/ 0 w 58678"/>
                    <a:gd name="connsiteY5" fmla="*/ 83127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8" h="83127">
                      <a:moveTo>
                        <a:pt x="58678" y="0"/>
                      </a:moveTo>
                      <a:cubicBezTo>
                        <a:pt x="50528" y="8150"/>
                        <a:pt x="42903" y="16860"/>
                        <a:pt x="34229" y="24449"/>
                      </a:cubicBezTo>
                      <a:cubicBezTo>
                        <a:pt x="29806" y="28319"/>
                        <a:pt x="22819" y="29339"/>
                        <a:pt x="19559" y="34229"/>
                      </a:cubicBezTo>
                      <a:cubicBezTo>
                        <a:pt x="15831" y="39821"/>
                        <a:pt x="17317" y="47611"/>
                        <a:pt x="14670" y="53788"/>
                      </a:cubicBezTo>
                      <a:cubicBezTo>
                        <a:pt x="12355" y="59190"/>
                        <a:pt x="7518" y="63201"/>
                        <a:pt x="4890" y="68458"/>
                      </a:cubicBezTo>
                      <a:cubicBezTo>
                        <a:pt x="2585" y="73068"/>
                        <a:pt x="0" y="83127"/>
                        <a:pt x="0" y="831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Freeform: Shape 352">
                  <a:extLst>
                    <a:ext uri="{FF2B5EF4-FFF2-40B4-BE49-F238E27FC236}">
                      <a16:creationId xmlns:a16="http://schemas.microsoft.com/office/drawing/2014/main" id="{385F56D3-48EF-4AC8-8261-33ECBAF6388C}"/>
                    </a:ext>
                  </a:extLst>
                </p:cNvPr>
                <p:cNvSpPr/>
                <p:nvPr/>
              </p:nvSpPr>
              <p:spPr>
                <a:xfrm>
                  <a:off x="1735893" y="2141750"/>
                  <a:ext cx="14741" cy="68457"/>
                </a:xfrm>
                <a:custGeom>
                  <a:avLst/>
                  <a:gdLst>
                    <a:gd name="connsiteX0" fmla="*/ 0 w 14741"/>
                    <a:gd name="connsiteY0" fmla="*/ 68457 h 68457"/>
                    <a:gd name="connsiteX1" fmla="*/ 4890 w 14741"/>
                    <a:gd name="connsiteY1" fmla="*/ 44008 h 68457"/>
                    <a:gd name="connsiteX2" fmla="*/ 14670 w 14741"/>
                    <a:gd name="connsiteY2" fmla="*/ 0 h 68457"/>
                  </a:gdLst>
                  <a:ahLst/>
                  <a:cxnLst>
                    <a:cxn ang="0">
                      <a:pos x="connsiteX0" y="connsiteY0"/>
                    </a:cxn>
                    <a:cxn ang="0">
                      <a:pos x="connsiteX1" y="connsiteY1"/>
                    </a:cxn>
                    <a:cxn ang="0">
                      <a:pos x="connsiteX2" y="connsiteY2"/>
                    </a:cxn>
                  </a:cxnLst>
                  <a:rect l="l" t="t" r="r" b="b"/>
                  <a:pathLst>
                    <a:path w="14741" h="68457">
                      <a:moveTo>
                        <a:pt x="0" y="68457"/>
                      </a:moveTo>
                      <a:cubicBezTo>
                        <a:pt x="1630" y="60307"/>
                        <a:pt x="2703" y="52026"/>
                        <a:pt x="4890" y="44008"/>
                      </a:cubicBezTo>
                      <a:cubicBezTo>
                        <a:pt x="16216" y="2480"/>
                        <a:pt x="14670" y="28559"/>
                        <a:pt x="1467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Freeform: Shape 353">
                  <a:extLst>
                    <a:ext uri="{FF2B5EF4-FFF2-40B4-BE49-F238E27FC236}">
                      <a16:creationId xmlns:a16="http://schemas.microsoft.com/office/drawing/2014/main" id="{2198E8F0-4C7F-411A-B90A-664C48187911}"/>
                    </a:ext>
                  </a:extLst>
                </p:cNvPr>
                <p:cNvSpPr/>
                <p:nvPr/>
              </p:nvSpPr>
              <p:spPr>
                <a:xfrm>
                  <a:off x="2029283" y="2161309"/>
                  <a:ext cx="4999" cy="44009"/>
                </a:xfrm>
                <a:custGeom>
                  <a:avLst/>
                  <a:gdLst>
                    <a:gd name="connsiteX0" fmla="*/ 0 w 4999"/>
                    <a:gd name="connsiteY0" fmla="*/ 44009 h 44009"/>
                    <a:gd name="connsiteX1" fmla="*/ 4890 w 4999"/>
                    <a:gd name="connsiteY1" fmla="*/ 0 h 44009"/>
                  </a:gdLst>
                  <a:ahLst/>
                  <a:cxnLst>
                    <a:cxn ang="0">
                      <a:pos x="connsiteX0" y="connsiteY0"/>
                    </a:cxn>
                    <a:cxn ang="0">
                      <a:pos x="connsiteX1" y="connsiteY1"/>
                    </a:cxn>
                  </a:cxnLst>
                  <a:rect l="l" t="t" r="r" b="b"/>
                  <a:pathLst>
                    <a:path w="4999" h="44009">
                      <a:moveTo>
                        <a:pt x="0" y="44009"/>
                      </a:moveTo>
                      <a:cubicBezTo>
                        <a:pt x="6169" y="13166"/>
                        <a:pt x="4890" y="27870"/>
                        <a:pt x="48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Freeform: Shape 354">
                  <a:extLst>
                    <a:ext uri="{FF2B5EF4-FFF2-40B4-BE49-F238E27FC236}">
                      <a16:creationId xmlns:a16="http://schemas.microsoft.com/office/drawing/2014/main" id="{8B0D9865-3A47-4F25-8FBD-059EA3C8B32E}"/>
                    </a:ext>
                  </a:extLst>
                </p:cNvPr>
                <p:cNvSpPr/>
                <p:nvPr/>
              </p:nvSpPr>
              <p:spPr>
                <a:xfrm>
                  <a:off x="1403384" y="2156419"/>
                  <a:ext cx="0" cy="48899"/>
                </a:xfrm>
                <a:custGeom>
                  <a:avLst/>
                  <a:gdLst>
                    <a:gd name="connsiteX0" fmla="*/ 0 w 0"/>
                    <a:gd name="connsiteY0" fmla="*/ 48899 h 48899"/>
                    <a:gd name="connsiteX1" fmla="*/ 0 w 0"/>
                    <a:gd name="connsiteY1" fmla="*/ 0 h 48899"/>
                  </a:gdLst>
                  <a:ahLst/>
                  <a:cxnLst>
                    <a:cxn ang="0">
                      <a:pos x="connsiteX0" y="connsiteY0"/>
                    </a:cxn>
                    <a:cxn ang="0">
                      <a:pos x="connsiteX1" y="connsiteY1"/>
                    </a:cxn>
                  </a:cxnLst>
                  <a:rect l="l" t="t" r="r" b="b"/>
                  <a:pathLst>
                    <a:path h="48899">
                      <a:moveTo>
                        <a:pt x="0" y="4889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5" name="Freeform: Shape 284">
                <a:extLst>
                  <a:ext uri="{FF2B5EF4-FFF2-40B4-BE49-F238E27FC236}">
                    <a16:creationId xmlns:a16="http://schemas.microsoft.com/office/drawing/2014/main" id="{992C61AD-DD12-4A94-991F-D99FBEE064CA}"/>
                  </a:ext>
                </a:extLst>
              </p:cNvPr>
              <p:cNvSpPr/>
              <p:nvPr/>
            </p:nvSpPr>
            <p:spPr>
              <a:xfrm>
                <a:off x="643369" y="1072913"/>
                <a:ext cx="7060019" cy="730102"/>
              </a:xfrm>
              <a:custGeom>
                <a:avLst/>
                <a:gdLst>
                  <a:gd name="connsiteX0" fmla="*/ 0 w 7060019"/>
                  <a:gd name="connsiteY0" fmla="*/ 730102 h 730102"/>
                  <a:gd name="connsiteX1" fmla="*/ 35442 w 7060019"/>
                  <a:gd name="connsiteY1" fmla="*/ 715925 h 730102"/>
                  <a:gd name="connsiteX2" fmla="*/ 56707 w 7060019"/>
                  <a:gd name="connsiteY2" fmla="*/ 701749 h 730102"/>
                  <a:gd name="connsiteX3" fmla="*/ 134680 w 7060019"/>
                  <a:gd name="connsiteY3" fmla="*/ 680483 h 730102"/>
                  <a:gd name="connsiteX4" fmla="*/ 184298 w 7060019"/>
                  <a:gd name="connsiteY4" fmla="*/ 666307 h 730102"/>
                  <a:gd name="connsiteX5" fmla="*/ 226828 w 7060019"/>
                  <a:gd name="connsiteY5" fmla="*/ 659218 h 730102"/>
                  <a:gd name="connsiteX6" fmla="*/ 262270 w 7060019"/>
                  <a:gd name="connsiteY6" fmla="*/ 637953 h 730102"/>
                  <a:gd name="connsiteX7" fmla="*/ 304800 w 7060019"/>
                  <a:gd name="connsiteY7" fmla="*/ 630865 h 730102"/>
                  <a:gd name="connsiteX8" fmla="*/ 404038 w 7060019"/>
                  <a:gd name="connsiteY8" fmla="*/ 602511 h 730102"/>
                  <a:gd name="connsiteX9" fmla="*/ 503275 w 7060019"/>
                  <a:gd name="connsiteY9" fmla="*/ 574158 h 730102"/>
                  <a:gd name="connsiteX10" fmla="*/ 552893 w 7060019"/>
                  <a:gd name="connsiteY10" fmla="*/ 552893 h 730102"/>
                  <a:gd name="connsiteX11" fmla="*/ 602512 w 7060019"/>
                  <a:gd name="connsiteY11" fmla="*/ 545804 h 730102"/>
                  <a:gd name="connsiteX12" fmla="*/ 645042 w 7060019"/>
                  <a:gd name="connsiteY12" fmla="*/ 538716 h 730102"/>
                  <a:gd name="connsiteX13" fmla="*/ 694661 w 7060019"/>
                  <a:gd name="connsiteY13" fmla="*/ 517451 h 730102"/>
                  <a:gd name="connsiteX14" fmla="*/ 723014 w 7060019"/>
                  <a:gd name="connsiteY14" fmla="*/ 510362 h 730102"/>
                  <a:gd name="connsiteX15" fmla="*/ 772633 w 7060019"/>
                  <a:gd name="connsiteY15" fmla="*/ 489097 h 730102"/>
                  <a:gd name="connsiteX16" fmla="*/ 836428 w 7060019"/>
                  <a:gd name="connsiteY16" fmla="*/ 482009 h 730102"/>
                  <a:gd name="connsiteX17" fmla="*/ 900224 w 7060019"/>
                  <a:gd name="connsiteY17" fmla="*/ 467832 h 730102"/>
                  <a:gd name="connsiteX18" fmla="*/ 949842 w 7060019"/>
                  <a:gd name="connsiteY18" fmla="*/ 446567 h 730102"/>
                  <a:gd name="connsiteX19" fmla="*/ 1056168 w 7060019"/>
                  <a:gd name="connsiteY19" fmla="*/ 418214 h 730102"/>
                  <a:gd name="connsiteX20" fmla="*/ 1169582 w 7060019"/>
                  <a:gd name="connsiteY20" fmla="*/ 382772 h 730102"/>
                  <a:gd name="connsiteX21" fmla="*/ 1226289 w 7060019"/>
                  <a:gd name="connsiteY21" fmla="*/ 368595 h 730102"/>
                  <a:gd name="connsiteX22" fmla="*/ 1424763 w 7060019"/>
                  <a:gd name="connsiteY22" fmla="*/ 318976 h 730102"/>
                  <a:gd name="connsiteX23" fmla="*/ 1488559 w 7060019"/>
                  <a:gd name="connsiteY23" fmla="*/ 297711 h 730102"/>
                  <a:gd name="connsiteX24" fmla="*/ 1545266 w 7060019"/>
                  <a:gd name="connsiteY24" fmla="*/ 290623 h 730102"/>
                  <a:gd name="connsiteX25" fmla="*/ 1729563 w 7060019"/>
                  <a:gd name="connsiteY25" fmla="*/ 233916 h 730102"/>
                  <a:gd name="connsiteX26" fmla="*/ 1864242 w 7060019"/>
                  <a:gd name="connsiteY26" fmla="*/ 205562 h 730102"/>
                  <a:gd name="connsiteX27" fmla="*/ 2006010 w 7060019"/>
                  <a:gd name="connsiteY27" fmla="*/ 170121 h 730102"/>
                  <a:gd name="connsiteX28" fmla="*/ 2062717 w 7060019"/>
                  <a:gd name="connsiteY28" fmla="*/ 155944 h 730102"/>
                  <a:gd name="connsiteX29" fmla="*/ 2183219 w 7060019"/>
                  <a:gd name="connsiteY29" fmla="*/ 127590 h 730102"/>
                  <a:gd name="connsiteX30" fmla="*/ 2247014 w 7060019"/>
                  <a:gd name="connsiteY30" fmla="*/ 106325 h 730102"/>
                  <a:gd name="connsiteX31" fmla="*/ 2353340 w 7060019"/>
                  <a:gd name="connsiteY31" fmla="*/ 92149 h 730102"/>
                  <a:gd name="connsiteX32" fmla="*/ 2395870 w 7060019"/>
                  <a:gd name="connsiteY32" fmla="*/ 77972 h 730102"/>
                  <a:gd name="connsiteX33" fmla="*/ 2431312 w 7060019"/>
                  <a:gd name="connsiteY33" fmla="*/ 70883 h 730102"/>
                  <a:gd name="connsiteX34" fmla="*/ 2452577 w 7060019"/>
                  <a:gd name="connsiteY34" fmla="*/ 63795 h 730102"/>
                  <a:gd name="connsiteX35" fmla="*/ 2509284 w 7060019"/>
                  <a:gd name="connsiteY35" fmla="*/ 56707 h 730102"/>
                  <a:gd name="connsiteX36" fmla="*/ 2643963 w 7060019"/>
                  <a:gd name="connsiteY36" fmla="*/ 28353 h 730102"/>
                  <a:gd name="connsiteX37" fmla="*/ 2665228 w 7060019"/>
                  <a:gd name="connsiteY37" fmla="*/ 21265 h 730102"/>
                  <a:gd name="connsiteX38" fmla="*/ 2806996 w 7060019"/>
                  <a:gd name="connsiteY38" fmla="*/ 0 h 730102"/>
                  <a:gd name="connsiteX39" fmla="*/ 3402419 w 7060019"/>
                  <a:gd name="connsiteY39" fmla="*/ 7088 h 730102"/>
                  <a:gd name="connsiteX40" fmla="*/ 3501656 w 7060019"/>
                  <a:gd name="connsiteY40" fmla="*/ 21265 h 730102"/>
                  <a:gd name="connsiteX41" fmla="*/ 3657600 w 7060019"/>
                  <a:gd name="connsiteY41" fmla="*/ 35442 h 730102"/>
                  <a:gd name="connsiteX42" fmla="*/ 3827721 w 7060019"/>
                  <a:gd name="connsiteY42" fmla="*/ 63795 h 730102"/>
                  <a:gd name="connsiteX43" fmla="*/ 3898605 w 7060019"/>
                  <a:gd name="connsiteY43" fmla="*/ 70883 h 730102"/>
                  <a:gd name="connsiteX44" fmla="*/ 4040373 w 7060019"/>
                  <a:gd name="connsiteY44" fmla="*/ 99237 h 730102"/>
                  <a:gd name="connsiteX45" fmla="*/ 4082903 w 7060019"/>
                  <a:gd name="connsiteY45" fmla="*/ 106325 h 730102"/>
                  <a:gd name="connsiteX46" fmla="*/ 4132521 w 7060019"/>
                  <a:gd name="connsiteY46" fmla="*/ 120502 h 730102"/>
                  <a:gd name="connsiteX47" fmla="*/ 4167963 w 7060019"/>
                  <a:gd name="connsiteY47" fmla="*/ 127590 h 730102"/>
                  <a:gd name="connsiteX48" fmla="*/ 4231759 w 7060019"/>
                  <a:gd name="connsiteY48" fmla="*/ 148855 h 730102"/>
                  <a:gd name="connsiteX49" fmla="*/ 4281377 w 7060019"/>
                  <a:gd name="connsiteY49" fmla="*/ 163032 h 730102"/>
                  <a:gd name="connsiteX50" fmla="*/ 4323907 w 7060019"/>
                  <a:gd name="connsiteY50" fmla="*/ 184297 h 730102"/>
                  <a:gd name="connsiteX51" fmla="*/ 4416056 w 7060019"/>
                  <a:gd name="connsiteY51" fmla="*/ 219739 h 730102"/>
                  <a:gd name="connsiteX52" fmla="*/ 4486940 w 7060019"/>
                  <a:gd name="connsiteY52" fmla="*/ 248093 h 730102"/>
                  <a:gd name="connsiteX53" fmla="*/ 4550735 w 7060019"/>
                  <a:gd name="connsiteY53" fmla="*/ 290623 h 730102"/>
                  <a:gd name="connsiteX54" fmla="*/ 4621619 w 7060019"/>
                  <a:gd name="connsiteY54" fmla="*/ 326065 h 730102"/>
                  <a:gd name="connsiteX55" fmla="*/ 4664149 w 7060019"/>
                  <a:gd name="connsiteY55" fmla="*/ 340242 h 730102"/>
                  <a:gd name="connsiteX56" fmla="*/ 4692503 w 7060019"/>
                  <a:gd name="connsiteY56" fmla="*/ 347330 h 730102"/>
                  <a:gd name="connsiteX57" fmla="*/ 4791740 w 7060019"/>
                  <a:gd name="connsiteY57" fmla="*/ 382772 h 730102"/>
                  <a:gd name="connsiteX58" fmla="*/ 4827182 w 7060019"/>
                  <a:gd name="connsiteY58" fmla="*/ 404037 h 730102"/>
                  <a:gd name="connsiteX59" fmla="*/ 4869712 w 7060019"/>
                  <a:gd name="connsiteY59" fmla="*/ 411125 h 730102"/>
                  <a:gd name="connsiteX60" fmla="*/ 4933507 w 7060019"/>
                  <a:gd name="connsiteY60" fmla="*/ 425302 h 730102"/>
                  <a:gd name="connsiteX61" fmla="*/ 5032745 w 7060019"/>
                  <a:gd name="connsiteY61" fmla="*/ 453655 h 730102"/>
                  <a:gd name="connsiteX62" fmla="*/ 5075275 w 7060019"/>
                  <a:gd name="connsiteY62" fmla="*/ 467832 h 730102"/>
                  <a:gd name="connsiteX63" fmla="*/ 5124893 w 7060019"/>
                  <a:gd name="connsiteY63" fmla="*/ 474921 h 730102"/>
                  <a:gd name="connsiteX64" fmla="*/ 5167424 w 7060019"/>
                  <a:gd name="connsiteY64" fmla="*/ 482009 h 730102"/>
                  <a:gd name="connsiteX65" fmla="*/ 5217042 w 7060019"/>
                  <a:gd name="connsiteY65" fmla="*/ 489097 h 730102"/>
                  <a:gd name="connsiteX66" fmla="*/ 5302103 w 7060019"/>
                  <a:gd name="connsiteY66" fmla="*/ 503274 h 730102"/>
                  <a:gd name="connsiteX67" fmla="*/ 5458047 w 7060019"/>
                  <a:gd name="connsiteY67" fmla="*/ 517451 h 730102"/>
                  <a:gd name="connsiteX68" fmla="*/ 5543107 w 7060019"/>
                  <a:gd name="connsiteY68" fmla="*/ 531628 h 730102"/>
                  <a:gd name="connsiteX69" fmla="*/ 5656521 w 7060019"/>
                  <a:gd name="connsiteY69" fmla="*/ 538716 h 730102"/>
                  <a:gd name="connsiteX70" fmla="*/ 5755759 w 7060019"/>
                  <a:gd name="connsiteY70" fmla="*/ 545804 h 730102"/>
                  <a:gd name="connsiteX71" fmla="*/ 5833731 w 7060019"/>
                  <a:gd name="connsiteY71" fmla="*/ 552893 h 730102"/>
                  <a:gd name="connsiteX72" fmla="*/ 6932428 w 7060019"/>
                  <a:gd name="connsiteY72" fmla="*/ 574158 h 730102"/>
                  <a:gd name="connsiteX73" fmla="*/ 7060019 w 7060019"/>
                  <a:gd name="connsiteY73" fmla="*/ 581246 h 73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060019" h="730102">
                    <a:moveTo>
                      <a:pt x="0" y="730102"/>
                    </a:moveTo>
                    <a:cubicBezTo>
                      <a:pt x="11814" y="725376"/>
                      <a:pt x="24061" y="721615"/>
                      <a:pt x="35442" y="715925"/>
                    </a:cubicBezTo>
                    <a:cubicBezTo>
                      <a:pt x="43062" y="712115"/>
                      <a:pt x="48922" y="705209"/>
                      <a:pt x="56707" y="701749"/>
                    </a:cubicBezTo>
                    <a:cubicBezTo>
                      <a:pt x="95809" y="684371"/>
                      <a:pt x="96564" y="690012"/>
                      <a:pt x="134680" y="680483"/>
                    </a:cubicBezTo>
                    <a:cubicBezTo>
                      <a:pt x="188723" y="666972"/>
                      <a:pt x="118010" y="679565"/>
                      <a:pt x="184298" y="666307"/>
                    </a:cubicBezTo>
                    <a:cubicBezTo>
                      <a:pt x="198391" y="663488"/>
                      <a:pt x="212651" y="661581"/>
                      <a:pt x="226828" y="659218"/>
                    </a:cubicBezTo>
                    <a:cubicBezTo>
                      <a:pt x="238642" y="652130"/>
                      <a:pt x="249322" y="642661"/>
                      <a:pt x="262270" y="637953"/>
                    </a:cubicBezTo>
                    <a:cubicBezTo>
                      <a:pt x="275777" y="633041"/>
                      <a:pt x="290857" y="634351"/>
                      <a:pt x="304800" y="630865"/>
                    </a:cubicBezTo>
                    <a:cubicBezTo>
                      <a:pt x="338176" y="622521"/>
                      <a:pt x="371825" y="614591"/>
                      <a:pt x="404038" y="602511"/>
                    </a:cubicBezTo>
                    <a:cubicBezTo>
                      <a:pt x="474202" y="576200"/>
                      <a:pt x="440832" y="584565"/>
                      <a:pt x="503275" y="574158"/>
                    </a:cubicBezTo>
                    <a:cubicBezTo>
                      <a:pt x="519814" y="567070"/>
                      <a:pt x="535591" y="557837"/>
                      <a:pt x="552893" y="552893"/>
                    </a:cubicBezTo>
                    <a:cubicBezTo>
                      <a:pt x="568958" y="548303"/>
                      <a:pt x="585999" y="548345"/>
                      <a:pt x="602512" y="545804"/>
                    </a:cubicBezTo>
                    <a:cubicBezTo>
                      <a:pt x="616717" y="543619"/>
                      <a:pt x="630865" y="541079"/>
                      <a:pt x="645042" y="538716"/>
                    </a:cubicBezTo>
                    <a:cubicBezTo>
                      <a:pt x="661582" y="531628"/>
                      <a:pt x="677750" y="523601"/>
                      <a:pt x="694661" y="517451"/>
                    </a:cubicBezTo>
                    <a:cubicBezTo>
                      <a:pt x="703816" y="514122"/>
                      <a:pt x="713859" y="513691"/>
                      <a:pt x="723014" y="510362"/>
                    </a:cubicBezTo>
                    <a:cubicBezTo>
                      <a:pt x="739925" y="504212"/>
                      <a:pt x="755176" y="493461"/>
                      <a:pt x="772633" y="489097"/>
                    </a:cubicBezTo>
                    <a:cubicBezTo>
                      <a:pt x="793390" y="483908"/>
                      <a:pt x="815163" y="484372"/>
                      <a:pt x="836428" y="482009"/>
                    </a:cubicBezTo>
                    <a:cubicBezTo>
                      <a:pt x="857693" y="477283"/>
                      <a:pt x="879432" y="474330"/>
                      <a:pt x="900224" y="467832"/>
                    </a:cubicBezTo>
                    <a:cubicBezTo>
                      <a:pt x="917399" y="462465"/>
                      <a:pt x="932993" y="452885"/>
                      <a:pt x="949842" y="446567"/>
                    </a:cubicBezTo>
                    <a:cubicBezTo>
                      <a:pt x="1011786" y="423338"/>
                      <a:pt x="1001457" y="427332"/>
                      <a:pt x="1056168" y="418214"/>
                    </a:cubicBezTo>
                    <a:cubicBezTo>
                      <a:pt x="1109783" y="400342"/>
                      <a:pt x="1118745" y="396329"/>
                      <a:pt x="1169582" y="382772"/>
                    </a:cubicBezTo>
                    <a:cubicBezTo>
                      <a:pt x="1188408" y="377752"/>
                      <a:pt x="1207506" y="373776"/>
                      <a:pt x="1226289" y="368595"/>
                    </a:cubicBezTo>
                    <a:cubicBezTo>
                      <a:pt x="1403425" y="319730"/>
                      <a:pt x="1320105" y="333929"/>
                      <a:pt x="1424763" y="318976"/>
                    </a:cubicBezTo>
                    <a:cubicBezTo>
                      <a:pt x="1446028" y="311888"/>
                      <a:pt x="1466739" y="302845"/>
                      <a:pt x="1488559" y="297711"/>
                    </a:cubicBezTo>
                    <a:cubicBezTo>
                      <a:pt x="1507102" y="293348"/>
                      <a:pt x="1526872" y="295575"/>
                      <a:pt x="1545266" y="290623"/>
                    </a:cubicBezTo>
                    <a:cubicBezTo>
                      <a:pt x="1754315" y="234341"/>
                      <a:pt x="1601994" y="262265"/>
                      <a:pt x="1729563" y="233916"/>
                    </a:cubicBezTo>
                    <a:cubicBezTo>
                      <a:pt x="1774348" y="223964"/>
                      <a:pt x="1820719" y="220069"/>
                      <a:pt x="1864242" y="205562"/>
                    </a:cubicBezTo>
                    <a:cubicBezTo>
                      <a:pt x="1967375" y="171185"/>
                      <a:pt x="1919646" y="180916"/>
                      <a:pt x="2006010" y="170121"/>
                    </a:cubicBezTo>
                    <a:lnTo>
                      <a:pt x="2062717" y="155944"/>
                    </a:lnTo>
                    <a:cubicBezTo>
                      <a:pt x="2098666" y="147485"/>
                      <a:pt x="2147298" y="138155"/>
                      <a:pt x="2183219" y="127590"/>
                    </a:cubicBezTo>
                    <a:cubicBezTo>
                      <a:pt x="2204723" y="121265"/>
                      <a:pt x="2225080" y="110943"/>
                      <a:pt x="2247014" y="106325"/>
                    </a:cubicBezTo>
                    <a:cubicBezTo>
                      <a:pt x="2341792" y="86372"/>
                      <a:pt x="2288573" y="109813"/>
                      <a:pt x="2353340" y="92149"/>
                    </a:cubicBezTo>
                    <a:cubicBezTo>
                      <a:pt x="2367757" y="88217"/>
                      <a:pt x="2381453" y="81904"/>
                      <a:pt x="2395870" y="77972"/>
                    </a:cubicBezTo>
                    <a:cubicBezTo>
                      <a:pt x="2407493" y="74802"/>
                      <a:pt x="2419624" y="73805"/>
                      <a:pt x="2431312" y="70883"/>
                    </a:cubicBezTo>
                    <a:cubicBezTo>
                      <a:pt x="2438561" y="69071"/>
                      <a:pt x="2445226" y="65132"/>
                      <a:pt x="2452577" y="63795"/>
                    </a:cubicBezTo>
                    <a:cubicBezTo>
                      <a:pt x="2471319" y="60388"/>
                      <a:pt x="2490382" y="59070"/>
                      <a:pt x="2509284" y="56707"/>
                    </a:cubicBezTo>
                    <a:cubicBezTo>
                      <a:pt x="2596085" y="19507"/>
                      <a:pt x="2523529" y="44411"/>
                      <a:pt x="2643963" y="28353"/>
                    </a:cubicBezTo>
                    <a:cubicBezTo>
                      <a:pt x="2651369" y="27365"/>
                      <a:pt x="2657901" y="22730"/>
                      <a:pt x="2665228" y="21265"/>
                    </a:cubicBezTo>
                    <a:cubicBezTo>
                      <a:pt x="2722931" y="9724"/>
                      <a:pt x="2752349" y="6831"/>
                      <a:pt x="2806996" y="0"/>
                    </a:cubicBezTo>
                    <a:lnTo>
                      <a:pt x="3402419" y="7088"/>
                    </a:lnTo>
                    <a:cubicBezTo>
                      <a:pt x="3435818" y="8110"/>
                      <a:pt x="3468446" y="17575"/>
                      <a:pt x="3501656" y="21265"/>
                    </a:cubicBezTo>
                    <a:cubicBezTo>
                      <a:pt x="3553532" y="27029"/>
                      <a:pt x="3657600" y="35442"/>
                      <a:pt x="3657600" y="35442"/>
                    </a:cubicBezTo>
                    <a:cubicBezTo>
                      <a:pt x="3722021" y="51546"/>
                      <a:pt x="3726796" y="53703"/>
                      <a:pt x="3827721" y="63795"/>
                    </a:cubicBezTo>
                    <a:lnTo>
                      <a:pt x="3898605" y="70883"/>
                    </a:lnTo>
                    <a:cubicBezTo>
                      <a:pt x="3970009" y="79284"/>
                      <a:pt x="3949721" y="80153"/>
                      <a:pt x="4040373" y="99237"/>
                    </a:cubicBezTo>
                    <a:cubicBezTo>
                      <a:pt x="4054437" y="102198"/>
                      <a:pt x="4068899" y="103093"/>
                      <a:pt x="4082903" y="106325"/>
                    </a:cubicBezTo>
                    <a:cubicBezTo>
                      <a:pt x="4099664" y="110193"/>
                      <a:pt x="4115833" y="116330"/>
                      <a:pt x="4132521" y="120502"/>
                    </a:cubicBezTo>
                    <a:cubicBezTo>
                      <a:pt x="4144209" y="123424"/>
                      <a:pt x="4156379" y="124280"/>
                      <a:pt x="4167963" y="127590"/>
                    </a:cubicBezTo>
                    <a:cubicBezTo>
                      <a:pt x="4189516" y="133748"/>
                      <a:pt x="4210206" y="142697"/>
                      <a:pt x="4231759" y="148855"/>
                    </a:cubicBezTo>
                    <a:cubicBezTo>
                      <a:pt x="4248298" y="153581"/>
                      <a:pt x="4265322" y="156857"/>
                      <a:pt x="4281377" y="163032"/>
                    </a:cubicBezTo>
                    <a:cubicBezTo>
                      <a:pt x="4296170" y="168722"/>
                      <a:pt x="4309516" y="177655"/>
                      <a:pt x="4323907" y="184297"/>
                    </a:cubicBezTo>
                    <a:cubicBezTo>
                      <a:pt x="4431074" y="233758"/>
                      <a:pt x="4320071" y="181345"/>
                      <a:pt x="4416056" y="219739"/>
                    </a:cubicBezTo>
                    <a:cubicBezTo>
                      <a:pt x="4520354" y="261459"/>
                      <a:pt x="4345888" y="201075"/>
                      <a:pt x="4486940" y="248093"/>
                    </a:cubicBezTo>
                    <a:cubicBezTo>
                      <a:pt x="4514292" y="268607"/>
                      <a:pt x="4519183" y="273796"/>
                      <a:pt x="4550735" y="290623"/>
                    </a:cubicBezTo>
                    <a:cubicBezTo>
                      <a:pt x="4574044" y="303054"/>
                      <a:pt x="4596558" y="317711"/>
                      <a:pt x="4621619" y="326065"/>
                    </a:cubicBezTo>
                    <a:cubicBezTo>
                      <a:pt x="4635796" y="330791"/>
                      <a:pt x="4649836" y="335948"/>
                      <a:pt x="4664149" y="340242"/>
                    </a:cubicBezTo>
                    <a:cubicBezTo>
                      <a:pt x="4673480" y="343041"/>
                      <a:pt x="4683347" y="344001"/>
                      <a:pt x="4692503" y="347330"/>
                    </a:cubicBezTo>
                    <a:cubicBezTo>
                      <a:pt x="4812469" y="390953"/>
                      <a:pt x="4672684" y="348756"/>
                      <a:pt x="4791740" y="382772"/>
                    </a:cubicBezTo>
                    <a:cubicBezTo>
                      <a:pt x="4803554" y="389860"/>
                      <a:pt x="4814234" y="399329"/>
                      <a:pt x="4827182" y="404037"/>
                    </a:cubicBezTo>
                    <a:cubicBezTo>
                      <a:pt x="4840689" y="408949"/>
                      <a:pt x="4855572" y="408554"/>
                      <a:pt x="4869712" y="411125"/>
                    </a:cubicBezTo>
                    <a:cubicBezTo>
                      <a:pt x="4879251" y="412859"/>
                      <a:pt x="4922135" y="421167"/>
                      <a:pt x="4933507" y="425302"/>
                    </a:cubicBezTo>
                    <a:cubicBezTo>
                      <a:pt x="5017593" y="455878"/>
                      <a:pt x="4947569" y="441488"/>
                      <a:pt x="5032745" y="453655"/>
                    </a:cubicBezTo>
                    <a:cubicBezTo>
                      <a:pt x="5046922" y="458381"/>
                      <a:pt x="5060714" y="464472"/>
                      <a:pt x="5075275" y="467832"/>
                    </a:cubicBezTo>
                    <a:cubicBezTo>
                      <a:pt x="5091554" y="471589"/>
                      <a:pt x="5108380" y="472380"/>
                      <a:pt x="5124893" y="474921"/>
                    </a:cubicBezTo>
                    <a:cubicBezTo>
                      <a:pt x="5139098" y="477106"/>
                      <a:pt x="5153219" y="479824"/>
                      <a:pt x="5167424" y="482009"/>
                    </a:cubicBezTo>
                    <a:cubicBezTo>
                      <a:pt x="5183937" y="484549"/>
                      <a:pt x="5200539" y="486491"/>
                      <a:pt x="5217042" y="489097"/>
                    </a:cubicBezTo>
                    <a:cubicBezTo>
                      <a:pt x="5245435" y="493580"/>
                      <a:pt x="5273647" y="499209"/>
                      <a:pt x="5302103" y="503274"/>
                    </a:cubicBezTo>
                    <a:cubicBezTo>
                      <a:pt x="5351047" y="510266"/>
                      <a:pt x="5410035" y="513757"/>
                      <a:pt x="5458047" y="517451"/>
                    </a:cubicBezTo>
                    <a:cubicBezTo>
                      <a:pt x="5486400" y="522177"/>
                      <a:pt x="5514526" y="528566"/>
                      <a:pt x="5543107" y="531628"/>
                    </a:cubicBezTo>
                    <a:cubicBezTo>
                      <a:pt x="5580770" y="535663"/>
                      <a:pt x="5618726" y="536197"/>
                      <a:pt x="5656521" y="538716"/>
                    </a:cubicBezTo>
                    <a:lnTo>
                      <a:pt x="5755759" y="545804"/>
                    </a:lnTo>
                    <a:cubicBezTo>
                      <a:pt x="5781774" y="547885"/>
                      <a:pt x="5807695" y="551097"/>
                      <a:pt x="5833731" y="552893"/>
                    </a:cubicBezTo>
                    <a:cubicBezTo>
                      <a:pt x="6173328" y="576314"/>
                      <a:pt x="6764115" y="571701"/>
                      <a:pt x="6932428" y="574158"/>
                    </a:cubicBezTo>
                    <a:cubicBezTo>
                      <a:pt x="7045827" y="581717"/>
                      <a:pt x="7003233" y="581246"/>
                      <a:pt x="7060019" y="5812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a:extLst>
                  <a:ext uri="{FF2B5EF4-FFF2-40B4-BE49-F238E27FC236}">
                    <a16:creationId xmlns:a16="http://schemas.microsoft.com/office/drawing/2014/main" id="{729B7B3F-7029-4AB1-9537-ABA0FAB66239}"/>
                  </a:ext>
                </a:extLst>
              </p:cNvPr>
              <p:cNvGrpSpPr/>
              <p:nvPr/>
            </p:nvGrpSpPr>
            <p:grpSpPr>
              <a:xfrm>
                <a:off x="4180567" y="1983482"/>
                <a:ext cx="544530" cy="290206"/>
                <a:chOff x="1833178" y="3724896"/>
                <a:chExt cx="675576" cy="312752"/>
              </a:xfrm>
            </p:grpSpPr>
            <p:sp>
              <p:nvSpPr>
                <p:cNvPr id="337" name="Parallelogram 51">
                  <a:extLst>
                    <a:ext uri="{FF2B5EF4-FFF2-40B4-BE49-F238E27FC236}">
                      <a16:creationId xmlns:a16="http://schemas.microsoft.com/office/drawing/2014/main" id="{06C4CCDE-3348-46B8-B9A2-F8A6160EA852}"/>
                    </a:ext>
                  </a:extLst>
                </p:cNvPr>
                <p:cNvSpPr/>
                <p:nvPr/>
              </p:nvSpPr>
              <p:spPr>
                <a:xfrm rot="430505" flipH="1" flipV="1">
                  <a:off x="1833178" y="3820968"/>
                  <a:ext cx="202632" cy="208676"/>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2779537"/>
                    <a:gd name="connsiteY0" fmla="*/ 217217 h 217217"/>
                    <a:gd name="connsiteX1" fmla="*/ 1 w 2779537"/>
                    <a:gd name="connsiteY1" fmla="*/ 35664 h 217217"/>
                    <a:gd name="connsiteX2" fmla="*/ 2509255 w 2779537"/>
                    <a:gd name="connsiteY2" fmla="*/ 0 h 217217"/>
                    <a:gd name="connsiteX3" fmla="*/ 2779536 w 2779537"/>
                    <a:gd name="connsiteY3" fmla="*/ 161098 h 217217"/>
                    <a:gd name="connsiteX4" fmla="*/ 376135 w 2779537"/>
                    <a:gd name="connsiteY4" fmla="*/ 217217 h 217217"/>
                    <a:gd name="connsiteX0" fmla="*/ 239216 w 2779537"/>
                    <a:gd name="connsiteY0" fmla="*/ 200943 h 200943"/>
                    <a:gd name="connsiteX1" fmla="*/ 1 w 2779537"/>
                    <a:gd name="connsiteY1" fmla="*/ 35664 h 200943"/>
                    <a:gd name="connsiteX2" fmla="*/ 2509255 w 2779537"/>
                    <a:gd name="connsiteY2" fmla="*/ 0 h 200943"/>
                    <a:gd name="connsiteX3" fmla="*/ 2779536 w 2779537"/>
                    <a:gd name="connsiteY3" fmla="*/ 161098 h 200943"/>
                    <a:gd name="connsiteX4" fmla="*/ 239216 w 2779537"/>
                    <a:gd name="connsiteY4" fmla="*/ 200943 h 200943"/>
                    <a:gd name="connsiteX0" fmla="*/ 200766 w 2779537"/>
                    <a:gd name="connsiteY0" fmla="*/ 193810 h 193810"/>
                    <a:gd name="connsiteX1" fmla="*/ 1 w 2779537"/>
                    <a:gd name="connsiteY1" fmla="*/ 35664 h 193810"/>
                    <a:gd name="connsiteX2" fmla="*/ 2509255 w 2779537"/>
                    <a:gd name="connsiteY2" fmla="*/ 0 h 193810"/>
                    <a:gd name="connsiteX3" fmla="*/ 2779536 w 2779537"/>
                    <a:gd name="connsiteY3" fmla="*/ 161098 h 193810"/>
                    <a:gd name="connsiteX4" fmla="*/ 200766 w 2779537"/>
                    <a:gd name="connsiteY4" fmla="*/ 193810 h 193810"/>
                    <a:gd name="connsiteX0" fmla="*/ 173205 w 2779537"/>
                    <a:gd name="connsiteY0" fmla="*/ 192043 h 192043"/>
                    <a:gd name="connsiteX1" fmla="*/ 1 w 2779537"/>
                    <a:gd name="connsiteY1" fmla="*/ 35664 h 192043"/>
                    <a:gd name="connsiteX2" fmla="*/ 2509255 w 2779537"/>
                    <a:gd name="connsiteY2" fmla="*/ 0 h 192043"/>
                    <a:gd name="connsiteX3" fmla="*/ 2779536 w 2779537"/>
                    <a:gd name="connsiteY3" fmla="*/ 161098 h 192043"/>
                    <a:gd name="connsiteX4" fmla="*/ 173205 w 2779537"/>
                    <a:gd name="connsiteY4" fmla="*/ 192043 h 192043"/>
                    <a:gd name="connsiteX0" fmla="*/ 128980 w 2779537"/>
                    <a:gd name="connsiteY0" fmla="*/ 193875 h 193875"/>
                    <a:gd name="connsiteX1" fmla="*/ 1 w 2779537"/>
                    <a:gd name="connsiteY1" fmla="*/ 35664 h 193875"/>
                    <a:gd name="connsiteX2" fmla="*/ 2509255 w 2779537"/>
                    <a:gd name="connsiteY2" fmla="*/ 0 h 193875"/>
                    <a:gd name="connsiteX3" fmla="*/ 2779536 w 2779537"/>
                    <a:gd name="connsiteY3" fmla="*/ 161098 h 193875"/>
                    <a:gd name="connsiteX4" fmla="*/ 128980 w 2779537"/>
                    <a:gd name="connsiteY4" fmla="*/ 193875 h 193875"/>
                    <a:gd name="connsiteX0" fmla="*/ 128980 w 2779537"/>
                    <a:gd name="connsiteY0" fmla="*/ 192275 h 192275"/>
                    <a:gd name="connsiteX1" fmla="*/ 1 w 2779537"/>
                    <a:gd name="connsiteY1" fmla="*/ 34064 h 192275"/>
                    <a:gd name="connsiteX2" fmla="*/ 2438542 w 2779537"/>
                    <a:gd name="connsiteY2" fmla="*/ 0 h 192275"/>
                    <a:gd name="connsiteX3" fmla="*/ 2779536 w 2779537"/>
                    <a:gd name="connsiteY3" fmla="*/ 159498 h 192275"/>
                    <a:gd name="connsiteX4" fmla="*/ 128980 w 2779537"/>
                    <a:gd name="connsiteY4" fmla="*/ 192275 h 192275"/>
                    <a:gd name="connsiteX0" fmla="*/ 128980 w 2741786"/>
                    <a:gd name="connsiteY0" fmla="*/ 192275 h 192275"/>
                    <a:gd name="connsiteX1" fmla="*/ 1 w 2741786"/>
                    <a:gd name="connsiteY1" fmla="*/ 34064 h 192275"/>
                    <a:gd name="connsiteX2" fmla="*/ 2438542 w 2741786"/>
                    <a:gd name="connsiteY2" fmla="*/ 0 h 192275"/>
                    <a:gd name="connsiteX3" fmla="*/ 2741785 w 2741786"/>
                    <a:gd name="connsiteY3" fmla="*/ 151848 h 192275"/>
                    <a:gd name="connsiteX4" fmla="*/ 128980 w 2741786"/>
                    <a:gd name="connsiteY4" fmla="*/ 192275 h 192275"/>
                    <a:gd name="connsiteX0" fmla="*/ 176770 w 2741786"/>
                    <a:gd name="connsiteY0" fmla="*/ 222145 h 222145"/>
                    <a:gd name="connsiteX1" fmla="*/ 1 w 2741786"/>
                    <a:gd name="connsiteY1" fmla="*/ 34064 h 222145"/>
                    <a:gd name="connsiteX2" fmla="*/ 2438542 w 2741786"/>
                    <a:gd name="connsiteY2" fmla="*/ 0 h 222145"/>
                    <a:gd name="connsiteX3" fmla="*/ 2741785 w 2741786"/>
                    <a:gd name="connsiteY3" fmla="*/ 151848 h 222145"/>
                    <a:gd name="connsiteX4" fmla="*/ 176770 w 2741786"/>
                    <a:gd name="connsiteY4" fmla="*/ 222145 h 22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786" h="222145">
                      <a:moveTo>
                        <a:pt x="176770" y="222145"/>
                      </a:moveTo>
                      <a:lnTo>
                        <a:pt x="1" y="34064"/>
                      </a:lnTo>
                      <a:lnTo>
                        <a:pt x="2438542" y="0"/>
                      </a:lnTo>
                      <a:lnTo>
                        <a:pt x="2741785" y="151848"/>
                      </a:lnTo>
                      <a:lnTo>
                        <a:pt x="176770" y="222145"/>
                      </a:lnTo>
                      <a:close/>
                    </a:path>
                  </a:pathLst>
                </a:cu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8" name="Group 337">
                  <a:extLst>
                    <a:ext uri="{FF2B5EF4-FFF2-40B4-BE49-F238E27FC236}">
                      <a16:creationId xmlns:a16="http://schemas.microsoft.com/office/drawing/2014/main" id="{06B1A89F-B244-4786-9842-C0765BCF582C}"/>
                    </a:ext>
                  </a:extLst>
                </p:cNvPr>
                <p:cNvGrpSpPr/>
                <p:nvPr/>
              </p:nvGrpSpPr>
              <p:grpSpPr>
                <a:xfrm>
                  <a:off x="1910889" y="3724896"/>
                  <a:ext cx="547680" cy="268919"/>
                  <a:chOff x="1910889" y="3724896"/>
                  <a:chExt cx="547680" cy="268919"/>
                </a:xfrm>
              </p:grpSpPr>
              <p:cxnSp>
                <p:nvCxnSpPr>
                  <p:cNvPr id="341" name="Straight Connector 340">
                    <a:extLst>
                      <a:ext uri="{FF2B5EF4-FFF2-40B4-BE49-F238E27FC236}">
                        <a16:creationId xmlns:a16="http://schemas.microsoft.com/office/drawing/2014/main" id="{829675E7-1858-4358-974F-453D0EB186B9}"/>
                      </a:ext>
                    </a:extLst>
                  </p:cNvPr>
                  <p:cNvCxnSpPr>
                    <a:cxnSpLocks/>
                  </p:cNvCxnSpPr>
                  <p:nvPr/>
                </p:nvCxnSpPr>
                <p:spPr>
                  <a:xfrm>
                    <a:off x="1910889" y="3724896"/>
                    <a:ext cx="547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2" name="Rectangle 341">
                    <a:extLst>
                      <a:ext uri="{FF2B5EF4-FFF2-40B4-BE49-F238E27FC236}">
                        <a16:creationId xmlns:a16="http://schemas.microsoft.com/office/drawing/2014/main" id="{ED3AAC8B-F1E1-4FB4-9799-5FFE4274BB05}"/>
                      </a:ext>
                    </a:extLst>
                  </p:cNvPr>
                  <p:cNvSpPr/>
                  <p:nvPr/>
                </p:nvSpPr>
                <p:spPr>
                  <a:xfrm>
                    <a:off x="1955627" y="3742441"/>
                    <a:ext cx="393221" cy="2513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Isosceles Triangle 240">
                    <a:extLst>
                      <a:ext uri="{FF2B5EF4-FFF2-40B4-BE49-F238E27FC236}">
                        <a16:creationId xmlns:a16="http://schemas.microsoft.com/office/drawing/2014/main" id="{E0501418-1C7C-487D-97D1-468EDC7D1D4D}"/>
                      </a:ext>
                    </a:extLst>
                  </p:cNvPr>
                  <p:cNvSpPr/>
                  <p:nvPr/>
                </p:nvSpPr>
                <p:spPr>
                  <a:xfrm rot="12869430">
                    <a:off x="2304518" y="3843799"/>
                    <a:ext cx="112755" cy="135070"/>
                  </a:xfrm>
                  <a:custGeom>
                    <a:avLst/>
                    <a:gdLst>
                      <a:gd name="connsiteX0" fmla="*/ 0 w 134848"/>
                      <a:gd name="connsiteY0" fmla="*/ 130340 h 130340"/>
                      <a:gd name="connsiteX1" fmla="*/ 29538 w 134848"/>
                      <a:gd name="connsiteY1" fmla="*/ 0 h 130340"/>
                      <a:gd name="connsiteX2" fmla="*/ 134848 w 134848"/>
                      <a:gd name="connsiteY2" fmla="*/ 130340 h 130340"/>
                      <a:gd name="connsiteX3" fmla="*/ 0 w 134848"/>
                      <a:gd name="connsiteY3" fmla="*/ 130340 h 130340"/>
                      <a:gd name="connsiteX0" fmla="*/ 0 w 134848"/>
                      <a:gd name="connsiteY0" fmla="*/ 125239 h 125239"/>
                      <a:gd name="connsiteX1" fmla="*/ 38760 w 134848"/>
                      <a:gd name="connsiteY1" fmla="*/ 0 h 125239"/>
                      <a:gd name="connsiteX2" fmla="*/ 134848 w 134848"/>
                      <a:gd name="connsiteY2" fmla="*/ 125239 h 125239"/>
                      <a:gd name="connsiteX3" fmla="*/ 0 w 134848"/>
                      <a:gd name="connsiteY3" fmla="*/ 125239 h 125239"/>
                      <a:gd name="connsiteX0" fmla="*/ 0 w 119679"/>
                      <a:gd name="connsiteY0" fmla="*/ 134832 h 134832"/>
                      <a:gd name="connsiteX1" fmla="*/ 23591 w 119679"/>
                      <a:gd name="connsiteY1" fmla="*/ 0 h 134832"/>
                      <a:gd name="connsiteX2" fmla="*/ 119679 w 119679"/>
                      <a:gd name="connsiteY2" fmla="*/ 125239 h 134832"/>
                      <a:gd name="connsiteX3" fmla="*/ 0 w 119679"/>
                      <a:gd name="connsiteY3" fmla="*/ 134832 h 134832"/>
                      <a:gd name="connsiteX0" fmla="*/ 0 w 112755"/>
                      <a:gd name="connsiteY0" fmla="*/ 134832 h 144293"/>
                      <a:gd name="connsiteX1" fmla="*/ 23591 w 112755"/>
                      <a:gd name="connsiteY1" fmla="*/ 0 h 144293"/>
                      <a:gd name="connsiteX2" fmla="*/ 112755 w 112755"/>
                      <a:gd name="connsiteY2" fmla="*/ 144293 h 144293"/>
                      <a:gd name="connsiteX3" fmla="*/ 0 w 112755"/>
                      <a:gd name="connsiteY3" fmla="*/ 134832 h 144293"/>
                      <a:gd name="connsiteX0" fmla="*/ 0 w 112755"/>
                      <a:gd name="connsiteY0" fmla="*/ 125609 h 135070"/>
                      <a:gd name="connsiteX1" fmla="*/ 18490 w 112755"/>
                      <a:gd name="connsiteY1" fmla="*/ 0 h 135070"/>
                      <a:gd name="connsiteX2" fmla="*/ 112755 w 112755"/>
                      <a:gd name="connsiteY2" fmla="*/ 135070 h 135070"/>
                      <a:gd name="connsiteX3" fmla="*/ 0 w 112755"/>
                      <a:gd name="connsiteY3" fmla="*/ 125609 h 135070"/>
                    </a:gdLst>
                    <a:ahLst/>
                    <a:cxnLst>
                      <a:cxn ang="0">
                        <a:pos x="connsiteX0" y="connsiteY0"/>
                      </a:cxn>
                      <a:cxn ang="0">
                        <a:pos x="connsiteX1" y="connsiteY1"/>
                      </a:cxn>
                      <a:cxn ang="0">
                        <a:pos x="connsiteX2" y="connsiteY2"/>
                      </a:cxn>
                      <a:cxn ang="0">
                        <a:pos x="connsiteX3" y="connsiteY3"/>
                      </a:cxn>
                    </a:cxnLst>
                    <a:rect l="l" t="t" r="r" b="b"/>
                    <a:pathLst>
                      <a:path w="112755" h="135070">
                        <a:moveTo>
                          <a:pt x="0" y="125609"/>
                        </a:moveTo>
                        <a:lnTo>
                          <a:pt x="18490" y="0"/>
                        </a:lnTo>
                        <a:lnTo>
                          <a:pt x="112755" y="135070"/>
                        </a:lnTo>
                        <a:lnTo>
                          <a:pt x="0" y="125609"/>
                        </a:lnTo>
                        <a:close/>
                      </a:path>
                    </a:pathLst>
                  </a:cu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DBED5E0F-520C-467C-AA4F-13DB017A59AF}"/>
                      </a:ext>
                    </a:extLst>
                  </p:cNvPr>
                  <p:cNvSpPr/>
                  <p:nvPr/>
                </p:nvSpPr>
                <p:spPr>
                  <a:xfrm>
                    <a:off x="2351292" y="3741425"/>
                    <a:ext cx="88208" cy="15473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D59B5107-AC5E-4F32-9625-0EA5C8189165}"/>
                      </a:ext>
                    </a:extLst>
                  </p:cNvPr>
                  <p:cNvSpPr/>
                  <p:nvPr/>
                </p:nvSpPr>
                <p:spPr>
                  <a:xfrm>
                    <a:off x="1988385"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BF72F767-B265-4DE2-9230-59E9386B527D}"/>
                      </a:ext>
                    </a:extLst>
                  </p:cNvPr>
                  <p:cNvSpPr/>
                  <p:nvPr/>
                </p:nvSpPr>
                <p:spPr>
                  <a:xfrm>
                    <a:off x="2110376"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2D2A61B8-271F-4B40-891E-7773E45EFD43}"/>
                      </a:ext>
                    </a:extLst>
                  </p:cNvPr>
                  <p:cNvSpPr/>
                  <p:nvPr/>
                </p:nvSpPr>
                <p:spPr>
                  <a:xfrm>
                    <a:off x="2230859"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9" name="Rectangle 338">
                  <a:extLst>
                    <a:ext uri="{FF2B5EF4-FFF2-40B4-BE49-F238E27FC236}">
                      <a16:creationId xmlns:a16="http://schemas.microsoft.com/office/drawing/2014/main" id="{F2C674AB-3F58-4EAC-83C5-02EEED624AEA}"/>
                    </a:ext>
                  </a:extLst>
                </p:cNvPr>
                <p:cNvSpPr/>
                <p:nvPr/>
              </p:nvSpPr>
              <p:spPr>
                <a:xfrm>
                  <a:off x="1838507" y="3874012"/>
                  <a:ext cx="565904" cy="16363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248">
                  <a:extLst>
                    <a:ext uri="{FF2B5EF4-FFF2-40B4-BE49-F238E27FC236}">
                      <a16:creationId xmlns:a16="http://schemas.microsoft.com/office/drawing/2014/main" id="{6D050DA0-DAF1-4D1C-8D98-6E3B6CC33ADE}"/>
                    </a:ext>
                  </a:extLst>
                </p:cNvPr>
                <p:cNvSpPr/>
                <p:nvPr/>
              </p:nvSpPr>
              <p:spPr>
                <a:xfrm>
                  <a:off x="2403837" y="3841016"/>
                  <a:ext cx="104917" cy="196632"/>
                </a:xfrm>
                <a:custGeom>
                  <a:avLst/>
                  <a:gdLst>
                    <a:gd name="connsiteX0" fmla="*/ 0 w 140269"/>
                    <a:gd name="connsiteY0" fmla="*/ 0 h 163636"/>
                    <a:gd name="connsiteX1" fmla="*/ 140269 w 140269"/>
                    <a:gd name="connsiteY1" fmla="*/ 0 h 163636"/>
                    <a:gd name="connsiteX2" fmla="*/ 140269 w 140269"/>
                    <a:gd name="connsiteY2" fmla="*/ 163636 h 163636"/>
                    <a:gd name="connsiteX3" fmla="*/ 0 w 140269"/>
                    <a:gd name="connsiteY3" fmla="*/ 163636 h 163636"/>
                    <a:gd name="connsiteX4" fmla="*/ 0 w 140269"/>
                    <a:gd name="connsiteY4" fmla="*/ 0 h 163636"/>
                    <a:gd name="connsiteX0" fmla="*/ 0 w 140269"/>
                    <a:gd name="connsiteY0" fmla="*/ 51848 h 215484"/>
                    <a:gd name="connsiteX1" fmla="*/ 133198 w 140269"/>
                    <a:gd name="connsiteY1" fmla="*/ 0 h 215484"/>
                    <a:gd name="connsiteX2" fmla="*/ 140269 w 140269"/>
                    <a:gd name="connsiteY2" fmla="*/ 215484 h 215484"/>
                    <a:gd name="connsiteX3" fmla="*/ 0 w 140269"/>
                    <a:gd name="connsiteY3" fmla="*/ 215484 h 215484"/>
                    <a:gd name="connsiteX4" fmla="*/ 0 w 140269"/>
                    <a:gd name="connsiteY4" fmla="*/ 51848 h 215484"/>
                    <a:gd name="connsiteX0" fmla="*/ 0 w 144982"/>
                    <a:gd name="connsiteY0" fmla="*/ 51848 h 215484"/>
                    <a:gd name="connsiteX1" fmla="*/ 133198 w 144982"/>
                    <a:gd name="connsiteY1" fmla="*/ 0 h 215484"/>
                    <a:gd name="connsiteX2" fmla="*/ 144982 w 144982"/>
                    <a:gd name="connsiteY2" fmla="*/ 158923 h 215484"/>
                    <a:gd name="connsiteX3" fmla="*/ 0 w 144982"/>
                    <a:gd name="connsiteY3" fmla="*/ 215484 h 215484"/>
                    <a:gd name="connsiteX4" fmla="*/ 0 w 144982"/>
                    <a:gd name="connsiteY4" fmla="*/ 51848 h 215484"/>
                    <a:gd name="connsiteX0" fmla="*/ 0 w 133198"/>
                    <a:gd name="connsiteY0" fmla="*/ 51848 h 215484"/>
                    <a:gd name="connsiteX1" fmla="*/ 133198 w 133198"/>
                    <a:gd name="connsiteY1" fmla="*/ 0 h 215484"/>
                    <a:gd name="connsiteX2" fmla="*/ 121414 w 133198"/>
                    <a:gd name="connsiteY2" fmla="*/ 182490 h 215484"/>
                    <a:gd name="connsiteX3" fmla="*/ 0 w 133198"/>
                    <a:gd name="connsiteY3" fmla="*/ 215484 h 215484"/>
                    <a:gd name="connsiteX4" fmla="*/ 0 w 133198"/>
                    <a:gd name="connsiteY4" fmla="*/ 51848 h 215484"/>
                    <a:gd name="connsiteX0" fmla="*/ 0 w 121414"/>
                    <a:gd name="connsiteY0" fmla="*/ 35352 h 198988"/>
                    <a:gd name="connsiteX1" fmla="*/ 114344 w 121414"/>
                    <a:gd name="connsiteY1" fmla="*/ 0 h 198988"/>
                    <a:gd name="connsiteX2" fmla="*/ 121414 w 121414"/>
                    <a:gd name="connsiteY2" fmla="*/ 165994 h 198988"/>
                    <a:gd name="connsiteX3" fmla="*/ 0 w 121414"/>
                    <a:gd name="connsiteY3" fmla="*/ 198988 h 198988"/>
                    <a:gd name="connsiteX4" fmla="*/ 0 w 121414"/>
                    <a:gd name="connsiteY4" fmla="*/ 35352 h 198988"/>
                    <a:gd name="connsiteX0" fmla="*/ 0 w 114344"/>
                    <a:gd name="connsiteY0" fmla="*/ 35352 h 198988"/>
                    <a:gd name="connsiteX1" fmla="*/ 114344 w 114344"/>
                    <a:gd name="connsiteY1" fmla="*/ 0 h 198988"/>
                    <a:gd name="connsiteX2" fmla="*/ 104917 w 114344"/>
                    <a:gd name="connsiteY2" fmla="*/ 165994 h 198988"/>
                    <a:gd name="connsiteX3" fmla="*/ 0 w 114344"/>
                    <a:gd name="connsiteY3" fmla="*/ 198988 h 198988"/>
                    <a:gd name="connsiteX4" fmla="*/ 0 w 114344"/>
                    <a:gd name="connsiteY4" fmla="*/ 35352 h 198988"/>
                    <a:gd name="connsiteX0" fmla="*/ 0 w 104917"/>
                    <a:gd name="connsiteY0" fmla="*/ 32996 h 196632"/>
                    <a:gd name="connsiteX1" fmla="*/ 102560 w 104917"/>
                    <a:gd name="connsiteY1" fmla="*/ 0 h 196632"/>
                    <a:gd name="connsiteX2" fmla="*/ 104917 w 104917"/>
                    <a:gd name="connsiteY2" fmla="*/ 163638 h 196632"/>
                    <a:gd name="connsiteX3" fmla="*/ 0 w 104917"/>
                    <a:gd name="connsiteY3" fmla="*/ 196632 h 196632"/>
                    <a:gd name="connsiteX4" fmla="*/ 0 w 104917"/>
                    <a:gd name="connsiteY4" fmla="*/ 32996 h 19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7" h="196632">
                      <a:moveTo>
                        <a:pt x="0" y="32996"/>
                      </a:moveTo>
                      <a:lnTo>
                        <a:pt x="102560" y="0"/>
                      </a:lnTo>
                      <a:cubicBezTo>
                        <a:pt x="103346" y="54546"/>
                        <a:pt x="104131" y="109092"/>
                        <a:pt x="104917" y="163638"/>
                      </a:cubicBezTo>
                      <a:lnTo>
                        <a:pt x="0" y="196632"/>
                      </a:lnTo>
                      <a:lnTo>
                        <a:pt x="0" y="32996"/>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DC4C6F3F-A347-41C3-9A1B-F984E1661129}"/>
                  </a:ext>
                </a:extLst>
              </p:cNvPr>
              <p:cNvGrpSpPr/>
              <p:nvPr/>
            </p:nvGrpSpPr>
            <p:grpSpPr>
              <a:xfrm>
                <a:off x="3659708" y="2501542"/>
                <a:ext cx="559205" cy="330429"/>
                <a:chOff x="1833178" y="3724896"/>
                <a:chExt cx="675576" cy="312752"/>
              </a:xfrm>
            </p:grpSpPr>
            <p:sp>
              <p:nvSpPr>
                <p:cNvPr id="326" name="Parallelogram 51">
                  <a:extLst>
                    <a:ext uri="{FF2B5EF4-FFF2-40B4-BE49-F238E27FC236}">
                      <a16:creationId xmlns:a16="http://schemas.microsoft.com/office/drawing/2014/main" id="{0A6CF27A-92F7-4D78-BFCD-F65A9983E41C}"/>
                    </a:ext>
                  </a:extLst>
                </p:cNvPr>
                <p:cNvSpPr/>
                <p:nvPr/>
              </p:nvSpPr>
              <p:spPr>
                <a:xfrm rot="430505" flipH="1" flipV="1">
                  <a:off x="1833178" y="3820968"/>
                  <a:ext cx="202632" cy="208676"/>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2779537"/>
                    <a:gd name="connsiteY0" fmla="*/ 217217 h 217217"/>
                    <a:gd name="connsiteX1" fmla="*/ 1 w 2779537"/>
                    <a:gd name="connsiteY1" fmla="*/ 35664 h 217217"/>
                    <a:gd name="connsiteX2" fmla="*/ 2509255 w 2779537"/>
                    <a:gd name="connsiteY2" fmla="*/ 0 h 217217"/>
                    <a:gd name="connsiteX3" fmla="*/ 2779536 w 2779537"/>
                    <a:gd name="connsiteY3" fmla="*/ 161098 h 217217"/>
                    <a:gd name="connsiteX4" fmla="*/ 376135 w 2779537"/>
                    <a:gd name="connsiteY4" fmla="*/ 217217 h 217217"/>
                    <a:gd name="connsiteX0" fmla="*/ 239216 w 2779537"/>
                    <a:gd name="connsiteY0" fmla="*/ 200943 h 200943"/>
                    <a:gd name="connsiteX1" fmla="*/ 1 w 2779537"/>
                    <a:gd name="connsiteY1" fmla="*/ 35664 h 200943"/>
                    <a:gd name="connsiteX2" fmla="*/ 2509255 w 2779537"/>
                    <a:gd name="connsiteY2" fmla="*/ 0 h 200943"/>
                    <a:gd name="connsiteX3" fmla="*/ 2779536 w 2779537"/>
                    <a:gd name="connsiteY3" fmla="*/ 161098 h 200943"/>
                    <a:gd name="connsiteX4" fmla="*/ 239216 w 2779537"/>
                    <a:gd name="connsiteY4" fmla="*/ 200943 h 200943"/>
                    <a:gd name="connsiteX0" fmla="*/ 200766 w 2779537"/>
                    <a:gd name="connsiteY0" fmla="*/ 193810 h 193810"/>
                    <a:gd name="connsiteX1" fmla="*/ 1 w 2779537"/>
                    <a:gd name="connsiteY1" fmla="*/ 35664 h 193810"/>
                    <a:gd name="connsiteX2" fmla="*/ 2509255 w 2779537"/>
                    <a:gd name="connsiteY2" fmla="*/ 0 h 193810"/>
                    <a:gd name="connsiteX3" fmla="*/ 2779536 w 2779537"/>
                    <a:gd name="connsiteY3" fmla="*/ 161098 h 193810"/>
                    <a:gd name="connsiteX4" fmla="*/ 200766 w 2779537"/>
                    <a:gd name="connsiteY4" fmla="*/ 193810 h 193810"/>
                    <a:gd name="connsiteX0" fmla="*/ 173205 w 2779537"/>
                    <a:gd name="connsiteY0" fmla="*/ 192043 h 192043"/>
                    <a:gd name="connsiteX1" fmla="*/ 1 w 2779537"/>
                    <a:gd name="connsiteY1" fmla="*/ 35664 h 192043"/>
                    <a:gd name="connsiteX2" fmla="*/ 2509255 w 2779537"/>
                    <a:gd name="connsiteY2" fmla="*/ 0 h 192043"/>
                    <a:gd name="connsiteX3" fmla="*/ 2779536 w 2779537"/>
                    <a:gd name="connsiteY3" fmla="*/ 161098 h 192043"/>
                    <a:gd name="connsiteX4" fmla="*/ 173205 w 2779537"/>
                    <a:gd name="connsiteY4" fmla="*/ 192043 h 192043"/>
                    <a:gd name="connsiteX0" fmla="*/ 128980 w 2779537"/>
                    <a:gd name="connsiteY0" fmla="*/ 193875 h 193875"/>
                    <a:gd name="connsiteX1" fmla="*/ 1 w 2779537"/>
                    <a:gd name="connsiteY1" fmla="*/ 35664 h 193875"/>
                    <a:gd name="connsiteX2" fmla="*/ 2509255 w 2779537"/>
                    <a:gd name="connsiteY2" fmla="*/ 0 h 193875"/>
                    <a:gd name="connsiteX3" fmla="*/ 2779536 w 2779537"/>
                    <a:gd name="connsiteY3" fmla="*/ 161098 h 193875"/>
                    <a:gd name="connsiteX4" fmla="*/ 128980 w 2779537"/>
                    <a:gd name="connsiteY4" fmla="*/ 193875 h 193875"/>
                    <a:gd name="connsiteX0" fmla="*/ 128980 w 2779537"/>
                    <a:gd name="connsiteY0" fmla="*/ 192275 h 192275"/>
                    <a:gd name="connsiteX1" fmla="*/ 1 w 2779537"/>
                    <a:gd name="connsiteY1" fmla="*/ 34064 h 192275"/>
                    <a:gd name="connsiteX2" fmla="*/ 2438542 w 2779537"/>
                    <a:gd name="connsiteY2" fmla="*/ 0 h 192275"/>
                    <a:gd name="connsiteX3" fmla="*/ 2779536 w 2779537"/>
                    <a:gd name="connsiteY3" fmla="*/ 159498 h 192275"/>
                    <a:gd name="connsiteX4" fmla="*/ 128980 w 2779537"/>
                    <a:gd name="connsiteY4" fmla="*/ 192275 h 192275"/>
                    <a:gd name="connsiteX0" fmla="*/ 128980 w 2741786"/>
                    <a:gd name="connsiteY0" fmla="*/ 192275 h 192275"/>
                    <a:gd name="connsiteX1" fmla="*/ 1 w 2741786"/>
                    <a:gd name="connsiteY1" fmla="*/ 34064 h 192275"/>
                    <a:gd name="connsiteX2" fmla="*/ 2438542 w 2741786"/>
                    <a:gd name="connsiteY2" fmla="*/ 0 h 192275"/>
                    <a:gd name="connsiteX3" fmla="*/ 2741785 w 2741786"/>
                    <a:gd name="connsiteY3" fmla="*/ 151848 h 192275"/>
                    <a:gd name="connsiteX4" fmla="*/ 128980 w 2741786"/>
                    <a:gd name="connsiteY4" fmla="*/ 192275 h 192275"/>
                    <a:gd name="connsiteX0" fmla="*/ 176770 w 2741786"/>
                    <a:gd name="connsiteY0" fmla="*/ 222145 h 222145"/>
                    <a:gd name="connsiteX1" fmla="*/ 1 w 2741786"/>
                    <a:gd name="connsiteY1" fmla="*/ 34064 h 222145"/>
                    <a:gd name="connsiteX2" fmla="*/ 2438542 w 2741786"/>
                    <a:gd name="connsiteY2" fmla="*/ 0 h 222145"/>
                    <a:gd name="connsiteX3" fmla="*/ 2741785 w 2741786"/>
                    <a:gd name="connsiteY3" fmla="*/ 151848 h 222145"/>
                    <a:gd name="connsiteX4" fmla="*/ 176770 w 2741786"/>
                    <a:gd name="connsiteY4" fmla="*/ 222145 h 22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786" h="222145">
                      <a:moveTo>
                        <a:pt x="176770" y="222145"/>
                      </a:moveTo>
                      <a:lnTo>
                        <a:pt x="1" y="34064"/>
                      </a:lnTo>
                      <a:lnTo>
                        <a:pt x="2438542" y="0"/>
                      </a:lnTo>
                      <a:lnTo>
                        <a:pt x="2741785" y="151848"/>
                      </a:lnTo>
                      <a:lnTo>
                        <a:pt x="176770" y="222145"/>
                      </a:lnTo>
                      <a:close/>
                    </a:path>
                  </a:pathLst>
                </a:cu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7" name="Group 326">
                  <a:extLst>
                    <a:ext uri="{FF2B5EF4-FFF2-40B4-BE49-F238E27FC236}">
                      <a16:creationId xmlns:a16="http://schemas.microsoft.com/office/drawing/2014/main" id="{1417F2E0-FA30-4FD1-A071-033A8EC5C04B}"/>
                    </a:ext>
                  </a:extLst>
                </p:cNvPr>
                <p:cNvGrpSpPr/>
                <p:nvPr/>
              </p:nvGrpSpPr>
              <p:grpSpPr>
                <a:xfrm>
                  <a:off x="1910889" y="3724896"/>
                  <a:ext cx="547680" cy="268919"/>
                  <a:chOff x="1910889" y="3724896"/>
                  <a:chExt cx="547680" cy="268919"/>
                </a:xfrm>
              </p:grpSpPr>
              <p:cxnSp>
                <p:nvCxnSpPr>
                  <p:cNvPr id="330" name="Straight Connector 329">
                    <a:extLst>
                      <a:ext uri="{FF2B5EF4-FFF2-40B4-BE49-F238E27FC236}">
                        <a16:creationId xmlns:a16="http://schemas.microsoft.com/office/drawing/2014/main" id="{8C7BEDFB-BA6C-493C-B2D0-F2A06EF7A858}"/>
                      </a:ext>
                    </a:extLst>
                  </p:cNvPr>
                  <p:cNvCxnSpPr>
                    <a:cxnSpLocks/>
                  </p:cNvCxnSpPr>
                  <p:nvPr/>
                </p:nvCxnSpPr>
                <p:spPr>
                  <a:xfrm>
                    <a:off x="1910889" y="3724896"/>
                    <a:ext cx="547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94C2A188-7FB9-48DD-BEA8-E984A9AEC558}"/>
                      </a:ext>
                    </a:extLst>
                  </p:cNvPr>
                  <p:cNvSpPr/>
                  <p:nvPr/>
                </p:nvSpPr>
                <p:spPr>
                  <a:xfrm>
                    <a:off x="1955627" y="3742441"/>
                    <a:ext cx="393221" cy="2513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Isosceles Triangle 240">
                    <a:extLst>
                      <a:ext uri="{FF2B5EF4-FFF2-40B4-BE49-F238E27FC236}">
                        <a16:creationId xmlns:a16="http://schemas.microsoft.com/office/drawing/2014/main" id="{6E1C2A5F-05F9-40D0-8685-B0EF98F11615}"/>
                      </a:ext>
                    </a:extLst>
                  </p:cNvPr>
                  <p:cNvSpPr/>
                  <p:nvPr/>
                </p:nvSpPr>
                <p:spPr>
                  <a:xfrm rot="12869430">
                    <a:off x="2304518" y="3843799"/>
                    <a:ext cx="112755" cy="135070"/>
                  </a:xfrm>
                  <a:custGeom>
                    <a:avLst/>
                    <a:gdLst>
                      <a:gd name="connsiteX0" fmla="*/ 0 w 134848"/>
                      <a:gd name="connsiteY0" fmla="*/ 130340 h 130340"/>
                      <a:gd name="connsiteX1" fmla="*/ 29538 w 134848"/>
                      <a:gd name="connsiteY1" fmla="*/ 0 h 130340"/>
                      <a:gd name="connsiteX2" fmla="*/ 134848 w 134848"/>
                      <a:gd name="connsiteY2" fmla="*/ 130340 h 130340"/>
                      <a:gd name="connsiteX3" fmla="*/ 0 w 134848"/>
                      <a:gd name="connsiteY3" fmla="*/ 130340 h 130340"/>
                      <a:gd name="connsiteX0" fmla="*/ 0 w 134848"/>
                      <a:gd name="connsiteY0" fmla="*/ 125239 h 125239"/>
                      <a:gd name="connsiteX1" fmla="*/ 38760 w 134848"/>
                      <a:gd name="connsiteY1" fmla="*/ 0 h 125239"/>
                      <a:gd name="connsiteX2" fmla="*/ 134848 w 134848"/>
                      <a:gd name="connsiteY2" fmla="*/ 125239 h 125239"/>
                      <a:gd name="connsiteX3" fmla="*/ 0 w 134848"/>
                      <a:gd name="connsiteY3" fmla="*/ 125239 h 125239"/>
                      <a:gd name="connsiteX0" fmla="*/ 0 w 119679"/>
                      <a:gd name="connsiteY0" fmla="*/ 134832 h 134832"/>
                      <a:gd name="connsiteX1" fmla="*/ 23591 w 119679"/>
                      <a:gd name="connsiteY1" fmla="*/ 0 h 134832"/>
                      <a:gd name="connsiteX2" fmla="*/ 119679 w 119679"/>
                      <a:gd name="connsiteY2" fmla="*/ 125239 h 134832"/>
                      <a:gd name="connsiteX3" fmla="*/ 0 w 119679"/>
                      <a:gd name="connsiteY3" fmla="*/ 134832 h 134832"/>
                      <a:gd name="connsiteX0" fmla="*/ 0 w 112755"/>
                      <a:gd name="connsiteY0" fmla="*/ 134832 h 144293"/>
                      <a:gd name="connsiteX1" fmla="*/ 23591 w 112755"/>
                      <a:gd name="connsiteY1" fmla="*/ 0 h 144293"/>
                      <a:gd name="connsiteX2" fmla="*/ 112755 w 112755"/>
                      <a:gd name="connsiteY2" fmla="*/ 144293 h 144293"/>
                      <a:gd name="connsiteX3" fmla="*/ 0 w 112755"/>
                      <a:gd name="connsiteY3" fmla="*/ 134832 h 144293"/>
                      <a:gd name="connsiteX0" fmla="*/ 0 w 112755"/>
                      <a:gd name="connsiteY0" fmla="*/ 125609 h 135070"/>
                      <a:gd name="connsiteX1" fmla="*/ 18490 w 112755"/>
                      <a:gd name="connsiteY1" fmla="*/ 0 h 135070"/>
                      <a:gd name="connsiteX2" fmla="*/ 112755 w 112755"/>
                      <a:gd name="connsiteY2" fmla="*/ 135070 h 135070"/>
                      <a:gd name="connsiteX3" fmla="*/ 0 w 112755"/>
                      <a:gd name="connsiteY3" fmla="*/ 125609 h 135070"/>
                    </a:gdLst>
                    <a:ahLst/>
                    <a:cxnLst>
                      <a:cxn ang="0">
                        <a:pos x="connsiteX0" y="connsiteY0"/>
                      </a:cxn>
                      <a:cxn ang="0">
                        <a:pos x="connsiteX1" y="connsiteY1"/>
                      </a:cxn>
                      <a:cxn ang="0">
                        <a:pos x="connsiteX2" y="connsiteY2"/>
                      </a:cxn>
                      <a:cxn ang="0">
                        <a:pos x="connsiteX3" y="connsiteY3"/>
                      </a:cxn>
                    </a:cxnLst>
                    <a:rect l="l" t="t" r="r" b="b"/>
                    <a:pathLst>
                      <a:path w="112755" h="135070">
                        <a:moveTo>
                          <a:pt x="0" y="125609"/>
                        </a:moveTo>
                        <a:lnTo>
                          <a:pt x="18490" y="0"/>
                        </a:lnTo>
                        <a:lnTo>
                          <a:pt x="112755" y="135070"/>
                        </a:lnTo>
                        <a:lnTo>
                          <a:pt x="0" y="125609"/>
                        </a:lnTo>
                        <a:close/>
                      </a:path>
                    </a:pathLst>
                  </a:cu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4C9F94D2-C064-4B62-8ED3-D0F92CCFFEF3}"/>
                      </a:ext>
                    </a:extLst>
                  </p:cNvPr>
                  <p:cNvSpPr/>
                  <p:nvPr/>
                </p:nvSpPr>
                <p:spPr>
                  <a:xfrm>
                    <a:off x="2351292" y="3741425"/>
                    <a:ext cx="88208" cy="15473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266F3CCD-4926-46B0-BF08-82F5599ACA36}"/>
                      </a:ext>
                    </a:extLst>
                  </p:cNvPr>
                  <p:cNvSpPr/>
                  <p:nvPr/>
                </p:nvSpPr>
                <p:spPr>
                  <a:xfrm>
                    <a:off x="1988385"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CAC3A31F-B523-42F9-B48E-BE5A3F86D19D}"/>
                      </a:ext>
                    </a:extLst>
                  </p:cNvPr>
                  <p:cNvSpPr/>
                  <p:nvPr/>
                </p:nvSpPr>
                <p:spPr>
                  <a:xfrm>
                    <a:off x="2110376"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B1D11F83-205C-43D9-982A-F6BBAD2272A1}"/>
                      </a:ext>
                    </a:extLst>
                  </p:cNvPr>
                  <p:cNvSpPr/>
                  <p:nvPr/>
                </p:nvSpPr>
                <p:spPr>
                  <a:xfrm>
                    <a:off x="2230859"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8" name="Rectangle 327">
                  <a:extLst>
                    <a:ext uri="{FF2B5EF4-FFF2-40B4-BE49-F238E27FC236}">
                      <a16:creationId xmlns:a16="http://schemas.microsoft.com/office/drawing/2014/main" id="{CF9A824A-04C5-475B-9827-01838500ADE3}"/>
                    </a:ext>
                  </a:extLst>
                </p:cNvPr>
                <p:cNvSpPr/>
                <p:nvPr/>
              </p:nvSpPr>
              <p:spPr>
                <a:xfrm>
                  <a:off x="1838507" y="3874012"/>
                  <a:ext cx="565904" cy="16363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248">
                  <a:extLst>
                    <a:ext uri="{FF2B5EF4-FFF2-40B4-BE49-F238E27FC236}">
                      <a16:creationId xmlns:a16="http://schemas.microsoft.com/office/drawing/2014/main" id="{AA7B87F4-02A5-4498-942C-90D3289A3897}"/>
                    </a:ext>
                  </a:extLst>
                </p:cNvPr>
                <p:cNvSpPr/>
                <p:nvPr/>
              </p:nvSpPr>
              <p:spPr>
                <a:xfrm>
                  <a:off x="2403837" y="3841016"/>
                  <a:ext cx="104917" cy="196632"/>
                </a:xfrm>
                <a:custGeom>
                  <a:avLst/>
                  <a:gdLst>
                    <a:gd name="connsiteX0" fmla="*/ 0 w 140269"/>
                    <a:gd name="connsiteY0" fmla="*/ 0 h 163636"/>
                    <a:gd name="connsiteX1" fmla="*/ 140269 w 140269"/>
                    <a:gd name="connsiteY1" fmla="*/ 0 h 163636"/>
                    <a:gd name="connsiteX2" fmla="*/ 140269 w 140269"/>
                    <a:gd name="connsiteY2" fmla="*/ 163636 h 163636"/>
                    <a:gd name="connsiteX3" fmla="*/ 0 w 140269"/>
                    <a:gd name="connsiteY3" fmla="*/ 163636 h 163636"/>
                    <a:gd name="connsiteX4" fmla="*/ 0 w 140269"/>
                    <a:gd name="connsiteY4" fmla="*/ 0 h 163636"/>
                    <a:gd name="connsiteX0" fmla="*/ 0 w 140269"/>
                    <a:gd name="connsiteY0" fmla="*/ 51848 h 215484"/>
                    <a:gd name="connsiteX1" fmla="*/ 133198 w 140269"/>
                    <a:gd name="connsiteY1" fmla="*/ 0 h 215484"/>
                    <a:gd name="connsiteX2" fmla="*/ 140269 w 140269"/>
                    <a:gd name="connsiteY2" fmla="*/ 215484 h 215484"/>
                    <a:gd name="connsiteX3" fmla="*/ 0 w 140269"/>
                    <a:gd name="connsiteY3" fmla="*/ 215484 h 215484"/>
                    <a:gd name="connsiteX4" fmla="*/ 0 w 140269"/>
                    <a:gd name="connsiteY4" fmla="*/ 51848 h 215484"/>
                    <a:gd name="connsiteX0" fmla="*/ 0 w 144982"/>
                    <a:gd name="connsiteY0" fmla="*/ 51848 h 215484"/>
                    <a:gd name="connsiteX1" fmla="*/ 133198 w 144982"/>
                    <a:gd name="connsiteY1" fmla="*/ 0 h 215484"/>
                    <a:gd name="connsiteX2" fmla="*/ 144982 w 144982"/>
                    <a:gd name="connsiteY2" fmla="*/ 158923 h 215484"/>
                    <a:gd name="connsiteX3" fmla="*/ 0 w 144982"/>
                    <a:gd name="connsiteY3" fmla="*/ 215484 h 215484"/>
                    <a:gd name="connsiteX4" fmla="*/ 0 w 144982"/>
                    <a:gd name="connsiteY4" fmla="*/ 51848 h 215484"/>
                    <a:gd name="connsiteX0" fmla="*/ 0 w 133198"/>
                    <a:gd name="connsiteY0" fmla="*/ 51848 h 215484"/>
                    <a:gd name="connsiteX1" fmla="*/ 133198 w 133198"/>
                    <a:gd name="connsiteY1" fmla="*/ 0 h 215484"/>
                    <a:gd name="connsiteX2" fmla="*/ 121414 w 133198"/>
                    <a:gd name="connsiteY2" fmla="*/ 182490 h 215484"/>
                    <a:gd name="connsiteX3" fmla="*/ 0 w 133198"/>
                    <a:gd name="connsiteY3" fmla="*/ 215484 h 215484"/>
                    <a:gd name="connsiteX4" fmla="*/ 0 w 133198"/>
                    <a:gd name="connsiteY4" fmla="*/ 51848 h 215484"/>
                    <a:gd name="connsiteX0" fmla="*/ 0 w 121414"/>
                    <a:gd name="connsiteY0" fmla="*/ 35352 h 198988"/>
                    <a:gd name="connsiteX1" fmla="*/ 114344 w 121414"/>
                    <a:gd name="connsiteY1" fmla="*/ 0 h 198988"/>
                    <a:gd name="connsiteX2" fmla="*/ 121414 w 121414"/>
                    <a:gd name="connsiteY2" fmla="*/ 165994 h 198988"/>
                    <a:gd name="connsiteX3" fmla="*/ 0 w 121414"/>
                    <a:gd name="connsiteY3" fmla="*/ 198988 h 198988"/>
                    <a:gd name="connsiteX4" fmla="*/ 0 w 121414"/>
                    <a:gd name="connsiteY4" fmla="*/ 35352 h 198988"/>
                    <a:gd name="connsiteX0" fmla="*/ 0 w 114344"/>
                    <a:gd name="connsiteY0" fmla="*/ 35352 h 198988"/>
                    <a:gd name="connsiteX1" fmla="*/ 114344 w 114344"/>
                    <a:gd name="connsiteY1" fmla="*/ 0 h 198988"/>
                    <a:gd name="connsiteX2" fmla="*/ 104917 w 114344"/>
                    <a:gd name="connsiteY2" fmla="*/ 165994 h 198988"/>
                    <a:gd name="connsiteX3" fmla="*/ 0 w 114344"/>
                    <a:gd name="connsiteY3" fmla="*/ 198988 h 198988"/>
                    <a:gd name="connsiteX4" fmla="*/ 0 w 114344"/>
                    <a:gd name="connsiteY4" fmla="*/ 35352 h 198988"/>
                    <a:gd name="connsiteX0" fmla="*/ 0 w 104917"/>
                    <a:gd name="connsiteY0" fmla="*/ 32996 h 196632"/>
                    <a:gd name="connsiteX1" fmla="*/ 102560 w 104917"/>
                    <a:gd name="connsiteY1" fmla="*/ 0 h 196632"/>
                    <a:gd name="connsiteX2" fmla="*/ 104917 w 104917"/>
                    <a:gd name="connsiteY2" fmla="*/ 163638 h 196632"/>
                    <a:gd name="connsiteX3" fmla="*/ 0 w 104917"/>
                    <a:gd name="connsiteY3" fmla="*/ 196632 h 196632"/>
                    <a:gd name="connsiteX4" fmla="*/ 0 w 104917"/>
                    <a:gd name="connsiteY4" fmla="*/ 32996 h 19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7" h="196632">
                      <a:moveTo>
                        <a:pt x="0" y="32996"/>
                      </a:moveTo>
                      <a:lnTo>
                        <a:pt x="102560" y="0"/>
                      </a:lnTo>
                      <a:cubicBezTo>
                        <a:pt x="103346" y="54546"/>
                        <a:pt x="104131" y="109092"/>
                        <a:pt x="104917" y="163638"/>
                      </a:cubicBezTo>
                      <a:lnTo>
                        <a:pt x="0" y="196632"/>
                      </a:lnTo>
                      <a:lnTo>
                        <a:pt x="0" y="32996"/>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8712EFFF-979A-4709-BDC7-0C7D965DD6A2}"/>
                  </a:ext>
                </a:extLst>
              </p:cNvPr>
              <p:cNvGrpSpPr/>
              <p:nvPr/>
            </p:nvGrpSpPr>
            <p:grpSpPr>
              <a:xfrm>
                <a:off x="4741717" y="1501257"/>
                <a:ext cx="450850" cy="285714"/>
                <a:chOff x="1833178" y="3724896"/>
                <a:chExt cx="675576" cy="312752"/>
              </a:xfrm>
            </p:grpSpPr>
            <p:sp>
              <p:nvSpPr>
                <p:cNvPr id="315" name="Parallelogram 51">
                  <a:extLst>
                    <a:ext uri="{FF2B5EF4-FFF2-40B4-BE49-F238E27FC236}">
                      <a16:creationId xmlns:a16="http://schemas.microsoft.com/office/drawing/2014/main" id="{FF7F574C-F6B1-44F8-933B-55E7F9628298}"/>
                    </a:ext>
                  </a:extLst>
                </p:cNvPr>
                <p:cNvSpPr/>
                <p:nvPr/>
              </p:nvSpPr>
              <p:spPr>
                <a:xfrm rot="430505" flipH="1" flipV="1">
                  <a:off x="1833178" y="3820968"/>
                  <a:ext cx="202632" cy="208676"/>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2779537"/>
                    <a:gd name="connsiteY0" fmla="*/ 217217 h 217217"/>
                    <a:gd name="connsiteX1" fmla="*/ 1 w 2779537"/>
                    <a:gd name="connsiteY1" fmla="*/ 35664 h 217217"/>
                    <a:gd name="connsiteX2" fmla="*/ 2509255 w 2779537"/>
                    <a:gd name="connsiteY2" fmla="*/ 0 h 217217"/>
                    <a:gd name="connsiteX3" fmla="*/ 2779536 w 2779537"/>
                    <a:gd name="connsiteY3" fmla="*/ 161098 h 217217"/>
                    <a:gd name="connsiteX4" fmla="*/ 376135 w 2779537"/>
                    <a:gd name="connsiteY4" fmla="*/ 217217 h 217217"/>
                    <a:gd name="connsiteX0" fmla="*/ 239216 w 2779537"/>
                    <a:gd name="connsiteY0" fmla="*/ 200943 h 200943"/>
                    <a:gd name="connsiteX1" fmla="*/ 1 w 2779537"/>
                    <a:gd name="connsiteY1" fmla="*/ 35664 h 200943"/>
                    <a:gd name="connsiteX2" fmla="*/ 2509255 w 2779537"/>
                    <a:gd name="connsiteY2" fmla="*/ 0 h 200943"/>
                    <a:gd name="connsiteX3" fmla="*/ 2779536 w 2779537"/>
                    <a:gd name="connsiteY3" fmla="*/ 161098 h 200943"/>
                    <a:gd name="connsiteX4" fmla="*/ 239216 w 2779537"/>
                    <a:gd name="connsiteY4" fmla="*/ 200943 h 200943"/>
                    <a:gd name="connsiteX0" fmla="*/ 200766 w 2779537"/>
                    <a:gd name="connsiteY0" fmla="*/ 193810 h 193810"/>
                    <a:gd name="connsiteX1" fmla="*/ 1 w 2779537"/>
                    <a:gd name="connsiteY1" fmla="*/ 35664 h 193810"/>
                    <a:gd name="connsiteX2" fmla="*/ 2509255 w 2779537"/>
                    <a:gd name="connsiteY2" fmla="*/ 0 h 193810"/>
                    <a:gd name="connsiteX3" fmla="*/ 2779536 w 2779537"/>
                    <a:gd name="connsiteY3" fmla="*/ 161098 h 193810"/>
                    <a:gd name="connsiteX4" fmla="*/ 200766 w 2779537"/>
                    <a:gd name="connsiteY4" fmla="*/ 193810 h 193810"/>
                    <a:gd name="connsiteX0" fmla="*/ 173205 w 2779537"/>
                    <a:gd name="connsiteY0" fmla="*/ 192043 h 192043"/>
                    <a:gd name="connsiteX1" fmla="*/ 1 w 2779537"/>
                    <a:gd name="connsiteY1" fmla="*/ 35664 h 192043"/>
                    <a:gd name="connsiteX2" fmla="*/ 2509255 w 2779537"/>
                    <a:gd name="connsiteY2" fmla="*/ 0 h 192043"/>
                    <a:gd name="connsiteX3" fmla="*/ 2779536 w 2779537"/>
                    <a:gd name="connsiteY3" fmla="*/ 161098 h 192043"/>
                    <a:gd name="connsiteX4" fmla="*/ 173205 w 2779537"/>
                    <a:gd name="connsiteY4" fmla="*/ 192043 h 192043"/>
                    <a:gd name="connsiteX0" fmla="*/ 128980 w 2779537"/>
                    <a:gd name="connsiteY0" fmla="*/ 193875 h 193875"/>
                    <a:gd name="connsiteX1" fmla="*/ 1 w 2779537"/>
                    <a:gd name="connsiteY1" fmla="*/ 35664 h 193875"/>
                    <a:gd name="connsiteX2" fmla="*/ 2509255 w 2779537"/>
                    <a:gd name="connsiteY2" fmla="*/ 0 h 193875"/>
                    <a:gd name="connsiteX3" fmla="*/ 2779536 w 2779537"/>
                    <a:gd name="connsiteY3" fmla="*/ 161098 h 193875"/>
                    <a:gd name="connsiteX4" fmla="*/ 128980 w 2779537"/>
                    <a:gd name="connsiteY4" fmla="*/ 193875 h 193875"/>
                    <a:gd name="connsiteX0" fmla="*/ 128980 w 2779537"/>
                    <a:gd name="connsiteY0" fmla="*/ 192275 h 192275"/>
                    <a:gd name="connsiteX1" fmla="*/ 1 w 2779537"/>
                    <a:gd name="connsiteY1" fmla="*/ 34064 h 192275"/>
                    <a:gd name="connsiteX2" fmla="*/ 2438542 w 2779537"/>
                    <a:gd name="connsiteY2" fmla="*/ 0 h 192275"/>
                    <a:gd name="connsiteX3" fmla="*/ 2779536 w 2779537"/>
                    <a:gd name="connsiteY3" fmla="*/ 159498 h 192275"/>
                    <a:gd name="connsiteX4" fmla="*/ 128980 w 2779537"/>
                    <a:gd name="connsiteY4" fmla="*/ 192275 h 192275"/>
                    <a:gd name="connsiteX0" fmla="*/ 128980 w 2741786"/>
                    <a:gd name="connsiteY0" fmla="*/ 192275 h 192275"/>
                    <a:gd name="connsiteX1" fmla="*/ 1 w 2741786"/>
                    <a:gd name="connsiteY1" fmla="*/ 34064 h 192275"/>
                    <a:gd name="connsiteX2" fmla="*/ 2438542 w 2741786"/>
                    <a:gd name="connsiteY2" fmla="*/ 0 h 192275"/>
                    <a:gd name="connsiteX3" fmla="*/ 2741785 w 2741786"/>
                    <a:gd name="connsiteY3" fmla="*/ 151848 h 192275"/>
                    <a:gd name="connsiteX4" fmla="*/ 128980 w 2741786"/>
                    <a:gd name="connsiteY4" fmla="*/ 192275 h 192275"/>
                    <a:gd name="connsiteX0" fmla="*/ 176770 w 2741786"/>
                    <a:gd name="connsiteY0" fmla="*/ 222145 h 222145"/>
                    <a:gd name="connsiteX1" fmla="*/ 1 w 2741786"/>
                    <a:gd name="connsiteY1" fmla="*/ 34064 h 222145"/>
                    <a:gd name="connsiteX2" fmla="*/ 2438542 w 2741786"/>
                    <a:gd name="connsiteY2" fmla="*/ 0 h 222145"/>
                    <a:gd name="connsiteX3" fmla="*/ 2741785 w 2741786"/>
                    <a:gd name="connsiteY3" fmla="*/ 151848 h 222145"/>
                    <a:gd name="connsiteX4" fmla="*/ 176770 w 2741786"/>
                    <a:gd name="connsiteY4" fmla="*/ 222145 h 22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786" h="222145">
                      <a:moveTo>
                        <a:pt x="176770" y="222145"/>
                      </a:moveTo>
                      <a:lnTo>
                        <a:pt x="1" y="34064"/>
                      </a:lnTo>
                      <a:lnTo>
                        <a:pt x="2438542" y="0"/>
                      </a:lnTo>
                      <a:lnTo>
                        <a:pt x="2741785" y="151848"/>
                      </a:lnTo>
                      <a:lnTo>
                        <a:pt x="176770" y="222145"/>
                      </a:lnTo>
                      <a:close/>
                    </a:path>
                  </a:pathLst>
                </a:cu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6" name="Group 315">
                  <a:extLst>
                    <a:ext uri="{FF2B5EF4-FFF2-40B4-BE49-F238E27FC236}">
                      <a16:creationId xmlns:a16="http://schemas.microsoft.com/office/drawing/2014/main" id="{A8D47D11-3439-40AD-89F3-39E47142AA5A}"/>
                    </a:ext>
                  </a:extLst>
                </p:cNvPr>
                <p:cNvGrpSpPr/>
                <p:nvPr/>
              </p:nvGrpSpPr>
              <p:grpSpPr>
                <a:xfrm>
                  <a:off x="1910889" y="3724896"/>
                  <a:ext cx="547680" cy="268919"/>
                  <a:chOff x="1910889" y="3724896"/>
                  <a:chExt cx="547680" cy="268919"/>
                </a:xfrm>
              </p:grpSpPr>
              <p:cxnSp>
                <p:nvCxnSpPr>
                  <p:cNvPr id="319" name="Straight Connector 318">
                    <a:extLst>
                      <a:ext uri="{FF2B5EF4-FFF2-40B4-BE49-F238E27FC236}">
                        <a16:creationId xmlns:a16="http://schemas.microsoft.com/office/drawing/2014/main" id="{288A3ABC-69BB-43C3-8503-B3105125F480}"/>
                      </a:ext>
                    </a:extLst>
                  </p:cNvPr>
                  <p:cNvCxnSpPr>
                    <a:cxnSpLocks/>
                  </p:cNvCxnSpPr>
                  <p:nvPr/>
                </p:nvCxnSpPr>
                <p:spPr>
                  <a:xfrm>
                    <a:off x="1910889" y="3724896"/>
                    <a:ext cx="547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0" name="Rectangle 319">
                    <a:extLst>
                      <a:ext uri="{FF2B5EF4-FFF2-40B4-BE49-F238E27FC236}">
                        <a16:creationId xmlns:a16="http://schemas.microsoft.com/office/drawing/2014/main" id="{38C5DCA1-9BB2-4D68-BF71-5FE139CC5754}"/>
                      </a:ext>
                    </a:extLst>
                  </p:cNvPr>
                  <p:cNvSpPr/>
                  <p:nvPr/>
                </p:nvSpPr>
                <p:spPr>
                  <a:xfrm>
                    <a:off x="1955627" y="3742441"/>
                    <a:ext cx="393221" cy="2513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Isosceles Triangle 240">
                    <a:extLst>
                      <a:ext uri="{FF2B5EF4-FFF2-40B4-BE49-F238E27FC236}">
                        <a16:creationId xmlns:a16="http://schemas.microsoft.com/office/drawing/2014/main" id="{D6183F4E-9034-48F9-9D5F-780F77F637EE}"/>
                      </a:ext>
                    </a:extLst>
                  </p:cNvPr>
                  <p:cNvSpPr/>
                  <p:nvPr/>
                </p:nvSpPr>
                <p:spPr>
                  <a:xfrm rot="12869430">
                    <a:off x="2304518" y="3843799"/>
                    <a:ext cx="112755" cy="135070"/>
                  </a:xfrm>
                  <a:custGeom>
                    <a:avLst/>
                    <a:gdLst>
                      <a:gd name="connsiteX0" fmla="*/ 0 w 134848"/>
                      <a:gd name="connsiteY0" fmla="*/ 130340 h 130340"/>
                      <a:gd name="connsiteX1" fmla="*/ 29538 w 134848"/>
                      <a:gd name="connsiteY1" fmla="*/ 0 h 130340"/>
                      <a:gd name="connsiteX2" fmla="*/ 134848 w 134848"/>
                      <a:gd name="connsiteY2" fmla="*/ 130340 h 130340"/>
                      <a:gd name="connsiteX3" fmla="*/ 0 w 134848"/>
                      <a:gd name="connsiteY3" fmla="*/ 130340 h 130340"/>
                      <a:gd name="connsiteX0" fmla="*/ 0 w 134848"/>
                      <a:gd name="connsiteY0" fmla="*/ 125239 h 125239"/>
                      <a:gd name="connsiteX1" fmla="*/ 38760 w 134848"/>
                      <a:gd name="connsiteY1" fmla="*/ 0 h 125239"/>
                      <a:gd name="connsiteX2" fmla="*/ 134848 w 134848"/>
                      <a:gd name="connsiteY2" fmla="*/ 125239 h 125239"/>
                      <a:gd name="connsiteX3" fmla="*/ 0 w 134848"/>
                      <a:gd name="connsiteY3" fmla="*/ 125239 h 125239"/>
                      <a:gd name="connsiteX0" fmla="*/ 0 w 119679"/>
                      <a:gd name="connsiteY0" fmla="*/ 134832 h 134832"/>
                      <a:gd name="connsiteX1" fmla="*/ 23591 w 119679"/>
                      <a:gd name="connsiteY1" fmla="*/ 0 h 134832"/>
                      <a:gd name="connsiteX2" fmla="*/ 119679 w 119679"/>
                      <a:gd name="connsiteY2" fmla="*/ 125239 h 134832"/>
                      <a:gd name="connsiteX3" fmla="*/ 0 w 119679"/>
                      <a:gd name="connsiteY3" fmla="*/ 134832 h 134832"/>
                      <a:gd name="connsiteX0" fmla="*/ 0 w 112755"/>
                      <a:gd name="connsiteY0" fmla="*/ 134832 h 144293"/>
                      <a:gd name="connsiteX1" fmla="*/ 23591 w 112755"/>
                      <a:gd name="connsiteY1" fmla="*/ 0 h 144293"/>
                      <a:gd name="connsiteX2" fmla="*/ 112755 w 112755"/>
                      <a:gd name="connsiteY2" fmla="*/ 144293 h 144293"/>
                      <a:gd name="connsiteX3" fmla="*/ 0 w 112755"/>
                      <a:gd name="connsiteY3" fmla="*/ 134832 h 144293"/>
                      <a:gd name="connsiteX0" fmla="*/ 0 w 112755"/>
                      <a:gd name="connsiteY0" fmla="*/ 125609 h 135070"/>
                      <a:gd name="connsiteX1" fmla="*/ 18490 w 112755"/>
                      <a:gd name="connsiteY1" fmla="*/ 0 h 135070"/>
                      <a:gd name="connsiteX2" fmla="*/ 112755 w 112755"/>
                      <a:gd name="connsiteY2" fmla="*/ 135070 h 135070"/>
                      <a:gd name="connsiteX3" fmla="*/ 0 w 112755"/>
                      <a:gd name="connsiteY3" fmla="*/ 125609 h 135070"/>
                    </a:gdLst>
                    <a:ahLst/>
                    <a:cxnLst>
                      <a:cxn ang="0">
                        <a:pos x="connsiteX0" y="connsiteY0"/>
                      </a:cxn>
                      <a:cxn ang="0">
                        <a:pos x="connsiteX1" y="connsiteY1"/>
                      </a:cxn>
                      <a:cxn ang="0">
                        <a:pos x="connsiteX2" y="connsiteY2"/>
                      </a:cxn>
                      <a:cxn ang="0">
                        <a:pos x="connsiteX3" y="connsiteY3"/>
                      </a:cxn>
                    </a:cxnLst>
                    <a:rect l="l" t="t" r="r" b="b"/>
                    <a:pathLst>
                      <a:path w="112755" h="135070">
                        <a:moveTo>
                          <a:pt x="0" y="125609"/>
                        </a:moveTo>
                        <a:lnTo>
                          <a:pt x="18490" y="0"/>
                        </a:lnTo>
                        <a:lnTo>
                          <a:pt x="112755" y="135070"/>
                        </a:lnTo>
                        <a:lnTo>
                          <a:pt x="0" y="125609"/>
                        </a:lnTo>
                        <a:close/>
                      </a:path>
                    </a:pathLst>
                  </a:cu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455FD85E-01BD-49B2-B212-CE07A8B804F3}"/>
                      </a:ext>
                    </a:extLst>
                  </p:cNvPr>
                  <p:cNvSpPr/>
                  <p:nvPr/>
                </p:nvSpPr>
                <p:spPr>
                  <a:xfrm>
                    <a:off x="2351292" y="3741425"/>
                    <a:ext cx="88208" cy="15473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E0F1D2DA-80CE-4785-8477-AE31CBC0B782}"/>
                      </a:ext>
                    </a:extLst>
                  </p:cNvPr>
                  <p:cNvSpPr/>
                  <p:nvPr/>
                </p:nvSpPr>
                <p:spPr>
                  <a:xfrm>
                    <a:off x="1988385"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05896B60-BF9E-45B3-B4AB-7CF07426A0B4}"/>
                      </a:ext>
                    </a:extLst>
                  </p:cNvPr>
                  <p:cNvSpPr/>
                  <p:nvPr/>
                </p:nvSpPr>
                <p:spPr>
                  <a:xfrm>
                    <a:off x="2110376"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42A5CB77-BBC5-4FBF-8830-3C05F68B2FD7}"/>
                      </a:ext>
                    </a:extLst>
                  </p:cNvPr>
                  <p:cNvSpPr/>
                  <p:nvPr/>
                </p:nvSpPr>
                <p:spPr>
                  <a:xfrm>
                    <a:off x="2230859"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7" name="Rectangle 316">
                  <a:extLst>
                    <a:ext uri="{FF2B5EF4-FFF2-40B4-BE49-F238E27FC236}">
                      <a16:creationId xmlns:a16="http://schemas.microsoft.com/office/drawing/2014/main" id="{255FFEDA-8D48-4D69-A585-BB7929884C53}"/>
                    </a:ext>
                  </a:extLst>
                </p:cNvPr>
                <p:cNvSpPr/>
                <p:nvPr/>
              </p:nvSpPr>
              <p:spPr>
                <a:xfrm>
                  <a:off x="1838507" y="3874012"/>
                  <a:ext cx="565904" cy="16363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248">
                  <a:extLst>
                    <a:ext uri="{FF2B5EF4-FFF2-40B4-BE49-F238E27FC236}">
                      <a16:creationId xmlns:a16="http://schemas.microsoft.com/office/drawing/2014/main" id="{D0F9C3DB-DDF3-4D3A-B9A6-4FFC13CE6875}"/>
                    </a:ext>
                  </a:extLst>
                </p:cNvPr>
                <p:cNvSpPr/>
                <p:nvPr/>
              </p:nvSpPr>
              <p:spPr>
                <a:xfrm>
                  <a:off x="2403837" y="3841016"/>
                  <a:ext cx="104917" cy="196632"/>
                </a:xfrm>
                <a:custGeom>
                  <a:avLst/>
                  <a:gdLst>
                    <a:gd name="connsiteX0" fmla="*/ 0 w 140269"/>
                    <a:gd name="connsiteY0" fmla="*/ 0 h 163636"/>
                    <a:gd name="connsiteX1" fmla="*/ 140269 w 140269"/>
                    <a:gd name="connsiteY1" fmla="*/ 0 h 163636"/>
                    <a:gd name="connsiteX2" fmla="*/ 140269 w 140269"/>
                    <a:gd name="connsiteY2" fmla="*/ 163636 h 163636"/>
                    <a:gd name="connsiteX3" fmla="*/ 0 w 140269"/>
                    <a:gd name="connsiteY3" fmla="*/ 163636 h 163636"/>
                    <a:gd name="connsiteX4" fmla="*/ 0 w 140269"/>
                    <a:gd name="connsiteY4" fmla="*/ 0 h 163636"/>
                    <a:gd name="connsiteX0" fmla="*/ 0 w 140269"/>
                    <a:gd name="connsiteY0" fmla="*/ 51848 h 215484"/>
                    <a:gd name="connsiteX1" fmla="*/ 133198 w 140269"/>
                    <a:gd name="connsiteY1" fmla="*/ 0 h 215484"/>
                    <a:gd name="connsiteX2" fmla="*/ 140269 w 140269"/>
                    <a:gd name="connsiteY2" fmla="*/ 215484 h 215484"/>
                    <a:gd name="connsiteX3" fmla="*/ 0 w 140269"/>
                    <a:gd name="connsiteY3" fmla="*/ 215484 h 215484"/>
                    <a:gd name="connsiteX4" fmla="*/ 0 w 140269"/>
                    <a:gd name="connsiteY4" fmla="*/ 51848 h 215484"/>
                    <a:gd name="connsiteX0" fmla="*/ 0 w 144982"/>
                    <a:gd name="connsiteY0" fmla="*/ 51848 h 215484"/>
                    <a:gd name="connsiteX1" fmla="*/ 133198 w 144982"/>
                    <a:gd name="connsiteY1" fmla="*/ 0 h 215484"/>
                    <a:gd name="connsiteX2" fmla="*/ 144982 w 144982"/>
                    <a:gd name="connsiteY2" fmla="*/ 158923 h 215484"/>
                    <a:gd name="connsiteX3" fmla="*/ 0 w 144982"/>
                    <a:gd name="connsiteY3" fmla="*/ 215484 h 215484"/>
                    <a:gd name="connsiteX4" fmla="*/ 0 w 144982"/>
                    <a:gd name="connsiteY4" fmla="*/ 51848 h 215484"/>
                    <a:gd name="connsiteX0" fmla="*/ 0 w 133198"/>
                    <a:gd name="connsiteY0" fmla="*/ 51848 h 215484"/>
                    <a:gd name="connsiteX1" fmla="*/ 133198 w 133198"/>
                    <a:gd name="connsiteY1" fmla="*/ 0 h 215484"/>
                    <a:gd name="connsiteX2" fmla="*/ 121414 w 133198"/>
                    <a:gd name="connsiteY2" fmla="*/ 182490 h 215484"/>
                    <a:gd name="connsiteX3" fmla="*/ 0 w 133198"/>
                    <a:gd name="connsiteY3" fmla="*/ 215484 h 215484"/>
                    <a:gd name="connsiteX4" fmla="*/ 0 w 133198"/>
                    <a:gd name="connsiteY4" fmla="*/ 51848 h 215484"/>
                    <a:gd name="connsiteX0" fmla="*/ 0 w 121414"/>
                    <a:gd name="connsiteY0" fmla="*/ 35352 h 198988"/>
                    <a:gd name="connsiteX1" fmla="*/ 114344 w 121414"/>
                    <a:gd name="connsiteY1" fmla="*/ 0 h 198988"/>
                    <a:gd name="connsiteX2" fmla="*/ 121414 w 121414"/>
                    <a:gd name="connsiteY2" fmla="*/ 165994 h 198988"/>
                    <a:gd name="connsiteX3" fmla="*/ 0 w 121414"/>
                    <a:gd name="connsiteY3" fmla="*/ 198988 h 198988"/>
                    <a:gd name="connsiteX4" fmla="*/ 0 w 121414"/>
                    <a:gd name="connsiteY4" fmla="*/ 35352 h 198988"/>
                    <a:gd name="connsiteX0" fmla="*/ 0 w 114344"/>
                    <a:gd name="connsiteY0" fmla="*/ 35352 h 198988"/>
                    <a:gd name="connsiteX1" fmla="*/ 114344 w 114344"/>
                    <a:gd name="connsiteY1" fmla="*/ 0 h 198988"/>
                    <a:gd name="connsiteX2" fmla="*/ 104917 w 114344"/>
                    <a:gd name="connsiteY2" fmla="*/ 165994 h 198988"/>
                    <a:gd name="connsiteX3" fmla="*/ 0 w 114344"/>
                    <a:gd name="connsiteY3" fmla="*/ 198988 h 198988"/>
                    <a:gd name="connsiteX4" fmla="*/ 0 w 114344"/>
                    <a:gd name="connsiteY4" fmla="*/ 35352 h 198988"/>
                    <a:gd name="connsiteX0" fmla="*/ 0 w 104917"/>
                    <a:gd name="connsiteY0" fmla="*/ 32996 h 196632"/>
                    <a:gd name="connsiteX1" fmla="*/ 102560 w 104917"/>
                    <a:gd name="connsiteY1" fmla="*/ 0 h 196632"/>
                    <a:gd name="connsiteX2" fmla="*/ 104917 w 104917"/>
                    <a:gd name="connsiteY2" fmla="*/ 163638 h 196632"/>
                    <a:gd name="connsiteX3" fmla="*/ 0 w 104917"/>
                    <a:gd name="connsiteY3" fmla="*/ 196632 h 196632"/>
                    <a:gd name="connsiteX4" fmla="*/ 0 w 104917"/>
                    <a:gd name="connsiteY4" fmla="*/ 32996 h 19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7" h="196632">
                      <a:moveTo>
                        <a:pt x="0" y="32996"/>
                      </a:moveTo>
                      <a:lnTo>
                        <a:pt x="102560" y="0"/>
                      </a:lnTo>
                      <a:cubicBezTo>
                        <a:pt x="103346" y="54546"/>
                        <a:pt x="104131" y="109092"/>
                        <a:pt x="104917" y="163638"/>
                      </a:cubicBezTo>
                      <a:lnTo>
                        <a:pt x="0" y="196632"/>
                      </a:lnTo>
                      <a:lnTo>
                        <a:pt x="0" y="32996"/>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8B9F5F80-B7E1-4DAA-8AF3-8F3D42745188}"/>
                  </a:ext>
                </a:extLst>
              </p:cNvPr>
              <p:cNvGrpSpPr/>
              <p:nvPr/>
            </p:nvGrpSpPr>
            <p:grpSpPr>
              <a:xfrm>
                <a:off x="3097634" y="3036600"/>
                <a:ext cx="606047" cy="392400"/>
                <a:chOff x="1833178" y="3724896"/>
                <a:chExt cx="675576" cy="312752"/>
              </a:xfrm>
            </p:grpSpPr>
            <p:sp>
              <p:nvSpPr>
                <p:cNvPr id="304" name="Parallelogram 51">
                  <a:extLst>
                    <a:ext uri="{FF2B5EF4-FFF2-40B4-BE49-F238E27FC236}">
                      <a16:creationId xmlns:a16="http://schemas.microsoft.com/office/drawing/2014/main" id="{8A5C307C-1023-48A3-B65B-B0D5B9EE74BA}"/>
                    </a:ext>
                  </a:extLst>
                </p:cNvPr>
                <p:cNvSpPr/>
                <p:nvPr/>
              </p:nvSpPr>
              <p:spPr>
                <a:xfrm rot="430505" flipH="1" flipV="1">
                  <a:off x="1833178" y="3820968"/>
                  <a:ext cx="202632" cy="208676"/>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2779537"/>
                    <a:gd name="connsiteY0" fmla="*/ 217217 h 217217"/>
                    <a:gd name="connsiteX1" fmla="*/ 1 w 2779537"/>
                    <a:gd name="connsiteY1" fmla="*/ 35664 h 217217"/>
                    <a:gd name="connsiteX2" fmla="*/ 2509255 w 2779537"/>
                    <a:gd name="connsiteY2" fmla="*/ 0 h 217217"/>
                    <a:gd name="connsiteX3" fmla="*/ 2779536 w 2779537"/>
                    <a:gd name="connsiteY3" fmla="*/ 161098 h 217217"/>
                    <a:gd name="connsiteX4" fmla="*/ 376135 w 2779537"/>
                    <a:gd name="connsiteY4" fmla="*/ 217217 h 217217"/>
                    <a:gd name="connsiteX0" fmla="*/ 239216 w 2779537"/>
                    <a:gd name="connsiteY0" fmla="*/ 200943 h 200943"/>
                    <a:gd name="connsiteX1" fmla="*/ 1 w 2779537"/>
                    <a:gd name="connsiteY1" fmla="*/ 35664 h 200943"/>
                    <a:gd name="connsiteX2" fmla="*/ 2509255 w 2779537"/>
                    <a:gd name="connsiteY2" fmla="*/ 0 h 200943"/>
                    <a:gd name="connsiteX3" fmla="*/ 2779536 w 2779537"/>
                    <a:gd name="connsiteY3" fmla="*/ 161098 h 200943"/>
                    <a:gd name="connsiteX4" fmla="*/ 239216 w 2779537"/>
                    <a:gd name="connsiteY4" fmla="*/ 200943 h 200943"/>
                    <a:gd name="connsiteX0" fmla="*/ 200766 w 2779537"/>
                    <a:gd name="connsiteY0" fmla="*/ 193810 h 193810"/>
                    <a:gd name="connsiteX1" fmla="*/ 1 w 2779537"/>
                    <a:gd name="connsiteY1" fmla="*/ 35664 h 193810"/>
                    <a:gd name="connsiteX2" fmla="*/ 2509255 w 2779537"/>
                    <a:gd name="connsiteY2" fmla="*/ 0 h 193810"/>
                    <a:gd name="connsiteX3" fmla="*/ 2779536 w 2779537"/>
                    <a:gd name="connsiteY3" fmla="*/ 161098 h 193810"/>
                    <a:gd name="connsiteX4" fmla="*/ 200766 w 2779537"/>
                    <a:gd name="connsiteY4" fmla="*/ 193810 h 193810"/>
                    <a:gd name="connsiteX0" fmla="*/ 173205 w 2779537"/>
                    <a:gd name="connsiteY0" fmla="*/ 192043 h 192043"/>
                    <a:gd name="connsiteX1" fmla="*/ 1 w 2779537"/>
                    <a:gd name="connsiteY1" fmla="*/ 35664 h 192043"/>
                    <a:gd name="connsiteX2" fmla="*/ 2509255 w 2779537"/>
                    <a:gd name="connsiteY2" fmla="*/ 0 h 192043"/>
                    <a:gd name="connsiteX3" fmla="*/ 2779536 w 2779537"/>
                    <a:gd name="connsiteY3" fmla="*/ 161098 h 192043"/>
                    <a:gd name="connsiteX4" fmla="*/ 173205 w 2779537"/>
                    <a:gd name="connsiteY4" fmla="*/ 192043 h 192043"/>
                    <a:gd name="connsiteX0" fmla="*/ 128980 w 2779537"/>
                    <a:gd name="connsiteY0" fmla="*/ 193875 h 193875"/>
                    <a:gd name="connsiteX1" fmla="*/ 1 w 2779537"/>
                    <a:gd name="connsiteY1" fmla="*/ 35664 h 193875"/>
                    <a:gd name="connsiteX2" fmla="*/ 2509255 w 2779537"/>
                    <a:gd name="connsiteY2" fmla="*/ 0 h 193875"/>
                    <a:gd name="connsiteX3" fmla="*/ 2779536 w 2779537"/>
                    <a:gd name="connsiteY3" fmla="*/ 161098 h 193875"/>
                    <a:gd name="connsiteX4" fmla="*/ 128980 w 2779537"/>
                    <a:gd name="connsiteY4" fmla="*/ 193875 h 193875"/>
                    <a:gd name="connsiteX0" fmla="*/ 128980 w 2779537"/>
                    <a:gd name="connsiteY0" fmla="*/ 192275 h 192275"/>
                    <a:gd name="connsiteX1" fmla="*/ 1 w 2779537"/>
                    <a:gd name="connsiteY1" fmla="*/ 34064 h 192275"/>
                    <a:gd name="connsiteX2" fmla="*/ 2438542 w 2779537"/>
                    <a:gd name="connsiteY2" fmla="*/ 0 h 192275"/>
                    <a:gd name="connsiteX3" fmla="*/ 2779536 w 2779537"/>
                    <a:gd name="connsiteY3" fmla="*/ 159498 h 192275"/>
                    <a:gd name="connsiteX4" fmla="*/ 128980 w 2779537"/>
                    <a:gd name="connsiteY4" fmla="*/ 192275 h 192275"/>
                    <a:gd name="connsiteX0" fmla="*/ 128980 w 2741786"/>
                    <a:gd name="connsiteY0" fmla="*/ 192275 h 192275"/>
                    <a:gd name="connsiteX1" fmla="*/ 1 w 2741786"/>
                    <a:gd name="connsiteY1" fmla="*/ 34064 h 192275"/>
                    <a:gd name="connsiteX2" fmla="*/ 2438542 w 2741786"/>
                    <a:gd name="connsiteY2" fmla="*/ 0 h 192275"/>
                    <a:gd name="connsiteX3" fmla="*/ 2741785 w 2741786"/>
                    <a:gd name="connsiteY3" fmla="*/ 151848 h 192275"/>
                    <a:gd name="connsiteX4" fmla="*/ 128980 w 2741786"/>
                    <a:gd name="connsiteY4" fmla="*/ 192275 h 192275"/>
                    <a:gd name="connsiteX0" fmla="*/ 176770 w 2741786"/>
                    <a:gd name="connsiteY0" fmla="*/ 222145 h 222145"/>
                    <a:gd name="connsiteX1" fmla="*/ 1 w 2741786"/>
                    <a:gd name="connsiteY1" fmla="*/ 34064 h 222145"/>
                    <a:gd name="connsiteX2" fmla="*/ 2438542 w 2741786"/>
                    <a:gd name="connsiteY2" fmla="*/ 0 h 222145"/>
                    <a:gd name="connsiteX3" fmla="*/ 2741785 w 2741786"/>
                    <a:gd name="connsiteY3" fmla="*/ 151848 h 222145"/>
                    <a:gd name="connsiteX4" fmla="*/ 176770 w 2741786"/>
                    <a:gd name="connsiteY4" fmla="*/ 222145 h 22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786" h="222145">
                      <a:moveTo>
                        <a:pt x="176770" y="222145"/>
                      </a:moveTo>
                      <a:lnTo>
                        <a:pt x="1" y="34064"/>
                      </a:lnTo>
                      <a:lnTo>
                        <a:pt x="2438542" y="0"/>
                      </a:lnTo>
                      <a:lnTo>
                        <a:pt x="2741785" y="151848"/>
                      </a:lnTo>
                      <a:lnTo>
                        <a:pt x="176770" y="222145"/>
                      </a:lnTo>
                      <a:close/>
                    </a:path>
                  </a:pathLst>
                </a:cu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5" name="Group 304">
                  <a:extLst>
                    <a:ext uri="{FF2B5EF4-FFF2-40B4-BE49-F238E27FC236}">
                      <a16:creationId xmlns:a16="http://schemas.microsoft.com/office/drawing/2014/main" id="{1F941E85-F614-44F1-B188-6CDA4D3D3015}"/>
                    </a:ext>
                  </a:extLst>
                </p:cNvPr>
                <p:cNvGrpSpPr/>
                <p:nvPr/>
              </p:nvGrpSpPr>
              <p:grpSpPr>
                <a:xfrm>
                  <a:off x="1910889" y="3724896"/>
                  <a:ext cx="547680" cy="268919"/>
                  <a:chOff x="1910889" y="3724896"/>
                  <a:chExt cx="547680" cy="268919"/>
                </a:xfrm>
              </p:grpSpPr>
              <p:cxnSp>
                <p:nvCxnSpPr>
                  <p:cNvPr id="308" name="Straight Connector 307">
                    <a:extLst>
                      <a:ext uri="{FF2B5EF4-FFF2-40B4-BE49-F238E27FC236}">
                        <a16:creationId xmlns:a16="http://schemas.microsoft.com/office/drawing/2014/main" id="{A6A892D5-D685-4AAB-9410-6E8CCA29B7B1}"/>
                      </a:ext>
                    </a:extLst>
                  </p:cNvPr>
                  <p:cNvCxnSpPr>
                    <a:cxnSpLocks/>
                  </p:cNvCxnSpPr>
                  <p:nvPr/>
                </p:nvCxnSpPr>
                <p:spPr>
                  <a:xfrm>
                    <a:off x="1910889" y="3724896"/>
                    <a:ext cx="547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9" name="Rectangle 308">
                    <a:extLst>
                      <a:ext uri="{FF2B5EF4-FFF2-40B4-BE49-F238E27FC236}">
                        <a16:creationId xmlns:a16="http://schemas.microsoft.com/office/drawing/2014/main" id="{732AB802-45D1-483C-AF09-FD05D6C76C68}"/>
                      </a:ext>
                    </a:extLst>
                  </p:cNvPr>
                  <p:cNvSpPr/>
                  <p:nvPr/>
                </p:nvSpPr>
                <p:spPr>
                  <a:xfrm>
                    <a:off x="1955627" y="3742441"/>
                    <a:ext cx="393221" cy="25137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Isosceles Triangle 240">
                    <a:extLst>
                      <a:ext uri="{FF2B5EF4-FFF2-40B4-BE49-F238E27FC236}">
                        <a16:creationId xmlns:a16="http://schemas.microsoft.com/office/drawing/2014/main" id="{C1119256-FB97-4953-8540-85901651295F}"/>
                      </a:ext>
                    </a:extLst>
                  </p:cNvPr>
                  <p:cNvSpPr/>
                  <p:nvPr/>
                </p:nvSpPr>
                <p:spPr>
                  <a:xfrm rot="12869430">
                    <a:off x="2304518" y="3843799"/>
                    <a:ext cx="112755" cy="135070"/>
                  </a:xfrm>
                  <a:custGeom>
                    <a:avLst/>
                    <a:gdLst>
                      <a:gd name="connsiteX0" fmla="*/ 0 w 134848"/>
                      <a:gd name="connsiteY0" fmla="*/ 130340 h 130340"/>
                      <a:gd name="connsiteX1" fmla="*/ 29538 w 134848"/>
                      <a:gd name="connsiteY1" fmla="*/ 0 h 130340"/>
                      <a:gd name="connsiteX2" fmla="*/ 134848 w 134848"/>
                      <a:gd name="connsiteY2" fmla="*/ 130340 h 130340"/>
                      <a:gd name="connsiteX3" fmla="*/ 0 w 134848"/>
                      <a:gd name="connsiteY3" fmla="*/ 130340 h 130340"/>
                      <a:gd name="connsiteX0" fmla="*/ 0 w 134848"/>
                      <a:gd name="connsiteY0" fmla="*/ 125239 h 125239"/>
                      <a:gd name="connsiteX1" fmla="*/ 38760 w 134848"/>
                      <a:gd name="connsiteY1" fmla="*/ 0 h 125239"/>
                      <a:gd name="connsiteX2" fmla="*/ 134848 w 134848"/>
                      <a:gd name="connsiteY2" fmla="*/ 125239 h 125239"/>
                      <a:gd name="connsiteX3" fmla="*/ 0 w 134848"/>
                      <a:gd name="connsiteY3" fmla="*/ 125239 h 125239"/>
                      <a:gd name="connsiteX0" fmla="*/ 0 w 119679"/>
                      <a:gd name="connsiteY0" fmla="*/ 134832 h 134832"/>
                      <a:gd name="connsiteX1" fmla="*/ 23591 w 119679"/>
                      <a:gd name="connsiteY1" fmla="*/ 0 h 134832"/>
                      <a:gd name="connsiteX2" fmla="*/ 119679 w 119679"/>
                      <a:gd name="connsiteY2" fmla="*/ 125239 h 134832"/>
                      <a:gd name="connsiteX3" fmla="*/ 0 w 119679"/>
                      <a:gd name="connsiteY3" fmla="*/ 134832 h 134832"/>
                      <a:gd name="connsiteX0" fmla="*/ 0 w 112755"/>
                      <a:gd name="connsiteY0" fmla="*/ 134832 h 144293"/>
                      <a:gd name="connsiteX1" fmla="*/ 23591 w 112755"/>
                      <a:gd name="connsiteY1" fmla="*/ 0 h 144293"/>
                      <a:gd name="connsiteX2" fmla="*/ 112755 w 112755"/>
                      <a:gd name="connsiteY2" fmla="*/ 144293 h 144293"/>
                      <a:gd name="connsiteX3" fmla="*/ 0 w 112755"/>
                      <a:gd name="connsiteY3" fmla="*/ 134832 h 144293"/>
                      <a:gd name="connsiteX0" fmla="*/ 0 w 112755"/>
                      <a:gd name="connsiteY0" fmla="*/ 125609 h 135070"/>
                      <a:gd name="connsiteX1" fmla="*/ 18490 w 112755"/>
                      <a:gd name="connsiteY1" fmla="*/ 0 h 135070"/>
                      <a:gd name="connsiteX2" fmla="*/ 112755 w 112755"/>
                      <a:gd name="connsiteY2" fmla="*/ 135070 h 135070"/>
                      <a:gd name="connsiteX3" fmla="*/ 0 w 112755"/>
                      <a:gd name="connsiteY3" fmla="*/ 125609 h 135070"/>
                    </a:gdLst>
                    <a:ahLst/>
                    <a:cxnLst>
                      <a:cxn ang="0">
                        <a:pos x="connsiteX0" y="connsiteY0"/>
                      </a:cxn>
                      <a:cxn ang="0">
                        <a:pos x="connsiteX1" y="connsiteY1"/>
                      </a:cxn>
                      <a:cxn ang="0">
                        <a:pos x="connsiteX2" y="connsiteY2"/>
                      </a:cxn>
                      <a:cxn ang="0">
                        <a:pos x="connsiteX3" y="connsiteY3"/>
                      </a:cxn>
                    </a:cxnLst>
                    <a:rect l="l" t="t" r="r" b="b"/>
                    <a:pathLst>
                      <a:path w="112755" h="135070">
                        <a:moveTo>
                          <a:pt x="0" y="125609"/>
                        </a:moveTo>
                        <a:lnTo>
                          <a:pt x="18490" y="0"/>
                        </a:lnTo>
                        <a:lnTo>
                          <a:pt x="112755" y="135070"/>
                        </a:lnTo>
                        <a:lnTo>
                          <a:pt x="0" y="125609"/>
                        </a:lnTo>
                        <a:close/>
                      </a:path>
                    </a:pathLst>
                  </a:cu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939E22A0-D96D-44BE-8E60-9CA62A3551E0}"/>
                      </a:ext>
                    </a:extLst>
                  </p:cNvPr>
                  <p:cNvSpPr/>
                  <p:nvPr/>
                </p:nvSpPr>
                <p:spPr>
                  <a:xfrm>
                    <a:off x="2351292" y="3741425"/>
                    <a:ext cx="88208" cy="15473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763E27B4-5B44-4070-B27B-18681EF1F9BA}"/>
                      </a:ext>
                    </a:extLst>
                  </p:cNvPr>
                  <p:cNvSpPr/>
                  <p:nvPr/>
                </p:nvSpPr>
                <p:spPr>
                  <a:xfrm>
                    <a:off x="1988385"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6D839E50-B2EA-4447-B6E2-53FD0732459D}"/>
                      </a:ext>
                    </a:extLst>
                  </p:cNvPr>
                  <p:cNvSpPr/>
                  <p:nvPr/>
                </p:nvSpPr>
                <p:spPr>
                  <a:xfrm>
                    <a:off x="2110376"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8B42BD02-057A-4F5D-906C-47F4811A88CE}"/>
                      </a:ext>
                    </a:extLst>
                  </p:cNvPr>
                  <p:cNvSpPr/>
                  <p:nvPr/>
                </p:nvSpPr>
                <p:spPr>
                  <a:xfrm>
                    <a:off x="2230859" y="3772981"/>
                    <a:ext cx="91525" cy="205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6" name="Rectangle 305">
                  <a:extLst>
                    <a:ext uri="{FF2B5EF4-FFF2-40B4-BE49-F238E27FC236}">
                      <a16:creationId xmlns:a16="http://schemas.microsoft.com/office/drawing/2014/main" id="{FB025B79-568A-4692-A03F-30AC725CD343}"/>
                    </a:ext>
                  </a:extLst>
                </p:cNvPr>
                <p:cNvSpPr/>
                <p:nvPr/>
              </p:nvSpPr>
              <p:spPr>
                <a:xfrm>
                  <a:off x="1838507" y="3874012"/>
                  <a:ext cx="565904" cy="16363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248">
                  <a:extLst>
                    <a:ext uri="{FF2B5EF4-FFF2-40B4-BE49-F238E27FC236}">
                      <a16:creationId xmlns:a16="http://schemas.microsoft.com/office/drawing/2014/main" id="{CD4B47A1-931E-43FB-AC05-C84C4BE2B8AA}"/>
                    </a:ext>
                  </a:extLst>
                </p:cNvPr>
                <p:cNvSpPr/>
                <p:nvPr/>
              </p:nvSpPr>
              <p:spPr>
                <a:xfrm>
                  <a:off x="2403837" y="3841016"/>
                  <a:ext cx="104917" cy="196632"/>
                </a:xfrm>
                <a:custGeom>
                  <a:avLst/>
                  <a:gdLst>
                    <a:gd name="connsiteX0" fmla="*/ 0 w 140269"/>
                    <a:gd name="connsiteY0" fmla="*/ 0 h 163636"/>
                    <a:gd name="connsiteX1" fmla="*/ 140269 w 140269"/>
                    <a:gd name="connsiteY1" fmla="*/ 0 h 163636"/>
                    <a:gd name="connsiteX2" fmla="*/ 140269 w 140269"/>
                    <a:gd name="connsiteY2" fmla="*/ 163636 h 163636"/>
                    <a:gd name="connsiteX3" fmla="*/ 0 w 140269"/>
                    <a:gd name="connsiteY3" fmla="*/ 163636 h 163636"/>
                    <a:gd name="connsiteX4" fmla="*/ 0 w 140269"/>
                    <a:gd name="connsiteY4" fmla="*/ 0 h 163636"/>
                    <a:gd name="connsiteX0" fmla="*/ 0 w 140269"/>
                    <a:gd name="connsiteY0" fmla="*/ 51848 h 215484"/>
                    <a:gd name="connsiteX1" fmla="*/ 133198 w 140269"/>
                    <a:gd name="connsiteY1" fmla="*/ 0 h 215484"/>
                    <a:gd name="connsiteX2" fmla="*/ 140269 w 140269"/>
                    <a:gd name="connsiteY2" fmla="*/ 215484 h 215484"/>
                    <a:gd name="connsiteX3" fmla="*/ 0 w 140269"/>
                    <a:gd name="connsiteY3" fmla="*/ 215484 h 215484"/>
                    <a:gd name="connsiteX4" fmla="*/ 0 w 140269"/>
                    <a:gd name="connsiteY4" fmla="*/ 51848 h 215484"/>
                    <a:gd name="connsiteX0" fmla="*/ 0 w 144982"/>
                    <a:gd name="connsiteY0" fmla="*/ 51848 h 215484"/>
                    <a:gd name="connsiteX1" fmla="*/ 133198 w 144982"/>
                    <a:gd name="connsiteY1" fmla="*/ 0 h 215484"/>
                    <a:gd name="connsiteX2" fmla="*/ 144982 w 144982"/>
                    <a:gd name="connsiteY2" fmla="*/ 158923 h 215484"/>
                    <a:gd name="connsiteX3" fmla="*/ 0 w 144982"/>
                    <a:gd name="connsiteY3" fmla="*/ 215484 h 215484"/>
                    <a:gd name="connsiteX4" fmla="*/ 0 w 144982"/>
                    <a:gd name="connsiteY4" fmla="*/ 51848 h 215484"/>
                    <a:gd name="connsiteX0" fmla="*/ 0 w 133198"/>
                    <a:gd name="connsiteY0" fmla="*/ 51848 h 215484"/>
                    <a:gd name="connsiteX1" fmla="*/ 133198 w 133198"/>
                    <a:gd name="connsiteY1" fmla="*/ 0 h 215484"/>
                    <a:gd name="connsiteX2" fmla="*/ 121414 w 133198"/>
                    <a:gd name="connsiteY2" fmla="*/ 182490 h 215484"/>
                    <a:gd name="connsiteX3" fmla="*/ 0 w 133198"/>
                    <a:gd name="connsiteY3" fmla="*/ 215484 h 215484"/>
                    <a:gd name="connsiteX4" fmla="*/ 0 w 133198"/>
                    <a:gd name="connsiteY4" fmla="*/ 51848 h 215484"/>
                    <a:gd name="connsiteX0" fmla="*/ 0 w 121414"/>
                    <a:gd name="connsiteY0" fmla="*/ 35352 h 198988"/>
                    <a:gd name="connsiteX1" fmla="*/ 114344 w 121414"/>
                    <a:gd name="connsiteY1" fmla="*/ 0 h 198988"/>
                    <a:gd name="connsiteX2" fmla="*/ 121414 w 121414"/>
                    <a:gd name="connsiteY2" fmla="*/ 165994 h 198988"/>
                    <a:gd name="connsiteX3" fmla="*/ 0 w 121414"/>
                    <a:gd name="connsiteY3" fmla="*/ 198988 h 198988"/>
                    <a:gd name="connsiteX4" fmla="*/ 0 w 121414"/>
                    <a:gd name="connsiteY4" fmla="*/ 35352 h 198988"/>
                    <a:gd name="connsiteX0" fmla="*/ 0 w 114344"/>
                    <a:gd name="connsiteY0" fmla="*/ 35352 h 198988"/>
                    <a:gd name="connsiteX1" fmla="*/ 114344 w 114344"/>
                    <a:gd name="connsiteY1" fmla="*/ 0 h 198988"/>
                    <a:gd name="connsiteX2" fmla="*/ 104917 w 114344"/>
                    <a:gd name="connsiteY2" fmla="*/ 165994 h 198988"/>
                    <a:gd name="connsiteX3" fmla="*/ 0 w 114344"/>
                    <a:gd name="connsiteY3" fmla="*/ 198988 h 198988"/>
                    <a:gd name="connsiteX4" fmla="*/ 0 w 114344"/>
                    <a:gd name="connsiteY4" fmla="*/ 35352 h 198988"/>
                    <a:gd name="connsiteX0" fmla="*/ 0 w 104917"/>
                    <a:gd name="connsiteY0" fmla="*/ 32996 h 196632"/>
                    <a:gd name="connsiteX1" fmla="*/ 102560 w 104917"/>
                    <a:gd name="connsiteY1" fmla="*/ 0 h 196632"/>
                    <a:gd name="connsiteX2" fmla="*/ 104917 w 104917"/>
                    <a:gd name="connsiteY2" fmla="*/ 163638 h 196632"/>
                    <a:gd name="connsiteX3" fmla="*/ 0 w 104917"/>
                    <a:gd name="connsiteY3" fmla="*/ 196632 h 196632"/>
                    <a:gd name="connsiteX4" fmla="*/ 0 w 104917"/>
                    <a:gd name="connsiteY4" fmla="*/ 32996 h 19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7" h="196632">
                      <a:moveTo>
                        <a:pt x="0" y="32996"/>
                      </a:moveTo>
                      <a:lnTo>
                        <a:pt x="102560" y="0"/>
                      </a:lnTo>
                      <a:cubicBezTo>
                        <a:pt x="103346" y="54546"/>
                        <a:pt x="104131" y="109092"/>
                        <a:pt x="104917" y="163638"/>
                      </a:cubicBezTo>
                      <a:lnTo>
                        <a:pt x="0" y="196632"/>
                      </a:lnTo>
                      <a:lnTo>
                        <a:pt x="0" y="32996"/>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0" name="TextBox 289">
                <a:extLst>
                  <a:ext uri="{FF2B5EF4-FFF2-40B4-BE49-F238E27FC236}">
                    <a16:creationId xmlns:a16="http://schemas.microsoft.com/office/drawing/2014/main" id="{43D31E67-F144-4AB0-9EA0-CA5D041F2D5C}"/>
                  </a:ext>
                </a:extLst>
              </p:cNvPr>
              <p:cNvSpPr txBox="1"/>
              <p:nvPr/>
            </p:nvSpPr>
            <p:spPr>
              <a:xfrm>
                <a:off x="1492404" y="3944275"/>
                <a:ext cx="1647621" cy="307777"/>
              </a:xfrm>
              <a:prstGeom prst="rect">
                <a:avLst/>
              </a:prstGeom>
              <a:noFill/>
            </p:spPr>
            <p:txBody>
              <a:bodyPr wrap="square" rtlCol="0">
                <a:spAutoFit/>
              </a:bodyPr>
              <a:lstStyle/>
              <a:p>
                <a:r>
                  <a:rPr lang="en-GB" sz="1400" b="1" dirty="0"/>
                  <a:t>Sanitation corridor</a:t>
                </a:r>
                <a:endParaRPr lang="en-US" sz="1400" b="1" dirty="0"/>
              </a:p>
            </p:txBody>
          </p:sp>
          <p:cxnSp>
            <p:nvCxnSpPr>
              <p:cNvPr id="291" name="Straight Connector 290">
                <a:extLst>
                  <a:ext uri="{FF2B5EF4-FFF2-40B4-BE49-F238E27FC236}">
                    <a16:creationId xmlns:a16="http://schemas.microsoft.com/office/drawing/2014/main" id="{C0167AAB-DEA1-48EA-A73A-4519D02AFB8D}"/>
                  </a:ext>
                </a:extLst>
              </p:cNvPr>
              <p:cNvCxnSpPr/>
              <p:nvPr/>
            </p:nvCxnSpPr>
            <p:spPr>
              <a:xfrm flipH="1">
                <a:off x="1346286" y="3187048"/>
                <a:ext cx="1025689" cy="81033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7BD7EAAA-2CF5-487B-8FE6-3D5112ADBDE3}"/>
                  </a:ext>
                </a:extLst>
              </p:cNvPr>
              <p:cNvCxnSpPr/>
              <p:nvPr/>
            </p:nvCxnSpPr>
            <p:spPr>
              <a:xfrm flipH="1">
                <a:off x="3143320" y="3307640"/>
                <a:ext cx="1025689" cy="81033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0A1FA502-650B-4D29-A4AE-FA1F927EB75E}"/>
                  </a:ext>
                </a:extLst>
              </p:cNvPr>
              <p:cNvCxnSpPr/>
              <p:nvPr/>
            </p:nvCxnSpPr>
            <p:spPr>
              <a:xfrm>
                <a:off x="1570876" y="3884056"/>
                <a:ext cx="18733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4" name="TextBox 293">
                <a:extLst>
                  <a:ext uri="{FF2B5EF4-FFF2-40B4-BE49-F238E27FC236}">
                    <a16:creationId xmlns:a16="http://schemas.microsoft.com/office/drawing/2014/main" id="{CC89C402-5B15-451A-B1BC-848B75023A5F}"/>
                  </a:ext>
                </a:extLst>
              </p:cNvPr>
              <p:cNvSpPr txBox="1"/>
              <p:nvPr/>
            </p:nvSpPr>
            <p:spPr>
              <a:xfrm>
                <a:off x="1687344" y="3683829"/>
                <a:ext cx="1832895" cy="246221"/>
              </a:xfrm>
              <a:prstGeom prst="rect">
                <a:avLst/>
              </a:prstGeom>
              <a:noFill/>
            </p:spPr>
            <p:txBody>
              <a:bodyPr wrap="square" rtlCol="0">
                <a:spAutoFit/>
              </a:bodyPr>
              <a:lstStyle/>
              <a:p>
                <a:r>
                  <a:rPr lang="en-GB" sz="1000" dirty="0"/>
                  <a:t>12 m minimum corridor width</a:t>
                </a:r>
                <a:endParaRPr lang="en-US" sz="1000" dirty="0"/>
              </a:p>
            </p:txBody>
          </p:sp>
          <p:cxnSp>
            <p:nvCxnSpPr>
              <p:cNvPr id="295" name="Straight Connector 294">
                <a:extLst>
                  <a:ext uri="{FF2B5EF4-FFF2-40B4-BE49-F238E27FC236}">
                    <a16:creationId xmlns:a16="http://schemas.microsoft.com/office/drawing/2014/main" id="{D1C7AFFF-3AB0-496F-8EBE-C8FBAE9C4CEC}"/>
                  </a:ext>
                </a:extLst>
              </p:cNvPr>
              <p:cNvCxnSpPr>
                <a:cxnSpLocks/>
              </p:cNvCxnSpPr>
              <p:nvPr/>
            </p:nvCxnSpPr>
            <p:spPr>
              <a:xfrm flipH="1">
                <a:off x="697222" y="2929146"/>
                <a:ext cx="807310" cy="59203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1873C79-CBCB-4B03-A1BA-E57846CE3F5F}"/>
                  </a:ext>
                </a:extLst>
              </p:cNvPr>
              <p:cNvCxnSpPr>
                <a:cxnSpLocks/>
              </p:cNvCxnSpPr>
              <p:nvPr/>
            </p:nvCxnSpPr>
            <p:spPr>
              <a:xfrm flipH="1">
                <a:off x="1129223" y="2939512"/>
                <a:ext cx="761842" cy="60859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7" name="TextBox 296">
                <a:extLst>
                  <a:ext uri="{FF2B5EF4-FFF2-40B4-BE49-F238E27FC236}">
                    <a16:creationId xmlns:a16="http://schemas.microsoft.com/office/drawing/2014/main" id="{B0BB7269-305D-4986-8E21-2FC1DFD61B72}"/>
                  </a:ext>
                </a:extLst>
              </p:cNvPr>
              <p:cNvSpPr txBox="1"/>
              <p:nvPr/>
            </p:nvSpPr>
            <p:spPr>
              <a:xfrm>
                <a:off x="405416" y="3554758"/>
                <a:ext cx="805994" cy="553998"/>
              </a:xfrm>
              <a:prstGeom prst="rect">
                <a:avLst/>
              </a:prstGeom>
              <a:noFill/>
            </p:spPr>
            <p:txBody>
              <a:bodyPr wrap="square" rtlCol="0">
                <a:spAutoFit/>
              </a:bodyPr>
              <a:lstStyle/>
              <a:p>
                <a:r>
                  <a:rPr lang="en-GB" sz="1000" dirty="0"/>
                  <a:t>minimum between dwellings</a:t>
                </a:r>
                <a:endParaRPr lang="en-US" sz="1000" dirty="0"/>
              </a:p>
            </p:txBody>
          </p:sp>
          <p:sp>
            <p:nvSpPr>
              <p:cNvPr id="298" name="Rectangle 297">
                <a:extLst>
                  <a:ext uri="{FF2B5EF4-FFF2-40B4-BE49-F238E27FC236}">
                    <a16:creationId xmlns:a16="http://schemas.microsoft.com/office/drawing/2014/main" id="{583C5563-C478-46E6-B1E7-5EAC3D9C7311}"/>
                  </a:ext>
                </a:extLst>
              </p:cNvPr>
              <p:cNvSpPr/>
              <p:nvPr/>
            </p:nvSpPr>
            <p:spPr>
              <a:xfrm>
                <a:off x="964618" y="3212039"/>
                <a:ext cx="410690" cy="246221"/>
              </a:xfrm>
              <a:prstGeom prst="rect">
                <a:avLst/>
              </a:prstGeom>
            </p:spPr>
            <p:txBody>
              <a:bodyPr wrap="none">
                <a:spAutoFit/>
              </a:bodyPr>
              <a:lstStyle/>
              <a:p>
                <a:r>
                  <a:rPr lang="en-GB" sz="1000" dirty="0"/>
                  <a:t>3 m </a:t>
                </a:r>
                <a:endParaRPr lang="en-US" sz="1000" dirty="0"/>
              </a:p>
            </p:txBody>
          </p:sp>
          <p:cxnSp>
            <p:nvCxnSpPr>
              <p:cNvPr id="299" name="Straight Arrow Connector 298">
                <a:extLst>
                  <a:ext uri="{FF2B5EF4-FFF2-40B4-BE49-F238E27FC236}">
                    <a16:creationId xmlns:a16="http://schemas.microsoft.com/office/drawing/2014/main" id="{A27D8984-C85B-49E6-B730-EA03BE03799F}"/>
                  </a:ext>
                </a:extLst>
              </p:cNvPr>
              <p:cNvCxnSpPr>
                <a:cxnSpLocks/>
              </p:cNvCxnSpPr>
              <p:nvPr/>
            </p:nvCxnSpPr>
            <p:spPr>
              <a:xfrm>
                <a:off x="817887" y="3452992"/>
                <a:ext cx="397546" cy="31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1281AAC2-3DC6-4BF2-AEE0-9A969485D446}"/>
                  </a:ext>
                </a:extLst>
              </p:cNvPr>
              <p:cNvSpPr txBox="1"/>
              <p:nvPr/>
            </p:nvSpPr>
            <p:spPr>
              <a:xfrm>
                <a:off x="3039523" y="1195757"/>
                <a:ext cx="2271740" cy="246221"/>
              </a:xfrm>
              <a:prstGeom prst="rect">
                <a:avLst/>
              </a:prstGeom>
              <a:noFill/>
            </p:spPr>
            <p:txBody>
              <a:bodyPr wrap="square" rtlCol="0">
                <a:spAutoFit/>
              </a:bodyPr>
              <a:lstStyle/>
              <a:p>
                <a:r>
                  <a:rPr lang="en-GB" sz="1000" dirty="0"/>
                  <a:t>Maximum 5 dwellings per latrine</a:t>
                </a:r>
                <a:endParaRPr lang="en-US" sz="1000" dirty="0"/>
              </a:p>
            </p:txBody>
          </p:sp>
          <p:sp>
            <p:nvSpPr>
              <p:cNvPr id="301" name="TextBox 300">
                <a:extLst>
                  <a:ext uri="{FF2B5EF4-FFF2-40B4-BE49-F238E27FC236}">
                    <a16:creationId xmlns:a16="http://schemas.microsoft.com/office/drawing/2014/main" id="{12877DB8-929A-49D0-AAA3-09169E962D3B}"/>
                  </a:ext>
                </a:extLst>
              </p:cNvPr>
              <p:cNvSpPr txBox="1"/>
              <p:nvPr/>
            </p:nvSpPr>
            <p:spPr>
              <a:xfrm>
                <a:off x="750586" y="1808060"/>
                <a:ext cx="1068716" cy="307777"/>
              </a:xfrm>
              <a:prstGeom prst="rect">
                <a:avLst/>
              </a:prstGeom>
              <a:noFill/>
            </p:spPr>
            <p:txBody>
              <a:bodyPr wrap="square" rtlCol="0">
                <a:spAutoFit/>
              </a:bodyPr>
              <a:lstStyle/>
              <a:p>
                <a:r>
                  <a:rPr lang="en-GB" sz="1400" b="1" dirty="0"/>
                  <a:t>Dwellings</a:t>
                </a:r>
                <a:endParaRPr lang="en-US" sz="1400" b="1" dirty="0"/>
              </a:p>
            </p:txBody>
          </p:sp>
          <p:sp>
            <p:nvSpPr>
              <p:cNvPr id="302" name="TextBox 301">
                <a:extLst>
                  <a:ext uri="{FF2B5EF4-FFF2-40B4-BE49-F238E27FC236}">
                    <a16:creationId xmlns:a16="http://schemas.microsoft.com/office/drawing/2014/main" id="{4E49E99F-BB4E-40C2-89D9-A96F1CBF5A1D}"/>
                  </a:ext>
                </a:extLst>
              </p:cNvPr>
              <p:cNvSpPr txBox="1"/>
              <p:nvPr/>
            </p:nvSpPr>
            <p:spPr>
              <a:xfrm>
                <a:off x="3482832" y="2211598"/>
                <a:ext cx="1541276" cy="316361"/>
              </a:xfrm>
              <a:prstGeom prst="rect">
                <a:avLst/>
              </a:prstGeom>
              <a:noFill/>
            </p:spPr>
            <p:txBody>
              <a:bodyPr wrap="square" rtlCol="0">
                <a:spAutoFit/>
              </a:bodyPr>
              <a:lstStyle/>
              <a:p>
                <a:r>
                  <a:rPr lang="en-GB" sz="1400" b="1" dirty="0"/>
                  <a:t>Family latrines</a:t>
                </a:r>
                <a:endParaRPr lang="en-US" sz="1400" b="1" dirty="0"/>
              </a:p>
            </p:txBody>
          </p:sp>
          <p:sp>
            <p:nvSpPr>
              <p:cNvPr id="303" name="TextBox 302">
                <a:extLst>
                  <a:ext uri="{FF2B5EF4-FFF2-40B4-BE49-F238E27FC236}">
                    <a16:creationId xmlns:a16="http://schemas.microsoft.com/office/drawing/2014/main" id="{ABF5218A-3935-4B9E-ACF6-AE7B88C0DD83}"/>
                  </a:ext>
                </a:extLst>
              </p:cNvPr>
              <p:cNvSpPr txBox="1"/>
              <p:nvPr/>
            </p:nvSpPr>
            <p:spPr>
              <a:xfrm>
                <a:off x="384091" y="757696"/>
                <a:ext cx="3041870" cy="307777"/>
              </a:xfrm>
              <a:prstGeom prst="rect">
                <a:avLst/>
              </a:prstGeom>
              <a:noFill/>
            </p:spPr>
            <p:txBody>
              <a:bodyPr wrap="square" rtlCol="0">
                <a:spAutoFit/>
              </a:bodyPr>
              <a:lstStyle/>
              <a:p>
                <a:r>
                  <a:rPr lang="en-GB" sz="1400" b="1" dirty="0"/>
                  <a:t>SANITATION CORRIDOR LAYOUT</a:t>
                </a:r>
                <a:endParaRPr lang="en-US" sz="1400" b="1" dirty="0"/>
              </a:p>
            </p:txBody>
          </p:sp>
        </p:grpSp>
      </p:grpSp>
      <p:pic>
        <p:nvPicPr>
          <p:cNvPr id="16" name="Picture 15" descr="Diagram&#10;&#10;Description automatically generated">
            <a:extLst>
              <a:ext uri="{FF2B5EF4-FFF2-40B4-BE49-F238E27FC236}">
                <a16:creationId xmlns:a16="http://schemas.microsoft.com/office/drawing/2014/main" id="{1FDAF846-3364-4321-9B6A-47345030F59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21659" y="878740"/>
            <a:ext cx="4703480" cy="2586224"/>
          </a:xfrm>
          <a:prstGeom prst="rect">
            <a:avLst/>
          </a:prstGeom>
        </p:spPr>
      </p:pic>
      <p:sp>
        <p:nvSpPr>
          <p:cNvPr id="263" name="TextBox 262">
            <a:extLst>
              <a:ext uri="{FF2B5EF4-FFF2-40B4-BE49-F238E27FC236}">
                <a16:creationId xmlns:a16="http://schemas.microsoft.com/office/drawing/2014/main" id="{FCB6CF77-5070-459C-9F2B-06CC6B674F12}"/>
              </a:ext>
            </a:extLst>
          </p:cNvPr>
          <p:cNvSpPr txBox="1"/>
          <p:nvPr/>
        </p:nvSpPr>
        <p:spPr>
          <a:xfrm>
            <a:off x="1686822" y="397119"/>
            <a:ext cx="2841307" cy="307777"/>
          </a:xfrm>
          <a:prstGeom prst="rect">
            <a:avLst/>
          </a:prstGeom>
          <a:noFill/>
        </p:spPr>
        <p:txBody>
          <a:bodyPr wrap="square" rtlCol="0">
            <a:spAutoFit/>
          </a:bodyPr>
          <a:lstStyle/>
          <a:p>
            <a:r>
              <a:rPr lang="en-GB" sz="1400" b="1" dirty="0"/>
              <a:t>16 FAMILY COMMUNITY LAYOUT</a:t>
            </a:r>
            <a:endParaRPr lang="en-US" sz="1400" b="1" dirty="0"/>
          </a:p>
        </p:txBody>
      </p:sp>
    </p:spTree>
    <p:extLst>
      <p:ext uri="{BB962C8B-B14F-4D97-AF65-F5344CB8AC3E}">
        <p14:creationId xmlns:p14="http://schemas.microsoft.com/office/powerpoint/2010/main" val="1897920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concrete mixer&#10;&#10;Description automatically generated">
            <a:extLst>
              <a:ext uri="{FF2B5EF4-FFF2-40B4-BE49-F238E27FC236}">
                <a16:creationId xmlns:a16="http://schemas.microsoft.com/office/drawing/2014/main" id="{38DFAA83-E2CC-4AD6-9EB9-44EDD99F8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82233" y="1705558"/>
            <a:ext cx="3347213" cy="2026859"/>
          </a:xfrm>
          <a:prstGeom prst="rect">
            <a:avLst/>
          </a:prstGeom>
        </p:spPr>
      </p:pic>
      <p:sp>
        <p:nvSpPr>
          <p:cNvPr id="3" name="Rectangle 2">
            <a:hlinkClick r:id="rId3" action="ppaction://hlinksldjump"/>
            <a:extLst>
              <a:ext uri="{FF2B5EF4-FFF2-40B4-BE49-F238E27FC236}">
                <a16:creationId xmlns:a16="http://schemas.microsoft.com/office/drawing/2014/main" id="{9F1604B7-E231-43EC-8C3E-15513BDA555C}"/>
              </a:ext>
            </a:extLst>
          </p:cNvPr>
          <p:cNvSpPr/>
          <p:nvPr/>
        </p:nvSpPr>
        <p:spPr>
          <a:xfrm>
            <a:off x="0" y="211283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C9C07040-2A41-4AE1-AA33-8AF99CF46807}"/>
              </a:ext>
            </a:extLst>
          </p:cNvPr>
          <p:cNvSpPr/>
          <p:nvPr/>
        </p:nvSpPr>
        <p:spPr>
          <a:xfrm>
            <a:off x="-2" y="245064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836A09A8-8BE6-48C1-8FBB-695F5F3662B5}"/>
              </a:ext>
            </a:extLst>
          </p:cNvPr>
          <p:cNvSpPr/>
          <p:nvPr/>
        </p:nvSpPr>
        <p:spPr>
          <a:xfrm>
            <a:off x="-2" y="325019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FA581929-630C-4147-ABBF-917C51AEA270}"/>
              </a:ext>
            </a:extLst>
          </p:cNvPr>
          <p:cNvSpPr/>
          <p:nvPr/>
        </p:nvSpPr>
        <p:spPr>
          <a:xfrm>
            <a:off x="0" y="395422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7" action="ppaction://hlinksldjump"/>
            <a:extLst>
              <a:ext uri="{FF2B5EF4-FFF2-40B4-BE49-F238E27FC236}">
                <a16:creationId xmlns:a16="http://schemas.microsoft.com/office/drawing/2014/main" id="{41505896-DB2B-4A68-A0DB-87D2F279A8F3}"/>
              </a:ext>
            </a:extLst>
          </p:cNvPr>
          <p:cNvSpPr/>
          <p:nvPr/>
        </p:nvSpPr>
        <p:spPr>
          <a:xfrm>
            <a:off x="-2" y="457404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8" action="ppaction://hlinksldjump"/>
            <a:extLst>
              <a:ext uri="{FF2B5EF4-FFF2-40B4-BE49-F238E27FC236}">
                <a16:creationId xmlns:a16="http://schemas.microsoft.com/office/drawing/2014/main" id="{E55DD6A4-65F7-49A5-87F5-C06CCF0CE01E}"/>
              </a:ext>
            </a:extLst>
          </p:cNvPr>
          <p:cNvSpPr/>
          <p:nvPr/>
        </p:nvSpPr>
        <p:spPr>
          <a:xfrm>
            <a:off x="-2" y="512421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9" action="ppaction://hlinksldjump"/>
            <a:extLst>
              <a:ext uri="{FF2B5EF4-FFF2-40B4-BE49-F238E27FC236}">
                <a16:creationId xmlns:a16="http://schemas.microsoft.com/office/drawing/2014/main" id="{11BD6C5F-FCE7-482E-8002-3E071D4BA507}"/>
              </a:ext>
            </a:extLst>
          </p:cNvPr>
          <p:cNvSpPr/>
          <p:nvPr/>
        </p:nvSpPr>
        <p:spPr>
          <a:xfrm>
            <a:off x="-2" y="285805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10" action="ppaction://hlinksldjump"/>
            <a:extLst>
              <a:ext uri="{FF2B5EF4-FFF2-40B4-BE49-F238E27FC236}">
                <a16:creationId xmlns:a16="http://schemas.microsoft.com/office/drawing/2014/main" id="{8705053D-2DBC-459D-A3B3-7D4DF4D0AA9F}"/>
              </a:ext>
            </a:extLst>
          </p:cNvPr>
          <p:cNvSpPr/>
          <p:nvPr/>
        </p:nvSpPr>
        <p:spPr>
          <a:xfrm>
            <a:off x="0" y="35579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1" action="ppaction://hlinksldjump"/>
            <a:extLst>
              <a:ext uri="{FF2B5EF4-FFF2-40B4-BE49-F238E27FC236}">
                <a16:creationId xmlns:a16="http://schemas.microsoft.com/office/drawing/2014/main" id="{E6692CA2-793D-43C9-8388-16BAD0E82C9B}"/>
              </a:ext>
            </a:extLst>
          </p:cNvPr>
          <p:cNvSpPr/>
          <p:nvPr/>
        </p:nvSpPr>
        <p:spPr>
          <a:xfrm>
            <a:off x="-2" y="426417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2" action="ppaction://hlinksldjump"/>
            <a:extLst>
              <a:ext uri="{FF2B5EF4-FFF2-40B4-BE49-F238E27FC236}">
                <a16:creationId xmlns:a16="http://schemas.microsoft.com/office/drawing/2014/main" id="{52A58B50-C0CC-4F56-9D70-1A80A7A3744D}"/>
              </a:ext>
            </a:extLst>
          </p:cNvPr>
          <p:cNvSpPr/>
          <p:nvPr/>
        </p:nvSpPr>
        <p:spPr>
          <a:xfrm>
            <a:off x="-2" y="478994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3" action="ppaction://hlinksldjump"/>
            <a:extLst>
              <a:ext uri="{FF2B5EF4-FFF2-40B4-BE49-F238E27FC236}">
                <a16:creationId xmlns:a16="http://schemas.microsoft.com/office/drawing/2014/main" id="{511DFC55-9B4A-424B-815C-40DEDE90B9F8}"/>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extLst>
              <a:ext uri="{FF2B5EF4-FFF2-40B4-BE49-F238E27FC236}">
                <a16:creationId xmlns:a16="http://schemas.microsoft.com/office/drawing/2014/main" id="{2BEF81F9-36E6-4E0C-AEB4-A561C69BCF2A}"/>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22" name="Rectangle 21">
            <a:hlinkClick r:id="rId14" action="ppaction://hlinksldjump"/>
            <a:extLst>
              <a:ext uri="{FF2B5EF4-FFF2-40B4-BE49-F238E27FC236}">
                <a16:creationId xmlns:a16="http://schemas.microsoft.com/office/drawing/2014/main" id="{ED192F52-E22A-4A5E-8359-6AE64AEE601F}"/>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3" name="Rectangle 22">
            <a:hlinkClick r:id="rId15" action="ppaction://hlinksldjump"/>
            <a:extLst>
              <a:ext uri="{FF2B5EF4-FFF2-40B4-BE49-F238E27FC236}">
                <a16:creationId xmlns:a16="http://schemas.microsoft.com/office/drawing/2014/main" id="{E7F99896-DEC3-41E6-8F95-5F852FBE4EDF}"/>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4" name="Rectangle 23">
            <a:hlinkClick r:id="rId16" action="ppaction://hlinksldjump"/>
            <a:extLst>
              <a:ext uri="{FF2B5EF4-FFF2-40B4-BE49-F238E27FC236}">
                <a16:creationId xmlns:a16="http://schemas.microsoft.com/office/drawing/2014/main" id="{2227F728-59BA-4269-B34F-3ECABF964E5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BC795D12-A9DF-4375-8C78-6325619310E4}"/>
              </a:ext>
            </a:extLst>
          </p:cNvPr>
          <p:cNvSpPr/>
          <p:nvPr/>
        </p:nvSpPr>
        <p:spPr>
          <a:xfrm>
            <a:off x="0" y="554077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45" name="Rectangle 44">
            <a:extLst>
              <a:ext uri="{FF2B5EF4-FFF2-40B4-BE49-F238E27FC236}">
                <a16:creationId xmlns:a16="http://schemas.microsoft.com/office/drawing/2014/main" id="{64AA3675-039E-4F8E-B628-4D912EF6CC3C}"/>
              </a:ext>
            </a:extLst>
          </p:cNvPr>
          <p:cNvSpPr/>
          <p:nvPr/>
        </p:nvSpPr>
        <p:spPr>
          <a:xfrm>
            <a:off x="62962" y="1617381"/>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Process</a:t>
            </a:r>
            <a:endParaRPr lang="en-US" sz="900" dirty="0">
              <a:solidFill>
                <a:schemeClr val="tx1"/>
              </a:solidFill>
            </a:endParaRPr>
          </a:p>
        </p:txBody>
      </p:sp>
      <p:sp>
        <p:nvSpPr>
          <p:cNvPr id="33" name="Rectangle 32">
            <a:hlinkClick r:id="rId18" action="ppaction://hlinksldjump"/>
            <a:extLst>
              <a:ext uri="{FF2B5EF4-FFF2-40B4-BE49-F238E27FC236}">
                <a16:creationId xmlns:a16="http://schemas.microsoft.com/office/drawing/2014/main" id="{9A995657-0AF0-4ADC-BC5B-237023C8AD83}"/>
              </a:ext>
            </a:extLst>
          </p:cNvPr>
          <p:cNvSpPr/>
          <p:nvPr/>
        </p:nvSpPr>
        <p:spPr>
          <a:xfrm>
            <a:off x="62962" y="177689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6" name="Rectangle 25">
            <a:extLst>
              <a:ext uri="{FF2B5EF4-FFF2-40B4-BE49-F238E27FC236}">
                <a16:creationId xmlns:a16="http://schemas.microsoft.com/office/drawing/2014/main" id="{9690F7A7-C52A-4228-80E7-E93F1822648C}"/>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27" name="Action Button: Go Back or Previous 26">
            <a:hlinkClick r:id="" action="ppaction://hlinkshowjump?jump=previousslide" highlightClick="1"/>
            <a:extLst>
              <a:ext uri="{FF2B5EF4-FFF2-40B4-BE49-F238E27FC236}">
                <a16:creationId xmlns:a16="http://schemas.microsoft.com/office/drawing/2014/main" id="{B2A3605D-CE4D-47D2-8727-91844448EF77}"/>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Beginning 27">
            <a:hlinkClick r:id="rId19" action="ppaction://hlinksldjump" highlightClick="1"/>
            <a:extLst>
              <a:ext uri="{FF2B5EF4-FFF2-40B4-BE49-F238E27FC236}">
                <a16:creationId xmlns:a16="http://schemas.microsoft.com/office/drawing/2014/main" id="{196209FC-B5FF-4719-B3B7-D482239A38E1}"/>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541F8B8-B48B-491D-B054-661A0EC820FE}"/>
              </a:ext>
            </a:extLst>
          </p:cNvPr>
          <p:cNvSpPr txBox="1"/>
          <p:nvPr/>
        </p:nvSpPr>
        <p:spPr>
          <a:xfrm>
            <a:off x="1582781" y="233399"/>
            <a:ext cx="3573529" cy="369332"/>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Safe evacuation of faecal sludge</a:t>
            </a:r>
            <a:endParaRPr lang="en-US" dirty="0"/>
          </a:p>
        </p:txBody>
      </p:sp>
      <p:sp>
        <p:nvSpPr>
          <p:cNvPr id="30" name="TextBox 29">
            <a:extLst>
              <a:ext uri="{FF2B5EF4-FFF2-40B4-BE49-F238E27FC236}">
                <a16:creationId xmlns:a16="http://schemas.microsoft.com/office/drawing/2014/main" id="{90BB104C-FAE7-4A31-8FB1-AB5F87E4D9D5}"/>
              </a:ext>
            </a:extLst>
          </p:cNvPr>
          <p:cNvSpPr txBox="1"/>
          <p:nvPr/>
        </p:nvSpPr>
        <p:spPr>
          <a:xfrm>
            <a:off x="1471168" y="983277"/>
            <a:ext cx="1637500" cy="461665"/>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road security rules and application</a:t>
            </a:r>
            <a:endParaRPr lang="en-US" sz="1200" dirty="0"/>
          </a:p>
        </p:txBody>
      </p:sp>
      <p:sp>
        <p:nvSpPr>
          <p:cNvPr id="31" name="TextBox 30">
            <a:extLst>
              <a:ext uri="{FF2B5EF4-FFF2-40B4-BE49-F238E27FC236}">
                <a16:creationId xmlns:a16="http://schemas.microsoft.com/office/drawing/2014/main" id="{E377DB4C-5730-487E-80EB-6B91728D8749}"/>
              </a:ext>
            </a:extLst>
          </p:cNvPr>
          <p:cNvSpPr txBox="1"/>
          <p:nvPr/>
        </p:nvSpPr>
        <p:spPr>
          <a:xfrm>
            <a:off x="1471168" y="3697022"/>
            <a:ext cx="2046482" cy="27699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there isn’t any spillage</a:t>
            </a:r>
            <a:endParaRPr lang="en-US" sz="1200" dirty="0"/>
          </a:p>
        </p:txBody>
      </p:sp>
      <p:sp>
        <p:nvSpPr>
          <p:cNvPr id="32" name="TextBox 31">
            <a:extLst>
              <a:ext uri="{FF2B5EF4-FFF2-40B4-BE49-F238E27FC236}">
                <a16:creationId xmlns:a16="http://schemas.microsoft.com/office/drawing/2014/main" id="{C08C7D34-2EB8-4C7B-9E27-CE91F222CD6F}"/>
              </a:ext>
            </a:extLst>
          </p:cNvPr>
          <p:cNvSpPr txBox="1"/>
          <p:nvPr/>
        </p:nvSpPr>
        <p:spPr>
          <a:xfrm>
            <a:off x="1471168" y="4227952"/>
            <a:ext cx="2046482" cy="461665"/>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destination is only an approved site</a:t>
            </a:r>
            <a:endParaRPr lang="en-US" sz="1200" dirty="0"/>
          </a:p>
        </p:txBody>
      </p:sp>
      <p:sp>
        <p:nvSpPr>
          <p:cNvPr id="34" name="TextBox 33">
            <a:extLst>
              <a:ext uri="{FF2B5EF4-FFF2-40B4-BE49-F238E27FC236}">
                <a16:creationId xmlns:a16="http://schemas.microsoft.com/office/drawing/2014/main" id="{CD5F61B8-44CD-4C33-922F-AFD8D1D8E723}"/>
              </a:ext>
            </a:extLst>
          </p:cNvPr>
          <p:cNvSpPr txBox="1"/>
          <p:nvPr/>
        </p:nvSpPr>
        <p:spPr>
          <a:xfrm>
            <a:off x="6096000" y="6469307"/>
            <a:ext cx="6232909" cy="276999"/>
          </a:xfrm>
          <a:prstGeom prst="rect">
            <a:avLst/>
          </a:prstGeom>
          <a:noFill/>
        </p:spPr>
        <p:txBody>
          <a:bodyPr wrap="square" rtlCol="0">
            <a:spAutoFit/>
          </a:bodyPr>
          <a:lstStyle/>
          <a:p>
            <a:r>
              <a:rPr lang="en-GB" sz="1200" dirty="0"/>
              <a:t>Reference: </a:t>
            </a:r>
            <a:r>
              <a:rPr lang="en-GB" sz="1200" dirty="0" err="1">
                <a:hlinkClick r:id="rId20"/>
              </a:rPr>
              <a:t>Feacal</a:t>
            </a:r>
            <a:r>
              <a:rPr lang="en-GB" sz="1200" dirty="0">
                <a:hlinkClick r:id="rId20"/>
              </a:rPr>
              <a:t> sludge management – Systems approach for Implementation and Operation</a:t>
            </a:r>
            <a:endParaRPr lang="en-US" sz="1200" dirty="0"/>
          </a:p>
        </p:txBody>
      </p:sp>
      <p:sp>
        <p:nvSpPr>
          <p:cNvPr id="35" name="TextBox 34">
            <a:extLst>
              <a:ext uri="{FF2B5EF4-FFF2-40B4-BE49-F238E27FC236}">
                <a16:creationId xmlns:a16="http://schemas.microsoft.com/office/drawing/2014/main" id="{A976A6C6-A239-4D8A-BEC2-83FFB29EE2F7}"/>
              </a:ext>
            </a:extLst>
          </p:cNvPr>
          <p:cNvSpPr txBox="1"/>
          <p:nvPr/>
        </p:nvSpPr>
        <p:spPr>
          <a:xfrm>
            <a:off x="10180608" y="1112574"/>
            <a:ext cx="1604161"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treatment eliminate disease risks (e.g. cholera vibrio, parasites)</a:t>
            </a:r>
            <a:endParaRPr lang="en-US" sz="1200" dirty="0"/>
          </a:p>
        </p:txBody>
      </p:sp>
      <p:sp>
        <p:nvSpPr>
          <p:cNvPr id="36" name="TextBox 35">
            <a:extLst>
              <a:ext uri="{FF2B5EF4-FFF2-40B4-BE49-F238E27FC236}">
                <a16:creationId xmlns:a16="http://schemas.microsoft.com/office/drawing/2014/main" id="{335B6AD1-7502-4AEC-A175-26276EDF200E}"/>
              </a:ext>
            </a:extLst>
          </p:cNvPr>
          <p:cNvSpPr txBox="1"/>
          <p:nvPr/>
        </p:nvSpPr>
        <p:spPr>
          <a:xfrm>
            <a:off x="1471168" y="5043726"/>
            <a:ext cx="2212158"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faecal sludge doesn’t contain items (e.g. solid waste) that present risk to desludging and to treatment</a:t>
            </a:r>
            <a:endParaRPr lang="en-US" sz="1200" dirty="0"/>
          </a:p>
        </p:txBody>
      </p:sp>
      <p:sp>
        <p:nvSpPr>
          <p:cNvPr id="37" name="TextBox 36">
            <a:extLst>
              <a:ext uri="{FF2B5EF4-FFF2-40B4-BE49-F238E27FC236}">
                <a16:creationId xmlns:a16="http://schemas.microsoft.com/office/drawing/2014/main" id="{C5637A1F-5431-4125-9AF8-4C672B195BB6}"/>
              </a:ext>
            </a:extLst>
          </p:cNvPr>
          <p:cNvSpPr txBox="1"/>
          <p:nvPr/>
        </p:nvSpPr>
        <p:spPr>
          <a:xfrm>
            <a:off x="5272465" y="4536948"/>
            <a:ext cx="6028880" cy="461665"/>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the treatment outputs are used according to National Standards and international recommendations</a:t>
            </a:r>
            <a:endParaRPr lang="en-US" sz="1200" dirty="0"/>
          </a:p>
        </p:txBody>
      </p:sp>
      <p:sp>
        <p:nvSpPr>
          <p:cNvPr id="38" name="TextBox 37">
            <a:extLst>
              <a:ext uri="{FF2B5EF4-FFF2-40B4-BE49-F238E27FC236}">
                <a16:creationId xmlns:a16="http://schemas.microsoft.com/office/drawing/2014/main" id="{0E60467B-CBDE-45A0-A33B-2D6A14A47F0E}"/>
              </a:ext>
            </a:extLst>
          </p:cNvPr>
          <p:cNvSpPr txBox="1"/>
          <p:nvPr/>
        </p:nvSpPr>
        <p:spPr>
          <a:xfrm>
            <a:off x="5272465" y="5129216"/>
            <a:ext cx="4585646" cy="27699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final disposal site are protected against flood and rain runoff</a:t>
            </a:r>
            <a:endParaRPr lang="en-US" sz="1200" dirty="0"/>
          </a:p>
        </p:txBody>
      </p:sp>
      <p:sp>
        <p:nvSpPr>
          <p:cNvPr id="39" name="TextBox 38">
            <a:extLst>
              <a:ext uri="{FF2B5EF4-FFF2-40B4-BE49-F238E27FC236}">
                <a16:creationId xmlns:a16="http://schemas.microsoft.com/office/drawing/2014/main" id="{E4BDD470-C1CC-4018-A524-0ECD9DD1E1A7}"/>
              </a:ext>
            </a:extLst>
          </p:cNvPr>
          <p:cNvSpPr txBox="1"/>
          <p:nvPr/>
        </p:nvSpPr>
        <p:spPr>
          <a:xfrm>
            <a:off x="10090768" y="2679672"/>
            <a:ext cx="1967222"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surrounding aquifers are not contaminated by treatment and disposal sites (monitor bacteriological, helminths eggs and nitrate concentration)</a:t>
            </a:r>
            <a:endParaRPr lang="en-US" sz="1200" dirty="0"/>
          </a:p>
        </p:txBody>
      </p:sp>
      <p:sp>
        <p:nvSpPr>
          <p:cNvPr id="40" name="TextBox 39">
            <a:extLst>
              <a:ext uri="{FF2B5EF4-FFF2-40B4-BE49-F238E27FC236}">
                <a16:creationId xmlns:a16="http://schemas.microsoft.com/office/drawing/2014/main" id="{AED122F2-89C9-48E8-A82F-4275BD70CCB6}"/>
              </a:ext>
            </a:extLst>
          </p:cNvPr>
          <p:cNvSpPr txBox="1"/>
          <p:nvPr/>
        </p:nvSpPr>
        <p:spPr>
          <a:xfrm>
            <a:off x="5272465" y="5685540"/>
            <a:ext cx="5980386" cy="461665"/>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Check if operators and stakeholders are satisfied with treatment processes and infrastructures</a:t>
            </a:r>
            <a:endParaRPr lang="en-US" sz="1200" dirty="0"/>
          </a:p>
        </p:txBody>
      </p:sp>
      <p:pic>
        <p:nvPicPr>
          <p:cNvPr id="41" name="Picture 40" descr="A bridge over a body of water&#10;&#10;Description automatically generated">
            <a:extLst>
              <a:ext uri="{FF2B5EF4-FFF2-40B4-BE49-F238E27FC236}">
                <a16:creationId xmlns:a16="http://schemas.microsoft.com/office/drawing/2014/main" id="{0F2CDEC9-8777-4C21-B017-FF0CC7C0A2EF}"/>
              </a:ext>
            </a:extLst>
          </p:cNvPr>
          <p:cNvPicPr>
            <a:picLocks noChangeAspect="1"/>
          </p:cNvPicPr>
          <p:nvPr/>
        </p:nvPicPr>
        <p:blipFill rotWithShape="1">
          <a:blip r:embed="rId21"/>
          <a:srcRect l="955" t="18449" r="-955" b="17327"/>
          <a:stretch/>
        </p:blipFill>
        <p:spPr>
          <a:xfrm>
            <a:off x="5272465" y="877317"/>
            <a:ext cx="4770782" cy="3373114"/>
          </a:xfrm>
          <a:prstGeom prst="rect">
            <a:avLst/>
          </a:prstGeom>
        </p:spPr>
      </p:pic>
      <p:sp>
        <p:nvSpPr>
          <p:cNvPr id="42" name="Rectangle 41">
            <a:hlinkClick r:id="rId22" action="ppaction://hlinksldjump"/>
            <a:extLst>
              <a:ext uri="{FF2B5EF4-FFF2-40B4-BE49-F238E27FC236}">
                <a16:creationId xmlns:a16="http://schemas.microsoft.com/office/drawing/2014/main" id="{687ED89A-61C6-4FF5-9D52-D8EB3C77317C}"/>
              </a:ext>
            </a:extLst>
          </p:cNvPr>
          <p:cNvSpPr/>
          <p:nvPr/>
        </p:nvSpPr>
        <p:spPr>
          <a:xfrm>
            <a:off x="62962" y="194324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Indicators</a:t>
            </a:r>
            <a:endParaRPr lang="en-US" sz="900" dirty="0"/>
          </a:p>
        </p:txBody>
      </p:sp>
    </p:spTree>
    <p:extLst>
      <p:ext uri="{BB962C8B-B14F-4D97-AF65-F5344CB8AC3E}">
        <p14:creationId xmlns:p14="http://schemas.microsoft.com/office/powerpoint/2010/main" val="372186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9F1604B7-E231-43EC-8C3E-15513BDA555C}"/>
              </a:ext>
            </a:extLst>
          </p:cNvPr>
          <p:cNvSpPr/>
          <p:nvPr/>
        </p:nvSpPr>
        <p:spPr>
          <a:xfrm>
            <a:off x="0" y="2112825"/>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C9C07040-2A41-4AE1-AA33-8AF99CF46807}"/>
              </a:ext>
            </a:extLst>
          </p:cNvPr>
          <p:cNvSpPr/>
          <p:nvPr/>
        </p:nvSpPr>
        <p:spPr>
          <a:xfrm>
            <a:off x="-2" y="245063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836A09A8-8BE6-48C1-8FBB-695F5F3662B5}"/>
              </a:ext>
            </a:extLst>
          </p:cNvPr>
          <p:cNvSpPr/>
          <p:nvPr/>
        </p:nvSpPr>
        <p:spPr>
          <a:xfrm>
            <a:off x="-2" y="325018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FA581929-630C-4147-ABBF-917C51AEA270}"/>
              </a:ext>
            </a:extLst>
          </p:cNvPr>
          <p:cNvSpPr/>
          <p:nvPr/>
        </p:nvSpPr>
        <p:spPr>
          <a:xfrm>
            <a:off x="0" y="395422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6" action="ppaction://hlinksldjump"/>
            <a:extLst>
              <a:ext uri="{FF2B5EF4-FFF2-40B4-BE49-F238E27FC236}">
                <a16:creationId xmlns:a16="http://schemas.microsoft.com/office/drawing/2014/main" id="{41505896-DB2B-4A68-A0DB-87D2F279A8F3}"/>
              </a:ext>
            </a:extLst>
          </p:cNvPr>
          <p:cNvSpPr/>
          <p:nvPr/>
        </p:nvSpPr>
        <p:spPr>
          <a:xfrm>
            <a:off x="-2" y="457404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7" action="ppaction://hlinksldjump"/>
            <a:extLst>
              <a:ext uri="{FF2B5EF4-FFF2-40B4-BE49-F238E27FC236}">
                <a16:creationId xmlns:a16="http://schemas.microsoft.com/office/drawing/2014/main" id="{E55DD6A4-65F7-49A5-87F5-C06CCF0CE01E}"/>
              </a:ext>
            </a:extLst>
          </p:cNvPr>
          <p:cNvSpPr/>
          <p:nvPr/>
        </p:nvSpPr>
        <p:spPr>
          <a:xfrm>
            <a:off x="-2" y="5124210"/>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8" action="ppaction://hlinksldjump"/>
            <a:extLst>
              <a:ext uri="{FF2B5EF4-FFF2-40B4-BE49-F238E27FC236}">
                <a16:creationId xmlns:a16="http://schemas.microsoft.com/office/drawing/2014/main" id="{11BD6C5F-FCE7-482E-8002-3E071D4BA507}"/>
              </a:ext>
            </a:extLst>
          </p:cNvPr>
          <p:cNvSpPr/>
          <p:nvPr/>
        </p:nvSpPr>
        <p:spPr>
          <a:xfrm>
            <a:off x="-2" y="2858046"/>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9" action="ppaction://hlinksldjump"/>
            <a:extLst>
              <a:ext uri="{FF2B5EF4-FFF2-40B4-BE49-F238E27FC236}">
                <a16:creationId xmlns:a16="http://schemas.microsoft.com/office/drawing/2014/main" id="{8705053D-2DBC-459D-A3B3-7D4DF4D0AA9F}"/>
              </a:ext>
            </a:extLst>
          </p:cNvPr>
          <p:cNvSpPr/>
          <p:nvPr/>
        </p:nvSpPr>
        <p:spPr>
          <a:xfrm>
            <a:off x="0" y="355798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0" action="ppaction://hlinksldjump"/>
            <a:extLst>
              <a:ext uri="{FF2B5EF4-FFF2-40B4-BE49-F238E27FC236}">
                <a16:creationId xmlns:a16="http://schemas.microsoft.com/office/drawing/2014/main" id="{E6692CA2-793D-43C9-8388-16BAD0E82C9B}"/>
              </a:ext>
            </a:extLst>
          </p:cNvPr>
          <p:cNvSpPr/>
          <p:nvPr/>
        </p:nvSpPr>
        <p:spPr>
          <a:xfrm>
            <a:off x="-2" y="4264165"/>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1" action="ppaction://hlinksldjump"/>
            <a:extLst>
              <a:ext uri="{FF2B5EF4-FFF2-40B4-BE49-F238E27FC236}">
                <a16:creationId xmlns:a16="http://schemas.microsoft.com/office/drawing/2014/main" id="{52A58B50-C0CC-4F56-9D70-1A80A7A3744D}"/>
              </a:ext>
            </a:extLst>
          </p:cNvPr>
          <p:cNvSpPr/>
          <p:nvPr/>
        </p:nvSpPr>
        <p:spPr>
          <a:xfrm>
            <a:off x="-2" y="4789937"/>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2" action="ppaction://hlinksldjump"/>
            <a:extLst>
              <a:ext uri="{FF2B5EF4-FFF2-40B4-BE49-F238E27FC236}">
                <a16:creationId xmlns:a16="http://schemas.microsoft.com/office/drawing/2014/main" id="{511DFC55-9B4A-424B-815C-40DEDE90B9F8}"/>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extLst>
              <a:ext uri="{FF2B5EF4-FFF2-40B4-BE49-F238E27FC236}">
                <a16:creationId xmlns:a16="http://schemas.microsoft.com/office/drawing/2014/main" id="{2BEF81F9-36E6-4E0C-AEB4-A561C69BCF2A}"/>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22" name="Rectangle 21">
            <a:hlinkClick r:id="rId13" action="ppaction://hlinksldjump"/>
            <a:extLst>
              <a:ext uri="{FF2B5EF4-FFF2-40B4-BE49-F238E27FC236}">
                <a16:creationId xmlns:a16="http://schemas.microsoft.com/office/drawing/2014/main" id="{ED192F52-E22A-4A5E-8359-6AE64AEE601F}"/>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3" name="Rectangle 22">
            <a:hlinkClick r:id="rId14" action="ppaction://hlinksldjump"/>
            <a:extLst>
              <a:ext uri="{FF2B5EF4-FFF2-40B4-BE49-F238E27FC236}">
                <a16:creationId xmlns:a16="http://schemas.microsoft.com/office/drawing/2014/main" id="{E7F99896-DEC3-41E6-8F95-5F852FBE4EDF}"/>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4" name="Rectangle 23">
            <a:hlinkClick r:id="rId15" action="ppaction://hlinksldjump"/>
            <a:extLst>
              <a:ext uri="{FF2B5EF4-FFF2-40B4-BE49-F238E27FC236}">
                <a16:creationId xmlns:a16="http://schemas.microsoft.com/office/drawing/2014/main" id="{2227F728-59BA-4269-B34F-3ECABF964E5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BC795D12-A9DF-4375-8C78-6325619310E4}"/>
              </a:ext>
            </a:extLst>
          </p:cNvPr>
          <p:cNvSpPr/>
          <p:nvPr/>
        </p:nvSpPr>
        <p:spPr>
          <a:xfrm>
            <a:off x="0" y="554077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46" name="Rectangle 45">
            <a:extLst>
              <a:ext uri="{FF2B5EF4-FFF2-40B4-BE49-F238E27FC236}">
                <a16:creationId xmlns:a16="http://schemas.microsoft.com/office/drawing/2014/main" id="{D7CB311B-E783-4CEF-89DF-28A441FAC000}"/>
              </a:ext>
            </a:extLst>
          </p:cNvPr>
          <p:cNvSpPr/>
          <p:nvPr/>
        </p:nvSpPr>
        <p:spPr>
          <a:xfrm>
            <a:off x="62961" y="1777017"/>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Impact</a:t>
            </a:r>
            <a:endParaRPr lang="en-US" sz="900" dirty="0">
              <a:solidFill>
                <a:schemeClr val="tx1"/>
              </a:solidFill>
            </a:endParaRPr>
          </a:p>
        </p:txBody>
      </p:sp>
      <p:sp>
        <p:nvSpPr>
          <p:cNvPr id="33" name="Rectangle 32">
            <a:hlinkClick r:id="rId17" action="ppaction://hlinksldjump"/>
            <a:extLst>
              <a:ext uri="{FF2B5EF4-FFF2-40B4-BE49-F238E27FC236}">
                <a16:creationId xmlns:a16="http://schemas.microsoft.com/office/drawing/2014/main" id="{9AC8B1C9-7FA7-430E-86F7-4CBE6A4FDDB8}"/>
              </a:ext>
            </a:extLst>
          </p:cNvPr>
          <p:cNvSpPr/>
          <p:nvPr/>
        </p:nvSpPr>
        <p:spPr>
          <a:xfrm>
            <a:off x="62962" y="1617381"/>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Process</a:t>
            </a:r>
            <a:endParaRPr lang="en-US" sz="900" dirty="0"/>
          </a:p>
        </p:txBody>
      </p:sp>
      <p:sp>
        <p:nvSpPr>
          <p:cNvPr id="21" name="TextBox 20">
            <a:extLst>
              <a:ext uri="{FF2B5EF4-FFF2-40B4-BE49-F238E27FC236}">
                <a16:creationId xmlns:a16="http://schemas.microsoft.com/office/drawing/2014/main" id="{CEBF702E-0057-472E-9CD9-9215136AB5EA}"/>
              </a:ext>
            </a:extLst>
          </p:cNvPr>
          <p:cNvSpPr txBox="1"/>
          <p:nvPr/>
        </p:nvSpPr>
        <p:spPr>
          <a:xfrm>
            <a:off x="1747880" y="156495"/>
            <a:ext cx="8731771" cy="369332"/>
          </a:xfrm>
          <a:prstGeom prst="rect">
            <a:avLst/>
          </a:prstGeom>
          <a:noFill/>
        </p:spPr>
        <p:txBody>
          <a:bodyPr wrap="square" rtlCol="0">
            <a:spAutoFit/>
          </a:bodyPr>
          <a:lstStyle/>
          <a:p>
            <a:r>
              <a:rPr lang="en-GB" b="1" dirty="0"/>
              <a:t>Impact monitoring (punctual process at key time of the implementation – FGD / survey)</a:t>
            </a:r>
            <a:endParaRPr lang="en-US" b="1" dirty="0"/>
          </a:p>
        </p:txBody>
      </p:sp>
      <p:sp>
        <p:nvSpPr>
          <p:cNvPr id="29" name="TextBox 28">
            <a:extLst>
              <a:ext uri="{FF2B5EF4-FFF2-40B4-BE49-F238E27FC236}">
                <a16:creationId xmlns:a16="http://schemas.microsoft.com/office/drawing/2014/main" id="{5AC0C57F-5661-4D41-9BD9-DBB3E299F9CC}"/>
              </a:ext>
            </a:extLst>
          </p:cNvPr>
          <p:cNvSpPr txBox="1"/>
          <p:nvPr/>
        </p:nvSpPr>
        <p:spPr>
          <a:xfrm>
            <a:off x="1747880" y="698959"/>
            <a:ext cx="3472513" cy="461665"/>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Are everyone only using toilet (or commode / potty) to defecate?</a:t>
            </a:r>
            <a:endParaRPr lang="en-US" sz="1200" dirty="0"/>
          </a:p>
        </p:txBody>
      </p:sp>
      <p:sp>
        <p:nvSpPr>
          <p:cNvPr id="30" name="TextBox 29">
            <a:extLst>
              <a:ext uri="{FF2B5EF4-FFF2-40B4-BE49-F238E27FC236}">
                <a16:creationId xmlns:a16="http://schemas.microsoft.com/office/drawing/2014/main" id="{457A61BE-FD6E-4236-B22D-64EF2466858F}"/>
              </a:ext>
            </a:extLst>
          </p:cNvPr>
          <p:cNvSpPr txBox="1"/>
          <p:nvPr/>
        </p:nvSpPr>
        <p:spPr>
          <a:xfrm>
            <a:off x="1747880" y="3780494"/>
            <a:ext cx="3465505" cy="276999"/>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Is everyone washing their hands after defecation?</a:t>
            </a:r>
            <a:endParaRPr lang="en-US" sz="1200" dirty="0"/>
          </a:p>
        </p:txBody>
      </p:sp>
      <p:sp>
        <p:nvSpPr>
          <p:cNvPr id="31" name="TextBox 30">
            <a:extLst>
              <a:ext uri="{FF2B5EF4-FFF2-40B4-BE49-F238E27FC236}">
                <a16:creationId xmlns:a16="http://schemas.microsoft.com/office/drawing/2014/main" id="{4B34EC27-2BA3-4795-8FD1-84532E666459}"/>
              </a:ext>
            </a:extLst>
          </p:cNvPr>
          <p:cNvSpPr txBox="1"/>
          <p:nvPr/>
        </p:nvSpPr>
        <p:spPr>
          <a:xfrm>
            <a:off x="7386750" y="673333"/>
            <a:ext cx="3805334" cy="276999"/>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Are water sources protected from faeces contamination?</a:t>
            </a:r>
            <a:endParaRPr lang="en-US" sz="1200" dirty="0"/>
          </a:p>
        </p:txBody>
      </p:sp>
      <p:sp>
        <p:nvSpPr>
          <p:cNvPr id="32" name="TextBox 31">
            <a:extLst>
              <a:ext uri="{FF2B5EF4-FFF2-40B4-BE49-F238E27FC236}">
                <a16:creationId xmlns:a16="http://schemas.microsoft.com/office/drawing/2014/main" id="{03F38FD7-4DE5-40C7-9FAC-FD1E90E1FB49}"/>
              </a:ext>
            </a:extLst>
          </p:cNvPr>
          <p:cNvSpPr txBox="1"/>
          <p:nvPr/>
        </p:nvSpPr>
        <p:spPr>
          <a:xfrm>
            <a:off x="7386750" y="3780494"/>
            <a:ext cx="3092901" cy="276999"/>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Are diarrhoeal diseases morbidity reduced?</a:t>
            </a:r>
            <a:endParaRPr lang="en-US" sz="1200" dirty="0"/>
          </a:p>
        </p:txBody>
      </p:sp>
      <p:pic>
        <p:nvPicPr>
          <p:cNvPr id="34" name="Content Placeholder 4">
            <a:extLst>
              <a:ext uri="{FF2B5EF4-FFF2-40B4-BE49-F238E27FC236}">
                <a16:creationId xmlns:a16="http://schemas.microsoft.com/office/drawing/2014/main" id="{FBF69A89-D131-47AD-84E3-8D0C21551E04}"/>
              </a:ext>
            </a:extLst>
          </p:cNvPr>
          <p:cNvPicPr>
            <a:picLocks noGrp="1"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47880" y="4173300"/>
            <a:ext cx="3497530" cy="247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Content Placeholder 2">
            <a:extLst>
              <a:ext uri="{FF2B5EF4-FFF2-40B4-BE49-F238E27FC236}">
                <a16:creationId xmlns:a16="http://schemas.microsoft.com/office/drawing/2014/main" id="{469A079C-3424-4DCC-88E6-906696F7AFD3}"/>
              </a:ext>
            </a:extLst>
          </p:cNvPr>
          <p:cNvPicPr>
            <a:picLocks noGrp="1" noChangeAspect="1"/>
          </p:cNvPicPr>
          <p:nvPr/>
        </p:nvPicPr>
        <p:blipFill>
          <a:blip r:embed="rId19" cstate="print"/>
          <a:stretch>
            <a:fillRect/>
          </a:stretch>
        </p:blipFill>
        <p:spPr bwMode="auto">
          <a:xfrm>
            <a:off x="1754888" y="1249020"/>
            <a:ext cx="3465505" cy="238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Content Placeholder 4">
            <a:extLst>
              <a:ext uri="{FF2B5EF4-FFF2-40B4-BE49-F238E27FC236}">
                <a16:creationId xmlns:a16="http://schemas.microsoft.com/office/drawing/2014/main" id="{5E7501AD-6902-4F89-BEAC-A83060F74D60}"/>
              </a:ext>
            </a:extLst>
          </p:cNvPr>
          <p:cNvPicPr>
            <a:picLocks noGrp="1"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86750" y="4173300"/>
            <a:ext cx="3497530" cy="247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A picture containing text, tree, outdoor&#10;&#10;Description automatically generated">
            <a:extLst>
              <a:ext uri="{FF2B5EF4-FFF2-40B4-BE49-F238E27FC236}">
                <a16:creationId xmlns:a16="http://schemas.microsoft.com/office/drawing/2014/main" id="{FF29E462-9FD2-4EAB-B501-E91B9E649F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73567" y="1160624"/>
            <a:ext cx="3805334" cy="2314748"/>
          </a:xfrm>
          <a:prstGeom prst="rect">
            <a:avLst/>
          </a:prstGeom>
        </p:spPr>
      </p:pic>
      <p:sp>
        <p:nvSpPr>
          <p:cNvPr id="38" name="TextBox 37">
            <a:extLst>
              <a:ext uri="{FF2B5EF4-FFF2-40B4-BE49-F238E27FC236}">
                <a16:creationId xmlns:a16="http://schemas.microsoft.com/office/drawing/2014/main" id="{9A366751-F99E-4DC0-9337-35744F04AB9F}"/>
              </a:ext>
            </a:extLst>
          </p:cNvPr>
          <p:cNvSpPr txBox="1"/>
          <p:nvPr/>
        </p:nvSpPr>
        <p:spPr>
          <a:xfrm>
            <a:off x="5460688" y="2116871"/>
            <a:ext cx="1672583" cy="1200329"/>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Is the level of cost recovery sufficient to sustain the operation and maintenance of the excreta disposal system?</a:t>
            </a:r>
            <a:endParaRPr lang="en-US" sz="1200" dirty="0"/>
          </a:p>
        </p:txBody>
      </p:sp>
      <p:sp>
        <p:nvSpPr>
          <p:cNvPr id="39" name="Rectangle 38">
            <a:hlinkClick r:id="rId22" action="ppaction://hlinksldjump"/>
            <a:extLst>
              <a:ext uri="{FF2B5EF4-FFF2-40B4-BE49-F238E27FC236}">
                <a16:creationId xmlns:a16="http://schemas.microsoft.com/office/drawing/2014/main" id="{1268C56E-F779-4038-AA49-E199DF4F4201}"/>
              </a:ext>
            </a:extLst>
          </p:cNvPr>
          <p:cNvSpPr/>
          <p:nvPr/>
        </p:nvSpPr>
        <p:spPr>
          <a:xfrm>
            <a:off x="62962" y="194324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Indicators</a:t>
            </a:r>
            <a:endParaRPr lang="en-US" sz="900" dirty="0"/>
          </a:p>
        </p:txBody>
      </p:sp>
    </p:spTree>
    <p:extLst>
      <p:ext uri="{BB962C8B-B14F-4D97-AF65-F5344CB8AC3E}">
        <p14:creationId xmlns:p14="http://schemas.microsoft.com/office/powerpoint/2010/main" val="2111795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C23ADF7C-EE6C-4F3E-BE07-A3E4BB7AE5BB}"/>
              </a:ext>
            </a:extLst>
          </p:cNvPr>
          <p:cNvSpPr/>
          <p:nvPr/>
        </p:nvSpPr>
        <p:spPr>
          <a:xfrm>
            <a:off x="0" y="212092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679FB53B-70C9-415C-A8CD-2AFBED9237FD}"/>
              </a:ext>
            </a:extLst>
          </p:cNvPr>
          <p:cNvSpPr/>
          <p:nvPr/>
        </p:nvSpPr>
        <p:spPr>
          <a:xfrm>
            <a:off x="-2" y="245873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67A05FC7-EF36-4D51-AF78-8EB39D1EB85C}"/>
              </a:ext>
            </a:extLst>
          </p:cNvPr>
          <p:cNvSpPr/>
          <p:nvPr/>
        </p:nvSpPr>
        <p:spPr>
          <a:xfrm>
            <a:off x="-2" y="32582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06FF2D6D-8499-4AB0-8D48-51E2B7A91747}"/>
              </a:ext>
            </a:extLst>
          </p:cNvPr>
          <p:cNvSpPr/>
          <p:nvPr/>
        </p:nvSpPr>
        <p:spPr>
          <a:xfrm>
            <a:off x="0" y="396231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AF6DA8A2-922F-40FE-92DF-5C1CF44FF51A}"/>
              </a:ext>
            </a:extLst>
          </p:cNvPr>
          <p:cNvSpPr/>
          <p:nvPr/>
        </p:nvSpPr>
        <p:spPr>
          <a:xfrm>
            <a:off x="-2" y="458213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CD4F8847-E77C-4E44-AD44-E17531374161}"/>
              </a:ext>
            </a:extLst>
          </p:cNvPr>
          <p:cNvSpPr/>
          <p:nvPr/>
        </p:nvSpPr>
        <p:spPr>
          <a:xfrm>
            <a:off x="-2" y="513230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BAB90E46-1F55-4C29-B82D-A12E963EBD2B}"/>
              </a:ext>
            </a:extLst>
          </p:cNvPr>
          <p:cNvSpPr/>
          <p:nvPr/>
        </p:nvSpPr>
        <p:spPr>
          <a:xfrm>
            <a:off x="-2" y="28661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88E1A60E-A973-45E1-9799-CB882D2C14D0}"/>
              </a:ext>
            </a:extLst>
          </p:cNvPr>
          <p:cNvSpPr/>
          <p:nvPr/>
        </p:nvSpPr>
        <p:spPr>
          <a:xfrm>
            <a:off x="0" y="356607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CF5E6732-26EB-4ADA-BFF0-C04B851BF3A1}"/>
              </a:ext>
            </a:extLst>
          </p:cNvPr>
          <p:cNvSpPr/>
          <p:nvPr/>
        </p:nvSpPr>
        <p:spPr>
          <a:xfrm>
            <a:off x="-2" y="42722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8273472A-0644-4AE6-B223-E1B818F0B38A}"/>
              </a:ext>
            </a:extLst>
          </p:cNvPr>
          <p:cNvSpPr/>
          <p:nvPr/>
        </p:nvSpPr>
        <p:spPr>
          <a:xfrm>
            <a:off x="-2" y="479803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93DBECC3-C300-4232-AFD3-5DAC8306E9B1}"/>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extLst>
              <a:ext uri="{FF2B5EF4-FFF2-40B4-BE49-F238E27FC236}">
                <a16:creationId xmlns:a16="http://schemas.microsoft.com/office/drawing/2014/main" id="{29A0E243-B8F7-4FEF-8759-40DFFE6EDE10}"/>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14" name="Rectangle 13">
            <a:hlinkClick r:id="rId13" action="ppaction://hlinksldjump"/>
            <a:extLst>
              <a:ext uri="{FF2B5EF4-FFF2-40B4-BE49-F238E27FC236}">
                <a16:creationId xmlns:a16="http://schemas.microsoft.com/office/drawing/2014/main" id="{36C1D8F3-2C7D-4A83-AA8A-779EF436F6BA}"/>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4" action="ppaction://hlinksldjump"/>
            <a:extLst>
              <a:ext uri="{FF2B5EF4-FFF2-40B4-BE49-F238E27FC236}">
                <a16:creationId xmlns:a16="http://schemas.microsoft.com/office/drawing/2014/main" id="{39F796D7-5CEE-4E68-A828-868A7627AB44}"/>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6" name="Rectangle 15">
            <a:hlinkClick r:id="rId15" action="ppaction://hlinksldjump"/>
            <a:extLst>
              <a:ext uri="{FF2B5EF4-FFF2-40B4-BE49-F238E27FC236}">
                <a16:creationId xmlns:a16="http://schemas.microsoft.com/office/drawing/2014/main" id="{CDE51973-4C36-4E6C-BFDF-031E6476385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1E3679E7-7F08-40B4-B7CA-FA1F84274AF1}"/>
              </a:ext>
            </a:extLst>
          </p:cNvPr>
          <p:cNvSpPr/>
          <p:nvPr/>
        </p:nvSpPr>
        <p:spPr>
          <a:xfrm>
            <a:off x="0" y="554886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7" action="ppaction://hlinksldjump"/>
            <a:extLst>
              <a:ext uri="{FF2B5EF4-FFF2-40B4-BE49-F238E27FC236}">
                <a16:creationId xmlns:a16="http://schemas.microsoft.com/office/drawing/2014/main" id="{89FD5193-C03E-4C8E-8BF1-095E21C8632E}"/>
              </a:ext>
            </a:extLst>
          </p:cNvPr>
          <p:cNvSpPr/>
          <p:nvPr/>
        </p:nvSpPr>
        <p:spPr>
          <a:xfrm>
            <a:off x="62962" y="1625473"/>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Process</a:t>
            </a:r>
            <a:endParaRPr lang="en-US" sz="900" dirty="0"/>
          </a:p>
        </p:txBody>
      </p:sp>
      <p:sp>
        <p:nvSpPr>
          <p:cNvPr id="19" name="Rectangle 18">
            <a:hlinkClick r:id="rId18" action="ppaction://hlinksldjump"/>
            <a:extLst>
              <a:ext uri="{FF2B5EF4-FFF2-40B4-BE49-F238E27FC236}">
                <a16:creationId xmlns:a16="http://schemas.microsoft.com/office/drawing/2014/main" id="{CA3A8697-7708-42CA-8E8D-4F082B6BCA41}"/>
              </a:ext>
            </a:extLst>
          </p:cNvPr>
          <p:cNvSpPr/>
          <p:nvPr/>
        </p:nvSpPr>
        <p:spPr>
          <a:xfrm>
            <a:off x="62962" y="1784987"/>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1" name="Rectangle 20">
            <a:extLst>
              <a:ext uri="{FF2B5EF4-FFF2-40B4-BE49-F238E27FC236}">
                <a16:creationId xmlns:a16="http://schemas.microsoft.com/office/drawing/2014/main" id="{2C4CE69A-9D5E-42A3-9BA9-8A3D50EAA0BF}"/>
              </a:ext>
            </a:extLst>
          </p:cNvPr>
          <p:cNvSpPr/>
          <p:nvPr/>
        </p:nvSpPr>
        <p:spPr>
          <a:xfrm>
            <a:off x="62962" y="1946200"/>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Indicators</a:t>
            </a:r>
            <a:endParaRPr lang="en-US" sz="900" dirty="0">
              <a:solidFill>
                <a:schemeClr val="tx1"/>
              </a:solidFill>
            </a:endParaRPr>
          </a:p>
        </p:txBody>
      </p:sp>
      <p:sp>
        <p:nvSpPr>
          <p:cNvPr id="22" name="TextBox 21">
            <a:extLst>
              <a:ext uri="{FF2B5EF4-FFF2-40B4-BE49-F238E27FC236}">
                <a16:creationId xmlns:a16="http://schemas.microsoft.com/office/drawing/2014/main" id="{FF8610E7-E894-4DF5-AECF-F0207EE838A7}"/>
              </a:ext>
            </a:extLst>
          </p:cNvPr>
          <p:cNvSpPr txBox="1"/>
          <p:nvPr/>
        </p:nvSpPr>
        <p:spPr>
          <a:xfrm>
            <a:off x="1508706" y="117338"/>
            <a:ext cx="1270528" cy="369332"/>
          </a:xfrm>
          <a:prstGeom prst="rect">
            <a:avLst/>
          </a:prstGeom>
          <a:noFill/>
        </p:spPr>
        <p:txBody>
          <a:bodyPr wrap="square" rtlCol="0">
            <a:spAutoFit/>
          </a:bodyPr>
          <a:lstStyle/>
          <a:p>
            <a:r>
              <a:rPr lang="en-GB" b="1" dirty="0"/>
              <a:t>Indicators</a:t>
            </a:r>
            <a:endParaRPr lang="en-US" b="1" dirty="0"/>
          </a:p>
        </p:txBody>
      </p:sp>
      <p:sp>
        <p:nvSpPr>
          <p:cNvPr id="31" name="Rectangle 30">
            <a:extLst>
              <a:ext uri="{FF2B5EF4-FFF2-40B4-BE49-F238E27FC236}">
                <a16:creationId xmlns:a16="http://schemas.microsoft.com/office/drawing/2014/main" id="{3F64D7A2-3F38-4674-879A-5DE5C39B490F}"/>
              </a:ext>
            </a:extLst>
          </p:cNvPr>
          <p:cNvSpPr/>
          <p:nvPr/>
        </p:nvSpPr>
        <p:spPr>
          <a:xfrm>
            <a:off x="1508706" y="798061"/>
            <a:ext cx="1767856" cy="369332"/>
          </a:xfrm>
          <a:prstGeom prst="rect">
            <a:avLst/>
          </a:prstGeom>
          <a:solidFill>
            <a:srgbClr val="7030A0"/>
          </a:solidFill>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a:solidFill>
                  <a:srgbClr val="FFFFFF"/>
                </a:solidFill>
                <a:latin typeface="OxfamTSTARPRO-Bold"/>
              </a:rPr>
              <a:t>WASH outcomes</a:t>
            </a:r>
            <a:endParaRPr lang="en-US" dirty="0"/>
          </a:p>
        </p:txBody>
      </p:sp>
      <p:sp>
        <p:nvSpPr>
          <p:cNvPr id="32" name="Rectangle 31">
            <a:extLst>
              <a:ext uri="{FF2B5EF4-FFF2-40B4-BE49-F238E27FC236}">
                <a16:creationId xmlns:a16="http://schemas.microsoft.com/office/drawing/2014/main" id="{3E04130F-5479-44BF-B852-FF39C36E2480}"/>
              </a:ext>
            </a:extLst>
          </p:cNvPr>
          <p:cNvSpPr/>
          <p:nvPr/>
        </p:nvSpPr>
        <p:spPr>
          <a:xfrm>
            <a:off x="4119169" y="798061"/>
            <a:ext cx="2575833" cy="369332"/>
          </a:xfrm>
          <a:prstGeom prst="rect">
            <a:avLst/>
          </a:prstGeom>
          <a:solidFill>
            <a:srgbClr val="7030A0"/>
          </a:solidFill>
        </p:spPr>
        <p:style>
          <a:lnRef idx="2">
            <a:schemeClr val="accent1"/>
          </a:lnRef>
          <a:fillRef idx="1">
            <a:schemeClr val="lt1"/>
          </a:fillRef>
          <a:effectRef idx="0">
            <a:schemeClr val="accent1"/>
          </a:effectRef>
          <a:fontRef idx="minor">
            <a:schemeClr val="dk1"/>
          </a:fontRef>
        </p:style>
        <p:txBody>
          <a:bodyPr wrap="none">
            <a:spAutoFit/>
          </a:bodyPr>
          <a:lstStyle/>
          <a:p>
            <a:r>
              <a:rPr lang="en-US" b="1">
                <a:solidFill>
                  <a:srgbClr val="FFFFFF"/>
                </a:solidFill>
                <a:latin typeface="OxfamTSTARPRO-Bold"/>
              </a:rPr>
              <a:t>Community participation</a:t>
            </a:r>
            <a:endParaRPr lang="en-US" dirty="0"/>
          </a:p>
        </p:txBody>
      </p:sp>
      <p:sp>
        <p:nvSpPr>
          <p:cNvPr id="33" name="Rectangle 32">
            <a:extLst>
              <a:ext uri="{FF2B5EF4-FFF2-40B4-BE49-F238E27FC236}">
                <a16:creationId xmlns:a16="http://schemas.microsoft.com/office/drawing/2014/main" id="{A787B9FD-7A77-4612-A099-AA9F8000E145}"/>
              </a:ext>
            </a:extLst>
          </p:cNvPr>
          <p:cNvSpPr/>
          <p:nvPr/>
        </p:nvSpPr>
        <p:spPr>
          <a:xfrm>
            <a:off x="8261968" y="798061"/>
            <a:ext cx="2441951" cy="369332"/>
          </a:xfrm>
          <a:prstGeom prst="rect">
            <a:avLst/>
          </a:prstGeom>
          <a:solidFill>
            <a:srgbClr val="7030A0"/>
          </a:solidFill>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a:solidFill>
                  <a:srgbClr val="FFFFFF"/>
                </a:solidFill>
                <a:latin typeface="OxfamTSTARPRO-Bold"/>
              </a:rPr>
              <a:t>Community satisfaction</a:t>
            </a:r>
            <a:endParaRPr lang="en-US" dirty="0"/>
          </a:p>
        </p:txBody>
      </p:sp>
      <p:sp>
        <p:nvSpPr>
          <p:cNvPr id="34" name="Rectangle 33">
            <a:extLst>
              <a:ext uri="{FF2B5EF4-FFF2-40B4-BE49-F238E27FC236}">
                <a16:creationId xmlns:a16="http://schemas.microsoft.com/office/drawing/2014/main" id="{3F04EC37-FA56-4777-A484-292CB2AB2394}"/>
              </a:ext>
            </a:extLst>
          </p:cNvPr>
          <p:cNvSpPr/>
          <p:nvPr/>
        </p:nvSpPr>
        <p:spPr>
          <a:xfrm>
            <a:off x="1374681" y="1259726"/>
            <a:ext cx="2310241" cy="461665"/>
          </a:xfrm>
          <a:prstGeom prst="rect">
            <a:avLst/>
          </a:prstGeom>
        </p:spPr>
        <p:txBody>
          <a:bodyPr wrap="square">
            <a:spAutoFit/>
          </a:bodyPr>
          <a:lstStyle/>
          <a:p>
            <a:r>
              <a:rPr lang="en-GB" sz="1200" b="1" dirty="0">
                <a:solidFill>
                  <a:srgbClr val="522E92"/>
                </a:solidFill>
                <a:latin typeface="OxfamTSTARPRO-Bold"/>
              </a:rPr>
              <a:t>• </a:t>
            </a:r>
            <a:r>
              <a:rPr lang="en-GB" sz="1200" dirty="0">
                <a:solidFill>
                  <a:srgbClr val="000000"/>
                </a:solidFill>
                <a:latin typeface="OxfamTSTARPRO-Regular"/>
              </a:rPr>
              <a:t>There is no evidence of </a:t>
            </a:r>
            <a:r>
              <a:rPr lang="en-US" sz="1200" dirty="0">
                <a:solidFill>
                  <a:srgbClr val="000000"/>
                </a:solidFill>
                <a:latin typeface="OxfamTSTARPRO-Regular"/>
              </a:rPr>
              <a:t>WASH-related disease outbreaks</a:t>
            </a:r>
          </a:p>
        </p:txBody>
      </p:sp>
      <p:sp>
        <p:nvSpPr>
          <p:cNvPr id="35" name="Rectangle 34">
            <a:extLst>
              <a:ext uri="{FF2B5EF4-FFF2-40B4-BE49-F238E27FC236}">
                <a16:creationId xmlns:a16="http://schemas.microsoft.com/office/drawing/2014/main" id="{CC4BD722-8BBA-4638-88BA-B1613FAFC9A4}"/>
              </a:ext>
            </a:extLst>
          </p:cNvPr>
          <p:cNvSpPr/>
          <p:nvPr/>
        </p:nvSpPr>
        <p:spPr>
          <a:xfrm>
            <a:off x="1343533" y="3635039"/>
            <a:ext cx="2333276" cy="461665"/>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Hand washing is effectively </a:t>
            </a:r>
            <a:r>
              <a:rPr lang="en-US" sz="1200" dirty="0" err="1">
                <a:solidFill>
                  <a:srgbClr val="000000"/>
                </a:solidFill>
                <a:latin typeface="OxfamTSTARPRO-Regular"/>
              </a:rPr>
              <a:t>practised</a:t>
            </a:r>
            <a:endParaRPr lang="en-US" sz="1200" dirty="0"/>
          </a:p>
        </p:txBody>
      </p:sp>
      <p:sp>
        <p:nvSpPr>
          <p:cNvPr id="36" name="Rectangle 35">
            <a:extLst>
              <a:ext uri="{FF2B5EF4-FFF2-40B4-BE49-F238E27FC236}">
                <a16:creationId xmlns:a16="http://schemas.microsoft.com/office/drawing/2014/main" id="{45690673-B1CA-40A5-A187-4E0BABCEE8F3}"/>
              </a:ext>
            </a:extLst>
          </p:cNvPr>
          <p:cNvSpPr/>
          <p:nvPr/>
        </p:nvSpPr>
        <p:spPr>
          <a:xfrm>
            <a:off x="1349159" y="3163092"/>
            <a:ext cx="2333277" cy="461665"/>
          </a:xfrm>
          <a:prstGeom prst="rect">
            <a:avLst/>
          </a:prstGeom>
        </p:spPr>
        <p:txBody>
          <a:bodyPr wrap="square">
            <a:spAutoFit/>
          </a:bodyPr>
          <a:lstStyle/>
          <a:p>
            <a:r>
              <a:rPr lang="en-GB" sz="1200" b="1" dirty="0">
                <a:solidFill>
                  <a:srgbClr val="522E92"/>
                </a:solidFill>
                <a:latin typeface="OxfamTSTARPRO-Bold"/>
              </a:rPr>
              <a:t>• </a:t>
            </a:r>
            <a:r>
              <a:rPr lang="en-GB" sz="1200" dirty="0">
                <a:solidFill>
                  <a:srgbClr val="000000"/>
                </a:solidFill>
                <a:latin typeface="OxfamTSTARPRO-Regular"/>
              </a:rPr>
              <a:t>There is no evidence of </a:t>
            </a:r>
            <a:r>
              <a:rPr lang="en-US" sz="1200" dirty="0">
                <a:solidFill>
                  <a:srgbClr val="000000"/>
                </a:solidFill>
                <a:latin typeface="OxfamTSTARPRO-Regular"/>
              </a:rPr>
              <a:t>open defecation</a:t>
            </a:r>
          </a:p>
        </p:txBody>
      </p:sp>
      <p:sp>
        <p:nvSpPr>
          <p:cNvPr id="37" name="Rectangle 36">
            <a:extLst>
              <a:ext uri="{FF2B5EF4-FFF2-40B4-BE49-F238E27FC236}">
                <a16:creationId xmlns:a16="http://schemas.microsoft.com/office/drawing/2014/main" id="{6C2FB5A4-DC15-4AD7-BB67-FDA95448E4F3}"/>
              </a:ext>
            </a:extLst>
          </p:cNvPr>
          <p:cNvSpPr/>
          <p:nvPr/>
        </p:nvSpPr>
        <p:spPr>
          <a:xfrm>
            <a:off x="1349162" y="2516761"/>
            <a:ext cx="2333277" cy="646331"/>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Sanitation facilities are consistently used and users are involved in maintaining them</a:t>
            </a:r>
          </a:p>
        </p:txBody>
      </p:sp>
      <p:sp>
        <p:nvSpPr>
          <p:cNvPr id="38" name="Rectangle 37">
            <a:extLst>
              <a:ext uri="{FF2B5EF4-FFF2-40B4-BE49-F238E27FC236}">
                <a16:creationId xmlns:a16="http://schemas.microsoft.com/office/drawing/2014/main" id="{0B8B8D94-2E85-4F55-932B-A240B3B4AEC4}"/>
              </a:ext>
            </a:extLst>
          </p:cNvPr>
          <p:cNvSpPr/>
          <p:nvPr/>
        </p:nvSpPr>
        <p:spPr>
          <a:xfrm>
            <a:off x="1351645" y="1779983"/>
            <a:ext cx="2333277" cy="830997"/>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Access to appropriate sanitation facilities and resources is available to </a:t>
            </a:r>
            <a:r>
              <a:rPr lang="en-GB" sz="1200" dirty="0">
                <a:solidFill>
                  <a:srgbClr val="000000"/>
                </a:solidFill>
                <a:latin typeface="OxfamTSTARPRO-Regular"/>
              </a:rPr>
              <a:t>all, in line with Sphere </a:t>
            </a:r>
            <a:r>
              <a:rPr lang="en-US" sz="1200" dirty="0">
                <a:solidFill>
                  <a:srgbClr val="000000"/>
                </a:solidFill>
                <a:latin typeface="OxfamTSTARPRO-Regular"/>
              </a:rPr>
              <a:t>standards</a:t>
            </a:r>
          </a:p>
        </p:txBody>
      </p:sp>
      <p:sp>
        <p:nvSpPr>
          <p:cNvPr id="39" name="Rectangle 38">
            <a:extLst>
              <a:ext uri="{FF2B5EF4-FFF2-40B4-BE49-F238E27FC236}">
                <a16:creationId xmlns:a16="http://schemas.microsoft.com/office/drawing/2014/main" id="{D00C6C01-65C6-4947-899A-137278842E05}"/>
              </a:ext>
            </a:extLst>
          </p:cNvPr>
          <p:cNvSpPr/>
          <p:nvPr/>
        </p:nvSpPr>
        <p:spPr>
          <a:xfrm>
            <a:off x="3971474" y="2295600"/>
            <a:ext cx="3748327" cy="646331"/>
          </a:xfrm>
          <a:prstGeom prst="rect">
            <a:avLst/>
          </a:prstGeom>
        </p:spPr>
        <p:txBody>
          <a:bodyPr wrap="square">
            <a:spAutoFit/>
          </a:bodyPr>
          <a:lstStyle/>
          <a:p>
            <a:r>
              <a:rPr lang="en-GB" sz="1200" b="1" dirty="0">
                <a:solidFill>
                  <a:srgbClr val="522E92"/>
                </a:solidFill>
                <a:latin typeface="OxfamTSTARPRO-Bold"/>
              </a:rPr>
              <a:t>• </a:t>
            </a:r>
            <a:r>
              <a:rPr lang="en-GB" sz="1200" dirty="0">
                <a:solidFill>
                  <a:srgbClr val="000000"/>
                </a:solidFill>
                <a:latin typeface="OxfamTSTARPRO-Regular"/>
              </a:rPr>
              <a:t>A diverse range of people </a:t>
            </a:r>
            <a:r>
              <a:rPr lang="en-US" sz="1200" dirty="0">
                <a:solidFill>
                  <a:srgbClr val="000000"/>
                </a:solidFill>
                <a:latin typeface="OxfamTSTARPRO-Regular"/>
              </a:rPr>
              <a:t>selected by the community is involved in decisions on the planning, design and maintenance of sanitation infrastructure and services</a:t>
            </a:r>
            <a:endParaRPr lang="en-US" sz="1200" dirty="0"/>
          </a:p>
        </p:txBody>
      </p:sp>
      <p:sp>
        <p:nvSpPr>
          <p:cNvPr id="40" name="Rectangle 39">
            <a:extLst>
              <a:ext uri="{FF2B5EF4-FFF2-40B4-BE49-F238E27FC236}">
                <a16:creationId xmlns:a16="http://schemas.microsoft.com/office/drawing/2014/main" id="{2161FC16-F4B3-4596-B909-E7123B7716A4}"/>
              </a:ext>
            </a:extLst>
          </p:cNvPr>
          <p:cNvSpPr/>
          <p:nvPr/>
        </p:nvSpPr>
        <p:spPr>
          <a:xfrm>
            <a:off x="3969853" y="5951850"/>
            <a:ext cx="3746705" cy="461665"/>
          </a:xfrm>
          <a:prstGeom prst="rect">
            <a:avLst/>
          </a:prstGeom>
        </p:spPr>
        <p:txBody>
          <a:bodyPr wrap="square">
            <a:spAutoFit/>
          </a:bodyPr>
          <a:lstStyle/>
          <a:p>
            <a:r>
              <a:rPr lang="en-US" sz="1200" b="1" dirty="0"/>
              <a:t>• </a:t>
            </a:r>
            <a:r>
              <a:rPr lang="en-US" sz="1200" dirty="0"/>
              <a:t>Capacity development and a timely exit/ transition plan is agreed by communities and other key stakeholders</a:t>
            </a:r>
          </a:p>
        </p:txBody>
      </p:sp>
      <p:sp>
        <p:nvSpPr>
          <p:cNvPr id="41" name="Rectangle 40">
            <a:extLst>
              <a:ext uri="{FF2B5EF4-FFF2-40B4-BE49-F238E27FC236}">
                <a16:creationId xmlns:a16="http://schemas.microsoft.com/office/drawing/2014/main" id="{A1865487-1D61-4F3F-A678-A0B284E8FBA1}"/>
              </a:ext>
            </a:extLst>
          </p:cNvPr>
          <p:cNvSpPr/>
          <p:nvPr/>
        </p:nvSpPr>
        <p:spPr>
          <a:xfrm>
            <a:off x="3971474" y="1246928"/>
            <a:ext cx="3748328" cy="461665"/>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Formal and informal community leaders, community organizations and institutions are identified</a:t>
            </a:r>
          </a:p>
        </p:txBody>
      </p:sp>
      <p:sp>
        <p:nvSpPr>
          <p:cNvPr id="42" name="Rectangle 41">
            <a:extLst>
              <a:ext uri="{FF2B5EF4-FFF2-40B4-BE49-F238E27FC236}">
                <a16:creationId xmlns:a16="http://schemas.microsoft.com/office/drawing/2014/main" id="{48B367D9-88D0-47EC-92C6-D8198558E9B7}"/>
              </a:ext>
            </a:extLst>
          </p:cNvPr>
          <p:cNvSpPr/>
          <p:nvPr/>
        </p:nvSpPr>
        <p:spPr>
          <a:xfrm>
            <a:off x="4010760" y="1686742"/>
            <a:ext cx="3709041" cy="646331"/>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A stakeholder map developed with communities is used to </a:t>
            </a:r>
            <a:r>
              <a:rPr lang="en-US" sz="1200" dirty="0" err="1">
                <a:solidFill>
                  <a:srgbClr val="000000"/>
                </a:solidFill>
                <a:latin typeface="OxfamTSTARPRO-Regular"/>
              </a:rPr>
              <a:t>analyse</a:t>
            </a:r>
            <a:r>
              <a:rPr lang="en-US" sz="1200" dirty="0">
                <a:solidFill>
                  <a:srgbClr val="000000"/>
                </a:solidFill>
                <a:latin typeface="OxfamTSTARPRO-Regular"/>
              </a:rPr>
              <a:t> power dynamics and for </a:t>
            </a:r>
            <a:r>
              <a:rPr lang="en-US" sz="1200" dirty="0" err="1">
                <a:solidFill>
                  <a:srgbClr val="000000"/>
                </a:solidFill>
                <a:latin typeface="OxfamTSTARPRO-Regular"/>
              </a:rPr>
              <a:t>programme</a:t>
            </a:r>
            <a:r>
              <a:rPr lang="en-US" sz="1200" dirty="0">
                <a:solidFill>
                  <a:srgbClr val="000000"/>
                </a:solidFill>
                <a:latin typeface="OxfamTSTARPRO-Regular"/>
              </a:rPr>
              <a:t> planning</a:t>
            </a:r>
          </a:p>
        </p:txBody>
      </p:sp>
      <p:sp>
        <p:nvSpPr>
          <p:cNvPr id="43" name="Rectangle 42">
            <a:extLst>
              <a:ext uri="{FF2B5EF4-FFF2-40B4-BE49-F238E27FC236}">
                <a16:creationId xmlns:a16="http://schemas.microsoft.com/office/drawing/2014/main" id="{623925E7-4CC8-49F8-8662-6C498255C739}"/>
              </a:ext>
            </a:extLst>
          </p:cNvPr>
          <p:cNvSpPr/>
          <p:nvPr/>
        </p:nvSpPr>
        <p:spPr>
          <a:xfrm>
            <a:off x="3971474" y="2944184"/>
            <a:ext cx="3748327" cy="646331"/>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Communities, including more marginalized groups, influence the design of feedback and complaints mechanisms</a:t>
            </a:r>
          </a:p>
        </p:txBody>
      </p:sp>
      <p:sp>
        <p:nvSpPr>
          <p:cNvPr id="44" name="Rectangle 43">
            <a:extLst>
              <a:ext uri="{FF2B5EF4-FFF2-40B4-BE49-F238E27FC236}">
                <a16:creationId xmlns:a16="http://schemas.microsoft.com/office/drawing/2014/main" id="{5F228F22-8258-4F6F-AC38-D34A92FB303F}"/>
              </a:ext>
            </a:extLst>
          </p:cNvPr>
          <p:cNvSpPr/>
          <p:nvPr/>
        </p:nvSpPr>
        <p:spPr>
          <a:xfrm>
            <a:off x="3971474" y="3577970"/>
            <a:ext cx="3748327" cy="646331"/>
          </a:xfrm>
          <a:prstGeom prst="rect">
            <a:avLst/>
          </a:prstGeom>
        </p:spPr>
        <p:txBody>
          <a:bodyPr wrap="square">
            <a:spAutoFit/>
          </a:bodyPr>
          <a:lstStyle/>
          <a:p>
            <a:r>
              <a:rPr lang="en-US" sz="1200" b="1" dirty="0">
                <a:solidFill>
                  <a:srgbClr val="522E92"/>
                </a:solidFill>
                <a:latin typeface="OxfamTSTARPRO-Bold"/>
              </a:rPr>
              <a:t>• </a:t>
            </a:r>
            <a:r>
              <a:rPr lang="en-US" sz="1200" dirty="0"/>
              <a:t>Diverse community members are included in identifying local priorities, problems and their own solutions</a:t>
            </a:r>
          </a:p>
        </p:txBody>
      </p:sp>
      <p:sp>
        <p:nvSpPr>
          <p:cNvPr id="45" name="Rectangle 44">
            <a:extLst>
              <a:ext uri="{FF2B5EF4-FFF2-40B4-BE49-F238E27FC236}">
                <a16:creationId xmlns:a16="http://schemas.microsoft.com/office/drawing/2014/main" id="{75ED804C-7B5E-4736-BD7C-3115148C7E13}"/>
              </a:ext>
            </a:extLst>
          </p:cNvPr>
          <p:cNvSpPr/>
          <p:nvPr/>
        </p:nvSpPr>
        <p:spPr>
          <a:xfrm>
            <a:off x="3973094" y="4226437"/>
            <a:ext cx="3746707" cy="461665"/>
          </a:xfrm>
          <a:prstGeom prst="rect">
            <a:avLst/>
          </a:prstGeom>
        </p:spPr>
        <p:txBody>
          <a:bodyPr wrap="square">
            <a:spAutoFit/>
          </a:bodyPr>
          <a:lstStyle/>
          <a:p>
            <a:r>
              <a:rPr lang="en-US" sz="1200" b="1" dirty="0"/>
              <a:t>• </a:t>
            </a:r>
            <a:r>
              <a:rPr lang="en-US" sz="1200" dirty="0"/>
              <a:t>Implementation plan with roles and responsibilities </a:t>
            </a:r>
            <a:r>
              <a:rPr lang="en-GB" sz="1200" dirty="0"/>
              <a:t>of all actors is agreed and </a:t>
            </a:r>
            <a:r>
              <a:rPr lang="en-US" sz="1200" dirty="0"/>
              <a:t>monitored</a:t>
            </a:r>
          </a:p>
        </p:txBody>
      </p:sp>
      <p:sp>
        <p:nvSpPr>
          <p:cNvPr id="46" name="Rectangle 45">
            <a:extLst>
              <a:ext uri="{FF2B5EF4-FFF2-40B4-BE49-F238E27FC236}">
                <a16:creationId xmlns:a16="http://schemas.microsoft.com/office/drawing/2014/main" id="{5B844222-C340-4A67-855B-EBA28A95CE1B}"/>
              </a:ext>
            </a:extLst>
          </p:cNvPr>
          <p:cNvSpPr/>
          <p:nvPr/>
        </p:nvSpPr>
        <p:spPr>
          <a:xfrm>
            <a:off x="3971474" y="4674334"/>
            <a:ext cx="3746707" cy="646331"/>
          </a:xfrm>
          <a:prstGeom prst="rect">
            <a:avLst/>
          </a:prstGeom>
        </p:spPr>
        <p:txBody>
          <a:bodyPr wrap="square">
            <a:spAutoFit/>
          </a:bodyPr>
          <a:lstStyle/>
          <a:p>
            <a:r>
              <a:rPr lang="en-US" sz="1200" b="1" dirty="0"/>
              <a:t>• </a:t>
            </a:r>
            <a:r>
              <a:rPr lang="en-US" sz="1200" dirty="0"/>
              <a:t>Community members are involved in monitoring </a:t>
            </a:r>
            <a:r>
              <a:rPr lang="en-US" sz="1200" dirty="0" err="1"/>
              <a:t>programme</a:t>
            </a:r>
            <a:r>
              <a:rPr lang="en-US" sz="1200" dirty="0"/>
              <a:t> activities and </a:t>
            </a:r>
            <a:r>
              <a:rPr lang="en-GB" sz="1200" dirty="0"/>
              <a:t>in the feedback loop to </a:t>
            </a:r>
            <a:r>
              <a:rPr lang="en-US" sz="1200" dirty="0"/>
              <a:t>their wider community</a:t>
            </a:r>
          </a:p>
        </p:txBody>
      </p:sp>
      <p:sp>
        <p:nvSpPr>
          <p:cNvPr id="47" name="Rectangle 46">
            <a:extLst>
              <a:ext uri="{FF2B5EF4-FFF2-40B4-BE49-F238E27FC236}">
                <a16:creationId xmlns:a16="http://schemas.microsoft.com/office/drawing/2014/main" id="{533B142F-8346-4066-B478-0150822ABC2B}"/>
              </a:ext>
            </a:extLst>
          </p:cNvPr>
          <p:cNvSpPr/>
          <p:nvPr/>
        </p:nvSpPr>
        <p:spPr>
          <a:xfrm>
            <a:off x="3969854" y="5291279"/>
            <a:ext cx="3746706" cy="646331"/>
          </a:xfrm>
          <a:prstGeom prst="rect">
            <a:avLst/>
          </a:prstGeom>
        </p:spPr>
        <p:txBody>
          <a:bodyPr wrap="square">
            <a:spAutoFit/>
          </a:bodyPr>
          <a:lstStyle/>
          <a:p>
            <a:r>
              <a:rPr lang="en-US" sz="1200" b="1" dirty="0"/>
              <a:t>• </a:t>
            </a:r>
            <a:r>
              <a:rPr lang="en-US" sz="1200" dirty="0"/>
              <a:t>Communities are supported to advocate on </a:t>
            </a:r>
            <a:r>
              <a:rPr lang="en-GB" sz="1200" dirty="0"/>
              <a:t>their behalf to Oxfam and </a:t>
            </a:r>
            <a:r>
              <a:rPr lang="en-US" sz="1200" dirty="0"/>
              <a:t>to other stakeholders</a:t>
            </a:r>
          </a:p>
          <a:p>
            <a:r>
              <a:rPr lang="en-US" sz="1200" dirty="0"/>
              <a:t>through coordination platforms</a:t>
            </a:r>
          </a:p>
        </p:txBody>
      </p:sp>
      <p:sp>
        <p:nvSpPr>
          <p:cNvPr id="48" name="Rectangle 47">
            <a:extLst>
              <a:ext uri="{FF2B5EF4-FFF2-40B4-BE49-F238E27FC236}">
                <a16:creationId xmlns:a16="http://schemas.microsoft.com/office/drawing/2014/main" id="{DAA82862-5E6C-49D8-8A06-27D501F7A807}"/>
              </a:ext>
            </a:extLst>
          </p:cNvPr>
          <p:cNvSpPr/>
          <p:nvPr/>
        </p:nvSpPr>
        <p:spPr>
          <a:xfrm>
            <a:off x="8158745" y="3269814"/>
            <a:ext cx="3342310" cy="646331"/>
          </a:xfrm>
          <a:prstGeom prst="rect">
            <a:avLst/>
          </a:prstGeom>
        </p:spPr>
        <p:txBody>
          <a:bodyPr wrap="square">
            <a:spAutoFit/>
          </a:bodyPr>
          <a:lstStyle/>
          <a:p>
            <a:r>
              <a:rPr lang="en-US" sz="1200" b="1" dirty="0"/>
              <a:t>• </a:t>
            </a:r>
            <a:r>
              <a:rPr lang="en-US" sz="1200" dirty="0"/>
              <a:t>Marginalized groups and individuals express satisfaction with consultation and </a:t>
            </a:r>
            <a:r>
              <a:rPr lang="en-US" sz="1200" dirty="0" err="1"/>
              <a:t>programme</a:t>
            </a:r>
            <a:r>
              <a:rPr lang="en-US" sz="1200" dirty="0"/>
              <a:t> adaptations</a:t>
            </a:r>
          </a:p>
        </p:txBody>
      </p:sp>
      <p:sp>
        <p:nvSpPr>
          <p:cNvPr id="49" name="Rectangle 48">
            <a:extLst>
              <a:ext uri="{FF2B5EF4-FFF2-40B4-BE49-F238E27FC236}">
                <a16:creationId xmlns:a16="http://schemas.microsoft.com/office/drawing/2014/main" id="{026F01CA-A991-4EE3-8DA2-87A4B90829F3}"/>
              </a:ext>
            </a:extLst>
          </p:cNvPr>
          <p:cNvSpPr/>
          <p:nvPr/>
        </p:nvSpPr>
        <p:spPr>
          <a:xfrm>
            <a:off x="8148680" y="1313108"/>
            <a:ext cx="3342310" cy="830997"/>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Communities report that key information is clearly communicated in appropriate languages and reaches all sections of the community using context-specific channels</a:t>
            </a:r>
          </a:p>
        </p:txBody>
      </p:sp>
      <p:sp>
        <p:nvSpPr>
          <p:cNvPr id="50" name="Rectangle 49">
            <a:extLst>
              <a:ext uri="{FF2B5EF4-FFF2-40B4-BE49-F238E27FC236}">
                <a16:creationId xmlns:a16="http://schemas.microsoft.com/office/drawing/2014/main" id="{176FC784-5CE9-4C21-822D-EE8951D277E8}"/>
              </a:ext>
            </a:extLst>
          </p:cNvPr>
          <p:cNvSpPr/>
          <p:nvPr/>
        </p:nvSpPr>
        <p:spPr>
          <a:xfrm>
            <a:off x="8168810" y="2199128"/>
            <a:ext cx="3322180" cy="1015663"/>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Communities report that specific gendered needs </a:t>
            </a:r>
            <a:r>
              <a:rPr lang="en-GB" sz="1200" dirty="0">
                <a:solidFill>
                  <a:srgbClr val="000000"/>
                </a:solidFill>
                <a:latin typeface="OxfamTSTARPRO-Regular"/>
              </a:rPr>
              <a:t>of women and men, boys and girls are taken in to account in the design and </a:t>
            </a:r>
            <a:r>
              <a:rPr lang="en-US" sz="1200" dirty="0">
                <a:solidFill>
                  <a:srgbClr val="000000"/>
                </a:solidFill>
                <a:latin typeface="OxfamTSTARPRO-Regular"/>
              </a:rPr>
              <a:t>location of the facilities (access, privacy, safety, menstrual hygiene management-friendly)</a:t>
            </a:r>
          </a:p>
        </p:txBody>
      </p:sp>
      <p:sp>
        <p:nvSpPr>
          <p:cNvPr id="51" name="Rectangle 50">
            <a:extLst>
              <a:ext uri="{FF2B5EF4-FFF2-40B4-BE49-F238E27FC236}">
                <a16:creationId xmlns:a16="http://schemas.microsoft.com/office/drawing/2014/main" id="{A5E6AF41-21D8-49BF-ABC1-C4099F7F1483}"/>
              </a:ext>
            </a:extLst>
          </p:cNvPr>
          <p:cNvSpPr/>
          <p:nvPr/>
        </p:nvSpPr>
        <p:spPr>
          <a:xfrm>
            <a:off x="8148681" y="3961055"/>
            <a:ext cx="3342310" cy="461665"/>
          </a:xfrm>
          <a:prstGeom prst="rect">
            <a:avLst/>
          </a:prstGeom>
        </p:spPr>
        <p:txBody>
          <a:bodyPr wrap="square">
            <a:spAutoFit/>
          </a:bodyPr>
          <a:lstStyle/>
          <a:p>
            <a:r>
              <a:rPr lang="en-US" sz="1200" b="1" dirty="0">
                <a:solidFill>
                  <a:srgbClr val="522E92"/>
                </a:solidFill>
                <a:latin typeface="OxfamTSTARPRO-Bold"/>
              </a:rPr>
              <a:t>• </a:t>
            </a:r>
            <a:r>
              <a:rPr lang="en-US" sz="1200" dirty="0">
                <a:solidFill>
                  <a:srgbClr val="000000"/>
                </a:solidFill>
                <a:latin typeface="OxfamTSTARPRO-Regular"/>
              </a:rPr>
              <a:t>Communities report that </a:t>
            </a:r>
            <a:r>
              <a:rPr lang="en-GB" sz="1200" dirty="0">
                <a:solidFill>
                  <a:srgbClr val="000000"/>
                </a:solidFill>
                <a:latin typeface="OxfamTSTARPRO-Regular"/>
              </a:rPr>
              <a:t>they have the skills and </a:t>
            </a:r>
            <a:r>
              <a:rPr lang="en-US" sz="1200" dirty="0">
                <a:solidFill>
                  <a:srgbClr val="000000"/>
                </a:solidFill>
                <a:latin typeface="OxfamTSTARPRO-Regular"/>
              </a:rPr>
              <a:t>support to manage WASH facilities and services</a:t>
            </a:r>
            <a:endParaRPr lang="en-US" sz="1200" dirty="0"/>
          </a:p>
        </p:txBody>
      </p:sp>
      <p:sp>
        <p:nvSpPr>
          <p:cNvPr id="54" name="TextBox 53">
            <a:extLst>
              <a:ext uri="{FF2B5EF4-FFF2-40B4-BE49-F238E27FC236}">
                <a16:creationId xmlns:a16="http://schemas.microsoft.com/office/drawing/2014/main" id="{49A09C8C-033A-4D3D-9AB9-3FF5F8DC8F70}"/>
              </a:ext>
            </a:extLst>
          </p:cNvPr>
          <p:cNvSpPr txBox="1"/>
          <p:nvPr/>
        </p:nvSpPr>
        <p:spPr>
          <a:xfrm>
            <a:off x="2779234" y="101487"/>
            <a:ext cx="7152846" cy="523220"/>
          </a:xfrm>
          <a:prstGeom prst="rect">
            <a:avLst/>
          </a:prstGeom>
          <a:solidFill>
            <a:schemeClr val="accent1">
              <a:lumMod val="40000"/>
              <a:lumOff val="60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solidFill>
                  <a:schemeClr val="accent1">
                    <a:lumMod val="50000"/>
                  </a:schemeClr>
                </a:solidFill>
                <a:latin typeface="OxfamTSTARPRO-Headline"/>
              </a:rPr>
              <a:t>MATRIX OF INDICATORS FOR MEASURING COMMUNITY PARTICIPATION AND SATISFACTION IN RELATION TO WASH IN THE INITIAL 4 TO 6 MONTHS OF RESPONSE</a:t>
            </a:r>
            <a:endParaRPr lang="en-US" sz="1400" b="1" dirty="0">
              <a:solidFill>
                <a:schemeClr val="accent1">
                  <a:lumMod val="50000"/>
                </a:schemeClr>
              </a:solidFill>
            </a:endParaRPr>
          </a:p>
        </p:txBody>
      </p:sp>
      <p:sp>
        <p:nvSpPr>
          <p:cNvPr id="55" name="Rectangle 54">
            <a:extLst>
              <a:ext uri="{FF2B5EF4-FFF2-40B4-BE49-F238E27FC236}">
                <a16:creationId xmlns:a16="http://schemas.microsoft.com/office/drawing/2014/main" id="{104CF31E-1E6F-4C70-A033-82BDCFEBE319}"/>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56" name="Action Button: Go Forward or Next 55">
            <a:hlinkClick r:id="" action="ppaction://hlinkshowjump?jump=nextslide" highlightClick="1"/>
            <a:extLst>
              <a:ext uri="{FF2B5EF4-FFF2-40B4-BE49-F238E27FC236}">
                <a16:creationId xmlns:a16="http://schemas.microsoft.com/office/drawing/2014/main" id="{939022AA-EE2D-46E1-9CE3-96C53858ED7B}"/>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Go to End 56">
            <a:hlinkClick r:id="rId19" action="ppaction://hlinksldjump" highlightClick="1"/>
            <a:extLst>
              <a:ext uri="{FF2B5EF4-FFF2-40B4-BE49-F238E27FC236}">
                <a16:creationId xmlns:a16="http://schemas.microsoft.com/office/drawing/2014/main" id="{AFDE430B-CAB2-4BC4-B189-24FE5886C378}"/>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801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9F1604B7-E231-43EC-8C3E-15513BDA555C}"/>
              </a:ext>
            </a:extLst>
          </p:cNvPr>
          <p:cNvSpPr/>
          <p:nvPr/>
        </p:nvSpPr>
        <p:spPr>
          <a:xfrm>
            <a:off x="0" y="211282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C9C07040-2A41-4AE1-AA33-8AF99CF46807}"/>
              </a:ext>
            </a:extLst>
          </p:cNvPr>
          <p:cNvSpPr/>
          <p:nvPr/>
        </p:nvSpPr>
        <p:spPr>
          <a:xfrm>
            <a:off x="-2" y="2450638"/>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836A09A8-8BE6-48C1-8FBB-695F5F3662B5}"/>
              </a:ext>
            </a:extLst>
          </p:cNvPr>
          <p:cNvSpPr/>
          <p:nvPr/>
        </p:nvSpPr>
        <p:spPr>
          <a:xfrm>
            <a:off x="-2" y="3250192"/>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FA581929-630C-4147-ABBF-917C51AEA270}"/>
              </a:ext>
            </a:extLst>
          </p:cNvPr>
          <p:cNvSpPr/>
          <p:nvPr/>
        </p:nvSpPr>
        <p:spPr>
          <a:xfrm>
            <a:off x="0" y="3954224"/>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7" name="Rectangle 6">
            <a:hlinkClick r:id="rId7" action="ppaction://hlinksldjump"/>
            <a:extLst>
              <a:ext uri="{FF2B5EF4-FFF2-40B4-BE49-F238E27FC236}">
                <a16:creationId xmlns:a16="http://schemas.microsoft.com/office/drawing/2014/main" id="{41505896-DB2B-4A68-A0DB-87D2F279A8F3}"/>
              </a:ext>
            </a:extLst>
          </p:cNvPr>
          <p:cNvSpPr/>
          <p:nvPr/>
        </p:nvSpPr>
        <p:spPr>
          <a:xfrm>
            <a:off x="-2" y="457404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8" name="Rectangle 7">
            <a:hlinkClick r:id="rId8" action="ppaction://hlinksldjump"/>
            <a:extLst>
              <a:ext uri="{FF2B5EF4-FFF2-40B4-BE49-F238E27FC236}">
                <a16:creationId xmlns:a16="http://schemas.microsoft.com/office/drawing/2014/main" id="{E55DD6A4-65F7-49A5-87F5-C06CCF0CE01E}"/>
              </a:ext>
            </a:extLst>
          </p:cNvPr>
          <p:cNvSpPr/>
          <p:nvPr/>
        </p:nvSpPr>
        <p:spPr>
          <a:xfrm>
            <a:off x="-2" y="512421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9" name="Rectangle 8">
            <a:hlinkClick r:id="rId9" action="ppaction://hlinksldjump"/>
            <a:extLst>
              <a:ext uri="{FF2B5EF4-FFF2-40B4-BE49-F238E27FC236}">
                <a16:creationId xmlns:a16="http://schemas.microsoft.com/office/drawing/2014/main" id="{11BD6C5F-FCE7-482E-8002-3E071D4BA507}"/>
              </a:ext>
            </a:extLst>
          </p:cNvPr>
          <p:cNvSpPr/>
          <p:nvPr/>
        </p:nvSpPr>
        <p:spPr>
          <a:xfrm>
            <a:off x="-2" y="2858049"/>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0" name="Rectangle 9">
            <a:hlinkClick r:id="rId10" action="ppaction://hlinksldjump"/>
            <a:extLst>
              <a:ext uri="{FF2B5EF4-FFF2-40B4-BE49-F238E27FC236}">
                <a16:creationId xmlns:a16="http://schemas.microsoft.com/office/drawing/2014/main" id="{8705053D-2DBC-459D-A3B3-7D4DF4D0AA9F}"/>
              </a:ext>
            </a:extLst>
          </p:cNvPr>
          <p:cNvSpPr/>
          <p:nvPr/>
        </p:nvSpPr>
        <p:spPr>
          <a:xfrm>
            <a:off x="0" y="355798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1" name="Rectangle 10">
            <a:hlinkClick r:id="rId11" action="ppaction://hlinksldjump"/>
            <a:extLst>
              <a:ext uri="{FF2B5EF4-FFF2-40B4-BE49-F238E27FC236}">
                <a16:creationId xmlns:a16="http://schemas.microsoft.com/office/drawing/2014/main" id="{E6692CA2-793D-43C9-8388-16BAD0E82C9B}"/>
              </a:ext>
            </a:extLst>
          </p:cNvPr>
          <p:cNvSpPr/>
          <p:nvPr/>
        </p:nvSpPr>
        <p:spPr>
          <a:xfrm>
            <a:off x="-2" y="4264168"/>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2" name="Rectangle 11">
            <a:hlinkClick r:id="rId12" action="ppaction://hlinksldjump"/>
            <a:extLst>
              <a:ext uri="{FF2B5EF4-FFF2-40B4-BE49-F238E27FC236}">
                <a16:creationId xmlns:a16="http://schemas.microsoft.com/office/drawing/2014/main" id="{52A58B50-C0CC-4F56-9D70-1A80A7A3744D}"/>
              </a:ext>
            </a:extLst>
          </p:cNvPr>
          <p:cNvSpPr/>
          <p:nvPr/>
        </p:nvSpPr>
        <p:spPr>
          <a:xfrm>
            <a:off x="-2" y="4789940"/>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8" name="Rectangle 17">
            <a:hlinkClick r:id="rId13" action="ppaction://hlinksldjump"/>
            <a:extLst>
              <a:ext uri="{FF2B5EF4-FFF2-40B4-BE49-F238E27FC236}">
                <a16:creationId xmlns:a16="http://schemas.microsoft.com/office/drawing/2014/main" id="{511DFC55-9B4A-424B-815C-40DEDE90B9F8}"/>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0" name="Rectangle 19">
            <a:extLst>
              <a:ext uri="{FF2B5EF4-FFF2-40B4-BE49-F238E27FC236}">
                <a16:creationId xmlns:a16="http://schemas.microsoft.com/office/drawing/2014/main" id="{2BEF81F9-36E6-4E0C-AEB4-A561C69BCF2A}"/>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22" name="Rectangle 21">
            <a:hlinkClick r:id="rId14" action="ppaction://hlinksldjump"/>
            <a:extLst>
              <a:ext uri="{FF2B5EF4-FFF2-40B4-BE49-F238E27FC236}">
                <a16:creationId xmlns:a16="http://schemas.microsoft.com/office/drawing/2014/main" id="{ED192F52-E22A-4A5E-8359-6AE64AEE601F}"/>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3" name="Rectangle 22">
            <a:hlinkClick r:id="rId15" action="ppaction://hlinksldjump"/>
            <a:extLst>
              <a:ext uri="{FF2B5EF4-FFF2-40B4-BE49-F238E27FC236}">
                <a16:creationId xmlns:a16="http://schemas.microsoft.com/office/drawing/2014/main" id="{E7F99896-DEC3-41E6-8F95-5F852FBE4EDF}"/>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4" name="Rectangle 23">
            <a:hlinkClick r:id="rId16" action="ppaction://hlinksldjump"/>
            <a:extLst>
              <a:ext uri="{FF2B5EF4-FFF2-40B4-BE49-F238E27FC236}">
                <a16:creationId xmlns:a16="http://schemas.microsoft.com/office/drawing/2014/main" id="{2227F728-59BA-4269-B34F-3ECABF964E5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BC795D12-A9DF-4375-8C78-6325619310E4}"/>
              </a:ext>
            </a:extLst>
          </p:cNvPr>
          <p:cNvSpPr/>
          <p:nvPr/>
        </p:nvSpPr>
        <p:spPr>
          <a:xfrm>
            <a:off x="0" y="5540773"/>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3" name="Rectangle 32">
            <a:hlinkClick r:id="rId18" action="ppaction://hlinksldjump"/>
            <a:extLst>
              <a:ext uri="{FF2B5EF4-FFF2-40B4-BE49-F238E27FC236}">
                <a16:creationId xmlns:a16="http://schemas.microsoft.com/office/drawing/2014/main" id="{9AC8B1C9-7FA7-430E-86F7-4CBE6A4FDDB8}"/>
              </a:ext>
            </a:extLst>
          </p:cNvPr>
          <p:cNvSpPr/>
          <p:nvPr/>
        </p:nvSpPr>
        <p:spPr>
          <a:xfrm>
            <a:off x="62962" y="1617381"/>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Process</a:t>
            </a:r>
            <a:endParaRPr lang="en-US" sz="900" dirty="0"/>
          </a:p>
        </p:txBody>
      </p:sp>
      <p:sp>
        <p:nvSpPr>
          <p:cNvPr id="39" name="Rectangle 38">
            <a:extLst>
              <a:ext uri="{FF2B5EF4-FFF2-40B4-BE49-F238E27FC236}">
                <a16:creationId xmlns:a16="http://schemas.microsoft.com/office/drawing/2014/main" id="{C0E3DC0D-69AD-431F-A278-9A28AD7E6DCE}"/>
              </a:ext>
            </a:extLst>
          </p:cNvPr>
          <p:cNvSpPr/>
          <p:nvPr/>
        </p:nvSpPr>
        <p:spPr>
          <a:xfrm>
            <a:off x="62961" y="1937904"/>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Indicators</a:t>
            </a:r>
            <a:endParaRPr lang="en-US" sz="900" dirty="0">
              <a:solidFill>
                <a:schemeClr val="tx1"/>
              </a:solidFill>
            </a:endParaRPr>
          </a:p>
        </p:txBody>
      </p:sp>
      <p:sp>
        <p:nvSpPr>
          <p:cNvPr id="40" name="Rectangle 39">
            <a:hlinkClick r:id="rId19" action="ppaction://hlinksldjump"/>
            <a:extLst>
              <a:ext uri="{FF2B5EF4-FFF2-40B4-BE49-F238E27FC236}">
                <a16:creationId xmlns:a16="http://schemas.microsoft.com/office/drawing/2014/main" id="{1551E303-37F2-43A0-B8E7-78028B428558}"/>
              </a:ext>
            </a:extLst>
          </p:cNvPr>
          <p:cNvSpPr/>
          <p:nvPr/>
        </p:nvSpPr>
        <p:spPr>
          <a:xfrm>
            <a:off x="62962" y="1776895"/>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7" name="TextBox 26">
            <a:extLst>
              <a:ext uri="{FF2B5EF4-FFF2-40B4-BE49-F238E27FC236}">
                <a16:creationId xmlns:a16="http://schemas.microsoft.com/office/drawing/2014/main" id="{146D7F0C-2939-4F89-8A16-A71E3F196930}"/>
              </a:ext>
            </a:extLst>
          </p:cNvPr>
          <p:cNvSpPr txBox="1"/>
          <p:nvPr/>
        </p:nvSpPr>
        <p:spPr>
          <a:xfrm>
            <a:off x="2015755" y="36410"/>
            <a:ext cx="6879671" cy="307777"/>
          </a:xfrm>
          <a:prstGeom prst="rect">
            <a:avLst/>
          </a:prstGeom>
          <a:solidFill>
            <a:schemeClr val="accent1">
              <a:lumMod val="40000"/>
              <a:lumOff val="60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solidFill>
                  <a:schemeClr val="accent1">
                    <a:lumMod val="50000"/>
                  </a:schemeClr>
                </a:solidFill>
                <a:latin typeface="OxfamTSTARPRO-Headline"/>
              </a:rPr>
              <a:t>GLOBAL WASH CLUSTER </a:t>
            </a:r>
            <a:r>
              <a:rPr lang="en-GB" sz="1400" b="1" dirty="0">
                <a:solidFill>
                  <a:schemeClr val="accent1">
                    <a:lumMod val="50000"/>
                  </a:schemeClr>
                </a:solidFill>
                <a:latin typeface="OxfamTSTARPRO-Headline"/>
                <a:hlinkClick r:id="rId20"/>
              </a:rPr>
              <a:t>REPOSITORY OF INDICATORS </a:t>
            </a:r>
            <a:r>
              <a:rPr lang="en-GB" sz="1400" b="1" dirty="0">
                <a:solidFill>
                  <a:schemeClr val="accent1">
                    <a:lumMod val="50000"/>
                  </a:schemeClr>
                </a:solidFill>
                <a:latin typeface="OxfamTSTARPRO-Headline"/>
              </a:rPr>
              <a:t>TO MEASURE NEEDS AND RESPONSE</a:t>
            </a:r>
            <a:endParaRPr lang="en-US" sz="1400" b="1" dirty="0">
              <a:solidFill>
                <a:schemeClr val="accent1">
                  <a:lumMod val="50000"/>
                </a:schemeClr>
              </a:solidFill>
            </a:endParaRPr>
          </a:p>
        </p:txBody>
      </p:sp>
      <p:graphicFrame>
        <p:nvGraphicFramePr>
          <p:cNvPr id="2" name="Table 12">
            <a:extLst>
              <a:ext uri="{FF2B5EF4-FFF2-40B4-BE49-F238E27FC236}">
                <a16:creationId xmlns:a16="http://schemas.microsoft.com/office/drawing/2014/main" id="{6D92B9AD-85C5-43F7-B7F2-C95BA0CEE0A6}"/>
              </a:ext>
            </a:extLst>
          </p:cNvPr>
          <p:cNvGraphicFramePr>
            <a:graphicFrameLocks noGrp="1"/>
          </p:cNvGraphicFramePr>
          <p:nvPr>
            <p:extLst>
              <p:ext uri="{D42A27DB-BD31-4B8C-83A1-F6EECF244321}">
                <p14:modId xmlns:p14="http://schemas.microsoft.com/office/powerpoint/2010/main" val="2327037819"/>
              </p:ext>
            </p:extLst>
          </p:nvPr>
        </p:nvGraphicFramePr>
        <p:xfrm>
          <a:off x="1145198" y="399054"/>
          <a:ext cx="10983841" cy="6365240"/>
        </p:xfrm>
        <a:graphic>
          <a:graphicData uri="http://schemas.openxmlformats.org/drawingml/2006/table">
            <a:tbl>
              <a:tblPr firstRow="1" bandRow="1">
                <a:tableStyleId>{5C22544A-7EE6-4342-B048-85BDC9FD1C3A}</a:tableStyleId>
              </a:tblPr>
              <a:tblGrid>
                <a:gridCol w="719825">
                  <a:extLst>
                    <a:ext uri="{9D8B030D-6E8A-4147-A177-3AD203B41FA5}">
                      <a16:colId xmlns:a16="http://schemas.microsoft.com/office/drawing/2014/main" val="1805776913"/>
                    </a:ext>
                  </a:extLst>
                </a:gridCol>
                <a:gridCol w="2183194">
                  <a:extLst>
                    <a:ext uri="{9D8B030D-6E8A-4147-A177-3AD203B41FA5}">
                      <a16:colId xmlns:a16="http://schemas.microsoft.com/office/drawing/2014/main" val="4019491956"/>
                    </a:ext>
                  </a:extLst>
                </a:gridCol>
                <a:gridCol w="8080822">
                  <a:extLst>
                    <a:ext uri="{9D8B030D-6E8A-4147-A177-3AD203B41FA5}">
                      <a16:colId xmlns:a16="http://schemas.microsoft.com/office/drawing/2014/main" val="1619567841"/>
                    </a:ext>
                  </a:extLst>
                </a:gridCol>
              </a:tblGrid>
              <a:tr h="370840">
                <a:tc>
                  <a:txBody>
                    <a:bodyPr/>
                    <a:lstStyle/>
                    <a:p>
                      <a:r>
                        <a:rPr lang="en-GB" sz="1400" dirty="0"/>
                        <a:t>Code</a:t>
                      </a:r>
                      <a:endParaRPr lang="en-US" sz="1400" dirty="0"/>
                    </a:p>
                  </a:txBody>
                  <a:tcPr/>
                </a:tc>
                <a:tc>
                  <a:txBody>
                    <a:bodyPr/>
                    <a:lstStyle/>
                    <a:p>
                      <a:r>
                        <a:rPr lang="en-GB" sz="1400" dirty="0"/>
                        <a:t>Sub-domain</a:t>
                      </a:r>
                      <a:endParaRPr lang="en-US" sz="1400" dirty="0"/>
                    </a:p>
                  </a:txBody>
                  <a:tcPr/>
                </a:tc>
                <a:tc>
                  <a:txBody>
                    <a:bodyPr/>
                    <a:lstStyle/>
                    <a:p>
                      <a:r>
                        <a:rPr lang="en-GB" sz="1400" dirty="0"/>
                        <a:t>Title</a:t>
                      </a:r>
                      <a:endParaRPr lang="en-US" sz="1400" dirty="0"/>
                    </a:p>
                  </a:txBody>
                  <a:tcPr/>
                </a:tc>
                <a:extLst>
                  <a:ext uri="{0D108BD9-81ED-4DB2-BD59-A6C34878D82A}">
                    <a16:rowId xmlns:a16="http://schemas.microsoft.com/office/drawing/2014/main" val="2948754026"/>
                  </a:ext>
                </a:extLst>
              </a:tr>
              <a:tr h="370840">
                <a:tc>
                  <a:txBody>
                    <a:bodyPr/>
                    <a:lstStyle/>
                    <a:p>
                      <a:r>
                        <a:rPr lang="en-GB" sz="1200" dirty="0"/>
                        <a:t>AAP-1</a:t>
                      </a:r>
                      <a:endParaRPr lang="en-US" sz="1200" dirty="0"/>
                    </a:p>
                  </a:txBody>
                  <a:tcPr/>
                </a:tc>
                <a:tc>
                  <a:txBody>
                    <a:bodyPr/>
                    <a:lstStyle/>
                    <a:p>
                      <a:r>
                        <a:rPr lang="en-GB" sz="1200" dirty="0"/>
                        <a:t>Feedback mechanism</a:t>
                      </a:r>
                      <a:endParaRPr lang="en-US" sz="1200" dirty="0"/>
                    </a:p>
                  </a:txBody>
                  <a:tcPr/>
                </a:tc>
                <a:tc>
                  <a:txBody>
                    <a:bodyPr/>
                    <a:lstStyle/>
                    <a:p>
                      <a:r>
                        <a:rPr lang="en-GB" sz="1200" b="0" i="0" kern="1200" dirty="0">
                          <a:solidFill>
                            <a:schemeClr val="dk1"/>
                          </a:solidFill>
                          <a:effectLst/>
                          <a:latin typeface="+mn-lt"/>
                          <a:ea typeface="+mn-ea"/>
                          <a:cs typeface="+mn-cs"/>
                          <a:hlinkClick r:id="rId21"/>
                        </a:rPr>
                        <a:t>Number of feedback received (including complaints) which have been acted upon</a:t>
                      </a:r>
                      <a:endParaRPr lang="en-US" sz="1200" dirty="0"/>
                    </a:p>
                  </a:txBody>
                  <a:tcPr/>
                </a:tc>
                <a:extLst>
                  <a:ext uri="{0D108BD9-81ED-4DB2-BD59-A6C34878D82A}">
                    <a16:rowId xmlns:a16="http://schemas.microsoft.com/office/drawing/2014/main" val="253146967"/>
                  </a:ext>
                </a:extLst>
              </a:tr>
              <a:tr h="370840">
                <a:tc>
                  <a:txBody>
                    <a:bodyPr/>
                    <a:lstStyle/>
                    <a:p>
                      <a:r>
                        <a:rPr lang="en-US" sz="1200" b="0" i="0" kern="1200" dirty="0">
                          <a:solidFill>
                            <a:schemeClr val="dk1"/>
                          </a:solidFill>
                          <a:effectLst/>
                          <a:latin typeface="+mn-lt"/>
                          <a:ea typeface="+mn-ea"/>
                          <a:cs typeface="+mn-cs"/>
                        </a:rPr>
                        <a:t>AAP-3</a:t>
                      </a:r>
                      <a:endParaRPr lang="en-US" sz="1200" dirty="0"/>
                    </a:p>
                  </a:txBody>
                  <a:tcPr/>
                </a:tc>
                <a:tc>
                  <a:txBody>
                    <a:bodyPr/>
                    <a:lstStyle/>
                    <a:p>
                      <a:r>
                        <a:rPr lang="en-US" sz="1200" b="0" i="0" kern="1200" dirty="0">
                          <a:solidFill>
                            <a:schemeClr val="dk1"/>
                          </a:solidFill>
                          <a:effectLst/>
                          <a:latin typeface="+mn-lt"/>
                          <a:ea typeface="+mn-ea"/>
                          <a:cs typeface="+mn-cs"/>
                        </a:rPr>
                        <a:t>Participation</a:t>
                      </a:r>
                      <a:endParaRPr lang="en-US" sz="1200" dirty="0"/>
                    </a:p>
                  </a:txBody>
                  <a:tcPr/>
                </a:tc>
                <a:tc>
                  <a:txBody>
                    <a:bodyPr/>
                    <a:lstStyle/>
                    <a:p>
                      <a:r>
                        <a:rPr lang="en-GB" sz="1200" b="0" i="0" kern="1200" dirty="0">
                          <a:solidFill>
                            <a:schemeClr val="dk1"/>
                          </a:solidFill>
                          <a:effectLst/>
                          <a:latin typeface="+mn-lt"/>
                          <a:ea typeface="+mn-ea"/>
                          <a:cs typeface="+mn-cs"/>
                          <a:hlinkClick r:id="rId22"/>
                        </a:rPr>
                        <a:t>Number of persons consulted (disaggregated by sex/age) before designing a program/project [alternatively: while implementing the program/project]</a:t>
                      </a:r>
                      <a:endParaRPr lang="en-US" sz="1200" dirty="0"/>
                    </a:p>
                  </a:txBody>
                  <a:tcPr/>
                </a:tc>
                <a:extLst>
                  <a:ext uri="{0D108BD9-81ED-4DB2-BD59-A6C34878D82A}">
                    <a16:rowId xmlns:a16="http://schemas.microsoft.com/office/drawing/2014/main" val="2400877493"/>
                  </a:ext>
                </a:extLst>
              </a:tr>
              <a:tr h="370840">
                <a:tc>
                  <a:txBody>
                    <a:bodyPr/>
                    <a:lstStyle/>
                    <a:p>
                      <a:r>
                        <a:rPr lang="en-US" sz="1200" b="0" i="0" kern="1200" dirty="0">
                          <a:solidFill>
                            <a:schemeClr val="dk1"/>
                          </a:solidFill>
                          <a:effectLst/>
                          <a:latin typeface="+mn-lt"/>
                          <a:ea typeface="+mn-ea"/>
                          <a:cs typeface="+mn-cs"/>
                        </a:rPr>
                        <a:t>W 7-1</a:t>
                      </a:r>
                      <a:endParaRPr lang="en-US" sz="1200" dirty="0"/>
                    </a:p>
                  </a:txBody>
                  <a:tcPr/>
                </a:tc>
                <a:tc>
                  <a:txBody>
                    <a:bodyPr/>
                    <a:lstStyle/>
                    <a:p>
                      <a:r>
                        <a:rPr lang="en-US" sz="1200" b="0" i="0" kern="1200" dirty="0">
                          <a:solidFill>
                            <a:schemeClr val="dk1"/>
                          </a:solidFill>
                          <a:effectLst/>
                          <a:latin typeface="+mn-lt"/>
                          <a:ea typeface="+mn-ea"/>
                          <a:cs typeface="+mn-cs"/>
                        </a:rPr>
                        <a:t>W7 Aggravating Factors</a:t>
                      </a:r>
                      <a:endParaRPr lang="en-US" sz="1200" dirty="0"/>
                    </a:p>
                  </a:txBody>
                  <a:tcPr/>
                </a:tc>
                <a:tc>
                  <a:txBody>
                    <a:bodyPr/>
                    <a:lstStyle/>
                    <a:p>
                      <a:r>
                        <a:rPr lang="en-US" sz="1200" b="0" i="0" kern="1200" dirty="0">
                          <a:solidFill>
                            <a:schemeClr val="dk1"/>
                          </a:solidFill>
                          <a:effectLst/>
                          <a:latin typeface="+mn-lt"/>
                          <a:ea typeface="+mn-ea"/>
                          <a:cs typeface="+mn-cs"/>
                          <a:hlinkClick r:id="rId23"/>
                        </a:rPr>
                        <a:t>Presence of </a:t>
                      </a:r>
                      <a:r>
                        <a:rPr lang="en-US" sz="1200" b="0" i="0" kern="1200" dirty="0" err="1">
                          <a:solidFill>
                            <a:schemeClr val="dk1"/>
                          </a:solidFill>
                          <a:effectLst/>
                          <a:latin typeface="+mn-lt"/>
                          <a:ea typeface="+mn-ea"/>
                          <a:cs typeface="+mn-cs"/>
                          <a:hlinkClick r:id="rId23"/>
                        </a:rPr>
                        <a:t>faecal</a:t>
                      </a:r>
                      <a:r>
                        <a:rPr lang="en-US" sz="1200" b="0" i="0" kern="1200" dirty="0">
                          <a:solidFill>
                            <a:schemeClr val="dk1"/>
                          </a:solidFill>
                          <a:effectLst/>
                          <a:latin typeface="+mn-lt"/>
                          <a:ea typeface="+mn-ea"/>
                          <a:cs typeface="+mn-cs"/>
                          <a:hlinkClick r:id="rId23"/>
                        </a:rPr>
                        <a:t>-oral diseases</a:t>
                      </a:r>
                      <a:endParaRPr lang="en-US" sz="1200" dirty="0"/>
                    </a:p>
                  </a:txBody>
                  <a:tcPr/>
                </a:tc>
                <a:extLst>
                  <a:ext uri="{0D108BD9-81ED-4DB2-BD59-A6C34878D82A}">
                    <a16:rowId xmlns:a16="http://schemas.microsoft.com/office/drawing/2014/main" val="1555681269"/>
                  </a:ext>
                </a:extLst>
              </a:tr>
              <a:tr h="370840">
                <a:tc>
                  <a:txBody>
                    <a:bodyPr/>
                    <a:lstStyle/>
                    <a:p>
                      <a:r>
                        <a:rPr lang="en-US" sz="1200" b="0" i="0" kern="1200" dirty="0">
                          <a:solidFill>
                            <a:schemeClr val="dk1"/>
                          </a:solidFill>
                          <a:effectLst/>
                          <a:latin typeface="+mn-lt"/>
                          <a:ea typeface="+mn-ea"/>
                          <a:cs typeface="+mn-cs"/>
                        </a:rPr>
                        <a:t>W 7-4</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W7 Aggravating Factors</a:t>
                      </a:r>
                      <a:endParaRPr lang="en-US" sz="1200" dirty="0"/>
                    </a:p>
                  </a:txBody>
                  <a:tcPr/>
                </a:tc>
                <a:tc>
                  <a:txBody>
                    <a:bodyPr/>
                    <a:lstStyle/>
                    <a:p>
                      <a:r>
                        <a:rPr lang="en-GB" sz="1200" b="0" i="0" kern="1200" dirty="0">
                          <a:solidFill>
                            <a:schemeClr val="dk1"/>
                          </a:solidFill>
                          <a:effectLst/>
                          <a:latin typeface="+mn-lt"/>
                          <a:ea typeface="+mn-ea"/>
                          <a:cs typeface="+mn-cs"/>
                          <a:hlinkClick r:id="rId24"/>
                        </a:rPr>
                        <a:t>Density of settlement in m2 of total site area per person</a:t>
                      </a:r>
                      <a:endParaRPr lang="en-US" sz="1200" dirty="0"/>
                    </a:p>
                  </a:txBody>
                  <a:tcPr/>
                </a:tc>
                <a:extLst>
                  <a:ext uri="{0D108BD9-81ED-4DB2-BD59-A6C34878D82A}">
                    <a16:rowId xmlns:a16="http://schemas.microsoft.com/office/drawing/2014/main" val="633694958"/>
                  </a:ext>
                </a:extLst>
              </a:tr>
              <a:tr h="370840">
                <a:tc>
                  <a:txBody>
                    <a:bodyPr/>
                    <a:lstStyle/>
                    <a:p>
                      <a:r>
                        <a:rPr lang="en-US" sz="1200" b="0" i="0" kern="1200" dirty="0">
                          <a:solidFill>
                            <a:schemeClr val="dk1"/>
                          </a:solidFill>
                          <a:effectLst/>
                          <a:latin typeface="+mn-lt"/>
                          <a:ea typeface="+mn-ea"/>
                          <a:cs typeface="+mn-cs"/>
                        </a:rPr>
                        <a:t>W 7-5</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W7 Aggravating Factors</a:t>
                      </a:r>
                      <a:endParaRPr lang="en-US" sz="1200" dirty="0"/>
                    </a:p>
                  </a:txBody>
                  <a:tcPr/>
                </a:tc>
                <a:tc>
                  <a:txBody>
                    <a:bodyPr/>
                    <a:lstStyle/>
                    <a:p>
                      <a:r>
                        <a:rPr lang="en-GB" sz="1200" b="0" i="0" kern="1200" dirty="0">
                          <a:solidFill>
                            <a:schemeClr val="dk1"/>
                          </a:solidFill>
                          <a:effectLst/>
                          <a:latin typeface="+mn-lt"/>
                          <a:ea typeface="+mn-ea"/>
                          <a:cs typeface="+mn-cs"/>
                          <a:hlinkClick r:id="rId25"/>
                        </a:rPr>
                        <a:t>Nb of people on the site</a:t>
                      </a:r>
                      <a:endParaRPr lang="en-US" sz="1200" dirty="0"/>
                    </a:p>
                  </a:txBody>
                  <a:tcPr/>
                </a:tc>
                <a:extLst>
                  <a:ext uri="{0D108BD9-81ED-4DB2-BD59-A6C34878D82A}">
                    <a16:rowId xmlns:a16="http://schemas.microsoft.com/office/drawing/2014/main" val="4111654547"/>
                  </a:ext>
                </a:extLst>
              </a:tr>
              <a:tr h="370840">
                <a:tc>
                  <a:txBody>
                    <a:bodyPr/>
                    <a:lstStyle/>
                    <a:p>
                      <a:r>
                        <a:rPr lang="en-US" sz="1200" b="0" i="0" kern="1200" dirty="0">
                          <a:solidFill>
                            <a:schemeClr val="dk1"/>
                          </a:solidFill>
                          <a:effectLst/>
                          <a:latin typeface="+mn-lt"/>
                          <a:ea typeface="+mn-ea"/>
                          <a:cs typeface="+mn-cs"/>
                        </a:rPr>
                        <a:t>W1-8</a:t>
                      </a:r>
                      <a:endParaRPr lang="en-US" sz="1200" dirty="0"/>
                    </a:p>
                  </a:txBody>
                  <a:tcPr/>
                </a:tc>
                <a:tc>
                  <a:txBody>
                    <a:bodyPr/>
                    <a:lstStyle/>
                    <a:p>
                      <a:r>
                        <a:rPr lang="en-US" sz="1200" b="0" i="0" kern="1200" dirty="0">
                          <a:solidFill>
                            <a:schemeClr val="dk1"/>
                          </a:solidFill>
                          <a:effectLst/>
                          <a:latin typeface="+mn-lt"/>
                          <a:ea typeface="+mn-ea"/>
                          <a:cs typeface="+mn-cs"/>
                        </a:rPr>
                        <a:t>W1.2 Hygiene Practices</a:t>
                      </a:r>
                      <a:endParaRPr lang="en-US" sz="1200" dirty="0"/>
                    </a:p>
                  </a:txBody>
                  <a:tcPr/>
                </a:tc>
                <a:tc>
                  <a:txBody>
                    <a:bodyPr/>
                    <a:lstStyle/>
                    <a:p>
                      <a:r>
                        <a:rPr lang="en-GB" sz="1200" b="0" i="0" kern="1200" dirty="0">
                          <a:solidFill>
                            <a:schemeClr val="dk1"/>
                          </a:solidFill>
                          <a:effectLst/>
                          <a:latin typeface="+mn-lt"/>
                          <a:ea typeface="+mn-ea"/>
                          <a:cs typeface="+mn-cs"/>
                          <a:hlinkClick r:id="rId26"/>
                        </a:rPr>
                        <a:t>Proportion of men, women, boys and girls who last defecated in a toilet (or whose faeces was last disposed of in a safe manner)</a:t>
                      </a:r>
                      <a:endParaRPr lang="en-US" sz="1200" dirty="0"/>
                    </a:p>
                  </a:txBody>
                  <a:tcPr/>
                </a:tc>
                <a:extLst>
                  <a:ext uri="{0D108BD9-81ED-4DB2-BD59-A6C34878D82A}">
                    <a16:rowId xmlns:a16="http://schemas.microsoft.com/office/drawing/2014/main" val="3370546436"/>
                  </a:ext>
                </a:extLst>
              </a:tr>
              <a:tr h="370840">
                <a:tc>
                  <a:txBody>
                    <a:bodyPr/>
                    <a:lstStyle/>
                    <a:p>
                      <a:r>
                        <a:rPr lang="en-US" sz="1200" b="0" i="0" kern="1200" dirty="0">
                          <a:solidFill>
                            <a:schemeClr val="dk1"/>
                          </a:solidFill>
                          <a:effectLst/>
                          <a:latin typeface="+mn-lt"/>
                          <a:ea typeface="+mn-ea"/>
                          <a:cs typeface="+mn-cs"/>
                        </a:rPr>
                        <a:t>W1-9</a:t>
                      </a:r>
                      <a:endParaRPr lang="en-US" sz="1200" dirty="0"/>
                    </a:p>
                  </a:txBody>
                  <a:tcPr/>
                </a:tc>
                <a:tc>
                  <a:txBody>
                    <a:bodyPr/>
                    <a:lstStyle/>
                    <a:p>
                      <a:r>
                        <a:rPr lang="en-US" sz="1200" b="0" i="0" kern="1200" dirty="0">
                          <a:solidFill>
                            <a:schemeClr val="dk1"/>
                          </a:solidFill>
                          <a:effectLst/>
                          <a:latin typeface="+mn-lt"/>
                          <a:ea typeface="+mn-ea"/>
                          <a:cs typeface="+mn-cs"/>
                        </a:rPr>
                        <a:t>W1.2 Hygiene Practices</a:t>
                      </a:r>
                      <a:endParaRPr lang="en-US" sz="1200" dirty="0"/>
                    </a:p>
                  </a:txBody>
                  <a:tcPr/>
                </a:tc>
                <a:tc>
                  <a:txBody>
                    <a:bodyPr/>
                    <a:lstStyle/>
                    <a:p>
                      <a:r>
                        <a:rPr lang="en-GB" sz="1200" b="0" i="0" kern="1200" dirty="0">
                          <a:solidFill>
                            <a:schemeClr val="dk1"/>
                          </a:solidFill>
                          <a:effectLst/>
                          <a:latin typeface="+mn-lt"/>
                          <a:ea typeface="+mn-ea"/>
                          <a:cs typeface="+mn-cs"/>
                          <a:hlinkClick r:id="rId27"/>
                        </a:rPr>
                        <a:t>Proportion of men, women, boys and girls washing hands with water and soap or substitute after contact with faeces and before contact with food and water</a:t>
                      </a:r>
                      <a:endParaRPr lang="en-US" sz="1200" dirty="0"/>
                    </a:p>
                  </a:txBody>
                  <a:tcPr/>
                </a:tc>
                <a:extLst>
                  <a:ext uri="{0D108BD9-81ED-4DB2-BD59-A6C34878D82A}">
                    <a16:rowId xmlns:a16="http://schemas.microsoft.com/office/drawing/2014/main" val="2061625626"/>
                  </a:ext>
                </a:extLst>
              </a:tr>
              <a:tr h="370840">
                <a:tc>
                  <a:txBody>
                    <a:bodyPr/>
                    <a:lstStyle/>
                    <a:p>
                      <a:r>
                        <a:rPr lang="en-US" sz="1200" b="0" i="0" kern="1200" dirty="0">
                          <a:solidFill>
                            <a:schemeClr val="dk1"/>
                          </a:solidFill>
                          <a:effectLst/>
                          <a:latin typeface="+mn-lt"/>
                          <a:ea typeface="+mn-ea"/>
                          <a:cs typeface="+mn-cs"/>
                        </a:rPr>
                        <a:t>W3-1</a:t>
                      </a:r>
                      <a:endParaRPr lang="en-US" sz="1200" dirty="0"/>
                    </a:p>
                  </a:txBody>
                  <a:tcPr/>
                </a:tc>
                <a:tc>
                  <a:txBody>
                    <a:bodyPr/>
                    <a:lstStyle/>
                    <a:p>
                      <a:r>
                        <a:rPr lang="en-US" sz="1200" b="0" i="0" kern="1200" dirty="0">
                          <a:solidFill>
                            <a:schemeClr val="dk1"/>
                          </a:solidFill>
                          <a:effectLst/>
                          <a:latin typeface="+mn-lt"/>
                          <a:ea typeface="+mn-ea"/>
                          <a:cs typeface="+mn-cs"/>
                        </a:rPr>
                        <a:t>W3.1 Environment</a:t>
                      </a:r>
                      <a:endParaRPr lang="en-US" sz="1200" dirty="0"/>
                    </a:p>
                  </a:txBody>
                  <a:tcPr/>
                </a:tc>
                <a:tc>
                  <a:txBody>
                    <a:bodyPr/>
                    <a:lstStyle/>
                    <a:p>
                      <a:r>
                        <a:rPr lang="en-GB" sz="1200" b="0" i="0" kern="1200" dirty="0">
                          <a:solidFill>
                            <a:schemeClr val="dk1"/>
                          </a:solidFill>
                          <a:effectLst/>
                          <a:latin typeface="+mn-lt"/>
                          <a:ea typeface="+mn-ea"/>
                          <a:cs typeface="+mn-cs"/>
                          <a:hlinkClick r:id="rId28"/>
                        </a:rPr>
                        <a:t>Presence of human faeces on the ground on and around the site</a:t>
                      </a:r>
                      <a:endParaRPr lang="en-US" sz="1200" dirty="0"/>
                    </a:p>
                  </a:txBody>
                  <a:tcPr/>
                </a:tc>
                <a:extLst>
                  <a:ext uri="{0D108BD9-81ED-4DB2-BD59-A6C34878D82A}">
                    <a16:rowId xmlns:a16="http://schemas.microsoft.com/office/drawing/2014/main" val="2057210326"/>
                  </a:ext>
                </a:extLst>
              </a:tr>
              <a:tr h="370840">
                <a:tc>
                  <a:txBody>
                    <a:bodyPr/>
                    <a:lstStyle/>
                    <a:p>
                      <a:r>
                        <a:rPr lang="en-US" sz="1200" b="0" i="0" kern="1200" dirty="0">
                          <a:solidFill>
                            <a:schemeClr val="dk1"/>
                          </a:solidFill>
                          <a:effectLst/>
                          <a:latin typeface="+mn-lt"/>
                          <a:ea typeface="+mn-ea"/>
                          <a:cs typeface="+mn-cs"/>
                        </a:rPr>
                        <a:t>W3-2</a:t>
                      </a:r>
                      <a:endParaRPr lang="en-US" sz="1200" dirty="0"/>
                    </a:p>
                  </a:txBody>
                  <a:tcPr/>
                </a:tc>
                <a:tc>
                  <a:txBody>
                    <a:bodyPr/>
                    <a:lstStyle/>
                    <a:p>
                      <a:r>
                        <a:rPr lang="en-US" sz="1200" b="0" i="0" kern="1200" dirty="0">
                          <a:solidFill>
                            <a:schemeClr val="dk1"/>
                          </a:solidFill>
                          <a:effectLst/>
                          <a:latin typeface="+mn-lt"/>
                          <a:ea typeface="+mn-ea"/>
                          <a:cs typeface="+mn-cs"/>
                        </a:rPr>
                        <a:t>W3.2 Toilet Facilities</a:t>
                      </a:r>
                      <a:endParaRPr lang="en-US" sz="1200" dirty="0"/>
                    </a:p>
                  </a:txBody>
                  <a:tcPr/>
                </a:tc>
                <a:tc>
                  <a:txBody>
                    <a:bodyPr/>
                    <a:lstStyle/>
                    <a:p>
                      <a:r>
                        <a:rPr lang="en-GB" sz="1200" b="0" i="0" kern="1200" dirty="0">
                          <a:solidFill>
                            <a:schemeClr val="dk1"/>
                          </a:solidFill>
                          <a:effectLst/>
                          <a:latin typeface="+mn-lt"/>
                          <a:ea typeface="+mn-ea"/>
                          <a:cs typeface="+mn-cs"/>
                          <a:hlinkClick r:id="rId29"/>
                        </a:rPr>
                        <a:t>Average number of users per functioning toilet</a:t>
                      </a:r>
                      <a:endParaRPr lang="en-US" sz="1200" dirty="0"/>
                    </a:p>
                  </a:txBody>
                  <a:tcPr/>
                </a:tc>
                <a:extLst>
                  <a:ext uri="{0D108BD9-81ED-4DB2-BD59-A6C34878D82A}">
                    <a16:rowId xmlns:a16="http://schemas.microsoft.com/office/drawing/2014/main" val="879792831"/>
                  </a:ext>
                </a:extLst>
              </a:tr>
              <a:tr h="370840">
                <a:tc>
                  <a:txBody>
                    <a:bodyPr/>
                    <a:lstStyle/>
                    <a:p>
                      <a:r>
                        <a:rPr lang="en-US" sz="1200" b="0" i="0" kern="1200" dirty="0">
                          <a:solidFill>
                            <a:schemeClr val="dk1"/>
                          </a:solidFill>
                          <a:effectLst/>
                          <a:latin typeface="+mn-lt"/>
                          <a:ea typeface="+mn-ea"/>
                          <a:cs typeface="+mn-cs"/>
                        </a:rPr>
                        <a:t>W3-3</a:t>
                      </a:r>
                      <a:endParaRPr lang="en-US" sz="1200" dirty="0"/>
                    </a:p>
                  </a:txBody>
                  <a:tcPr/>
                </a:tc>
                <a:tc>
                  <a:txBody>
                    <a:bodyPr/>
                    <a:lstStyle/>
                    <a:p>
                      <a:r>
                        <a:rPr lang="en-US" sz="1200" b="0" i="0" kern="1200" dirty="0">
                          <a:solidFill>
                            <a:schemeClr val="dk1"/>
                          </a:solidFill>
                          <a:effectLst/>
                          <a:latin typeface="+mn-lt"/>
                          <a:ea typeface="+mn-ea"/>
                          <a:cs typeface="+mn-cs"/>
                        </a:rPr>
                        <a:t>W3.2 Toilet Facilities</a:t>
                      </a:r>
                      <a:endParaRPr lang="en-US" sz="1200" dirty="0"/>
                    </a:p>
                  </a:txBody>
                  <a:tcPr/>
                </a:tc>
                <a:tc>
                  <a:txBody>
                    <a:bodyPr/>
                    <a:lstStyle/>
                    <a:p>
                      <a:r>
                        <a:rPr lang="en-GB" sz="1200" b="0" i="0" kern="1200" dirty="0">
                          <a:solidFill>
                            <a:schemeClr val="dk1"/>
                          </a:solidFill>
                          <a:effectLst/>
                          <a:latin typeface="+mn-lt"/>
                          <a:ea typeface="+mn-ea"/>
                          <a:cs typeface="+mn-cs"/>
                          <a:hlinkClick r:id="rId30"/>
                        </a:rPr>
                        <a:t>Proportion of households with access to a functioning toilet</a:t>
                      </a:r>
                      <a:endParaRPr lang="en-US" sz="1200" dirty="0"/>
                    </a:p>
                  </a:txBody>
                  <a:tcPr/>
                </a:tc>
                <a:extLst>
                  <a:ext uri="{0D108BD9-81ED-4DB2-BD59-A6C34878D82A}">
                    <a16:rowId xmlns:a16="http://schemas.microsoft.com/office/drawing/2014/main" val="4016116059"/>
                  </a:ext>
                </a:extLst>
              </a:tr>
              <a:tr h="370840">
                <a:tc>
                  <a:txBody>
                    <a:bodyPr/>
                    <a:lstStyle/>
                    <a:p>
                      <a:r>
                        <a:rPr lang="en-US" sz="1200" b="0" i="0" kern="1200" dirty="0">
                          <a:solidFill>
                            <a:schemeClr val="dk1"/>
                          </a:solidFill>
                          <a:effectLst/>
                          <a:latin typeface="+mn-lt"/>
                          <a:ea typeface="+mn-ea"/>
                          <a:cs typeface="+mn-cs"/>
                        </a:rPr>
                        <a:t>W3-4</a:t>
                      </a:r>
                      <a:endParaRPr lang="en-US" sz="1200" dirty="0"/>
                    </a:p>
                  </a:txBody>
                  <a:tcPr/>
                </a:tc>
                <a:tc>
                  <a:txBody>
                    <a:bodyPr/>
                    <a:lstStyle/>
                    <a:p>
                      <a:r>
                        <a:rPr lang="en-US" sz="1200" b="0" i="0" kern="1200" dirty="0">
                          <a:solidFill>
                            <a:schemeClr val="dk1"/>
                          </a:solidFill>
                          <a:effectLst/>
                          <a:latin typeface="+mn-lt"/>
                          <a:ea typeface="+mn-ea"/>
                          <a:cs typeface="+mn-cs"/>
                        </a:rPr>
                        <a:t>W3.2 Toilet Facilities</a:t>
                      </a:r>
                      <a:endParaRPr lang="en-US" sz="1200" dirty="0"/>
                    </a:p>
                  </a:txBody>
                  <a:tcPr/>
                </a:tc>
                <a:tc>
                  <a:txBody>
                    <a:bodyPr/>
                    <a:lstStyle/>
                    <a:p>
                      <a:r>
                        <a:rPr lang="en-GB" sz="1200" b="0" i="0" kern="1200" dirty="0">
                          <a:solidFill>
                            <a:schemeClr val="dk1"/>
                          </a:solidFill>
                          <a:effectLst/>
                          <a:latin typeface="+mn-lt"/>
                          <a:ea typeface="+mn-ea"/>
                          <a:cs typeface="+mn-cs"/>
                          <a:hlinkClick r:id="rId31"/>
                        </a:rPr>
                        <a:t>Proportion of toilets with functioning and convenient handwashing facilities</a:t>
                      </a:r>
                      <a:endParaRPr lang="en-US" sz="1200" dirty="0"/>
                    </a:p>
                  </a:txBody>
                  <a:tcPr/>
                </a:tc>
                <a:extLst>
                  <a:ext uri="{0D108BD9-81ED-4DB2-BD59-A6C34878D82A}">
                    <a16:rowId xmlns:a16="http://schemas.microsoft.com/office/drawing/2014/main" val="2070979076"/>
                  </a:ext>
                </a:extLst>
              </a:tr>
              <a:tr h="370840">
                <a:tc>
                  <a:txBody>
                    <a:bodyPr/>
                    <a:lstStyle/>
                    <a:p>
                      <a:pPr algn="l" fontAlgn="t"/>
                      <a:r>
                        <a:rPr lang="en-US" sz="1200" dirty="0">
                          <a:effectLst/>
                        </a:rPr>
                        <a:t>W3-5</a:t>
                      </a:r>
                    </a:p>
                  </a:txBody>
                  <a:tcPr/>
                </a:tc>
                <a:tc>
                  <a:txBody>
                    <a:bodyPr/>
                    <a:lstStyle/>
                    <a:p>
                      <a:r>
                        <a:rPr lang="en-US" sz="1200" b="0" i="0" kern="1200" dirty="0">
                          <a:solidFill>
                            <a:schemeClr val="dk1"/>
                          </a:solidFill>
                          <a:effectLst/>
                          <a:latin typeface="+mn-lt"/>
                          <a:ea typeface="+mn-ea"/>
                          <a:cs typeface="+mn-cs"/>
                        </a:rPr>
                        <a:t>W3.2 Toilet Facilities</a:t>
                      </a:r>
                      <a:endParaRPr lang="en-US" sz="1200" dirty="0"/>
                    </a:p>
                  </a:txBody>
                  <a:tcPr/>
                </a:tc>
                <a:tc>
                  <a:txBody>
                    <a:bodyPr/>
                    <a:lstStyle/>
                    <a:p>
                      <a:r>
                        <a:rPr lang="en-GB" sz="1200" b="0" i="0" kern="1200" dirty="0">
                          <a:solidFill>
                            <a:schemeClr val="dk1"/>
                          </a:solidFill>
                          <a:effectLst/>
                          <a:latin typeface="+mn-lt"/>
                          <a:ea typeface="+mn-ea"/>
                          <a:cs typeface="+mn-cs"/>
                          <a:hlinkClick r:id="rId32"/>
                        </a:rPr>
                        <a:t>Proportion of toilets that are clean</a:t>
                      </a:r>
                      <a:endParaRPr lang="en-US" sz="1200" dirty="0"/>
                    </a:p>
                  </a:txBody>
                  <a:tcPr/>
                </a:tc>
                <a:extLst>
                  <a:ext uri="{0D108BD9-81ED-4DB2-BD59-A6C34878D82A}">
                    <a16:rowId xmlns:a16="http://schemas.microsoft.com/office/drawing/2014/main" val="127857797"/>
                  </a:ext>
                </a:extLst>
              </a:tr>
              <a:tr h="370840">
                <a:tc>
                  <a:txBody>
                    <a:bodyPr/>
                    <a:lstStyle/>
                    <a:p>
                      <a:r>
                        <a:rPr lang="en-US" sz="1200" b="0" i="0" kern="1200" dirty="0">
                          <a:solidFill>
                            <a:schemeClr val="dk1"/>
                          </a:solidFill>
                          <a:effectLst/>
                          <a:latin typeface="+mn-lt"/>
                          <a:ea typeface="+mn-ea"/>
                          <a:cs typeface="+mn-cs"/>
                        </a:rPr>
                        <a:t>W8-1</a:t>
                      </a:r>
                      <a:endParaRPr lang="en-US" sz="1200" dirty="0"/>
                    </a:p>
                  </a:txBody>
                  <a:tcPr/>
                </a:tc>
                <a:tc>
                  <a:txBody>
                    <a:bodyPr/>
                    <a:lstStyle/>
                    <a:p>
                      <a:r>
                        <a:rPr lang="en-GB" sz="1200" b="0" i="0" kern="1200" dirty="0">
                          <a:solidFill>
                            <a:schemeClr val="dk1"/>
                          </a:solidFill>
                          <a:effectLst/>
                          <a:latin typeface="+mn-lt"/>
                          <a:ea typeface="+mn-ea"/>
                          <a:cs typeface="+mn-cs"/>
                        </a:rPr>
                        <a:t>W8 WASH Programme Design and Implementation</a:t>
                      </a:r>
                      <a:endParaRPr lang="en-US" sz="1200" dirty="0"/>
                    </a:p>
                  </a:txBody>
                  <a:tcPr/>
                </a:tc>
                <a:tc>
                  <a:txBody>
                    <a:bodyPr/>
                    <a:lstStyle/>
                    <a:p>
                      <a:r>
                        <a:rPr lang="en-GB" sz="1200" b="0" i="0" u="none" strike="noStrike" kern="1200" dirty="0">
                          <a:solidFill>
                            <a:schemeClr val="dk1"/>
                          </a:solidFill>
                          <a:effectLst/>
                          <a:latin typeface="+mn-lt"/>
                          <a:ea typeface="+mn-ea"/>
                          <a:cs typeface="+mn-cs"/>
                          <a:hlinkClick r:id="rId33"/>
                        </a:rPr>
                        <a:t>All groups within the affected population have equitable access to WASH facilities and services</a:t>
                      </a:r>
                      <a:endParaRPr lang="en-US" sz="1200" dirty="0"/>
                    </a:p>
                  </a:txBody>
                  <a:tcPr/>
                </a:tc>
                <a:extLst>
                  <a:ext uri="{0D108BD9-81ED-4DB2-BD59-A6C34878D82A}">
                    <a16:rowId xmlns:a16="http://schemas.microsoft.com/office/drawing/2014/main" val="4241085944"/>
                  </a:ext>
                </a:extLst>
              </a:tr>
              <a:tr h="370840">
                <a:tc>
                  <a:txBody>
                    <a:bodyPr/>
                    <a:lstStyle/>
                    <a:p>
                      <a:r>
                        <a:rPr lang="en-US" sz="1200" b="0" i="0" kern="1200" dirty="0">
                          <a:solidFill>
                            <a:schemeClr val="dk1"/>
                          </a:solidFill>
                          <a:effectLst/>
                          <a:latin typeface="+mn-lt"/>
                          <a:ea typeface="+mn-ea"/>
                          <a:cs typeface="+mn-cs"/>
                        </a:rPr>
                        <a:t>W8-2</a:t>
                      </a:r>
                      <a:endParaRPr lang="en-US" sz="1200" dirty="0"/>
                    </a:p>
                  </a:txBody>
                  <a:tcPr/>
                </a:tc>
                <a:tc>
                  <a:txBody>
                    <a:bodyPr/>
                    <a:lstStyle/>
                    <a:p>
                      <a:r>
                        <a:rPr lang="en-GB" sz="1200" b="0" i="0" kern="1200" dirty="0">
                          <a:solidFill>
                            <a:schemeClr val="dk1"/>
                          </a:solidFill>
                          <a:effectLst/>
                          <a:latin typeface="+mn-lt"/>
                          <a:ea typeface="+mn-ea"/>
                          <a:cs typeface="+mn-cs"/>
                        </a:rPr>
                        <a:t>W8 WASH Programme Design and Implementation</a:t>
                      </a:r>
                      <a:endParaRPr lang="en-US" sz="1200" dirty="0"/>
                    </a:p>
                  </a:txBody>
                  <a:tcPr/>
                </a:tc>
                <a:tc>
                  <a:txBody>
                    <a:bodyPr/>
                    <a:lstStyle/>
                    <a:p>
                      <a:r>
                        <a:rPr lang="en-GB" sz="1200" b="0" i="0" u="none" strike="noStrike" kern="1200" dirty="0">
                          <a:solidFill>
                            <a:schemeClr val="dk1"/>
                          </a:solidFill>
                          <a:effectLst/>
                          <a:latin typeface="+mn-lt"/>
                          <a:ea typeface="+mn-ea"/>
                          <a:cs typeface="+mn-cs"/>
                          <a:hlinkClick r:id="rId34"/>
                        </a:rPr>
                        <a:t>The WASH response includes effective mechanisms for representative and participatory input from all users at all phases</a:t>
                      </a:r>
                      <a:endParaRPr lang="en-US" sz="1200" dirty="0"/>
                    </a:p>
                  </a:txBody>
                  <a:tcPr/>
                </a:tc>
                <a:extLst>
                  <a:ext uri="{0D108BD9-81ED-4DB2-BD59-A6C34878D82A}">
                    <a16:rowId xmlns:a16="http://schemas.microsoft.com/office/drawing/2014/main" val="2572653277"/>
                  </a:ext>
                </a:extLst>
              </a:tr>
              <a:tr h="370840">
                <a:tc>
                  <a:txBody>
                    <a:bodyPr/>
                    <a:lstStyle/>
                    <a:p>
                      <a:r>
                        <a:rPr lang="en-US" sz="1200" b="0" i="0" kern="1200" dirty="0">
                          <a:solidFill>
                            <a:schemeClr val="dk1"/>
                          </a:solidFill>
                          <a:effectLst/>
                          <a:latin typeface="+mn-lt"/>
                          <a:ea typeface="+mn-ea"/>
                          <a:cs typeface="+mn-cs"/>
                        </a:rPr>
                        <a:t>W8-3</a:t>
                      </a:r>
                      <a:endParaRPr lang="en-US" sz="1200" dirty="0"/>
                    </a:p>
                  </a:txBody>
                  <a:tcPr/>
                </a:tc>
                <a:tc>
                  <a:txBody>
                    <a:bodyPr/>
                    <a:lstStyle/>
                    <a:p>
                      <a:r>
                        <a:rPr lang="en-GB" sz="1200" b="0" i="0" kern="1200" dirty="0">
                          <a:solidFill>
                            <a:schemeClr val="dk1"/>
                          </a:solidFill>
                          <a:effectLst/>
                          <a:latin typeface="+mn-lt"/>
                          <a:ea typeface="+mn-ea"/>
                          <a:cs typeface="+mn-cs"/>
                        </a:rPr>
                        <a:t>W8 WASH Programme Design and Implementation</a:t>
                      </a:r>
                      <a:endParaRPr lang="en-US" sz="1200" dirty="0"/>
                    </a:p>
                  </a:txBody>
                  <a:tcPr/>
                </a:tc>
                <a:tc>
                  <a:txBody>
                    <a:bodyPr/>
                    <a:lstStyle/>
                    <a:p>
                      <a:r>
                        <a:rPr lang="en-GB" sz="1200" b="0" i="0" u="none" strike="noStrike" kern="1200" dirty="0">
                          <a:solidFill>
                            <a:schemeClr val="dk1"/>
                          </a:solidFill>
                          <a:effectLst/>
                          <a:latin typeface="+mn-lt"/>
                          <a:ea typeface="+mn-ea"/>
                          <a:cs typeface="+mn-cs"/>
                          <a:hlinkClick r:id="rId35"/>
                        </a:rPr>
                        <a:t>The affected population takes responsibility for the management and maintenance of facilities as appropriate, and all groups contribute equitably</a:t>
                      </a:r>
                      <a:endParaRPr lang="en-US" sz="1200" dirty="0"/>
                    </a:p>
                  </a:txBody>
                  <a:tcPr/>
                </a:tc>
                <a:extLst>
                  <a:ext uri="{0D108BD9-81ED-4DB2-BD59-A6C34878D82A}">
                    <a16:rowId xmlns:a16="http://schemas.microsoft.com/office/drawing/2014/main" val="1113209555"/>
                  </a:ext>
                </a:extLst>
              </a:tr>
            </a:tbl>
          </a:graphicData>
        </a:graphic>
      </p:graphicFrame>
      <p:sp>
        <p:nvSpPr>
          <p:cNvPr id="28" name="Rectangle 27">
            <a:extLst>
              <a:ext uri="{FF2B5EF4-FFF2-40B4-BE49-F238E27FC236}">
                <a16:creationId xmlns:a16="http://schemas.microsoft.com/office/drawing/2014/main" id="{D41B5ECC-1C3A-4AB6-B71C-8DC413362D79}"/>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29" name="Action Button: Go Back or Previous 28">
            <a:hlinkClick r:id="" action="ppaction://hlinkshowjump?jump=previousslide" highlightClick="1"/>
            <a:extLst>
              <a:ext uri="{FF2B5EF4-FFF2-40B4-BE49-F238E27FC236}">
                <a16:creationId xmlns:a16="http://schemas.microsoft.com/office/drawing/2014/main" id="{B11D323E-0791-45E2-81B8-3A77A288983F}"/>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Beginning 29">
            <a:hlinkClick r:id="rId36" action="ppaction://hlinksldjump" highlightClick="1"/>
            <a:extLst>
              <a:ext uri="{FF2B5EF4-FFF2-40B4-BE49-F238E27FC236}">
                <a16:creationId xmlns:a16="http://schemas.microsoft.com/office/drawing/2014/main" id="{5291C8D4-3822-4797-8E92-EA6042455246}"/>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B5FBB958-77B3-48B8-A9CE-63337D51425B}"/>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37" action="ppaction://hlinksldjump" highlightClick="1"/>
            <a:extLst>
              <a:ext uri="{FF2B5EF4-FFF2-40B4-BE49-F238E27FC236}">
                <a16:creationId xmlns:a16="http://schemas.microsoft.com/office/drawing/2014/main" id="{821C31FD-BEE6-4051-AAA1-1CB180B4393E}"/>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762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AE78BCD7-6409-49BE-A901-B8ECB10FC188}"/>
              </a:ext>
            </a:extLst>
          </p:cNvPr>
          <p:cNvSpPr/>
          <p:nvPr/>
        </p:nvSpPr>
        <p:spPr>
          <a:xfrm>
            <a:off x="0" y="212092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2D9B372A-4FEC-4C43-9E89-79F30F813298}"/>
              </a:ext>
            </a:extLst>
          </p:cNvPr>
          <p:cNvSpPr/>
          <p:nvPr/>
        </p:nvSpPr>
        <p:spPr>
          <a:xfrm>
            <a:off x="-2" y="245873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63700D5F-5EF0-4867-AD59-76949AB07673}"/>
              </a:ext>
            </a:extLst>
          </p:cNvPr>
          <p:cNvSpPr/>
          <p:nvPr/>
        </p:nvSpPr>
        <p:spPr>
          <a:xfrm>
            <a:off x="-2" y="32582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B0F2A76B-6744-4467-8DF1-B0AAFD77599B}"/>
              </a:ext>
            </a:extLst>
          </p:cNvPr>
          <p:cNvSpPr/>
          <p:nvPr/>
        </p:nvSpPr>
        <p:spPr>
          <a:xfrm>
            <a:off x="0" y="396231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45480F0E-B21C-4D36-87D6-F57F3D2E6320}"/>
              </a:ext>
            </a:extLst>
          </p:cNvPr>
          <p:cNvSpPr/>
          <p:nvPr/>
        </p:nvSpPr>
        <p:spPr>
          <a:xfrm>
            <a:off x="-2" y="458213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B487302C-10D3-4A70-8AED-C79B497C54A5}"/>
              </a:ext>
            </a:extLst>
          </p:cNvPr>
          <p:cNvSpPr/>
          <p:nvPr/>
        </p:nvSpPr>
        <p:spPr>
          <a:xfrm>
            <a:off x="-2" y="513230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F2444DFF-277F-47CF-9409-FD065A61B1EA}"/>
              </a:ext>
            </a:extLst>
          </p:cNvPr>
          <p:cNvSpPr/>
          <p:nvPr/>
        </p:nvSpPr>
        <p:spPr>
          <a:xfrm>
            <a:off x="-2" y="28661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87D03E57-C887-4842-9846-0B87F8028C9C}"/>
              </a:ext>
            </a:extLst>
          </p:cNvPr>
          <p:cNvSpPr/>
          <p:nvPr/>
        </p:nvSpPr>
        <p:spPr>
          <a:xfrm>
            <a:off x="0" y="356607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095FB03E-0B33-48D9-B24C-06D549DF0D73}"/>
              </a:ext>
            </a:extLst>
          </p:cNvPr>
          <p:cNvSpPr/>
          <p:nvPr/>
        </p:nvSpPr>
        <p:spPr>
          <a:xfrm>
            <a:off x="-2" y="42722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AF2B28CE-FB0B-41D8-A441-4CD163850593}"/>
              </a:ext>
            </a:extLst>
          </p:cNvPr>
          <p:cNvSpPr/>
          <p:nvPr/>
        </p:nvSpPr>
        <p:spPr>
          <a:xfrm>
            <a:off x="-2" y="479803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8C562BBB-BA61-4F08-B4E5-6C6F8C1B999A}"/>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extLst>
              <a:ext uri="{FF2B5EF4-FFF2-40B4-BE49-F238E27FC236}">
                <a16:creationId xmlns:a16="http://schemas.microsoft.com/office/drawing/2014/main" id="{A480E563-A25F-4520-8405-7D196DEE9FDD}"/>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14" name="Rectangle 13">
            <a:hlinkClick r:id="rId13" action="ppaction://hlinksldjump"/>
            <a:extLst>
              <a:ext uri="{FF2B5EF4-FFF2-40B4-BE49-F238E27FC236}">
                <a16:creationId xmlns:a16="http://schemas.microsoft.com/office/drawing/2014/main" id="{A2B655C5-CE27-47B9-90B4-942C6683C7A2}"/>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4" action="ppaction://hlinksldjump"/>
            <a:extLst>
              <a:ext uri="{FF2B5EF4-FFF2-40B4-BE49-F238E27FC236}">
                <a16:creationId xmlns:a16="http://schemas.microsoft.com/office/drawing/2014/main" id="{782558C8-CE34-45B5-B742-304002A58E73}"/>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6" name="Rectangle 15">
            <a:hlinkClick r:id="rId15" action="ppaction://hlinksldjump"/>
            <a:extLst>
              <a:ext uri="{FF2B5EF4-FFF2-40B4-BE49-F238E27FC236}">
                <a16:creationId xmlns:a16="http://schemas.microsoft.com/office/drawing/2014/main" id="{CF8F2107-7A8D-4D1B-AD9B-50C5D1C644AC}"/>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6" action="ppaction://hlinksldjump"/>
            <a:extLst>
              <a:ext uri="{FF2B5EF4-FFF2-40B4-BE49-F238E27FC236}">
                <a16:creationId xmlns:a16="http://schemas.microsoft.com/office/drawing/2014/main" id="{FB0DCF62-CCBA-43ED-B087-2A32CFC4326E}"/>
              </a:ext>
            </a:extLst>
          </p:cNvPr>
          <p:cNvSpPr/>
          <p:nvPr/>
        </p:nvSpPr>
        <p:spPr>
          <a:xfrm>
            <a:off x="0" y="554886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7" action="ppaction://hlinksldjump"/>
            <a:extLst>
              <a:ext uri="{FF2B5EF4-FFF2-40B4-BE49-F238E27FC236}">
                <a16:creationId xmlns:a16="http://schemas.microsoft.com/office/drawing/2014/main" id="{F600EBAE-D782-4F80-A036-2FC00CF040A5}"/>
              </a:ext>
            </a:extLst>
          </p:cNvPr>
          <p:cNvSpPr/>
          <p:nvPr/>
        </p:nvSpPr>
        <p:spPr>
          <a:xfrm>
            <a:off x="62962" y="1625473"/>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Process</a:t>
            </a:r>
            <a:endParaRPr lang="en-US" sz="900" dirty="0"/>
          </a:p>
        </p:txBody>
      </p:sp>
      <p:sp>
        <p:nvSpPr>
          <p:cNvPr id="19" name="Rectangle 18">
            <a:hlinkClick r:id="rId18" action="ppaction://hlinksldjump"/>
            <a:extLst>
              <a:ext uri="{FF2B5EF4-FFF2-40B4-BE49-F238E27FC236}">
                <a16:creationId xmlns:a16="http://schemas.microsoft.com/office/drawing/2014/main" id="{2E0BE9B9-2650-4751-967F-4CAFAECCD118}"/>
              </a:ext>
            </a:extLst>
          </p:cNvPr>
          <p:cNvSpPr/>
          <p:nvPr/>
        </p:nvSpPr>
        <p:spPr>
          <a:xfrm>
            <a:off x="62962" y="1784987"/>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0" name="Rectangle 19">
            <a:extLst>
              <a:ext uri="{FF2B5EF4-FFF2-40B4-BE49-F238E27FC236}">
                <a16:creationId xmlns:a16="http://schemas.microsoft.com/office/drawing/2014/main" id="{54466BF7-4050-4B3E-9950-4FD4B6C17997}"/>
              </a:ext>
            </a:extLst>
          </p:cNvPr>
          <p:cNvSpPr/>
          <p:nvPr/>
        </p:nvSpPr>
        <p:spPr>
          <a:xfrm>
            <a:off x="62962" y="1946200"/>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Indicators</a:t>
            </a:r>
            <a:endParaRPr lang="en-US" sz="900" dirty="0">
              <a:solidFill>
                <a:schemeClr val="tx1"/>
              </a:solidFill>
            </a:endParaRPr>
          </a:p>
        </p:txBody>
      </p:sp>
      <p:sp>
        <p:nvSpPr>
          <p:cNvPr id="21" name="TextBox 20">
            <a:extLst>
              <a:ext uri="{FF2B5EF4-FFF2-40B4-BE49-F238E27FC236}">
                <a16:creationId xmlns:a16="http://schemas.microsoft.com/office/drawing/2014/main" id="{98C300BF-80A8-4A1E-9300-5C65D724CBC1}"/>
              </a:ext>
            </a:extLst>
          </p:cNvPr>
          <p:cNvSpPr txBox="1"/>
          <p:nvPr/>
        </p:nvSpPr>
        <p:spPr>
          <a:xfrm>
            <a:off x="2779234" y="101487"/>
            <a:ext cx="4464945" cy="307777"/>
          </a:xfrm>
          <a:prstGeom prst="rect">
            <a:avLst/>
          </a:prstGeom>
          <a:solidFill>
            <a:schemeClr val="accent1">
              <a:lumMod val="40000"/>
              <a:lumOff val="60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solidFill>
                  <a:schemeClr val="accent1">
                    <a:lumMod val="50000"/>
                  </a:schemeClr>
                </a:solidFill>
                <a:latin typeface="OxfamTSTARPRO-Headline"/>
              </a:rPr>
              <a:t>THE ACCOUNTABILITY &amp; QUALITY ASSURANCE INITIATIVE</a:t>
            </a:r>
            <a:endParaRPr lang="en-US" sz="1400" b="1" dirty="0">
              <a:solidFill>
                <a:schemeClr val="accent1">
                  <a:lumMod val="50000"/>
                </a:schemeClr>
              </a:solidFill>
            </a:endParaRPr>
          </a:p>
        </p:txBody>
      </p:sp>
      <p:sp>
        <p:nvSpPr>
          <p:cNvPr id="22" name="Rectangle 21">
            <a:extLst>
              <a:ext uri="{FF2B5EF4-FFF2-40B4-BE49-F238E27FC236}">
                <a16:creationId xmlns:a16="http://schemas.microsoft.com/office/drawing/2014/main" id="{3A35DE90-5335-46D5-B79C-D9C03DB5D8FE}"/>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23" name="Action Button: Go Back or Previous 22">
            <a:hlinkClick r:id="" action="ppaction://hlinkshowjump?jump=previousslide" highlightClick="1"/>
            <a:extLst>
              <a:ext uri="{FF2B5EF4-FFF2-40B4-BE49-F238E27FC236}">
                <a16:creationId xmlns:a16="http://schemas.microsoft.com/office/drawing/2014/main" id="{490B538F-2343-41CA-84AE-B28A81333FC9}"/>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Beginning 23">
            <a:hlinkClick r:id="rId19" action="ppaction://hlinksldjump" highlightClick="1"/>
            <a:extLst>
              <a:ext uri="{FF2B5EF4-FFF2-40B4-BE49-F238E27FC236}">
                <a16:creationId xmlns:a16="http://schemas.microsoft.com/office/drawing/2014/main" id="{91BC292E-EA64-46B0-A6CF-C0B4214448E9}"/>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29423B68-D955-4C14-9FBB-EB18462341DA}"/>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20" action="ppaction://hlinksldjump" highlightClick="1"/>
            <a:extLst>
              <a:ext uri="{FF2B5EF4-FFF2-40B4-BE49-F238E27FC236}">
                <a16:creationId xmlns:a16="http://schemas.microsoft.com/office/drawing/2014/main" id="{D227BF6C-EEDC-469B-80DC-03561FD0C966}"/>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3158066-F245-4793-94FC-178E4FE4AEB4}"/>
              </a:ext>
            </a:extLst>
          </p:cNvPr>
          <p:cNvSpPr txBox="1"/>
          <p:nvPr/>
        </p:nvSpPr>
        <p:spPr>
          <a:xfrm>
            <a:off x="1481328" y="4970750"/>
            <a:ext cx="3642360" cy="461665"/>
          </a:xfrm>
          <a:prstGeom prst="rect">
            <a:avLst/>
          </a:prstGeom>
          <a:noFill/>
        </p:spPr>
        <p:txBody>
          <a:bodyPr wrap="square" rtlCol="0">
            <a:spAutoFit/>
          </a:bodyPr>
          <a:lstStyle/>
          <a:p>
            <a:r>
              <a:rPr lang="en-GB" sz="1200" dirty="0"/>
              <a:t>Reference: L. Lacan &amp; J. Brown, </a:t>
            </a:r>
            <a:r>
              <a:rPr lang="en-GB" sz="1200" dirty="0">
                <a:hlinkClick r:id="rId21"/>
              </a:rPr>
              <a:t>The accountability &amp; quality assurance initiative – measuring what matters</a:t>
            </a:r>
            <a:endParaRPr lang="en-US" sz="1200" dirty="0"/>
          </a:p>
        </p:txBody>
      </p:sp>
      <p:sp>
        <p:nvSpPr>
          <p:cNvPr id="28" name="TextBox 27">
            <a:extLst>
              <a:ext uri="{FF2B5EF4-FFF2-40B4-BE49-F238E27FC236}">
                <a16:creationId xmlns:a16="http://schemas.microsoft.com/office/drawing/2014/main" id="{6C14E449-4C00-4ED1-8A7E-AC1494C6270D}"/>
              </a:ext>
            </a:extLst>
          </p:cNvPr>
          <p:cNvSpPr txBox="1"/>
          <p:nvPr/>
        </p:nvSpPr>
        <p:spPr>
          <a:xfrm>
            <a:off x="1481328" y="499776"/>
            <a:ext cx="3383280" cy="338554"/>
          </a:xfrm>
          <a:prstGeom prst="rect">
            <a:avLst/>
          </a:prstGeom>
          <a:noFill/>
        </p:spPr>
        <p:txBody>
          <a:bodyPr wrap="square" rtlCol="0">
            <a:spAutoFit/>
          </a:bodyPr>
          <a:lstStyle/>
          <a:p>
            <a:r>
              <a:rPr lang="en-GB" sz="1600" b="1" dirty="0"/>
              <a:t>VANITY vs ACTIONABLE METRICS</a:t>
            </a:r>
            <a:endParaRPr lang="en-US" sz="1600" b="1" dirty="0"/>
          </a:p>
        </p:txBody>
      </p:sp>
      <p:grpSp>
        <p:nvGrpSpPr>
          <p:cNvPr id="34" name="Group 33">
            <a:extLst>
              <a:ext uri="{FF2B5EF4-FFF2-40B4-BE49-F238E27FC236}">
                <a16:creationId xmlns:a16="http://schemas.microsoft.com/office/drawing/2014/main" id="{5E33E0E0-DCF1-49B4-BEC5-52184EAFB03C}"/>
              </a:ext>
            </a:extLst>
          </p:cNvPr>
          <p:cNvGrpSpPr/>
          <p:nvPr/>
        </p:nvGrpSpPr>
        <p:grpSpPr>
          <a:xfrm>
            <a:off x="1324200" y="1345272"/>
            <a:ext cx="4710491" cy="2664953"/>
            <a:chOff x="1580581" y="1212103"/>
            <a:chExt cx="4236334" cy="2251276"/>
          </a:xfrm>
        </p:grpSpPr>
        <p:pic>
          <p:nvPicPr>
            <p:cNvPr id="32" name="Picture 31">
              <a:extLst>
                <a:ext uri="{FF2B5EF4-FFF2-40B4-BE49-F238E27FC236}">
                  <a16:creationId xmlns:a16="http://schemas.microsoft.com/office/drawing/2014/main" id="{3EC415CE-59DA-4F69-8584-77A9EB9F62E6}"/>
                </a:ext>
              </a:extLst>
            </p:cNvPr>
            <p:cNvPicPr>
              <a:picLocks noChangeAspect="1"/>
            </p:cNvPicPr>
            <p:nvPr/>
          </p:nvPicPr>
          <p:blipFill>
            <a:blip r:embed="rId22"/>
            <a:stretch>
              <a:fillRect/>
            </a:stretch>
          </p:blipFill>
          <p:spPr>
            <a:xfrm>
              <a:off x="1580581" y="1212103"/>
              <a:ext cx="4236334" cy="2008208"/>
            </a:xfrm>
            <a:prstGeom prst="rect">
              <a:avLst/>
            </a:prstGeom>
          </p:spPr>
        </p:pic>
        <p:pic>
          <p:nvPicPr>
            <p:cNvPr id="33" name="Picture 32">
              <a:extLst>
                <a:ext uri="{FF2B5EF4-FFF2-40B4-BE49-F238E27FC236}">
                  <a16:creationId xmlns:a16="http://schemas.microsoft.com/office/drawing/2014/main" id="{7706449A-910C-428A-B857-473BE9FA04BE}"/>
                </a:ext>
              </a:extLst>
            </p:cNvPr>
            <p:cNvPicPr>
              <a:picLocks noChangeAspect="1"/>
            </p:cNvPicPr>
            <p:nvPr/>
          </p:nvPicPr>
          <p:blipFill>
            <a:blip r:embed="rId23"/>
            <a:stretch>
              <a:fillRect/>
            </a:stretch>
          </p:blipFill>
          <p:spPr>
            <a:xfrm>
              <a:off x="1580581" y="3220311"/>
              <a:ext cx="4236334" cy="243068"/>
            </a:xfrm>
            <a:prstGeom prst="rect">
              <a:avLst/>
            </a:prstGeom>
          </p:spPr>
        </p:pic>
      </p:grpSp>
      <p:pic>
        <p:nvPicPr>
          <p:cNvPr id="35" name="Picture 34">
            <a:extLst>
              <a:ext uri="{FF2B5EF4-FFF2-40B4-BE49-F238E27FC236}">
                <a16:creationId xmlns:a16="http://schemas.microsoft.com/office/drawing/2014/main" id="{865C8A84-3B14-4801-90A2-3A1AEDE04E2C}"/>
              </a:ext>
            </a:extLst>
          </p:cNvPr>
          <p:cNvPicPr>
            <a:picLocks noChangeAspect="1"/>
          </p:cNvPicPr>
          <p:nvPr/>
        </p:nvPicPr>
        <p:blipFill>
          <a:blip r:embed="rId24"/>
          <a:stretch>
            <a:fillRect/>
          </a:stretch>
        </p:blipFill>
        <p:spPr>
          <a:xfrm>
            <a:off x="6328970" y="754791"/>
            <a:ext cx="5226458" cy="5964658"/>
          </a:xfrm>
          <a:prstGeom prst="rect">
            <a:avLst/>
          </a:prstGeom>
        </p:spPr>
      </p:pic>
      <p:sp>
        <p:nvSpPr>
          <p:cNvPr id="36" name="TextBox 35">
            <a:extLst>
              <a:ext uri="{FF2B5EF4-FFF2-40B4-BE49-F238E27FC236}">
                <a16:creationId xmlns:a16="http://schemas.microsoft.com/office/drawing/2014/main" id="{D0A36F3D-29BF-447F-BB9C-2D2FB38015C9}"/>
              </a:ext>
            </a:extLst>
          </p:cNvPr>
          <p:cNvSpPr txBox="1"/>
          <p:nvPr/>
        </p:nvSpPr>
        <p:spPr>
          <a:xfrm>
            <a:off x="7244179" y="406120"/>
            <a:ext cx="2134760" cy="338554"/>
          </a:xfrm>
          <a:prstGeom prst="rect">
            <a:avLst/>
          </a:prstGeom>
          <a:noFill/>
        </p:spPr>
        <p:txBody>
          <a:bodyPr wrap="square" rtlCol="0">
            <a:spAutoFit/>
          </a:bodyPr>
          <a:lstStyle/>
          <a:p>
            <a:r>
              <a:rPr lang="en-GB" sz="1600" b="1" dirty="0"/>
              <a:t>The AQA approach</a:t>
            </a:r>
            <a:endParaRPr lang="en-US" sz="1600" b="1" dirty="0"/>
          </a:p>
        </p:txBody>
      </p:sp>
    </p:spTree>
    <p:extLst>
      <p:ext uri="{BB962C8B-B14F-4D97-AF65-F5344CB8AC3E}">
        <p14:creationId xmlns:p14="http://schemas.microsoft.com/office/powerpoint/2010/main" val="180781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0AFB905E-1295-46DE-8602-2C3E7CC9BBFB}"/>
              </a:ext>
            </a:extLst>
          </p:cNvPr>
          <p:cNvSpPr/>
          <p:nvPr/>
        </p:nvSpPr>
        <p:spPr>
          <a:xfrm>
            <a:off x="0" y="2120920"/>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12A9D238-D227-48DF-AE0B-7C49A1C0BE9D}"/>
              </a:ext>
            </a:extLst>
          </p:cNvPr>
          <p:cNvSpPr/>
          <p:nvPr/>
        </p:nvSpPr>
        <p:spPr>
          <a:xfrm>
            <a:off x="-2" y="2458730"/>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56784A89-2882-4D14-B75C-784AE7A815B4}"/>
              </a:ext>
            </a:extLst>
          </p:cNvPr>
          <p:cNvSpPr/>
          <p:nvPr/>
        </p:nvSpPr>
        <p:spPr>
          <a:xfrm>
            <a:off x="-2" y="32582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60D23496-6754-4878-8D20-C3AEBD4F0777}"/>
              </a:ext>
            </a:extLst>
          </p:cNvPr>
          <p:cNvSpPr/>
          <p:nvPr/>
        </p:nvSpPr>
        <p:spPr>
          <a:xfrm>
            <a:off x="0" y="396231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CD9C80EC-5CF6-40E5-97F2-931DA1676C17}"/>
              </a:ext>
            </a:extLst>
          </p:cNvPr>
          <p:cNvSpPr/>
          <p:nvPr/>
        </p:nvSpPr>
        <p:spPr>
          <a:xfrm>
            <a:off x="-2" y="458213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B4C802BC-1721-4A32-9A6A-EEC7ADC58230}"/>
              </a:ext>
            </a:extLst>
          </p:cNvPr>
          <p:cNvSpPr/>
          <p:nvPr/>
        </p:nvSpPr>
        <p:spPr>
          <a:xfrm>
            <a:off x="-2" y="513230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F435840F-CE9B-42DA-98C3-9023B1125440}"/>
              </a:ext>
            </a:extLst>
          </p:cNvPr>
          <p:cNvSpPr/>
          <p:nvPr/>
        </p:nvSpPr>
        <p:spPr>
          <a:xfrm>
            <a:off x="-2" y="2866141"/>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D3E9DDD9-F03C-44DD-9AA4-937889042AC4}"/>
              </a:ext>
            </a:extLst>
          </p:cNvPr>
          <p:cNvSpPr/>
          <p:nvPr/>
        </p:nvSpPr>
        <p:spPr>
          <a:xfrm>
            <a:off x="0" y="356607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B57EAE16-7F6C-4751-9FD8-FBCD61230C62}"/>
              </a:ext>
            </a:extLst>
          </p:cNvPr>
          <p:cNvSpPr/>
          <p:nvPr/>
        </p:nvSpPr>
        <p:spPr>
          <a:xfrm>
            <a:off x="-2" y="42722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F25D4110-863A-4FE4-8235-AE7E921DFE83}"/>
              </a:ext>
            </a:extLst>
          </p:cNvPr>
          <p:cNvSpPr/>
          <p:nvPr/>
        </p:nvSpPr>
        <p:spPr>
          <a:xfrm>
            <a:off x="-2" y="4798032"/>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33FF41C1-852D-439D-8CEB-088F6FCAB944}"/>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extLst>
              <a:ext uri="{FF2B5EF4-FFF2-40B4-BE49-F238E27FC236}">
                <a16:creationId xmlns:a16="http://schemas.microsoft.com/office/drawing/2014/main" id="{21341962-46A8-49C9-8145-1AD55768392E}"/>
              </a:ext>
            </a:extLst>
          </p:cNvPr>
          <p:cNvSpPr/>
          <p:nvPr/>
        </p:nvSpPr>
        <p:spPr>
          <a:xfrm>
            <a:off x="-3" y="1350426"/>
            <a:ext cx="1082236" cy="268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Monitoring</a:t>
            </a:r>
            <a:endParaRPr lang="en-US" sz="1200" dirty="0">
              <a:solidFill>
                <a:schemeClr val="tx1"/>
              </a:solidFill>
            </a:endParaRPr>
          </a:p>
        </p:txBody>
      </p:sp>
      <p:sp>
        <p:nvSpPr>
          <p:cNvPr id="14" name="Rectangle 13">
            <a:hlinkClick r:id="rId14" action="ppaction://hlinksldjump"/>
            <a:extLst>
              <a:ext uri="{FF2B5EF4-FFF2-40B4-BE49-F238E27FC236}">
                <a16:creationId xmlns:a16="http://schemas.microsoft.com/office/drawing/2014/main" id="{D51DE2A2-D7B4-45EF-BBEE-A18D357C2816}"/>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5" action="ppaction://hlinksldjump"/>
            <a:extLst>
              <a:ext uri="{FF2B5EF4-FFF2-40B4-BE49-F238E27FC236}">
                <a16:creationId xmlns:a16="http://schemas.microsoft.com/office/drawing/2014/main" id="{40253951-C460-4755-982E-D5FC22FC5E6A}"/>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6" name="Rectangle 15">
            <a:hlinkClick r:id="rId16" action="ppaction://hlinksldjump"/>
            <a:extLst>
              <a:ext uri="{FF2B5EF4-FFF2-40B4-BE49-F238E27FC236}">
                <a16:creationId xmlns:a16="http://schemas.microsoft.com/office/drawing/2014/main" id="{BBFB29A6-FB0C-47D2-B1FF-E9A0C9EC40AB}"/>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hlinkClick r:id="rId17" action="ppaction://hlinksldjump"/>
            <a:extLst>
              <a:ext uri="{FF2B5EF4-FFF2-40B4-BE49-F238E27FC236}">
                <a16:creationId xmlns:a16="http://schemas.microsoft.com/office/drawing/2014/main" id="{4E326CCA-BEB0-4A33-8D45-EC13E13E260A}"/>
              </a:ext>
            </a:extLst>
          </p:cNvPr>
          <p:cNvSpPr/>
          <p:nvPr/>
        </p:nvSpPr>
        <p:spPr>
          <a:xfrm>
            <a:off x="0" y="554886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hlinkClick r:id="rId18" action="ppaction://hlinksldjump"/>
            <a:extLst>
              <a:ext uri="{FF2B5EF4-FFF2-40B4-BE49-F238E27FC236}">
                <a16:creationId xmlns:a16="http://schemas.microsoft.com/office/drawing/2014/main" id="{F2E69B68-6C0E-45C9-B46F-8691E7FA52DA}"/>
              </a:ext>
            </a:extLst>
          </p:cNvPr>
          <p:cNvSpPr/>
          <p:nvPr/>
        </p:nvSpPr>
        <p:spPr>
          <a:xfrm>
            <a:off x="62962" y="1625473"/>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Process</a:t>
            </a:r>
            <a:endParaRPr lang="en-US" sz="900" dirty="0"/>
          </a:p>
        </p:txBody>
      </p:sp>
      <p:sp>
        <p:nvSpPr>
          <p:cNvPr id="19" name="Rectangle 18">
            <a:hlinkClick r:id="rId19" action="ppaction://hlinksldjump"/>
            <a:extLst>
              <a:ext uri="{FF2B5EF4-FFF2-40B4-BE49-F238E27FC236}">
                <a16:creationId xmlns:a16="http://schemas.microsoft.com/office/drawing/2014/main" id="{7044701A-67A4-4785-818F-BC12159828C7}"/>
              </a:ext>
            </a:extLst>
          </p:cNvPr>
          <p:cNvSpPr/>
          <p:nvPr/>
        </p:nvSpPr>
        <p:spPr>
          <a:xfrm>
            <a:off x="62962" y="1784987"/>
            <a:ext cx="1019272" cy="16713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Impact</a:t>
            </a:r>
            <a:endParaRPr lang="en-US" sz="900" dirty="0"/>
          </a:p>
        </p:txBody>
      </p:sp>
      <p:sp>
        <p:nvSpPr>
          <p:cNvPr id="20" name="Rectangle 19">
            <a:extLst>
              <a:ext uri="{FF2B5EF4-FFF2-40B4-BE49-F238E27FC236}">
                <a16:creationId xmlns:a16="http://schemas.microsoft.com/office/drawing/2014/main" id="{BBB23E93-684E-4F04-887A-4AB4AE30F6A1}"/>
              </a:ext>
            </a:extLst>
          </p:cNvPr>
          <p:cNvSpPr/>
          <p:nvPr/>
        </p:nvSpPr>
        <p:spPr>
          <a:xfrm>
            <a:off x="62962" y="1946200"/>
            <a:ext cx="1019272" cy="167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Indicators</a:t>
            </a:r>
            <a:endParaRPr lang="en-US" sz="900" dirty="0">
              <a:solidFill>
                <a:schemeClr val="tx1"/>
              </a:solidFill>
            </a:endParaRPr>
          </a:p>
        </p:txBody>
      </p:sp>
      <p:sp>
        <p:nvSpPr>
          <p:cNvPr id="22" name="Rectangle 21">
            <a:extLst>
              <a:ext uri="{FF2B5EF4-FFF2-40B4-BE49-F238E27FC236}">
                <a16:creationId xmlns:a16="http://schemas.microsoft.com/office/drawing/2014/main" id="{86DA8C79-86E0-4478-8BC5-F0417755C037}"/>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23" name="Action Button: Go Back or Previous 22">
            <a:hlinkClick r:id="" action="ppaction://hlinkshowjump?jump=previousslide" highlightClick="1"/>
            <a:extLst>
              <a:ext uri="{FF2B5EF4-FFF2-40B4-BE49-F238E27FC236}">
                <a16:creationId xmlns:a16="http://schemas.microsoft.com/office/drawing/2014/main" id="{81D4DF80-39A2-4C30-B505-417180CFBDBE}"/>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Beginning 23">
            <a:hlinkClick r:id="rId20" action="ppaction://hlinksldjump" highlightClick="1"/>
            <a:extLst>
              <a:ext uri="{FF2B5EF4-FFF2-40B4-BE49-F238E27FC236}">
                <a16:creationId xmlns:a16="http://schemas.microsoft.com/office/drawing/2014/main" id="{5AE4A830-710A-49D3-A9D2-96297C6DA757}"/>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BF7C2D0-3DEF-4D0C-92CA-942098024256}"/>
              </a:ext>
            </a:extLst>
          </p:cNvPr>
          <p:cNvGrpSpPr/>
          <p:nvPr/>
        </p:nvGrpSpPr>
        <p:grpSpPr>
          <a:xfrm>
            <a:off x="1193425" y="881345"/>
            <a:ext cx="6487535" cy="5281711"/>
            <a:chOff x="1778641" y="506441"/>
            <a:chExt cx="6805916" cy="5440101"/>
          </a:xfrm>
        </p:grpSpPr>
        <p:pic>
          <p:nvPicPr>
            <p:cNvPr id="25" name="Picture 24">
              <a:extLst>
                <a:ext uri="{FF2B5EF4-FFF2-40B4-BE49-F238E27FC236}">
                  <a16:creationId xmlns:a16="http://schemas.microsoft.com/office/drawing/2014/main" id="{A6B5E9FF-4E88-4ED2-A5E7-0AE03F2F8AD7}"/>
                </a:ext>
              </a:extLst>
            </p:cNvPr>
            <p:cNvPicPr>
              <a:picLocks noChangeAspect="1"/>
            </p:cNvPicPr>
            <p:nvPr/>
          </p:nvPicPr>
          <p:blipFill>
            <a:blip r:embed="rId21"/>
            <a:stretch>
              <a:fillRect/>
            </a:stretch>
          </p:blipFill>
          <p:spPr>
            <a:xfrm>
              <a:off x="1778643" y="506441"/>
              <a:ext cx="6805914" cy="567159"/>
            </a:xfrm>
            <a:prstGeom prst="rect">
              <a:avLst/>
            </a:prstGeom>
          </p:spPr>
        </p:pic>
        <p:pic>
          <p:nvPicPr>
            <p:cNvPr id="26" name="Picture 25">
              <a:extLst>
                <a:ext uri="{FF2B5EF4-FFF2-40B4-BE49-F238E27FC236}">
                  <a16:creationId xmlns:a16="http://schemas.microsoft.com/office/drawing/2014/main" id="{16CB069A-02DB-4C96-91A2-4553D50B493C}"/>
                </a:ext>
              </a:extLst>
            </p:cNvPr>
            <p:cNvPicPr>
              <a:picLocks noChangeAspect="1"/>
            </p:cNvPicPr>
            <p:nvPr/>
          </p:nvPicPr>
          <p:blipFill>
            <a:blip r:embed="rId22"/>
            <a:stretch>
              <a:fillRect/>
            </a:stretch>
          </p:blipFill>
          <p:spPr>
            <a:xfrm>
              <a:off x="1778641" y="1073600"/>
              <a:ext cx="6782765" cy="2621666"/>
            </a:xfrm>
            <a:prstGeom prst="rect">
              <a:avLst/>
            </a:prstGeom>
          </p:spPr>
        </p:pic>
        <p:pic>
          <p:nvPicPr>
            <p:cNvPr id="27" name="Picture 26">
              <a:extLst>
                <a:ext uri="{FF2B5EF4-FFF2-40B4-BE49-F238E27FC236}">
                  <a16:creationId xmlns:a16="http://schemas.microsoft.com/office/drawing/2014/main" id="{65D33B68-EFFE-43F7-9042-BD8EFF658081}"/>
                </a:ext>
              </a:extLst>
            </p:cNvPr>
            <p:cNvPicPr>
              <a:picLocks noChangeAspect="1"/>
            </p:cNvPicPr>
            <p:nvPr/>
          </p:nvPicPr>
          <p:blipFill>
            <a:blip r:embed="rId23"/>
            <a:stretch>
              <a:fillRect/>
            </a:stretch>
          </p:blipFill>
          <p:spPr>
            <a:xfrm>
              <a:off x="1778643" y="3695266"/>
              <a:ext cx="6805914" cy="2251276"/>
            </a:xfrm>
            <a:prstGeom prst="rect">
              <a:avLst/>
            </a:prstGeom>
          </p:spPr>
        </p:pic>
      </p:grpSp>
      <p:sp>
        <p:nvSpPr>
          <p:cNvPr id="28" name="TextBox 27">
            <a:extLst>
              <a:ext uri="{FF2B5EF4-FFF2-40B4-BE49-F238E27FC236}">
                <a16:creationId xmlns:a16="http://schemas.microsoft.com/office/drawing/2014/main" id="{5C43CFAD-D943-482C-88AE-C6A7B13FD526}"/>
              </a:ext>
            </a:extLst>
          </p:cNvPr>
          <p:cNvSpPr txBox="1"/>
          <p:nvPr/>
        </p:nvSpPr>
        <p:spPr>
          <a:xfrm>
            <a:off x="1309014" y="224784"/>
            <a:ext cx="3383280" cy="338554"/>
          </a:xfrm>
          <a:prstGeom prst="rect">
            <a:avLst/>
          </a:prstGeom>
          <a:noFill/>
        </p:spPr>
        <p:txBody>
          <a:bodyPr wrap="square" rtlCol="0">
            <a:spAutoFit/>
          </a:bodyPr>
          <a:lstStyle/>
          <a:p>
            <a:r>
              <a:rPr lang="en-GB" sz="1600" b="1" dirty="0"/>
              <a:t>Example of contextualised module</a:t>
            </a:r>
            <a:endParaRPr lang="en-US" sz="1600" b="1" dirty="0"/>
          </a:p>
        </p:txBody>
      </p:sp>
      <p:sp>
        <p:nvSpPr>
          <p:cNvPr id="30" name="TextBox 29">
            <a:extLst>
              <a:ext uri="{FF2B5EF4-FFF2-40B4-BE49-F238E27FC236}">
                <a16:creationId xmlns:a16="http://schemas.microsoft.com/office/drawing/2014/main" id="{DAB40DC1-5BA3-431E-A7BF-D92F1EF09445}"/>
              </a:ext>
            </a:extLst>
          </p:cNvPr>
          <p:cNvSpPr txBox="1"/>
          <p:nvPr/>
        </p:nvSpPr>
        <p:spPr>
          <a:xfrm>
            <a:off x="6759228" y="243563"/>
            <a:ext cx="1825238" cy="584775"/>
          </a:xfrm>
          <a:prstGeom prst="rect">
            <a:avLst/>
          </a:prstGeom>
          <a:noFill/>
        </p:spPr>
        <p:txBody>
          <a:bodyPr wrap="square" rtlCol="0">
            <a:spAutoFit/>
          </a:bodyPr>
          <a:lstStyle/>
          <a:p>
            <a:r>
              <a:rPr lang="en-GB" sz="1600" b="1" dirty="0"/>
              <a:t>Example of quality snapshot chart</a:t>
            </a:r>
            <a:endParaRPr lang="en-US" sz="1600" b="1" dirty="0"/>
          </a:p>
        </p:txBody>
      </p:sp>
      <p:pic>
        <p:nvPicPr>
          <p:cNvPr id="33" name="Picture 32">
            <a:extLst>
              <a:ext uri="{FF2B5EF4-FFF2-40B4-BE49-F238E27FC236}">
                <a16:creationId xmlns:a16="http://schemas.microsoft.com/office/drawing/2014/main" id="{548478C4-7EB2-404A-87A7-F0246C398C7A}"/>
              </a:ext>
            </a:extLst>
          </p:cNvPr>
          <p:cNvPicPr>
            <a:picLocks noChangeAspect="1"/>
          </p:cNvPicPr>
          <p:nvPr/>
        </p:nvPicPr>
        <p:blipFill>
          <a:blip r:embed="rId24"/>
          <a:stretch>
            <a:fillRect/>
          </a:stretch>
        </p:blipFill>
        <p:spPr>
          <a:xfrm>
            <a:off x="8516788" y="333146"/>
            <a:ext cx="2775726" cy="6521286"/>
          </a:xfrm>
          <a:prstGeom prst="rect">
            <a:avLst/>
          </a:prstGeom>
        </p:spPr>
      </p:pic>
      <p:sp>
        <p:nvSpPr>
          <p:cNvPr id="34" name="TextBox 33">
            <a:extLst>
              <a:ext uri="{FF2B5EF4-FFF2-40B4-BE49-F238E27FC236}">
                <a16:creationId xmlns:a16="http://schemas.microsoft.com/office/drawing/2014/main" id="{A97B92AB-5640-4DBB-8323-D8687389E013}"/>
              </a:ext>
            </a:extLst>
          </p:cNvPr>
          <p:cNvSpPr txBox="1"/>
          <p:nvPr/>
        </p:nvSpPr>
        <p:spPr>
          <a:xfrm>
            <a:off x="1082233" y="6384162"/>
            <a:ext cx="6839378" cy="276999"/>
          </a:xfrm>
          <a:prstGeom prst="rect">
            <a:avLst/>
          </a:prstGeom>
          <a:noFill/>
        </p:spPr>
        <p:txBody>
          <a:bodyPr wrap="square" rtlCol="0">
            <a:spAutoFit/>
          </a:bodyPr>
          <a:lstStyle/>
          <a:p>
            <a:r>
              <a:rPr lang="en-GB" sz="1200" dirty="0"/>
              <a:t>Reference: L. Lacan &amp; J. Brown, </a:t>
            </a:r>
            <a:r>
              <a:rPr lang="en-GB" sz="1200" dirty="0">
                <a:hlinkClick r:id="rId25"/>
              </a:rPr>
              <a:t>The accountability &amp; quality assurance initiative – measuring what matters</a:t>
            </a:r>
            <a:endParaRPr lang="en-US" sz="1200" dirty="0"/>
          </a:p>
        </p:txBody>
      </p:sp>
    </p:spTree>
    <p:extLst>
      <p:ext uri="{BB962C8B-B14F-4D97-AF65-F5344CB8AC3E}">
        <p14:creationId xmlns:p14="http://schemas.microsoft.com/office/powerpoint/2010/main" val="149364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3D6FC2F1-3081-40F6-AD29-5EB94BCFDF4C}"/>
              </a:ext>
            </a:extLst>
          </p:cNvPr>
          <p:cNvSpPr/>
          <p:nvPr/>
        </p:nvSpPr>
        <p:spPr>
          <a:xfrm>
            <a:off x="0" y="2674252"/>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14165611-1942-4C3B-99F6-C1DD58E89C3F}"/>
              </a:ext>
            </a:extLst>
          </p:cNvPr>
          <p:cNvSpPr/>
          <p:nvPr/>
        </p:nvSpPr>
        <p:spPr>
          <a:xfrm>
            <a:off x="-2" y="3012062"/>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DDA620CC-BE5D-4CED-9C5E-F9A6CD0A8D94}"/>
              </a:ext>
            </a:extLst>
          </p:cNvPr>
          <p:cNvSpPr/>
          <p:nvPr/>
        </p:nvSpPr>
        <p:spPr>
          <a:xfrm>
            <a:off x="-2" y="38116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B9133123-311D-4459-82EA-6E3E42F4BC93}"/>
              </a:ext>
            </a:extLst>
          </p:cNvPr>
          <p:cNvSpPr/>
          <p:nvPr/>
        </p:nvSpPr>
        <p:spPr>
          <a:xfrm>
            <a:off x="0" y="451564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36F45F7E-635B-419D-96F6-3C29E1C72CDC}"/>
              </a:ext>
            </a:extLst>
          </p:cNvPr>
          <p:cNvSpPr/>
          <p:nvPr/>
        </p:nvSpPr>
        <p:spPr>
          <a:xfrm>
            <a:off x="-2" y="5135469"/>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196B95D4-8D13-4CE3-9F84-F155681B995B}"/>
              </a:ext>
            </a:extLst>
          </p:cNvPr>
          <p:cNvSpPr/>
          <p:nvPr/>
        </p:nvSpPr>
        <p:spPr>
          <a:xfrm>
            <a:off x="-2" y="5685637"/>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B721C2BB-163F-411B-A1A4-DCFFA083DDE6}"/>
              </a:ext>
            </a:extLst>
          </p:cNvPr>
          <p:cNvSpPr/>
          <p:nvPr/>
        </p:nvSpPr>
        <p:spPr>
          <a:xfrm>
            <a:off x="-2" y="341947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3D2D7105-C5E6-4108-BD77-D277C7B54DF8}"/>
              </a:ext>
            </a:extLst>
          </p:cNvPr>
          <p:cNvSpPr/>
          <p:nvPr/>
        </p:nvSpPr>
        <p:spPr>
          <a:xfrm>
            <a:off x="0" y="4119411"/>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E22EA8F6-61F4-4B7C-9D63-B68655E7B2E4}"/>
              </a:ext>
            </a:extLst>
          </p:cNvPr>
          <p:cNvSpPr/>
          <p:nvPr/>
        </p:nvSpPr>
        <p:spPr>
          <a:xfrm>
            <a:off x="-2" y="4825592"/>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D23A61FE-F7F3-446D-B29D-CECD258A6502}"/>
              </a:ext>
            </a:extLst>
          </p:cNvPr>
          <p:cNvSpPr/>
          <p:nvPr/>
        </p:nvSpPr>
        <p:spPr>
          <a:xfrm>
            <a:off x="-2" y="5351364"/>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9B146AE2-4A3C-4936-B832-F9664AF51BF4}"/>
              </a:ext>
            </a:extLst>
          </p:cNvPr>
          <p:cNvSpPr/>
          <p:nvPr/>
        </p:nvSpPr>
        <p:spPr>
          <a:xfrm>
            <a:off x="-2" y="2026201"/>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extLst>
              <a:ext uri="{FF2B5EF4-FFF2-40B4-BE49-F238E27FC236}">
                <a16:creationId xmlns:a16="http://schemas.microsoft.com/office/drawing/2014/main" id="{A8BF8F21-7152-4747-B543-973D9451BE6D}"/>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3" action="ppaction://hlinksldjump"/>
            <a:extLst>
              <a:ext uri="{FF2B5EF4-FFF2-40B4-BE49-F238E27FC236}">
                <a16:creationId xmlns:a16="http://schemas.microsoft.com/office/drawing/2014/main" id="{16DDEB91-95BF-4319-A8FB-36DE5129E8F7}"/>
              </a:ext>
            </a:extLst>
          </p:cNvPr>
          <p:cNvSpPr/>
          <p:nvPr/>
        </p:nvSpPr>
        <p:spPr>
          <a:xfrm>
            <a:off x="-3" y="2400648"/>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4" action="ppaction://hlinksldjump"/>
            <a:extLst>
              <a:ext uri="{FF2B5EF4-FFF2-40B4-BE49-F238E27FC236}">
                <a16:creationId xmlns:a16="http://schemas.microsoft.com/office/drawing/2014/main" id="{16A9FC23-9C64-4B5D-BB3F-C27CF1496F7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AF7971F7-8A13-4C98-A63C-30EB42AA80F7}"/>
              </a:ext>
            </a:extLst>
          </p:cNvPr>
          <p:cNvSpPr/>
          <p:nvPr/>
        </p:nvSpPr>
        <p:spPr>
          <a:xfrm>
            <a:off x="103367" y="694257"/>
            <a:ext cx="1088825" cy="1643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Technology choices</a:t>
            </a:r>
            <a:endParaRPr lang="en-US" sz="900" dirty="0">
              <a:solidFill>
                <a:schemeClr val="tx1"/>
              </a:solidFill>
            </a:endParaRPr>
          </a:p>
        </p:txBody>
      </p:sp>
      <p:sp>
        <p:nvSpPr>
          <p:cNvPr id="25" name="TextBox 24">
            <a:extLst>
              <a:ext uri="{FF2B5EF4-FFF2-40B4-BE49-F238E27FC236}">
                <a16:creationId xmlns:a16="http://schemas.microsoft.com/office/drawing/2014/main" id="{AA0E6550-9FD6-4C58-A919-209B014BD001}"/>
              </a:ext>
            </a:extLst>
          </p:cNvPr>
          <p:cNvSpPr txBox="1"/>
          <p:nvPr/>
        </p:nvSpPr>
        <p:spPr>
          <a:xfrm>
            <a:off x="1935165" y="455168"/>
            <a:ext cx="8901632" cy="646331"/>
          </a:xfrm>
          <a:prstGeom prst="rect">
            <a:avLst/>
          </a:prstGeom>
          <a:noFill/>
        </p:spPr>
        <p:txBody>
          <a:bodyPr wrap="square" rtlCol="0">
            <a:spAutoFit/>
          </a:bodyPr>
          <a:lstStyle/>
          <a:p>
            <a:r>
              <a:rPr lang="en-GB" sz="1200" dirty="0"/>
              <a:t>A complete excreta disposal system doesn’t stop at the latrine, whether communal in a camp or familial in household compound. It also includes a desludging / transportation service and an off-site treatment and final disposal site. Various technical options are available for each component of the sanitation service chain. The next page shows a table of suitable options according to the emergency phase.</a:t>
            </a:r>
            <a:endParaRPr lang="en-US" sz="1200" dirty="0"/>
          </a:p>
        </p:txBody>
      </p:sp>
      <p:sp>
        <p:nvSpPr>
          <p:cNvPr id="31" name="Rectangle 30">
            <a:hlinkClick r:id="rId15" action="ppaction://hlinksldjump"/>
            <a:extLst>
              <a:ext uri="{FF2B5EF4-FFF2-40B4-BE49-F238E27FC236}">
                <a16:creationId xmlns:a16="http://schemas.microsoft.com/office/drawing/2014/main" id="{84F4A532-BEF8-41A8-8E29-0071C6D6166D}"/>
              </a:ext>
            </a:extLst>
          </p:cNvPr>
          <p:cNvSpPr/>
          <p:nvPr/>
        </p:nvSpPr>
        <p:spPr>
          <a:xfrm>
            <a:off x="0" y="610219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1" name="TextBox 20">
            <a:extLst>
              <a:ext uri="{FF2B5EF4-FFF2-40B4-BE49-F238E27FC236}">
                <a16:creationId xmlns:a16="http://schemas.microsoft.com/office/drawing/2014/main" id="{1518D493-E827-4E22-968F-B1AD012F6E8B}"/>
              </a:ext>
            </a:extLst>
          </p:cNvPr>
          <p:cNvSpPr txBox="1"/>
          <p:nvPr/>
        </p:nvSpPr>
        <p:spPr>
          <a:xfrm>
            <a:off x="2168272" y="-17083"/>
            <a:ext cx="2233402" cy="369332"/>
          </a:xfrm>
          <a:prstGeom prst="rect">
            <a:avLst/>
          </a:prstGeom>
          <a:noFill/>
        </p:spPr>
        <p:txBody>
          <a:bodyPr wrap="square" rtlCol="0">
            <a:spAutoFit/>
          </a:bodyPr>
          <a:lstStyle/>
          <a:p>
            <a:r>
              <a:rPr lang="en-GB" b="1" dirty="0"/>
              <a:t>Technology choices</a:t>
            </a:r>
            <a:endParaRPr lang="en-US" b="1" dirty="0"/>
          </a:p>
        </p:txBody>
      </p:sp>
      <p:sp>
        <p:nvSpPr>
          <p:cNvPr id="35" name="Rectangle 34">
            <a:extLst>
              <a:ext uri="{FF2B5EF4-FFF2-40B4-BE49-F238E27FC236}">
                <a16:creationId xmlns:a16="http://schemas.microsoft.com/office/drawing/2014/main" id="{09E8C684-7CDA-4B57-A01A-CD1DDC6ED346}"/>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6" name="Action Button: Go Forward or Next 35">
            <a:hlinkClick r:id="" action="ppaction://hlinkshowjump?jump=nextslide" highlightClick="1"/>
            <a:extLst>
              <a:ext uri="{FF2B5EF4-FFF2-40B4-BE49-F238E27FC236}">
                <a16:creationId xmlns:a16="http://schemas.microsoft.com/office/drawing/2014/main" id="{7E8E2E1D-63B6-48E7-A316-130036D3836A}"/>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2C64C96-4E88-47A0-8892-390900730843}"/>
              </a:ext>
            </a:extLst>
          </p:cNvPr>
          <p:cNvSpPr txBox="1"/>
          <p:nvPr/>
        </p:nvSpPr>
        <p:spPr>
          <a:xfrm>
            <a:off x="1303839" y="1286500"/>
            <a:ext cx="1633361"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If you don’t consider the other components of the excreta disposal system when you design your latrine then your sanitation service stops once the latrine pit is full. </a:t>
            </a:r>
            <a:endParaRPr lang="en-US" sz="1400" dirty="0">
              <a:solidFill>
                <a:srgbClr val="FF0000"/>
              </a:solidFill>
            </a:endParaRPr>
          </a:p>
        </p:txBody>
      </p:sp>
      <p:sp>
        <p:nvSpPr>
          <p:cNvPr id="32" name="Rectangle 31">
            <a:hlinkClick r:id="rId16" action="ppaction://hlinksldjump"/>
            <a:extLst>
              <a:ext uri="{FF2B5EF4-FFF2-40B4-BE49-F238E27FC236}">
                <a16:creationId xmlns:a16="http://schemas.microsoft.com/office/drawing/2014/main" id="{6D9B4788-7E42-42FB-B774-7F50AC57CBD0}"/>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33" name="Rectangle 32">
            <a:hlinkClick r:id="rId17" action="ppaction://hlinksldjump"/>
            <a:extLst>
              <a:ext uri="{FF2B5EF4-FFF2-40B4-BE49-F238E27FC236}">
                <a16:creationId xmlns:a16="http://schemas.microsoft.com/office/drawing/2014/main" id="{09D75BFB-DE18-4642-9BB0-C7D7EB563B64}"/>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34" name="Rectangle 33">
            <a:hlinkClick r:id="rId18" action="ppaction://hlinksldjump"/>
            <a:extLst>
              <a:ext uri="{FF2B5EF4-FFF2-40B4-BE49-F238E27FC236}">
                <a16:creationId xmlns:a16="http://schemas.microsoft.com/office/drawing/2014/main" id="{AA15DAB4-2B6A-4B28-AD29-FE1AF2779996}"/>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39" name="Rectangle 38">
            <a:hlinkClick r:id="rId19" action="ppaction://hlinksldjump"/>
            <a:extLst>
              <a:ext uri="{FF2B5EF4-FFF2-40B4-BE49-F238E27FC236}">
                <a16:creationId xmlns:a16="http://schemas.microsoft.com/office/drawing/2014/main" id="{6A738306-2A55-46E6-A39A-B2C76CF960A1}"/>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0" name="Rectangle 39">
            <a:hlinkClick r:id="rId20" action="ppaction://hlinksldjump"/>
            <a:extLst>
              <a:ext uri="{FF2B5EF4-FFF2-40B4-BE49-F238E27FC236}">
                <a16:creationId xmlns:a16="http://schemas.microsoft.com/office/drawing/2014/main" id="{362D17C9-93C0-4EE2-BE3C-41DC20C5D331}"/>
              </a:ext>
            </a:extLst>
          </p:cNvPr>
          <p:cNvSpPr/>
          <p:nvPr/>
        </p:nvSpPr>
        <p:spPr>
          <a:xfrm>
            <a:off x="-1" y="1714747"/>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41" name="Rectangle 40">
            <a:hlinkClick r:id="rId21" action="ppaction://hlinksldjump"/>
            <a:extLst>
              <a:ext uri="{FF2B5EF4-FFF2-40B4-BE49-F238E27FC236}">
                <a16:creationId xmlns:a16="http://schemas.microsoft.com/office/drawing/2014/main" id="{BD9242C1-705A-4C4D-8DAA-0CEB2B00247D}"/>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37" name="TextBox 36">
            <a:extLst>
              <a:ext uri="{FF2B5EF4-FFF2-40B4-BE49-F238E27FC236}">
                <a16:creationId xmlns:a16="http://schemas.microsoft.com/office/drawing/2014/main" id="{70BC2974-98B4-467D-A4EC-FC42F8828843}"/>
              </a:ext>
            </a:extLst>
          </p:cNvPr>
          <p:cNvSpPr txBox="1"/>
          <p:nvPr/>
        </p:nvSpPr>
        <p:spPr>
          <a:xfrm>
            <a:off x="9663594" y="1522818"/>
            <a:ext cx="2311855"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If you don’t consult users and service’s stakeholders, you compromise the long-term sustainability of the system. </a:t>
            </a:r>
            <a:endParaRPr lang="en-US" sz="1400" dirty="0">
              <a:solidFill>
                <a:srgbClr val="FF0000"/>
              </a:solidFill>
            </a:endParaRPr>
          </a:p>
        </p:txBody>
      </p:sp>
      <p:grpSp>
        <p:nvGrpSpPr>
          <p:cNvPr id="61" name="Group 60">
            <a:extLst>
              <a:ext uri="{FF2B5EF4-FFF2-40B4-BE49-F238E27FC236}">
                <a16:creationId xmlns:a16="http://schemas.microsoft.com/office/drawing/2014/main" id="{A4A15E82-4D4E-40BD-BBF1-667DA6A53BCC}"/>
              </a:ext>
            </a:extLst>
          </p:cNvPr>
          <p:cNvGrpSpPr/>
          <p:nvPr/>
        </p:nvGrpSpPr>
        <p:grpSpPr>
          <a:xfrm>
            <a:off x="7609012" y="3428622"/>
            <a:ext cx="3260854" cy="1401873"/>
            <a:chOff x="6805050" y="4223546"/>
            <a:chExt cx="3260854" cy="1401873"/>
          </a:xfrm>
        </p:grpSpPr>
        <p:grpSp>
          <p:nvGrpSpPr>
            <p:cNvPr id="62" name="Group 61">
              <a:extLst>
                <a:ext uri="{FF2B5EF4-FFF2-40B4-BE49-F238E27FC236}">
                  <a16:creationId xmlns:a16="http://schemas.microsoft.com/office/drawing/2014/main" id="{6D1D33FD-E688-4B78-93FB-FB7703B35D30}"/>
                </a:ext>
              </a:extLst>
            </p:cNvPr>
            <p:cNvGrpSpPr/>
            <p:nvPr/>
          </p:nvGrpSpPr>
          <p:grpSpPr>
            <a:xfrm>
              <a:off x="7648829" y="4308976"/>
              <a:ext cx="2417075" cy="1316443"/>
              <a:chOff x="8075183" y="4523650"/>
              <a:chExt cx="2417075" cy="1316443"/>
            </a:xfrm>
          </p:grpSpPr>
          <p:pic>
            <p:nvPicPr>
              <p:cNvPr id="80" name="Picture 79">
                <a:extLst>
                  <a:ext uri="{FF2B5EF4-FFF2-40B4-BE49-F238E27FC236}">
                    <a16:creationId xmlns:a16="http://schemas.microsoft.com/office/drawing/2014/main" id="{8A2D0A44-F890-493A-9248-EB31215639A5}"/>
                  </a:ext>
                </a:extLst>
              </p:cNvPr>
              <p:cNvPicPr>
                <a:picLocks noChangeAspect="1"/>
              </p:cNvPicPr>
              <p:nvPr/>
            </p:nvPicPr>
            <p:blipFill>
              <a:blip r:embed="rId22"/>
              <a:stretch>
                <a:fillRect/>
              </a:stretch>
            </p:blipFill>
            <p:spPr>
              <a:xfrm>
                <a:off x="8075183" y="4523650"/>
                <a:ext cx="2417075" cy="1316443"/>
              </a:xfrm>
              <a:prstGeom prst="rect">
                <a:avLst/>
              </a:prstGeom>
            </p:spPr>
          </p:pic>
          <p:sp>
            <p:nvSpPr>
              <p:cNvPr id="81" name="Rectangle 80">
                <a:extLst>
                  <a:ext uri="{FF2B5EF4-FFF2-40B4-BE49-F238E27FC236}">
                    <a16:creationId xmlns:a16="http://schemas.microsoft.com/office/drawing/2014/main" id="{1E37AE10-D68B-42E3-A910-60ACDAAF7E6E}"/>
                  </a:ext>
                </a:extLst>
              </p:cNvPr>
              <p:cNvSpPr/>
              <p:nvPr/>
            </p:nvSpPr>
            <p:spPr>
              <a:xfrm>
                <a:off x="8077337" y="4799356"/>
                <a:ext cx="312519" cy="380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086C5566-5821-43D7-B646-3DEF8B3A9478}"/>
                </a:ext>
              </a:extLst>
            </p:cNvPr>
            <p:cNvGrpSpPr/>
            <p:nvPr/>
          </p:nvGrpSpPr>
          <p:grpSpPr>
            <a:xfrm flipH="1">
              <a:off x="6805050" y="4223546"/>
              <a:ext cx="1116279" cy="740497"/>
              <a:chOff x="7706701" y="4561646"/>
              <a:chExt cx="2365745" cy="1643306"/>
            </a:xfrm>
          </p:grpSpPr>
          <p:sp>
            <p:nvSpPr>
              <p:cNvPr id="65" name="Rectangle: Rounded Corners 3">
                <a:extLst>
                  <a:ext uri="{FF2B5EF4-FFF2-40B4-BE49-F238E27FC236}">
                    <a16:creationId xmlns:a16="http://schemas.microsoft.com/office/drawing/2014/main" id="{2DE82C93-E3A0-432E-83C3-A5F2FB0C2812}"/>
                  </a:ext>
                </a:extLst>
              </p:cNvPr>
              <p:cNvSpPr/>
              <p:nvPr/>
            </p:nvSpPr>
            <p:spPr>
              <a:xfrm>
                <a:off x="7730478" y="4659839"/>
                <a:ext cx="1682885" cy="912559"/>
              </a:xfrm>
              <a:custGeom>
                <a:avLst/>
                <a:gdLst>
                  <a:gd name="connsiteX0" fmla="*/ 0 w 625899"/>
                  <a:gd name="connsiteY0" fmla="*/ 59450 h 356695"/>
                  <a:gd name="connsiteX1" fmla="*/ 59450 w 625899"/>
                  <a:gd name="connsiteY1" fmla="*/ 0 h 356695"/>
                  <a:gd name="connsiteX2" fmla="*/ 566449 w 625899"/>
                  <a:gd name="connsiteY2" fmla="*/ 0 h 356695"/>
                  <a:gd name="connsiteX3" fmla="*/ 625899 w 625899"/>
                  <a:gd name="connsiteY3" fmla="*/ 59450 h 356695"/>
                  <a:gd name="connsiteX4" fmla="*/ 625899 w 625899"/>
                  <a:gd name="connsiteY4" fmla="*/ 297245 h 356695"/>
                  <a:gd name="connsiteX5" fmla="*/ 566449 w 625899"/>
                  <a:gd name="connsiteY5" fmla="*/ 356695 h 356695"/>
                  <a:gd name="connsiteX6" fmla="*/ 59450 w 625899"/>
                  <a:gd name="connsiteY6" fmla="*/ 356695 h 356695"/>
                  <a:gd name="connsiteX7" fmla="*/ 0 w 625899"/>
                  <a:gd name="connsiteY7" fmla="*/ 297245 h 356695"/>
                  <a:gd name="connsiteX8" fmla="*/ 0 w 625899"/>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28256 w 628256"/>
                  <a:gd name="connsiteY4" fmla="*/ 297245 h 356695"/>
                  <a:gd name="connsiteX5" fmla="*/ 568806 w 628256"/>
                  <a:gd name="connsiteY5" fmla="*/ 356695 h 356695"/>
                  <a:gd name="connsiteX6" fmla="*/ 61807 w 628256"/>
                  <a:gd name="connsiteY6" fmla="*/ 356695 h 356695"/>
                  <a:gd name="connsiteX7" fmla="*/ 0 w 628256"/>
                  <a:gd name="connsiteY7" fmla="*/ 240684 h 356695"/>
                  <a:gd name="connsiteX8" fmla="*/ 2357 w 628256"/>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14116 w 628256"/>
                  <a:gd name="connsiteY4" fmla="*/ 254824 h 356695"/>
                  <a:gd name="connsiteX5" fmla="*/ 568806 w 628256"/>
                  <a:gd name="connsiteY5" fmla="*/ 356695 h 356695"/>
                  <a:gd name="connsiteX6" fmla="*/ 61807 w 628256"/>
                  <a:gd name="connsiteY6" fmla="*/ 356695 h 356695"/>
                  <a:gd name="connsiteX7" fmla="*/ 0 w 628256"/>
                  <a:gd name="connsiteY7" fmla="*/ 240684 h 356695"/>
                  <a:gd name="connsiteX8" fmla="*/ 2357 w 628256"/>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14116 w 628256"/>
                  <a:gd name="connsiteY4" fmla="*/ 254824 h 356695"/>
                  <a:gd name="connsiteX5" fmla="*/ 545239 w 628256"/>
                  <a:gd name="connsiteY5" fmla="*/ 344911 h 356695"/>
                  <a:gd name="connsiteX6" fmla="*/ 61807 w 628256"/>
                  <a:gd name="connsiteY6" fmla="*/ 356695 h 356695"/>
                  <a:gd name="connsiteX7" fmla="*/ 0 w 628256"/>
                  <a:gd name="connsiteY7" fmla="*/ 240684 h 356695"/>
                  <a:gd name="connsiteX8" fmla="*/ 2357 w 628256"/>
                  <a:gd name="connsiteY8" fmla="*/ 59450 h 356695"/>
                  <a:gd name="connsiteX0" fmla="*/ 2357 w 637683"/>
                  <a:gd name="connsiteY0" fmla="*/ 59450 h 356695"/>
                  <a:gd name="connsiteX1" fmla="*/ 61807 w 637683"/>
                  <a:gd name="connsiteY1" fmla="*/ 0 h 356695"/>
                  <a:gd name="connsiteX2" fmla="*/ 568806 w 637683"/>
                  <a:gd name="connsiteY2" fmla="*/ 0 h 356695"/>
                  <a:gd name="connsiteX3" fmla="*/ 628256 w 637683"/>
                  <a:gd name="connsiteY3" fmla="*/ 59450 h 356695"/>
                  <a:gd name="connsiteX4" fmla="*/ 637683 w 637683"/>
                  <a:gd name="connsiteY4" fmla="*/ 228900 h 356695"/>
                  <a:gd name="connsiteX5" fmla="*/ 545239 w 637683"/>
                  <a:gd name="connsiteY5" fmla="*/ 344911 h 356695"/>
                  <a:gd name="connsiteX6" fmla="*/ 61807 w 637683"/>
                  <a:gd name="connsiteY6" fmla="*/ 356695 h 356695"/>
                  <a:gd name="connsiteX7" fmla="*/ 0 w 637683"/>
                  <a:gd name="connsiteY7" fmla="*/ 240684 h 356695"/>
                  <a:gd name="connsiteX8" fmla="*/ 2357 w 637683"/>
                  <a:gd name="connsiteY8" fmla="*/ 59450 h 356695"/>
                  <a:gd name="connsiteX0" fmla="*/ 2357 w 644753"/>
                  <a:gd name="connsiteY0" fmla="*/ 59450 h 356695"/>
                  <a:gd name="connsiteX1" fmla="*/ 61807 w 644753"/>
                  <a:gd name="connsiteY1" fmla="*/ 0 h 356695"/>
                  <a:gd name="connsiteX2" fmla="*/ 568806 w 644753"/>
                  <a:gd name="connsiteY2" fmla="*/ 0 h 356695"/>
                  <a:gd name="connsiteX3" fmla="*/ 644753 w 644753"/>
                  <a:gd name="connsiteY3" fmla="*/ 99513 h 356695"/>
                  <a:gd name="connsiteX4" fmla="*/ 637683 w 644753"/>
                  <a:gd name="connsiteY4" fmla="*/ 228900 h 356695"/>
                  <a:gd name="connsiteX5" fmla="*/ 545239 w 644753"/>
                  <a:gd name="connsiteY5" fmla="*/ 344911 h 356695"/>
                  <a:gd name="connsiteX6" fmla="*/ 61807 w 644753"/>
                  <a:gd name="connsiteY6" fmla="*/ 356695 h 356695"/>
                  <a:gd name="connsiteX7" fmla="*/ 0 w 644753"/>
                  <a:gd name="connsiteY7" fmla="*/ 240684 h 356695"/>
                  <a:gd name="connsiteX8" fmla="*/ 2357 w 644753"/>
                  <a:gd name="connsiteY8" fmla="*/ 59450 h 356695"/>
                  <a:gd name="connsiteX0" fmla="*/ 0 w 651823"/>
                  <a:gd name="connsiteY0" fmla="*/ 125437 h 356695"/>
                  <a:gd name="connsiteX1" fmla="*/ 68877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7070 w 651823"/>
                  <a:gd name="connsiteY7" fmla="*/ 240684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7070 w 651823"/>
                  <a:gd name="connsiteY7" fmla="*/ 240684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2357 w 651823"/>
                  <a:gd name="connsiteY7" fmla="*/ 228901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85374 w 651823"/>
                  <a:gd name="connsiteY6" fmla="*/ 356695 h 356695"/>
                  <a:gd name="connsiteX7" fmla="*/ 2357 w 651823"/>
                  <a:gd name="connsiteY7" fmla="*/ 228901 h 356695"/>
                  <a:gd name="connsiteX8" fmla="*/ 0 w 651823"/>
                  <a:gd name="connsiteY8" fmla="*/ 125437 h 35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823" h="356695">
                    <a:moveTo>
                      <a:pt x="0" y="125437"/>
                    </a:moveTo>
                    <a:cubicBezTo>
                      <a:pt x="0" y="92604"/>
                      <a:pt x="61967" y="0"/>
                      <a:pt x="94800" y="0"/>
                    </a:cubicBezTo>
                    <a:lnTo>
                      <a:pt x="575876" y="0"/>
                    </a:lnTo>
                    <a:cubicBezTo>
                      <a:pt x="608709" y="0"/>
                      <a:pt x="651823" y="66680"/>
                      <a:pt x="651823" y="99513"/>
                    </a:cubicBezTo>
                    <a:lnTo>
                      <a:pt x="644753" y="228900"/>
                    </a:lnTo>
                    <a:cubicBezTo>
                      <a:pt x="644753" y="261733"/>
                      <a:pt x="585142" y="344911"/>
                      <a:pt x="552309" y="344911"/>
                    </a:cubicBezTo>
                    <a:lnTo>
                      <a:pt x="85374" y="356695"/>
                    </a:lnTo>
                    <a:cubicBezTo>
                      <a:pt x="52541" y="356695"/>
                      <a:pt x="2357" y="261734"/>
                      <a:pt x="2357" y="228901"/>
                    </a:cubicBezTo>
                    <a:cubicBezTo>
                      <a:pt x="2357" y="149636"/>
                      <a:pt x="0" y="204702"/>
                      <a:pt x="0" y="12543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Single Corner Snipped 4">
                <a:extLst>
                  <a:ext uri="{FF2B5EF4-FFF2-40B4-BE49-F238E27FC236}">
                    <a16:creationId xmlns:a16="http://schemas.microsoft.com/office/drawing/2014/main" id="{74590B7B-4A97-4DC2-A749-6533DCF61742}"/>
                  </a:ext>
                </a:extLst>
              </p:cNvPr>
              <p:cNvSpPr/>
              <p:nvPr/>
            </p:nvSpPr>
            <p:spPr>
              <a:xfrm>
                <a:off x="9426856" y="4617799"/>
                <a:ext cx="639073" cy="948917"/>
              </a:xfrm>
              <a:custGeom>
                <a:avLst/>
                <a:gdLst>
                  <a:gd name="connsiteX0" fmla="*/ 0 w 356959"/>
                  <a:gd name="connsiteY0" fmla="*/ 0 h 288501"/>
                  <a:gd name="connsiteX1" fmla="*/ 308875 w 356959"/>
                  <a:gd name="connsiteY1" fmla="*/ 0 h 288501"/>
                  <a:gd name="connsiteX2" fmla="*/ 356959 w 356959"/>
                  <a:gd name="connsiteY2" fmla="*/ 48084 h 288501"/>
                  <a:gd name="connsiteX3" fmla="*/ 356959 w 356959"/>
                  <a:gd name="connsiteY3" fmla="*/ 288501 h 288501"/>
                  <a:gd name="connsiteX4" fmla="*/ 0 w 356959"/>
                  <a:gd name="connsiteY4" fmla="*/ 288501 h 288501"/>
                  <a:gd name="connsiteX5" fmla="*/ 0 w 356959"/>
                  <a:gd name="connsiteY5" fmla="*/ 0 h 288501"/>
                  <a:gd name="connsiteX0" fmla="*/ 0 w 356959"/>
                  <a:gd name="connsiteY0" fmla="*/ 0 h 288501"/>
                  <a:gd name="connsiteX1" fmla="*/ 279536 w 356959"/>
                  <a:gd name="connsiteY1" fmla="*/ 4890 h 288501"/>
                  <a:gd name="connsiteX2" fmla="*/ 356959 w 356959"/>
                  <a:gd name="connsiteY2" fmla="*/ 48084 h 288501"/>
                  <a:gd name="connsiteX3" fmla="*/ 356959 w 356959"/>
                  <a:gd name="connsiteY3" fmla="*/ 288501 h 288501"/>
                  <a:gd name="connsiteX4" fmla="*/ 0 w 356959"/>
                  <a:gd name="connsiteY4" fmla="*/ 288501 h 288501"/>
                  <a:gd name="connsiteX5" fmla="*/ 0 w 356959"/>
                  <a:gd name="connsiteY5" fmla="*/ 0 h 288501"/>
                  <a:gd name="connsiteX0" fmla="*/ 0 w 356959"/>
                  <a:gd name="connsiteY0" fmla="*/ 0 h 288501"/>
                  <a:gd name="connsiteX1" fmla="*/ 279536 w 356959"/>
                  <a:gd name="connsiteY1" fmla="*/ 4890 h 288501"/>
                  <a:gd name="connsiteX2" fmla="*/ 327620 w 356959"/>
                  <a:gd name="connsiteY2" fmla="*/ 140991 h 288501"/>
                  <a:gd name="connsiteX3" fmla="*/ 356959 w 356959"/>
                  <a:gd name="connsiteY3" fmla="*/ 288501 h 288501"/>
                  <a:gd name="connsiteX4" fmla="*/ 0 w 356959"/>
                  <a:gd name="connsiteY4" fmla="*/ 288501 h 288501"/>
                  <a:gd name="connsiteX5" fmla="*/ 0 w 356959"/>
                  <a:gd name="connsiteY5" fmla="*/ 0 h 288501"/>
                  <a:gd name="connsiteX0" fmla="*/ 0 w 327620"/>
                  <a:gd name="connsiteY0" fmla="*/ 0 h 386298"/>
                  <a:gd name="connsiteX1" fmla="*/ 279536 w 327620"/>
                  <a:gd name="connsiteY1" fmla="*/ 4890 h 386298"/>
                  <a:gd name="connsiteX2" fmla="*/ 327620 w 327620"/>
                  <a:gd name="connsiteY2" fmla="*/ 140991 h 386298"/>
                  <a:gd name="connsiteX3" fmla="*/ 312950 w 327620"/>
                  <a:gd name="connsiteY3" fmla="*/ 386298 h 386298"/>
                  <a:gd name="connsiteX4" fmla="*/ 0 w 327620"/>
                  <a:gd name="connsiteY4" fmla="*/ 288501 h 386298"/>
                  <a:gd name="connsiteX5" fmla="*/ 0 w 327620"/>
                  <a:gd name="connsiteY5" fmla="*/ 0 h 386298"/>
                  <a:gd name="connsiteX0" fmla="*/ 0 w 327620"/>
                  <a:gd name="connsiteY0" fmla="*/ 0 h 386298"/>
                  <a:gd name="connsiteX1" fmla="*/ 279536 w 327620"/>
                  <a:gd name="connsiteY1" fmla="*/ 4890 h 386298"/>
                  <a:gd name="connsiteX2" fmla="*/ 327620 w 327620"/>
                  <a:gd name="connsiteY2" fmla="*/ 140991 h 386298"/>
                  <a:gd name="connsiteX3" fmla="*/ 312950 w 327620"/>
                  <a:gd name="connsiteY3" fmla="*/ 386298 h 386298"/>
                  <a:gd name="connsiteX4" fmla="*/ 14669 w 327620"/>
                  <a:gd name="connsiteY4" fmla="*/ 371628 h 386298"/>
                  <a:gd name="connsiteX5" fmla="*/ 0 w 327620"/>
                  <a:gd name="connsiteY5" fmla="*/ 0 h 386298"/>
                  <a:gd name="connsiteX0" fmla="*/ 14670 w 342290"/>
                  <a:gd name="connsiteY0" fmla="*/ 0 h 386298"/>
                  <a:gd name="connsiteX1" fmla="*/ 294206 w 342290"/>
                  <a:gd name="connsiteY1" fmla="*/ 4890 h 386298"/>
                  <a:gd name="connsiteX2" fmla="*/ 342290 w 342290"/>
                  <a:gd name="connsiteY2" fmla="*/ 140991 h 386298"/>
                  <a:gd name="connsiteX3" fmla="*/ 327620 w 342290"/>
                  <a:gd name="connsiteY3" fmla="*/ 386298 h 386298"/>
                  <a:gd name="connsiteX4" fmla="*/ 0 w 342290"/>
                  <a:gd name="connsiteY4" fmla="*/ 376518 h 386298"/>
                  <a:gd name="connsiteX5" fmla="*/ 14670 w 342290"/>
                  <a:gd name="connsiteY5" fmla="*/ 0 h 386298"/>
                  <a:gd name="connsiteX0" fmla="*/ 14670 w 342290"/>
                  <a:gd name="connsiteY0" fmla="*/ 0 h 386298"/>
                  <a:gd name="connsiteX1" fmla="*/ 274647 w 342290"/>
                  <a:gd name="connsiteY1" fmla="*/ 1 h 386298"/>
                  <a:gd name="connsiteX2" fmla="*/ 342290 w 342290"/>
                  <a:gd name="connsiteY2" fmla="*/ 140991 h 386298"/>
                  <a:gd name="connsiteX3" fmla="*/ 327620 w 342290"/>
                  <a:gd name="connsiteY3" fmla="*/ 386298 h 386298"/>
                  <a:gd name="connsiteX4" fmla="*/ 0 w 342290"/>
                  <a:gd name="connsiteY4" fmla="*/ 376518 h 386298"/>
                  <a:gd name="connsiteX5" fmla="*/ 14670 w 342290"/>
                  <a:gd name="connsiteY5" fmla="*/ 0 h 386298"/>
                  <a:gd name="connsiteX0" fmla="*/ 14670 w 327620"/>
                  <a:gd name="connsiteY0" fmla="*/ 0 h 386298"/>
                  <a:gd name="connsiteX1" fmla="*/ 274647 w 327620"/>
                  <a:gd name="connsiteY1" fmla="*/ 1 h 386298"/>
                  <a:gd name="connsiteX2" fmla="*/ 317841 w 327620"/>
                  <a:gd name="connsiteY2" fmla="*/ 155660 h 386298"/>
                  <a:gd name="connsiteX3" fmla="*/ 327620 w 327620"/>
                  <a:gd name="connsiteY3" fmla="*/ 386298 h 386298"/>
                  <a:gd name="connsiteX4" fmla="*/ 0 w 327620"/>
                  <a:gd name="connsiteY4" fmla="*/ 376518 h 386298"/>
                  <a:gd name="connsiteX5" fmla="*/ 14670 w 327620"/>
                  <a:gd name="connsiteY5" fmla="*/ 0 h 38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20" h="386298">
                    <a:moveTo>
                      <a:pt x="14670" y="0"/>
                    </a:moveTo>
                    <a:lnTo>
                      <a:pt x="274647" y="1"/>
                    </a:lnTo>
                    <a:lnTo>
                      <a:pt x="317841" y="155660"/>
                    </a:lnTo>
                    <a:lnTo>
                      <a:pt x="327620" y="386298"/>
                    </a:lnTo>
                    <a:lnTo>
                      <a:pt x="0" y="376518"/>
                    </a:lnTo>
                    <a:lnTo>
                      <a:pt x="14670" y="0"/>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Top Corners One Rounded and One Snipped 5">
                <a:extLst>
                  <a:ext uri="{FF2B5EF4-FFF2-40B4-BE49-F238E27FC236}">
                    <a16:creationId xmlns:a16="http://schemas.microsoft.com/office/drawing/2014/main" id="{161FF774-C762-4BB7-8BC5-393F7CC18D4F}"/>
                  </a:ext>
                </a:extLst>
              </p:cNvPr>
              <p:cNvSpPr/>
              <p:nvPr/>
            </p:nvSpPr>
            <p:spPr>
              <a:xfrm>
                <a:off x="9542906" y="4659839"/>
                <a:ext cx="406971" cy="432419"/>
              </a:xfrm>
              <a:custGeom>
                <a:avLst/>
                <a:gdLst>
                  <a:gd name="connsiteX0" fmla="*/ 29340 w 208633"/>
                  <a:gd name="connsiteY0" fmla="*/ 0 h 176035"/>
                  <a:gd name="connsiteX1" fmla="*/ 179293 w 208633"/>
                  <a:gd name="connsiteY1" fmla="*/ 0 h 176035"/>
                  <a:gd name="connsiteX2" fmla="*/ 208633 w 208633"/>
                  <a:gd name="connsiteY2" fmla="*/ 29340 h 176035"/>
                  <a:gd name="connsiteX3" fmla="*/ 208633 w 208633"/>
                  <a:gd name="connsiteY3" fmla="*/ 176035 h 176035"/>
                  <a:gd name="connsiteX4" fmla="*/ 0 w 208633"/>
                  <a:gd name="connsiteY4" fmla="*/ 176035 h 176035"/>
                  <a:gd name="connsiteX5" fmla="*/ 0 w 208633"/>
                  <a:gd name="connsiteY5" fmla="*/ 29340 h 176035"/>
                  <a:gd name="connsiteX6" fmla="*/ 29340 w 208633"/>
                  <a:gd name="connsiteY6" fmla="*/ 0 h 176035"/>
                  <a:gd name="connsiteX0" fmla="*/ 29340 w 208633"/>
                  <a:gd name="connsiteY0" fmla="*/ 0 h 176035"/>
                  <a:gd name="connsiteX1" fmla="*/ 179293 w 208633"/>
                  <a:gd name="connsiteY1" fmla="*/ 0 h 176035"/>
                  <a:gd name="connsiteX2" fmla="*/ 184184 w 208633"/>
                  <a:gd name="connsiteY2" fmla="*/ 44009 h 176035"/>
                  <a:gd name="connsiteX3" fmla="*/ 208633 w 208633"/>
                  <a:gd name="connsiteY3" fmla="*/ 176035 h 176035"/>
                  <a:gd name="connsiteX4" fmla="*/ 0 w 208633"/>
                  <a:gd name="connsiteY4" fmla="*/ 176035 h 176035"/>
                  <a:gd name="connsiteX5" fmla="*/ 0 w 208633"/>
                  <a:gd name="connsiteY5" fmla="*/ 29340 h 176035"/>
                  <a:gd name="connsiteX6" fmla="*/ 29340 w 208633"/>
                  <a:gd name="connsiteY6" fmla="*/ 0 h 17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33" h="176035">
                    <a:moveTo>
                      <a:pt x="29340" y="0"/>
                    </a:moveTo>
                    <a:lnTo>
                      <a:pt x="179293" y="0"/>
                    </a:lnTo>
                    <a:lnTo>
                      <a:pt x="184184" y="44009"/>
                    </a:lnTo>
                    <a:lnTo>
                      <a:pt x="208633" y="176035"/>
                    </a:lnTo>
                    <a:lnTo>
                      <a:pt x="0" y="176035"/>
                    </a:lnTo>
                    <a:lnTo>
                      <a:pt x="0" y="29340"/>
                    </a:lnTo>
                    <a:cubicBezTo>
                      <a:pt x="0" y="13136"/>
                      <a:pt x="13136" y="0"/>
                      <a:pt x="29340" y="0"/>
                    </a:cubicBezTo>
                    <a:close/>
                  </a:path>
                </a:pathLst>
              </a:cu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1BEAA46-F125-4186-8387-605888493339}"/>
                  </a:ext>
                </a:extLst>
              </p:cNvPr>
              <p:cNvSpPr/>
              <p:nvPr/>
            </p:nvSpPr>
            <p:spPr>
              <a:xfrm>
                <a:off x="7823538" y="5566716"/>
                <a:ext cx="2242391" cy="11230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Diagonal Corners Snipped 68">
                <a:extLst>
                  <a:ext uri="{FF2B5EF4-FFF2-40B4-BE49-F238E27FC236}">
                    <a16:creationId xmlns:a16="http://schemas.microsoft.com/office/drawing/2014/main" id="{357A7315-F615-4F0F-BBE7-B79807B12B02}"/>
                  </a:ext>
                </a:extLst>
              </p:cNvPr>
              <p:cNvSpPr/>
              <p:nvPr/>
            </p:nvSpPr>
            <p:spPr>
              <a:xfrm rot="21322830">
                <a:off x="9861883" y="5618935"/>
                <a:ext cx="210563" cy="304701"/>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1EC4E7B9-ABAD-496F-816B-DC3F37C25AE7}"/>
                  </a:ext>
                </a:extLst>
              </p:cNvPr>
              <p:cNvGrpSpPr/>
              <p:nvPr/>
            </p:nvGrpSpPr>
            <p:grpSpPr>
              <a:xfrm>
                <a:off x="9426856" y="5718216"/>
                <a:ext cx="406969" cy="469754"/>
                <a:chOff x="5242723" y="3217648"/>
                <a:chExt cx="222219" cy="196123"/>
              </a:xfrm>
            </p:grpSpPr>
            <p:sp>
              <p:nvSpPr>
                <p:cNvPr id="78" name="Oval 77">
                  <a:extLst>
                    <a:ext uri="{FF2B5EF4-FFF2-40B4-BE49-F238E27FC236}">
                      <a16:creationId xmlns:a16="http://schemas.microsoft.com/office/drawing/2014/main" id="{0677D868-AD34-4AD9-B6E6-550C871661E3}"/>
                    </a:ext>
                  </a:extLst>
                </p:cNvPr>
                <p:cNvSpPr/>
                <p:nvPr/>
              </p:nvSpPr>
              <p:spPr>
                <a:xfrm>
                  <a:off x="5242723" y="3217648"/>
                  <a:ext cx="222219" cy="1961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6AE202C-45B9-49E6-BF71-911261ED2A2B}"/>
                    </a:ext>
                  </a:extLst>
                </p:cNvPr>
                <p:cNvSpPr/>
                <p:nvPr/>
              </p:nvSpPr>
              <p:spPr>
                <a:xfrm>
                  <a:off x="5286263" y="3246693"/>
                  <a:ext cx="141319" cy="13803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28EB8AAE-5AE7-44F2-A241-4FD3C69C7CCC}"/>
                  </a:ext>
                </a:extLst>
              </p:cNvPr>
              <p:cNvGrpSpPr/>
              <p:nvPr/>
            </p:nvGrpSpPr>
            <p:grpSpPr>
              <a:xfrm>
                <a:off x="7993297" y="5735198"/>
                <a:ext cx="406969" cy="469754"/>
                <a:chOff x="5242723" y="3217648"/>
                <a:chExt cx="222219" cy="196123"/>
              </a:xfrm>
            </p:grpSpPr>
            <p:sp>
              <p:nvSpPr>
                <p:cNvPr id="76" name="Oval 75">
                  <a:extLst>
                    <a:ext uri="{FF2B5EF4-FFF2-40B4-BE49-F238E27FC236}">
                      <a16:creationId xmlns:a16="http://schemas.microsoft.com/office/drawing/2014/main" id="{75CDD980-84EA-4A82-AE46-4EE5B054A27D}"/>
                    </a:ext>
                  </a:extLst>
                </p:cNvPr>
                <p:cNvSpPr/>
                <p:nvPr/>
              </p:nvSpPr>
              <p:spPr>
                <a:xfrm>
                  <a:off x="5242723" y="3217648"/>
                  <a:ext cx="222219" cy="1961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E77E811-E07E-4F2F-9DBA-6DBC9D3AE560}"/>
                    </a:ext>
                  </a:extLst>
                </p:cNvPr>
                <p:cNvSpPr/>
                <p:nvPr/>
              </p:nvSpPr>
              <p:spPr>
                <a:xfrm>
                  <a:off x="5286263" y="3246693"/>
                  <a:ext cx="141319" cy="13803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Diagonal Corners Snipped 71">
                <a:extLst>
                  <a:ext uri="{FF2B5EF4-FFF2-40B4-BE49-F238E27FC236}">
                    <a16:creationId xmlns:a16="http://schemas.microsoft.com/office/drawing/2014/main" id="{FCD124BA-5B91-47BA-B025-3AD0CEC12992}"/>
                  </a:ext>
                </a:extLst>
              </p:cNvPr>
              <p:cNvSpPr/>
              <p:nvPr/>
            </p:nvSpPr>
            <p:spPr>
              <a:xfrm>
                <a:off x="8466639" y="5638208"/>
                <a:ext cx="891796" cy="325070"/>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Diagonal Corners Snipped 72">
                <a:extLst>
                  <a:ext uri="{FF2B5EF4-FFF2-40B4-BE49-F238E27FC236}">
                    <a16:creationId xmlns:a16="http://schemas.microsoft.com/office/drawing/2014/main" id="{CAED378D-CFCB-48D7-B7C2-B1803EB9ACC8}"/>
                  </a:ext>
                </a:extLst>
              </p:cNvPr>
              <p:cNvSpPr/>
              <p:nvPr/>
            </p:nvSpPr>
            <p:spPr>
              <a:xfrm rot="607793">
                <a:off x="7780631" y="5587659"/>
                <a:ext cx="210563" cy="304701"/>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472BDBA-A443-4ECD-8000-61BBE22B7BFD}"/>
                  </a:ext>
                </a:extLst>
              </p:cNvPr>
              <p:cNvSpPr/>
              <p:nvPr/>
            </p:nvSpPr>
            <p:spPr>
              <a:xfrm rot="3320656">
                <a:off x="7704774" y="5458428"/>
                <a:ext cx="112306" cy="1084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E57CDDE-3F17-4046-A927-87BE8E851F67}"/>
                  </a:ext>
                </a:extLst>
              </p:cNvPr>
              <p:cNvSpPr/>
              <p:nvPr/>
            </p:nvSpPr>
            <p:spPr>
              <a:xfrm rot="5400000">
                <a:off x="8888579" y="4490876"/>
                <a:ext cx="112306" cy="2538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Shape 63">
              <a:extLst>
                <a:ext uri="{FF2B5EF4-FFF2-40B4-BE49-F238E27FC236}">
                  <a16:creationId xmlns:a16="http://schemas.microsoft.com/office/drawing/2014/main" id="{81B74DBD-777D-4E88-9E6C-97750C40F246}"/>
                </a:ext>
              </a:extLst>
            </p:cNvPr>
            <p:cNvSpPr/>
            <p:nvPr/>
          </p:nvSpPr>
          <p:spPr>
            <a:xfrm>
              <a:off x="7925586" y="4669959"/>
              <a:ext cx="162612" cy="250952"/>
            </a:xfrm>
            <a:custGeom>
              <a:avLst/>
              <a:gdLst>
                <a:gd name="connsiteX0" fmla="*/ 0 w 162612"/>
                <a:gd name="connsiteY0" fmla="*/ 15163 h 250952"/>
                <a:gd name="connsiteX1" fmla="*/ 0 w 162612"/>
                <a:gd name="connsiteY1" fmla="*/ 15163 h 250952"/>
                <a:gd name="connsiteX2" fmla="*/ 9426 w 162612"/>
                <a:gd name="connsiteY2" fmla="*/ 34016 h 250952"/>
                <a:gd name="connsiteX3" fmla="*/ 14140 w 162612"/>
                <a:gd name="connsiteY3" fmla="*/ 50513 h 250952"/>
                <a:gd name="connsiteX4" fmla="*/ 18853 w 162612"/>
                <a:gd name="connsiteY4" fmla="*/ 59940 h 250952"/>
                <a:gd name="connsiteX5" fmla="*/ 23567 w 162612"/>
                <a:gd name="connsiteY5" fmla="*/ 74080 h 250952"/>
                <a:gd name="connsiteX6" fmla="*/ 25923 w 162612"/>
                <a:gd name="connsiteY6" fmla="*/ 81150 h 250952"/>
                <a:gd name="connsiteX7" fmla="*/ 28280 w 162612"/>
                <a:gd name="connsiteY7" fmla="*/ 90577 h 250952"/>
                <a:gd name="connsiteX8" fmla="*/ 32993 w 162612"/>
                <a:gd name="connsiteY8" fmla="*/ 104717 h 250952"/>
                <a:gd name="connsiteX9" fmla="*/ 40063 w 162612"/>
                <a:gd name="connsiteY9" fmla="*/ 142425 h 250952"/>
                <a:gd name="connsiteX10" fmla="*/ 42420 w 162612"/>
                <a:gd name="connsiteY10" fmla="*/ 184845 h 250952"/>
                <a:gd name="connsiteX11" fmla="*/ 47134 w 162612"/>
                <a:gd name="connsiteY11" fmla="*/ 191915 h 250952"/>
                <a:gd name="connsiteX12" fmla="*/ 54204 w 162612"/>
                <a:gd name="connsiteY12" fmla="*/ 203699 h 250952"/>
                <a:gd name="connsiteX13" fmla="*/ 58917 w 162612"/>
                <a:gd name="connsiteY13" fmla="*/ 217839 h 250952"/>
                <a:gd name="connsiteX14" fmla="*/ 61274 w 162612"/>
                <a:gd name="connsiteY14" fmla="*/ 224909 h 250952"/>
                <a:gd name="connsiteX15" fmla="*/ 63630 w 162612"/>
                <a:gd name="connsiteY15" fmla="*/ 239049 h 250952"/>
                <a:gd name="connsiteX16" fmla="*/ 65987 w 162612"/>
                <a:gd name="connsiteY16" fmla="*/ 250833 h 250952"/>
                <a:gd name="connsiteX17" fmla="*/ 70701 w 162612"/>
                <a:gd name="connsiteY17" fmla="*/ 236693 h 250952"/>
                <a:gd name="connsiteX18" fmla="*/ 77771 w 162612"/>
                <a:gd name="connsiteY18" fmla="*/ 215482 h 250952"/>
                <a:gd name="connsiteX19" fmla="*/ 84841 w 162612"/>
                <a:gd name="connsiteY19" fmla="*/ 213126 h 250952"/>
                <a:gd name="connsiteX20" fmla="*/ 101338 w 162612"/>
                <a:gd name="connsiteY20" fmla="*/ 224909 h 250952"/>
                <a:gd name="connsiteX21" fmla="*/ 108408 w 162612"/>
                <a:gd name="connsiteY21" fmla="*/ 229622 h 250952"/>
                <a:gd name="connsiteX22" fmla="*/ 120191 w 162612"/>
                <a:gd name="connsiteY22" fmla="*/ 239049 h 250952"/>
                <a:gd name="connsiteX23" fmla="*/ 129618 w 162612"/>
                <a:gd name="connsiteY23" fmla="*/ 241406 h 250952"/>
                <a:gd name="connsiteX24" fmla="*/ 143758 w 162612"/>
                <a:gd name="connsiteY24" fmla="*/ 246119 h 250952"/>
                <a:gd name="connsiteX25" fmla="*/ 150828 w 162612"/>
                <a:gd name="connsiteY25" fmla="*/ 248476 h 250952"/>
                <a:gd name="connsiteX26" fmla="*/ 153185 w 162612"/>
                <a:gd name="connsiteY26" fmla="*/ 231979 h 250952"/>
                <a:gd name="connsiteX27" fmla="*/ 162612 w 162612"/>
                <a:gd name="connsiteY27" fmla="*/ 229622 h 250952"/>
                <a:gd name="connsiteX28" fmla="*/ 157899 w 162612"/>
                <a:gd name="connsiteY28" fmla="*/ 213126 h 250952"/>
                <a:gd name="connsiteX29" fmla="*/ 153185 w 162612"/>
                <a:gd name="connsiteY29" fmla="*/ 208412 h 250952"/>
                <a:gd name="connsiteX30" fmla="*/ 143758 w 162612"/>
                <a:gd name="connsiteY30" fmla="*/ 201342 h 250952"/>
                <a:gd name="connsiteX31" fmla="*/ 136688 w 162612"/>
                <a:gd name="connsiteY31" fmla="*/ 196629 h 250952"/>
                <a:gd name="connsiteX32" fmla="*/ 117835 w 162612"/>
                <a:gd name="connsiteY32" fmla="*/ 182488 h 250952"/>
                <a:gd name="connsiteX33" fmla="*/ 101338 w 162612"/>
                <a:gd name="connsiteY33" fmla="*/ 163635 h 250952"/>
                <a:gd name="connsiteX34" fmla="*/ 94268 w 162612"/>
                <a:gd name="connsiteY34" fmla="*/ 154208 h 250952"/>
                <a:gd name="connsiteX35" fmla="*/ 82484 w 162612"/>
                <a:gd name="connsiteY35" fmla="*/ 130641 h 250952"/>
                <a:gd name="connsiteX36" fmla="*/ 77771 w 162612"/>
                <a:gd name="connsiteY36" fmla="*/ 121214 h 250952"/>
                <a:gd name="connsiteX37" fmla="*/ 73057 w 162612"/>
                <a:gd name="connsiteY37" fmla="*/ 116501 h 250952"/>
                <a:gd name="connsiteX38" fmla="*/ 63630 w 162612"/>
                <a:gd name="connsiteY38" fmla="*/ 97647 h 250952"/>
                <a:gd name="connsiteX39" fmla="*/ 61274 w 162612"/>
                <a:gd name="connsiteY39" fmla="*/ 90577 h 250952"/>
                <a:gd name="connsiteX40" fmla="*/ 47134 w 162612"/>
                <a:gd name="connsiteY40" fmla="*/ 71723 h 250952"/>
                <a:gd name="connsiteX41" fmla="*/ 42420 w 162612"/>
                <a:gd name="connsiteY41" fmla="*/ 57583 h 250952"/>
                <a:gd name="connsiteX42" fmla="*/ 40063 w 162612"/>
                <a:gd name="connsiteY42" fmla="*/ 50513 h 250952"/>
                <a:gd name="connsiteX43" fmla="*/ 37707 w 162612"/>
                <a:gd name="connsiteY43" fmla="*/ 38730 h 250952"/>
                <a:gd name="connsiteX44" fmla="*/ 32993 w 162612"/>
                <a:gd name="connsiteY44" fmla="*/ 24589 h 250952"/>
                <a:gd name="connsiteX45" fmla="*/ 14140 w 162612"/>
                <a:gd name="connsiteY45" fmla="*/ 1022 h 250952"/>
                <a:gd name="connsiteX46" fmla="*/ 0 w 162612"/>
                <a:gd name="connsiteY46" fmla="*/ 15163 h 2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2612" h="250952">
                  <a:moveTo>
                    <a:pt x="0" y="15163"/>
                  </a:moveTo>
                  <a:lnTo>
                    <a:pt x="0" y="15163"/>
                  </a:lnTo>
                  <a:cubicBezTo>
                    <a:pt x="3142" y="21447"/>
                    <a:pt x="6519" y="27620"/>
                    <a:pt x="9426" y="34016"/>
                  </a:cubicBezTo>
                  <a:cubicBezTo>
                    <a:pt x="13497" y="42971"/>
                    <a:pt x="10282" y="40224"/>
                    <a:pt x="14140" y="50513"/>
                  </a:cubicBezTo>
                  <a:cubicBezTo>
                    <a:pt x="15374" y="53802"/>
                    <a:pt x="17548" y="56678"/>
                    <a:pt x="18853" y="59940"/>
                  </a:cubicBezTo>
                  <a:cubicBezTo>
                    <a:pt x="20698" y="64553"/>
                    <a:pt x="21996" y="69367"/>
                    <a:pt x="23567" y="74080"/>
                  </a:cubicBezTo>
                  <a:cubicBezTo>
                    <a:pt x="24353" y="76437"/>
                    <a:pt x="25320" y="78740"/>
                    <a:pt x="25923" y="81150"/>
                  </a:cubicBezTo>
                  <a:cubicBezTo>
                    <a:pt x="26709" y="84292"/>
                    <a:pt x="27349" y="87475"/>
                    <a:pt x="28280" y="90577"/>
                  </a:cubicBezTo>
                  <a:cubicBezTo>
                    <a:pt x="29708" y="95336"/>
                    <a:pt x="31565" y="99958"/>
                    <a:pt x="32993" y="104717"/>
                  </a:cubicBezTo>
                  <a:cubicBezTo>
                    <a:pt x="36677" y="116999"/>
                    <a:pt x="38258" y="129784"/>
                    <a:pt x="40063" y="142425"/>
                  </a:cubicBezTo>
                  <a:cubicBezTo>
                    <a:pt x="40849" y="156565"/>
                    <a:pt x="40417" y="170826"/>
                    <a:pt x="42420" y="184845"/>
                  </a:cubicBezTo>
                  <a:cubicBezTo>
                    <a:pt x="42821" y="187649"/>
                    <a:pt x="45867" y="189382"/>
                    <a:pt x="47134" y="191915"/>
                  </a:cubicBezTo>
                  <a:cubicBezTo>
                    <a:pt x="53254" y="204154"/>
                    <a:pt x="44995" y="194490"/>
                    <a:pt x="54204" y="203699"/>
                  </a:cubicBezTo>
                  <a:lnTo>
                    <a:pt x="58917" y="217839"/>
                  </a:lnTo>
                  <a:lnTo>
                    <a:pt x="61274" y="224909"/>
                  </a:lnTo>
                  <a:cubicBezTo>
                    <a:pt x="62059" y="229622"/>
                    <a:pt x="62775" y="234348"/>
                    <a:pt x="63630" y="239049"/>
                  </a:cubicBezTo>
                  <a:cubicBezTo>
                    <a:pt x="64347" y="242990"/>
                    <a:pt x="62187" y="252099"/>
                    <a:pt x="65987" y="250833"/>
                  </a:cubicBezTo>
                  <a:cubicBezTo>
                    <a:pt x="70701" y="249262"/>
                    <a:pt x="70701" y="236693"/>
                    <a:pt x="70701" y="236693"/>
                  </a:cubicBezTo>
                  <a:cubicBezTo>
                    <a:pt x="71851" y="229792"/>
                    <a:pt x="71397" y="220581"/>
                    <a:pt x="77771" y="215482"/>
                  </a:cubicBezTo>
                  <a:cubicBezTo>
                    <a:pt x="79711" y="213930"/>
                    <a:pt x="82484" y="213911"/>
                    <a:pt x="84841" y="213126"/>
                  </a:cubicBezTo>
                  <a:cubicBezTo>
                    <a:pt x="102378" y="218970"/>
                    <a:pt x="78971" y="209999"/>
                    <a:pt x="101338" y="224909"/>
                  </a:cubicBezTo>
                  <a:cubicBezTo>
                    <a:pt x="103695" y="226480"/>
                    <a:pt x="106196" y="227853"/>
                    <a:pt x="108408" y="229622"/>
                  </a:cubicBezTo>
                  <a:cubicBezTo>
                    <a:pt x="114258" y="234302"/>
                    <a:pt x="112375" y="235699"/>
                    <a:pt x="120191" y="239049"/>
                  </a:cubicBezTo>
                  <a:cubicBezTo>
                    <a:pt x="123168" y="240325"/>
                    <a:pt x="126516" y="240475"/>
                    <a:pt x="129618" y="241406"/>
                  </a:cubicBezTo>
                  <a:cubicBezTo>
                    <a:pt x="134377" y="242834"/>
                    <a:pt x="139045" y="244548"/>
                    <a:pt x="143758" y="246119"/>
                  </a:cubicBezTo>
                  <a:lnTo>
                    <a:pt x="150828" y="248476"/>
                  </a:lnTo>
                  <a:cubicBezTo>
                    <a:pt x="145671" y="233004"/>
                    <a:pt x="141231" y="235395"/>
                    <a:pt x="153185" y="231979"/>
                  </a:cubicBezTo>
                  <a:cubicBezTo>
                    <a:pt x="156299" y="231089"/>
                    <a:pt x="159470" y="230408"/>
                    <a:pt x="162612" y="229622"/>
                  </a:cubicBezTo>
                  <a:cubicBezTo>
                    <a:pt x="162173" y="227866"/>
                    <a:pt x="159346" y="215537"/>
                    <a:pt x="157899" y="213126"/>
                  </a:cubicBezTo>
                  <a:cubicBezTo>
                    <a:pt x="156756" y="211220"/>
                    <a:pt x="154892" y="209835"/>
                    <a:pt x="153185" y="208412"/>
                  </a:cubicBezTo>
                  <a:cubicBezTo>
                    <a:pt x="150168" y="205897"/>
                    <a:pt x="146954" y="203625"/>
                    <a:pt x="143758" y="201342"/>
                  </a:cubicBezTo>
                  <a:cubicBezTo>
                    <a:pt x="141453" y="199696"/>
                    <a:pt x="138819" y="198494"/>
                    <a:pt x="136688" y="196629"/>
                  </a:cubicBezTo>
                  <a:cubicBezTo>
                    <a:pt x="120023" y="182046"/>
                    <a:pt x="131573" y="187068"/>
                    <a:pt x="117835" y="182488"/>
                  </a:cubicBezTo>
                  <a:cubicBezTo>
                    <a:pt x="100227" y="164881"/>
                    <a:pt x="111081" y="177275"/>
                    <a:pt x="101338" y="163635"/>
                  </a:cubicBezTo>
                  <a:cubicBezTo>
                    <a:pt x="99055" y="160439"/>
                    <a:pt x="96217" y="157618"/>
                    <a:pt x="94268" y="154208"/>
                  </a:cubicBezTo>
                  <a:cubicBezTo>
                    <a:pt x="89910" y="146582"/>
                    <a:pt x="86412" y="138497"/>
                    <a:pt x="82484" y="130641"/>
                  </a:cubicBezTo>
                  <a:cubicBezTo>
                    <a:pt x="80913" y="127499"/>
                    <a:pt x="80255" y="123698"/>
                    <a:pt x="77771" y="121214"/>
                  </a:cubicBezTo>
                  <a:lnTo>
                    <a:pt x="73057" y="116501"/>
                  </a:lnTo>
                  <a:cubicBezTo>
                    <a:pt x="69915" y="110216"/>
                    <a:pt x="65851" y="104313"/>
                    <a:pt x="63630" y="97647"/>
                  </a:cubicBezTo>
                  <a:cubicBezTo>
                    <a:pt x="62845" y="95290"/>
                    <a:pt x="62480" y="92748"/>
                    <a:pt x="61274" y="90577"/>
                  </a:cubicBezTo>
                  <a:cubicBezTo>
                    <a:pt x="54614" y="78589"/>
                    <a:pt x="54283" y="78874"/>
                    <a:pt x="47134" y="71723"/>
                  </a:cubicBezTo>
                  <a:lnTo>
                    <a:pt x="42420" y="57583"/>
                  </a:lnTo>
                  <a:cubicBezTo>
                    <a:pt x="41634" y="55226"/>
                    <a:pt x="40550" y="52949"/>
                    <a:pt x="40063" y="50513"/>
                  </a:cubicBezTo>
                  <a:cubicBezTo>
                    <a:pt x="39278" y="46585"/>
                    <a:pt x="38761" y="42594"/>
                    <a:pt x="37707" y="38730"/>
                  </a:cubicBezTo>
                  <a:cubicBezTo>
                    <a:pt x="36400" y="33936"/>
                    <a:pt x="35749" y="28723"/>
                    <a:pt x="32993" y="24589"/>
                  </a:cubicBezTo>
                  <a:cubicBezTo>
                    <a:pt x="27951" y="17025"/>
                    <a:pt x="22200" y="6395"/>
                    <a:pt x="14140" y="1022"/>
                  </a:cubicBezTo>
                  <a:cubicBezTo>
                    <a:pt x="6145" y="-4307"/>
                    <a:pt x="2357" y="12806"/>
                    <a:pt x="0" y="15163"/>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rrow: Bent 12">
            <a:extLst>
              <a:ext uri="{FF2B5EF4-FFF2-40B4-BE49-F238E27FC236}">
                <a16:creationId xmlns:a16="http://schemas.microsoft.com/office/drawing/2014/main" id="{5B716072-6D73-4A70-B622-06A2ACAF44C0}"/>
              </a:ext>
            </a:extLst>
          </p:cNvPr>
          <p:cNvSpPr/>
          <p:nvPr/>
        </p:nvSpPr>
        <p:spPr>
          <a:xfrm rot="5400000">
            <a:off x="8589933" y="2026782"/>
            <a:ext cx="870100" cy="17103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85">
            <a:extLst>
              <a:ext uri="{FF2B5EF4-FFF2-40B4-BE49-F238E27FC236}">
                <a16:creationId xmlns:a16="http://schemas.microsoft.com/office/drawing/2014/main" id="{90A17A9F-7EBA-4FDB-9EFB-93C612AA57B0}"/>
              </a:ext>
            </a:extLst>
          </p:cNvPr>
          <p:cNvGrpSpPr/>
          <p:nvPr/>
        </p:nvGrpSpPr>
        <p:grpSpPr>
          <a:xfrm>
            <a:off x="3284973" y="1905002"/>
            <a:ext cx="3627085" cy="1549874"/>
            <a:chOff x="4008669" y="1717190"/>
            <a:chExt cx="3627085" cy="1549874"/>
          </a:xfrm>
        </p:grpSpPr>
        <p:grpSp>
          <p:nvGrpSpPr>
            <p:cNvPr id="42" name="Group 41">
              <a:extLst>
                <a:ext uri="{FF2B5EF4-FFF2-40B4-BE49-F238E27FC236}">
                  <a16:creationId xmlns:a16="http://schemas.microsoft.com/office/drawing/2014/main" id="{1FF7695A-98A2-40C1-9770-1957019A7502}"/>
                </a:ext>
              </a:extLst>
            </p:cNvPr>
            <p:cNvGrpSpPr/>
            <p:nvPr/>
          </p:nvGrpSpPr>
          <p:grpSpPr>
            <a:xfrm>
              <a:off x="4871400" y="1937179"/>
              <a:ext cx="2764354" cy="1329885"/>
              <a:chOff x="1864354" y="4164697"/>
              <a:chExt cx="2764354" cy="1329885"/>
            </a:xfrm>
          </p:grpSpPr>
          <p:pic>
            <p:nvPicPr>
              <p:cNvPr id="43" name="Picture 42">
                <a:extLst>
                  <a:ext uri="{FF2B5EF4-FFF2-40B4-BE49-F238E27FC236}">
                    <a16:creationId xmlns:a16="http://schemas.microsoft.com/office/drawing/2014/main" id="{1DF5C25B-340C-4BD2-8743-5F2881E702ED}"/>
                  </a:ext>
                </a:extLst>
              </p:cNvPr>
              <p:cNvPicPr>
                <a:picLocks noChangeAspect="1"/>
              </p:cNvPicPr>
              <p:nvPr/>
            </p:nvPicPr>
            <p:blipFill>
              <a:blip r:embed="rId23"/>
              <a:stretch>
                <a:fillRect/>
              </a:stretch>
            </p:blipFill>
            <p:spPr>
              <a:xfrm>
                <a:off x="1864354" y="4724866"/>
                <a:ext cx="1319514" cy="769716"/>
              </a:xfrm>
              <a:prstGeom prst="rect">
                <a:avLst/>
              </a:prstGeom>
            </p:spPr>
          </p:pic>
          <p:grpSp>
            <p:nvGrpSpPr>
              <p:cNvPr id="44" name="Group 43">
                <a:extLst>
                  <a:ext uri="{FF2B5EF4-FFF2-40B4-BE49-F238E27FC236}">
                    <a16:creationId xmlns:a16="http://schemas.microsoft.com/office/drawing/2014/main" id="{08B1F96B-B1AF-4CCD-9923-38E5DE8F62F5}"/>
                  </a:ext>
                </a:extLst>
              </p:cNvPr>
              <p:cNvGrpSpPr/>
              <p:nvPr/>
            </p:nvGrpSpPr>
            <p:grpSpPr>
              <a:xfrm>
                <a:off x="2551672" y="4164697"/>
                <a:ext cx="2077036" cy="889312"/>
                <a:chOff x="5670555" y="4561646"/>
                <a:chExt cx="4401891" cy="1973554"/>
              </a:xfrm>
            </p:grpSpPr>
            <p:sp>
              <p:nvSpPr>
                <p:cNvPr id="45" name="Rectangle: Rounded Corners 3">
                  <a:extLst>
                    <a:ext uri="{FF2B5EF4-FFF2-40B4-BE49-F238E27FC236}">
                      <a16:creationId xmlns:a16="http://schemas.microsoft.com/office/drawing/2014/main" id="{EE3A915D-D0E4-46E0-A767-76AF3A9F5238}"/>
                    </a:ext>
                  </a:extLst>
                </p:cNvPr>
                <p:cNvSpPr/>
                <p:nvPr/>
              </p:nvSpPr>
              <p:spPr>
                <a:xfrm>
                  <a:off x="7730478" y="4659839"/>
                  <a:ext cx="1682885" cy="912559"/>
                </a:xfrm>
                <a:custGeom>
                  <a:avLst/>
                  <a:gdLst>
                    <a:gd name="connsiteX0" fmla="*/ 0 w 625899"/>
                    <a:gd name="connsiteY0" fmla="*/ 59450 h 356695"/>
                    <a:gd name="connsiteX1" fmla="*/ 59450 w 625899"/>
                    <a:gd name="connsiteY1" fmla="*/ 0 h 356695"/>
                    <a:gd name="connsiteX2" fmla="*/ 566449 w 625899"/>
                    <a:gd name="connsiteY2" fmla="*/ 0 h 356695"/>
                    <a:gd name="connsiteX3" fmla="*/ 625899 w 625899"/>
                    <a:gd name="connsiteY3" fmla="*/ 59450 h 356695"/>
                    <a:gd name="connsiteX4" fmla="*/ 625899 w 625899"/>
                    <a:gd name="connsiteY4" fmla="*/ 297245 h 356695"/>
                    <a:gd name="connsiteX5" fmla="*/ 566449 w 625899"/>
                    <a:gd name="connsiteY5" fmla="*/ 356695 h 356695"/>
                    <a:gd name="connsiteX6" fmla="*/ 59450 w 625899"/>
                    <a:gd name="connsiteY6" fmla="*/ 356695 h 356695"/>
                    <a:gd name="connsiteX7" fmla="*/ 0 w 625899"/>
                    <a:gd name="connsiteY7" fmla="*/ 297245 h 356695"/>
                    <a:gd name="connsiteX8" fmla="*/ 0 w 625899"/>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28256 w 628256"/>
                    <a:gd name="connsiteY4" fmla="*/ 297245 h 356695"/>
                    <a:gd name="connsiteX5" fmla="*/ 568806 w 628256"/>
                    <a:gd name="connsiteY5" fmla="*/ 356695 h 356695"/>
                    <a:gd name="connsiteX6" fmla="*/ 61807 w 628256"/>
                    <a:gd name="connsiteY6" fmla="*/ 356695 h 356695"/>
                    <a:gd name="connsiteX7" fmla="*/ 0 w 628256"/>
                    <a:gd name="connsiteY7" fmla="*/ 240684 h 356695"/>
                    <a:gd name="connsiteX8" fmla="*/ 2357 w 628256"/>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14116 w 628256"/>
                    <a:gd name="connsiteY4" fmla="*/ 254824 h 356695"/>
                    <a:gd name="connsiteX5" fmla="*/ 568806 w 628256"/>
                    <a:gd name="connsiteY5" fmla="*/ 356695 h 356695"/>
                    <a:gd name="connsiteX6" fmla="*/ 61807 w 628256"/>
                    <a:gd name="connsiteY6" fmla="*/ 356695 h 356695"/>
                    <a:gd name="connsiteX7" fmla="*/ 0 w 628256"/>
                    <a:gd name="connsiteY7" fmla="*/ 240684 h 356695"/>
                    <a:gd name="connsiteX8" fmla="*/ 2357 w 628256"/>
                    <a:gd name="connsiteY8" fmla="*/ 59450 h 356695"/>
                    <a:gd name="connsiteX0" fmla="*/ 2357 w 628256"/>
                    <a:gd name="connsiteY0" fmla="*/ 59450 h 356695"/>
                    <a:gd name="connsiteX1" fmla="*/ 61807 w 628256"/>
                    <a:gd name="connsiteY1" fmla="*/ 0 h 356695"/>
                    <a:gd name="connsiteX2" fmla="*/ 568806 w 628256"/>
                    <a:gd name="connsiteY2" fmla="*/ 0 h 356695"/>
                    <a:gd name="connsiteX3" fmla="*/ 628256 w 628256"/>
                    <a:gd name="connsiteY3" fmla="*/ 59450 h 356695"/>
                    <a:gd name="connsiteX4" fmla="*/ 614116 w 628256"/>
                    <a:gd name="connsiteY4" fmla="*/ 254824 h 356695"/>
                    <a:gd name="connsiteX5" fmla="*/ 545239 w 628256"/>
                    <a:gd name="connsiteY5" fmla="*/ 344911 h 356695"/>
                    <a:gd name="connsiteX6" fmla="*/ 61807 w 628256"/>
                    <a:gd name="connsiteY6" fmla="*/ 356695 h 356695"/>
                    <a:gd name="connsiteX7" fmla="*/ 0 w 628256"/>
                    <a:gd name="connsiteY7" fmla="*/ 240684 h 356695"/>
                    <a:gd name="connsiteX8" fmla="*/ 2357 w 628256"/>
                    <a:gd name="connsiteY8" fmla="*/ 59450 h 356695"/>
                    <a:gd name="connsiteX0" fmla="*/ 2357 w 637683"/>
                    <a:gd name="connsiteY0" fmla="*/ 59450 h 356695"/>
                    <a:gd name="connsiteX1" fmla="*/ 61807 w 637683"/>
                    <a:gd name="connsiteY1" fmla="*/ 0 h 356695"/>
                    <a:gd name="connsiteX2" fmla="*/ 568806 w 637683"/>
                    <a:gd name="connsiteY2" fmla="*/ 0 h 356695"/>
                    <a:gd name="connsiteX3" fmla="*/ 628256 w 637683"/>
                    <a:gd name="connsiteY3" fmla="*/ 59450 h 356695"/>
                    <a:gd name="connsiteX4" fmla="*/ 637683 w 637683"/>
                    <a:gd name="connsiteY4" fmla="*/ 228900 h 356695"/>
                    <a:gd name="connsiteX5" fmla="*/ 545239 w 637683"/>
                    <a:gd name="connsiteY5" fmla="*/ 344911 h 356695"/>
                    <a:gd name="connsiteX6" fmla="*/ 61807 w 637683"/>
                    <a:gd name="connsiteY6" fmla="*/ 356695 h 356695"/>
                    <a:gd name="connsiteX7" fmla="*/ 0 w 637683"/>
                    <a:gd name="connsiteY7" fmla="*/ 240684 h 356695"/>
                    <a:gd name="connsiteX8" fmla="*/ 2357 w 637683"/>
                    <a:gd name="connsiteY8" fmla="*/ 59450 h 356695"/>
                    <a:gd name="connsiteX0" fmla="*/ 2357 w 644753"/>
                    <a:gd name="connsiteY0" fmla="*/ 59450 h 356695"/>
                    <a:gd name="connsiteX1" fmla="*/ 61807 w 644753"/>
                    <a:gd name="connsiteY1" fmla="*/ 0 h 356695"/>
                    <a:gd name="connsiteX2" fmla="*/ 568806 w 644753"/>
                    <a:gd name="connsiteY2" fmla="*/ 0 h 356695"/>
                    <a:gd name="connsiteX3" fmla="*/ 644753 w 644753"/>
                    <a:gd name="connsiteY3" fmla="*/ 99513 h 356695"/>
                    <a:gd name="connsiteX4" fmla="*/ 637683 w 644753"/>
                    <a:gd name="connsiteY4" fmla="*/ 228900 h 356695"/>
                    <a:gd name="connsiteX5" fmla="*/ 545239 w 644753"/>
                    <a:gd name="connsiteY5" fmla="*/ 344911 h 356695"/>
                    <a:gd name="connsiteX6" fmla="*/ 61807 w 644753"/>
                    <a:gd name="connsiteY6" fmla="*/ 356695 h 356695"/>
                    <a:gd name="connsiteX7" fmla="*/ 0 w 644753"/>
                    <a:gd name="connsiteY7" fmla="*/ 240684 h 356695"/>
                    <a:gd name="connsiteX8" fmla="*/ 2357 w 644753"/>
                    <a:gd name="connsiteY8" fmla="*/ 59450 h 356695"/>
                    <a:gd name="connsiteX0" fmla="*/ 0 w 651823"/>
                    <a:gd name="connsiteY0" fmla="*/ 125437 h 356695"/>
                    <a:gd name="connsiteX1" fmla="*/ 68877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7070 w 651823"/>
                    <a:gd name="connsiteY7" fmla="*/ 240684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7070 w 651823"/>
                    <a:gd name="connsiteY7" fmla="*/ 240684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68877 w 651823"/>
                    <a:gd name="connsiteY6" fmla="*/ 356695 h 356695"/>
                    <a:gd name="connsiteX7" fmla="*/ 2357 w 651823"/>
                    <a:gd name="connsiteY7" fmla="*/ 228901 h 356695"/>
                    <a:gd name="connsiteX8" fmla="*/ 0 w 651823"/>
                    <a:gd name="connsiteY8" fmla="*/ 125437 h 356695"/>
                    <a:gd name="connsiteX0" fmla="*/ 0 w 651823"/>
                    <a:gd name="connsiteY0" fmla="*/ 125437 h 356695"/>
                    <a:gd name="connsiteX1" fmla="*/ 94800 w 651823"/>
                    <a:gd name="connsiteY1" fmla="*/ 0 h 356695"/>
                    <a:gd name="connsiteX2" fmla="*/ 575876 w 651823"/>
                    <a:gd name="connsiteY2" fmla="*/ 0 h 356695"/>
                    <a:gd name="connsiteX3" fmla="*/ 651823 w 651823"/>
                    <a:gd name="connsiteY3" fmla="*/ 99513 h 356695"/>
                    <a:gd name="connsiteX4" fmla="*/ 644753 w 651823"/>
                    <a:gd name="connsiteY4" fmla="*/ 228900 h 356695"/>
                    <a:gd name="connsiteX5" fmla="*/ 552309 w 651823"/>
                    <a:gd name="connsiteY5" fmla="*/ 344911 h 356695"/>
                    <a:gd name="connsiteX6" fmla="*/ 85374 w 651823"/>
                    <a:gd name="connsiteY6" fmla="*/ 356695 h 356695"/>
                    <a:gd name="connsiteX7" fmla="*/ 2357 w 651823"/>
                    <a:gd name="connsiteY7" fmla="*/ 228901 h 356695"/>
                    <a:gd name="connsiteX8" fmla="*/ 0 w 651823"/>
                    <a:gd name="connsiteY8" fmla="*/ 125437 h 35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823" h="356695">
                      <a:moveTo>
                        <a:pt x="0" y="125437"/>
                      </a:moveTo>
                      <a:cubicBezTo>
                        <a:pt x="0" y="92604"/>
                        <a:pt x="61967" y="0"/>
                        <a:pt x="94800" y="0"/>
                      </a:cubicBezTo>
                      <a:lnTo>
                        <a:pt x="575876" y="0"/>
                      </a:lnTo>
                      <a:cubicBezTo>
                        <a:pt x="608709" y="0"/>
                        <a:pt x="651823" y="66680"/>
                        <a:pt x="651823" y="99513"/>
                      </a:cubicBezTo>
                      <a:lnTo>
                        <a:pt x="644753" y="228900"/>
                      </a:lnTo>
                      <a:cubicBezTo>
                        <a:pt x="644753" y="261733"/>
                        <a:pt x="585142" y="344911"/>
                        <a:pt x="552309" y="344911"/>
                      </a:cubicBezTo>
                      <a:lnTo>
                        <a:pt x="85374" y="356695"/>
                      </a:lnTo>
                      <a:cubicBezTo>
                        <a:pt x="52541" y="356695"/>
                        <a:pt x="2357" y="261734"/>
                        <a:pt x="2357" y="228901"/>
                      </a:cubicBezTo>
                      <a:cubicBezTo>
                        <a:pt x="2357" y="149636"/>
                        <a:pt x="0" y="204702"/>
                        <a:pt x="0" y="12543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Single Corner Snipped 4">
                  <a:extLst>
                    <a:ext uri="{FF2B5EF4-FFF2-40B4-BE49-F238E27FC236}">
                      <a16:creationId xmlns:a16="http://schemas.microsoft.com/office/drawing/2014/main" id="{CA63B99F-603F-4E24-A142-D411845268C2}"/>
                    </a:ext>
                  </a:extLst>
                </p:cNvPr>
                <p:cNvSpPr/>
                <p:nvPr/>
              </p:nvSpPr>
              <p:spPr>
                <a:xfrm>
                  <a:off x="9426856" y="4617799"/>
                  <a:ext cx="639073" cy="948917"/>
                </a:xfrm>
                <a:custGeom>
                  <a:avLst/>
                  <a:gdLst>
                    <a:gd name="connsiteX0" fmla="*/ 0 w 356959"/>
                    <a:gd name="connsiteY0" fmla="*/ 0 h 288501"/>
                    <a:gd name="connsiteX1" fmla="*/ 308875 w 356959"/>
                    <a:gd name="connsiteY1" fmla="*/ 0 h 288501"/>
                    <a:gd name="connsiteX2" fmla="*/ 356959 w 356959"/>
                    <a:gd name="connsiteY2" fmla="*/ 48084 h 288501"/>
                    <a:gd name="connsiteX3" fmla="*/ 356959 w 356959"/>
                    <a:gd name="connsiteY3" fmla="*/ 288501 h 288501"/>
                    <a:gd name="connsiteX4" fmla="*/ 0 w 356959"/>
                    <a:gd name="connsiteY4" fmla="*/ 288501 h 288501"/>
                    <a:gd name="connsiteX5" fmla="*/ 0 w 356959"/>
                    <a:gd name="connsiteY5" fmla="*/ 0 h 288501"/>
                    <a:gd name="connsiteX0" fmla="*/ 0 w 356959"/>
                    <a:gd name="connsiteY0" fmla="*/ 0 h 288501"/>
                    <a:gd name="connsiteX1" fmla="*/ 279536 w 356959"/>
                    <a:gd name="connsiteY1" fmla="*/ 4890 h 288501"/>
                    <a:gd name="connsiteX2" fmla="*/ 356959 w 356959"/>
                    <a:gd name="connsiteY2" fmla="*/ 48084 h 288501"/>
                    <a:gd name="connsiteX3" fmla="*/ 356959 w 356959"/>
                    <a:gd name="connsiteY3" fmla="*/ 288501 h 288501"/>
                    <a:gd name="connsiteX4" fmla="*/ 0 w 356959"/>
                    <a:gd name="connsiteY4" fmla="*/ 288501 h 288501"/>
                    <a:gd name="connsiteX5" fmla="*/ 0 w 356959"/>
                    <a:gd name="connsiteY5" fmla="*/ 0 h 288501"/>
                    <a:gd name="connsiteX0" fmla="*/ 0 w 356959"/>
                    <a:gd name="connsiteY0" fmla="*/ 0 h 288501"/>
                    <a:gd name="connsiteX1" fmla="*/ 279536 w 356959"/>
                    <a:gd name="connsiteY1" fmla="*/ 4890 h 288501"/>
                    <a:gd name="connsiteX2" fmla="*/ 327620 w 356959"/>
                    <a:gd name="connsiteY2" fmla="*/ 140991 h 288501"/>
                    <a:gd name="connsiteX3" fmla="*/ 356959 w 356959"/>
                    <a:gd name="connsiteY3" fmla="*/ 288501 h 288501"/>
                    <a:gd name="connsiteX4" fmla="*/ 0 w 356959"/>
                    <a:gd name="connsiteY4" fmla="*/ 288501 h 288501"/>
                    <a:gd name="connsiteX5" fmla="*/ 0 w 356959"/>
                    <a:gd name="connsiteY5" fmla="*/ 0 h 288501"/>
                    <a:gd name="connsiteX0" fmla="*/ 0 w 327620"/>
                    <a:gd name="connsiteY0" fmla="*/ 0 h 386298"/>
                    <a:gd name="connsiteX1" fmla="*/ 279536 w 327620"/>
                    <a:gd name="connsiteY1" fmla="*/ 4890 h 386298"/>
                    <a:gd name="connsiteX2" fmla="*/ 327620 w 327620"/>
                    <a:gd name="connsiteY2" fmla="*/ 140991 h 386298"/>
                    <a:gd name="connsiteX3" fmla="*/ 312950 w 327620"/>
                    <a:gd name="connsiteY3" fmla="*/ 386298 h 386298"/>
                    <a:gd name="connsiteX4" fmla="*/ 0 w 327620"/>
                    <a:gd name="connsiteY4" fmla="*/ 288501 h 386298"/>
                    <a:gd name="connsiteX5" fmla="*/ 0 w 327620"/>
                    <a:gd name="connsiteY5" fmla="*/ 0 h 386298"/>
                    <a:gd name="connsiteX0" fmla="*/ 0 w 327620"/>
                    <a:gd name="connsiteY0" fmla="*/ 0 h 386298"/>
                    <a:gd name="connsiteX1" fmla="*/ 279536 w 327620"/>
                    <a:gd name="connsiteY1" fmla="*/ 4890 h 386298"/>
                    <a:gd name="connsiteX2" fmla="*/ 327620 w 327620"/>
                    <a:gd name="connsiteY2" fmla="*/ 140991 h 386298"/>
                    <a:gd name="connsiteX3" fmla="*/ 312950 w 327620"/>
                    <a:gd name="connsiteY3" fmla="*/ 386298 h 386298"/>
                    <a:gd name="connsiteX4" fmla="*/ 14669 w 327620"/>
                    <a:gd name="connsiteY4" fmla="*/ 371628 h 386298"/>
                    <a:gd name="connsiteX5" fmla="*/ 0 w 327620"/>
                    <a:gd name="connsiteY5" fmla="*/ 0 h 386298"/>
                    <a:gd name="connsiteX0" fmla="*/ 14670 w 342290"/>
                    <a:gd name="connsiteY0" fmla="*/ 0 h 386298"/>
                    <a:gd name="connsiteX1" fmla="*/ 294206 w 342290"/>
                    <a:gd name="connsiteY1" fmla="*/ 4890 h 386298"/>
                    <a:gd name="connsiteX2" fmla="*/ 342290 w 342290"/>
                    <a:gd name="connsiteY2" fmla="*/ 140991 h 386298"/>
                    <a:gd name="connsiteX3" fmla="*/ 327620 w 342290"/>
                    <a:gd name="connsiteY3" fmla="*/ 386298 h 386298"/>
                    <a:gd name="connsiteX4" fmla="*/ 0 w 342290"/>
                    <a:gd name="connsiteY4" fmla="*/ 376518 h 386298"/>
                    <a:gd name="connsiteX5" fmla="*/ 14670 w 342290"/>
                    <a:gd name="connsiteY5" fmla="*/ 0 h 386298"/>
                    <a:gd name="connsiteX0" fmla="*/ 14670 w 342290"/>
                    <a:gd name="connsiteY0" fmla="*/ 0 h 386298"/>
                    <a:gd name="connsiteX1" fmla="*/ 274647 w 342290"/>
                    <a:gd name="connsiteY1" fmla="*/ 1 h 386298"/>
                    <a:gd name="connsiteX2" fmla="*/ 342290 w 342290"/>
                    <a:gd name="connsiteY2" fmla="*/ 140991 h 386298"/>
                    <a:gd name="connsiteX3" fmla="*/ 327620 w 342290"/>
                    <a:gd name="connsiteY3" fmla="*/ 386298 h 386298"/>
                    <a:gd name="connsiteX4" fmla="*/ 0 w 342290"/>
                    <a:gd name="connsiteY4" fmla="*/ 376518 h 386298"/>
                    <a:gd name="connsiteX5" fmla="*/ 14670 w 342290"/>
                    <a:gd name="connsiteY5" fmla="*/ 0 h 386298"/>
                    <a:gd name="connsiteX0" fmla="*/ 14670 w 327620"/>
                    <a:gd name="connsiteY0" fmla="*/ 0 h 386298"/>
                    <a:gd name="connsiteX1" fmla="*/ 274647 w 327620"/>
                    <a:gd name="connsiteY1" fmla="*/ 1 h 386298"/>
                    <a:gd name="connsiteX2" fmla="*/ 317841 w 327620"/>
                    <a:gd name="connsiteY2" fmla="*/ 155660 h 386298"/>
                    <a:gd name="connsiteX3" fmla="*/ 327620 w 327620"/>
                    <a:gd name="connsiteY3" fmla="*/ 386298 h 386298"/>
                    <a:gd name="connsiteX4" fmla="*/ 0 w 327620"/>
                    <a:gd name="connsiteY4" fmla="*/ 376518 h 386298"/>
                    <a:gd name="connsiteX5" fmla="*/ 14670 w 327620"/>
                    <a:gd name="connsiteY5" fmla="*/ 0 h 38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20" h="386298">
                      <a:moveTo>
                        <a:pt x="14670" y="0"/>
                      </a:moveTo>
                      <a:lnTo>
                        <a:pt x="274647" y="1"/>
                      </a:lnTo>
                      <a:lnTo>
                        <a:pt x="317841" y="155660"/>
                      </a:lnTo>
                      <a:lnTo>
                        <a:pt x="327620" y="386298"/>
                      </a:lnTo>
                      <a:lnTo>
                        <a:pt x="0" y="376518"/>
                      </a:lnTo>
                      <a:lnTo>
                        <a:pt x="14670" y="0"/>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One Rounded and One Snipped 5">
                  <a:extLst>
                    <a:ext uri="{FF2B5EF4-FFF2-40B4-BE49-F238E27FC236}">
                      <a16:creationId xmlns:a16="http://schemas.microsoft.com/office/drawing/2014/main" id="{D3F20699-8493-4B3C-BD4D-4A746532A802}"/>
                    </a:ext>
                  </a:extLst>
                </p:cNvPr>
                <p:cNvSpPr/>
                <p:nvPr/>
              </p:nvSpPr>
              <p:spPr>
                <a:xfrm>
                  <a:off x="9542906" y="4659839"/>
                  <a:ext cx="406971" cy="432419"/>
                </a:xfrm>
                <a:custGeom>
                  <a:avLst/>
                  <a:gdLst>
                    <a:gd name="connsiteX0" fmla="*/ 29340 w 208633"/>
                    <a:gd name="connsiteY0" fmla="*/ 0 h 176035"/>
                    <a:gd name="connsiteX1" fmla="*/ 179293 w 208633"/>
                    <a:gd name="connsiteY1" fmla="*/ 0 h 176035"/>
                    <a:gd name="connsiteX2" fmla="*/ 208633 w 208633"/>
                    <a:gd name="connsiteY2" fmla="*/ 29340 h 176035"/>
                    <a:gd name="connsiteX3" fmla="*/ 208633 w 208633"/>
                    <a:gd name="connsiteY3" fmla="*/ 176035 h 176035"/>
                    <a:gd name="connsiteX4" fmla="*/ 0 w 208633"/>
                    <a:gd name="connsiteY4" fmla="*/ 176035 h 176035"/>
                    <a:gd name="connsiteX5" fmla="*/ 0 w 208633"/>
                    <a:gd name="connsiteY5" fmla="*/ 29340 h 176035"/>
                    <a:gd name="connsiteX6" fmla="*/ 29340 w 208633"/>
                    <a:gd name="connsiteY6" fmla="*/ 0 h 176035"/>
                    <a:gd name="connsiteX0" fmla="*/ 29340 w 208633"/>
                    <a:gd name="connsiteY0" fmla="*/ 0 h 176035"/>
                    <a:gd name="connsiteX1" fmla="*/ 179293 w 208633"/>
                    <a:gd name="connsiteY1" fmla="*/ 0 h 176035"/>
                    <a:gd name="connsiteX2" fmla="*/ 184184 w 208633"/>
                    <a:gd name="connsiteY2" fmla="*/ 44009 h 176035"/>
                    <a:gd name="connsiteX3" fmla="*/ 208633 w 208633"/>
                    <a:gd name="connsiteY3" fmla="*/ 176035 h 176035"/>
                    <a:gd name="connsiteX4" fmla="*/ 0 w 208633"/>
                    <a:gd name="connsiteY4" fmla="*/ 176035 h 176035"/>
                    <a:gd name="connsiteX5" fmla="*/ 0 w 208633"/>
                    <a:gd name="connsiteY5" fmla="*/ 29340 h 176035"/>
                    <a:gd name="connsiteX6" fmla="*/ 29340 w 208633"/>
                    <a:gd name="connsiteY6" fmla="*/ 0 h 17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33" h="176035">
                      <a:moveTo>
                        <a:pt x="29340" y="0"/>
                      </a:moveTo>
                      <a:lnTo>
                        <a:pt x="179293" y="0"/>
                      </a:lnTo>
                      <a:lnTo>
                        <a:pt x="184184" y="44009"/>
                      </a:lnTo>
                      <a:lnTo>
                        <a:pt x="208633" y="176035"/>
                      </a:lnTo>
                      <a:lnTo>
                        <a:pt x="0" y="176035"/>
                      </a:lnTo>
                      <a:lnTo>
                        <a:pt x="0" y="29340"/>
                      </a:lnTo>
                      <a:cubicBezTo>
                        <a:pt x="0" y="13136"/>
                        <a:pt x="13136" y="0"/>
                        <a:pt x="29340" y="0"/>
                      </a:cubicBezTo>
                      <a:close/>
                    </a:path>
                  </a:pathLst>
                </a:cu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952BD3-AB7F-459D-AB67-9D6453BE42C0}"/>
                    </a:ext>
                  </a:extLst>
                </p:cNvPr>
                <p:cNvSpPr/>
                <p:nvPr/>
              </p:nvSpPr>
              <p:spPr>
                <a:xfrm>
                  <a:off x="7823538" y="5566716"/>
                  <a:ext cx="2242391" cy="11230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Diagonal Corners Snipped 48">
                  <a:extLst>
                    <a:ext uri="{FF2B5EF4-FFF2-40B4-BE49-F238E27FC236}">
                      <a16:creationId xmlns:a16="http://schemas.microsoft.com/office/drawing/2014/main" id="{356E1303-6DD0-453F-B9FF-6451F5A49899}"/>
                    </a:ext>
                  </a:extLst>
                </p:cNvPr>
                <p:cNvSpPr/>
                <p:nvPr/>
              </p:nvSpPr>
              <p:spPr>
                <a:xfrm rot="21322830">
                  <a:off x="9861883" y="5618935"/>
                  <a:ext cx="210563" cy="304701"/>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1F9C1E1-5E2E-4E52-9065-3195EA4143CA}"/>
                    </a:ext>
                  </a:extLst>
                </p:cNvPr>
                <p:cNvGrpSpPr/>
                <p:nvPr/>
              </p:nvGrpSpPr>
              <p:grpSpPr>
                <a:xfrm>
                  <a:off x="9426856" y="5718216"/>
                  <a:ext cx="406969" cy="469754"/>
                  <a:chOff x="5242723" y="3217648"/>
                  <a:chExt cx="222219" cy="196123"/>
                </a:xfrm>
              </p:grpSpPr>
              <p:sp>
                <p:nvSpPr>
                  <p:cNvPr id="59" name="Oval 58">
                    <a:extLst>
                      <a:ext uri="{FF2B5EF4-FFF2-40B4-BE49-F238E27FC236}">
                        <a16:creationId xmlns:a16="http://schemas.microsoft.com/office/drawing/2014/main" id="{FDF5F9BF-E91A-4451-BE2A-1020D2191EDB}"/>
                      </a:ext>
                    </a:extLst>
                  </p:cNvPr>
                  <p:cNvSpPr/>
                  <p:nvPr/>
                </p:nvSpPr>
                <p:spPr>
                  <a:xfrm>
                    <a:off x="5242723" y="3217648"/>
                    <a:ext cx="222219" cy="1961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3323D04-2F31-41D8-9A1A-AEAB5E9EA4F7}"/>
                      </a:ext>
                    </a:extLst>
                  </p:cNvPr>
                  <p:cNvSpPr/>
                  <p:nvPr/>
                </p:nvSpPr>
                <p:spPr>
                  <a:xfrm>
                    <a:off x="5286263" y="3246693"/>
                    <a:ext cx="141319" cy="13803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71FC4C53-101B-42A6-800B-F35592A28BD9}"/>
                    </a:ext>
                  </a:extLst>
                </p:cNvPr>
                <p:cNvGrpSpPr/>
                <p:nvPr/>
              </p:nvGrpSpPr>
              <p:grpSpPr>
                <a:xfrm>
                  <a:off x="7993297" y="5735198"/>
                  <a:ext cx="406969" cy="469754"/>
                  <a:chOff x="5242723" y="3217648"/>
                  <a:chExt cx="222219" cy="196123"/>
                </a:xfrm>
              </p:grpSpPr>
              <p:sp>
                <p:nvSpPr>
                  <p:cNvPr id="57" name="Oval 56">
                    <a:extLst>
                      <a:ext uri="{FF2B5EF4-FFF2-40B4-BE49-F238E27FC236}">
                        <a16:creationId xmlns:a16="http://schemas.microsoft.com/office/drawing/2014/main" id="{19A6B628-912A-4818-ADFE-BA62A025FB28}"/>
                      </a:ext>
                    </a:extLst>
                  </p:cNvPr>
                  <p:cNvSpPr/>
                  <p:nvPr/>
                </p:nvSpPr>
                <p:spPr>
                  <a:xfrm>
                    <a:off x="5242723" y="3217648"/>
                    <a:ext cx="222219" cy="1961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32342AC-96ED-4FFA-8BF5-E4E77B95F4E2}"/>
                      </a:ext>
                    </a:extLst>
                  </p:cNvPr>
                  <p:cNvSpPr/>
                  <p:nvPr/>
                </p:nvSpPr>
                <p:spPr>
                  <a:xfrm>
                    <a:off x="5286263" y="3246693"/>
                    <a:ext cx="141319" cy="13803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Diagonal Corners Snipped 51">
                  <a:extLst>
                    <a:ext uri="{FF2B5EF4-FFF2-40B4-BE49-F238E27FC236}">
                      <a16:creationId xmlns:a16="http://schemas.microsoft.com/office/drawing/2014/main" id="{43E65A52-535C-4F72-B984-F3C16718D7D0}"/>
                    </a:ext>
                  </a:extLst>
                </p:cNvPr>
                <p:cNvSpPr/>
                <p:nvPr/>
              </p:nvSpPr>
              <p:spPr>
                <a:xfrm>
                  <a:off x="8466639" y="5638208"/>
                  <a:ext cx="891796" cy="325070"/>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Diagonal Corners Snipped 52">
                  <a:extLst>
                    <a:ext uri="{FF2B5EF4-FFF2-40B4-BE49-F238E27FC236}">
                      <a16:creationId xmlns:a16="http://schemas.microsoft.com/office/drawing/2014/main" id="{C5BFF539-1F95-4FC9-A73B-289476391019}"/>
                    </a:ext>
                  </a:extLst>
                </p:cNvPr>
                <p:cNvSpPr/>
                <p:nvPr/>
              </p:nvSpPr>
              <p:spPr>
                <a:xfrm rot="607793">
                  <a:off x="7780631" y="5587659"/>
                  <a:ext cx="210563" cy="304701"/>
                </a:xfrm>
                <a:prstGeom prst="snip2Diag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66E2EF0-601A-49C5-B881-8DD0AA401E3C}"/>
                    </a:ext>
                  </a:extLst>
                </p:cNvPr>
                <p:cNvSpPr/>
                <p:nvPr/>
              </p:nvSpPr>
              <p:spPr>
                <a:xfrm rot="3320656">
                  <a:off x="7704774" y="5458428"/>
                  <a:ext cx="112306" cy="1084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7FCC6D6-36C0-45FD-B62C-AC1E6DA55F0B}"/>
                    </a:ext>
                  </a:extLst>
                </p:cNvPr>
                <p:cNvSpPr/>
                <p:nvPr/>
              </p:nvSpPr>
              <p:spPr>
                <a:xfrm rot="5400000">
                  <a:off x="8888579" y="4490876"/>
                  <a:ext cx="112306" cy="2538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95895992-D9B8-4074-9064-177459116D6A}"/>
                    </a:ext>
                  </a:extLst>
                </p:cNvPr>
                <p:cNvSpPr/>
                <p:nvPr/>
              </p:nvSpPr>
              <p:spPr>
                <a:xfrm>
                  <a:off x="5670555" y="5542827"/>
                  <a:ext cx="2041477" cy="992373"/>
                </a:xfrm>
                <a:custGeom>
                  <a:avLst/>
                  <a:gdLst>
                    <a:gd name="connsiteX0" fmla="*/ 2041477 w 2041477"/>
                    <a:gd name="connsiteY0" fmla="*/ 0 h 992373"/>
                    <a:gd name="connsiteX1" fmla="*/ 1935151 w 2041477"/>
                    <a:gd name="connsiteY1" fmla="*/ 7089 h 992373"/>
                    <a:gd name="connsiteX2" fmla="*/ 1821737 w 2041477"/>
                    <a:gd name="connsiteY2" fmla="*/ 21266 h 992373"/>
                    <a:gd name="connsiteX3" fmla="*/ 1679970 w 2041477"/>
                    <a:gd name="connsiteY3" fmla="*/ 28354 h 992373"/>
                    <a:gd name="connsiteX4" fmla="*/ 1516937 w 2041477"/>
                    <a:gd name="connsiteY4" fmla="*/ 42531 h 992373"/>
                    <a:gd name="connsiteX5" fmla="*/ 1176695 w 2041477"/>
                    <a:gd name="connsiteY5" fmla="*/ 56707 h 992373"/>
                    <a:gd name="connsiteX6" fmla="*/ 871895 w 2041477"/>
                    <a:gd name="connsiteY6" fmla="*/ 70884 h 992373"/>
                    <a:gd name="connsiteX7" fmla="*/ 723040 w 2041477"/>
                    <a:gd name="connsiteY7" fmla="*/ 85061 h 992373"/>
                    <a:gd name="connsiteX8" fmla="*/ 545830 w 2041477"/>
                    <a:gd name="connsiteY8" fmla="*/ 106326 h 992373"/>
                    <a:gd name="connsiteX9" fmla="*/ 474946 w 2041477"/>
                    <a:gd name="connsiteY9" fmla="*/ 120503 h 992373"/>
                    <a:gd name="connsiteX10" fmla="*/ 411151 w 2041477"/>
                    <a:gd name="connsiteY10" fmla="*/ 141768 h 992373"/>
                    <a:gd name="connsiteX11" fmla="*/ 389886 w 2041477"/>
                    <a:gd name="connsiteY11" fmla="*/ 148856 h 992373"/>
                    <a:gd name="connsiteX12" fmla="*/ 361533 w 2041477"/>
                    <a:gd name="connsiteY12" fmla="*/ 163033 h 992373"/>
                    <a:gd name="connsiteX13" fmla="*/ 319002 w 2041477"/>
                    <a:gd name="connsiteY13" fmla="*/ 177210 h 992373"/>
                    <a:gd name="connsiteX14" fmla="*/ 297737 w 2041477"/>
                    <a:gd name="connsiteY14" fmla="*/ 184298 h 992373"/>
                    <a:gd name="connsiteX15" fmla="*/ 283560 w 2041477"/>
                    <a:gd name="connsiteY15" fmla="*/ 205563 h 992373"/>
                    <a:gd name="connsiteX16" fmla="*/ 241030 w 2041477"/>
                    <a:gd name="connsiteY16" fmla="*/ 219740 h 992373"/>
                    <a:gd name="connsiteX17" fmla="*/ 219765 w 2041477"/>
                    <a:gd name="connsiteY17" fmla="*/ 248093 h 992373"/>
                    <a:gd name="connsiteX18" fmla="*/ 191412 w 2041477"/>
                    <a:gd name="connsiteY18" fmla="*/ 262270 h 992373"/>
                    <a:gd name="connsiteX19" fmla="*/ 141793 w 2041477"/>
                    <a:gd name="connsiteY19" fmla="*/ 318977 h 992373"/>
                    <a:gd name="connsiteX20" fmla="*/ 113440 w 2041477"/>
                    <a:gd name="connsiteY20" fmla="*/ 368596 h 992373"/>
                    <a:gd name="connsiteX21" fmla="*/ 85086 w 2041477"/>
                    <a:gd name="connsiteY21" fmla="*/ 418214 h 992373"/>
                    <a:gd name="connsiteX22" fmla="*/ 56733 w 2041477"/>
                    <a:gd name="connsiteY22" fmla="*/ 517452 h 992373"/>
                    <a:gd name="connsiteX23" fmla="*/ 42556 w 2041477"/>
                    <a:gd name="connsiteY23" fmla="*/ 567070 h 992373"/>
                    <a:gd name="connsiteX24" fmla="*/ 35467 w 2041477"/>
                    <a:gd name="connsiteY24" fmla="*/ 616689 h 992373"/>
                    <a:gd name="connsiteX25" fmla="*/ 28379 w 2041477"/>
                    <a:gd name="connsiteY25" fmla="*/ 680484 h 992373"/>
                    <a:gd name="connsiteX26" fmla="*/ 21291 w 2041477"/>
                    <a:gd name="connsiteY26" fmla="*/ 751368 h 992373"/>
                    <a:gd name="connsiteX27" fmla="*/ 14202 w 2041477"/>
                    <a:gd name="connsiteY27" fmla="*/ 793898 h 992373"/>
                    <a:gd name="connsiteX28" fmla="*/ 7114 w 2041477"/>
                    <a:gd name="connsiteY28" fmla="*/ 886047 h 992373"/>
                    <a:gd name="connsiteX29" fmla="*/ 26 w 2041477"/>
                    <a:gd name="connsiteY29" fmla="*/ 992373 h 99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41477" h="992373">
                      <a:moveTo>
                        <a:pt x="2041477" y="0"/>
                      </a:moveTo>
                      <a:cubicBezTo>
                        <a:pt x="2006035" y="2363"/>
                        <a:pt x="1970526" y="3873"/>
                        <a:pt x="1935151" y="7089"/>
                      </a:cubicBezTo>
                      <a:cubicBezTo>
                        <a:pt x="1817372" y="17796"/>
                        <a:pt x="1962303" y="11572"/>
                        <a:pt x="1821737" y="21266"/>
                      </a:cubicBezTo>
                      <a:cubicBezTo>
                        <a:pt x="1774534" y="24521"/>
                        <a:pt x="1727170" y="25061"/>
                        <a:pt x="1679970" y="28354"/>
                      </a:cubicBezTo>
                      <a:cubicBezTo>
                        <a:pt x="1625553" y="32151"/>
                        <a:pt x="1571400" y="39463"/>
                        <a:pt x="1516937" y="42531"/>
                      </a:cubicBezTo>
                      <a:cubicBezTo>
                        <a:pt x="1403604" y="48916"/>
                        <a:pt x="1290085" y="51433"/>
                        <a:pt x="1176695" y="56707"/>
                      </a:cubicBezTo>
                      <a:lnTo>
                        <a:pt x="871895" y="70884"/>
                      </a:lnTo>
                      <a:lnTo>
                        <a:pt x="723040" y="85061"/>
                      </a:lnTo>
                      <a:cubicBezTo>
                        <a:pt x="661345" y="90845"/>
                        <a:pt x="607454" y="94001"/>
                        <a:pt x="545830" y="106326"/>
                      </a:cubicBezTo>
                      <a:cubicBezTo>
                        <a:pt x="522202" y="111052"/>
                        <a:pt x="497805" y="112883"/>
                        <a:pt x="474946" y="120503"/>
                      </a:cubicBezTo>
                      <a:lnTo>
                        <a:pt x="411151" y="141768"/>
                      </a:lnTo>
                      <a:cubicBezTo>
                        <a:pt x="404063" y="144131"/>
                        <a:pt x="396569" y="145514"/>
                        <a:pt x="389886" y="148856"/>
                      </a:cubicBezTo>
                      <a:cubicBezTo>
                        <a:pt x="380435" y="153582"/>
                        <a:pt x="371344" y="159109"/>
                        <a:pt x="361533" y="163033"/>
                      </a:cubicBezTo>
                      <a:cubicBezTo>
                        <a:pt x="347658" y="168583"/>
                        <a:pt x="333179" y="172484"/>
                        <a:pt x="319002" y="177210"/>
                      </a:cubicBezTo>
                      <a:lnTo>
                        <a:pt x="297737" y="184298"/>
                      </a:lnTo>
                      <a:cubicBezTo>
                        <a:pt x="293011" y="191386"/>
                        <a:pt x="290784" y="201048"/>
                        <a:pt x="283560" y="205563"/>
                      </a:cubicBezTo>
                      <a:cubicBezTo>
                        <a:pt x="270888" y="213483"/>
                        <a:pt x="241030" y="219740"/>
                        <a:pt x="241030" y="219740"/>
                      </a:cubicBezTo>
                      <a:cubicBezTo>
                        <a:pt x="233942" y="229191"/>
                        <a:pt x="228735" y="240405"/>
                        <a:pt x="219765" y="248093"/>
                      </a:cubicBezTo>
                      <a:cubicBezTo>
                        <a:pt x="211742" y="254970"/>
                        <a:pt x="198884" y="254798"/>
                        <a:pt x="191412" y="262270"/>
                      </a:cubicBezTo>
                      <a:cubicBezTo>
                        <a:pt x="108714" y="344968"/>
                        <a:pt x="202044" y="278809"/>
                        <a:pt x="141793" y="318977"/>
                      </a:cubicBezTo>
                      <a:cubicBezTo>
                        <a:pt x="107253" y="370786"/>
                        <a:pt x="149413" y="305642"/>
                        <a:pt x="113440" y="368596"/>
                      </a:cubicBezTo>
                      <a:cubicBezTo>
                        <a:pt x="96389" y="398436"/>
                        <a:pt x="99368" y="382510"/>
                        <a:pt x="85086" y="418214"/>
                      </a:cubicBezTo>
                      <a:cubicBezTo>
                        <a:pt x="57766" y="486514"/>
                        <a:pt x="83636" y="436749"/>
                        <a:pt x="56733" y="517452"/>
                      </a:cubicBezTo>
                      <a:cubicBezTo>
                        <a:pt x="50658" y="535676"/>
                        <a:pt x="46117" y="547483"/>
                        <a:pt x="42556" y="567070"/>
                      </a:cubicBezTo>
                      <a:cubicBezTo>
                        <a:pt x="39567" y="583508"/>
                        <a:pt x="37539" y="600110"/>
                        <a:pt x="35467" y="616689"/>
                      </a:cubicBezTo>
                      <a:cubicBezTo>
                        <a:pt x="32813" y="637920"/>
                        <a:pt x="30619" y="659206"/>
                        <a:pt x="28379" y="680484"/>
                      </a:cubicBezTo>
                      <a:cubicBezTo>
                        <a:pt x="25893" y="704099"/>
                        <a:pt x="24236" y="727806"/>
                        <a:pt x="21291" y="751368"/>
                      </a:cubicBezTo>
                      <a:cubicBezTo>
                        <a:pt x="19508" y="765629"/>
                        <a:pt x="16565" y="779721"/>
                        <a:pt x="14202" y="793898"/>
                      </a:cubicBezTo>
                      <a:cubicBezTo>
                        <a:pt x="11839" y="824614"/>
                        <a:pt x="9672" y="855346"/>
                        <a:pt x="7114" y="886047"/>
                      </a:cubicBezTo>
                      <a:cubicBezTo>
                        <a:pt x="-830" y="981376"/>
                        <a:pt x="26" y="935044"/>
                        <a:pt x="26" y="992373"/>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82" name="Straight Connector 81">
              <a:extLst>
                <a:ext uri="{FF2B5EF4-FFF2-40B4-BE49-F238E27FC236}">
                  <a16:creationId xmlns:a16="http://schemas.microsoft.com/office/drawing/2014/main" id="{4D69D361-A603-4D00-8879-C513583DF973}"/>
                </a:ext>
              </a:extLst>
            </p:cNvPr>
            <p:cNvCxnSpPr>
              <a:cxnSpLocks/>
            </p:cNvCxnSpPr>
            <p:nvPr/>
          </p:nvCxnSpPr>
          <p:spPr>
            <a:xfrm>
              <a:off x="4283075" y="2571838"/>
              <a:ext cx="707583" cy="10583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1EF155E-D99F-493F-9C5D-5838AC68DD0C}"/>
                </a:ext>
              </a:extLst>
            </p:cNvPr>
            <p:cNvCxnSpPr>
              <a:cxnSpLocks/>
            </p:cNvCxnSpPr>
            <p:nvPr/>
          </p:nvCxnSpPr>
          <p:spPr>
            <a:xfrm>
              <a:off x="4283075" y="2507245"/>
              <a:ext cx="0" cy="91538"/>
            </a:xfrm>
            <a:prstGeom prst="line">
              <a:avLst/>
            </a:prstGeom>
            <a:ln w="539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4" name="Picture 83" descr="Icon&#10;&#10;Description automatically generated">
              <a:extLst>
                <a:ext uri="{FF2B5EF4-FFF2-40B4-BE49-F238E27FC236}">
                  <a16:creationId xmlns:a16="http://schemas.microsoft.com/office/drawing/2014/main" id="{D749741F-817F-45BC-A342-FB22FB9507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08669" y="1717190"/>
              <a:ext cx="577880" cy="819192"/>
            </a:xfrm>
            <a:prstGeom prst="rect">
              <a:avLst/>
            </a:prstGeom>
          </p:spPr>
        </p:pic>
      </p:grpSp>
      <p:sp>
        <p:nvSpPr>
          <p:cNvPr id="87" name="TextBox 86">
            <a:extLst>
              <a:ext uri="{FF2B5EF4-FFF2-40B4-BE49-F238E27FC236}">
                <a16:creationId xmlns:a16="http://schemas.microsoft.com/office/drawing/2014/main" id="{BADC95E0-45BD-4E84-B8DD-4C6A3A73C807}"/>
              </a:ext>
            </a:extLst>
          </p:cNvPr>
          <p:cNvSpPr txBox="1"/>
          <p:nvPr/>
        </p:nvSpPr>
        <p:spPr>
          <a:xfrm>
            <a:off x="3507755" y="1295054"/>
            <a:ext cx="974254" cy="276999"/>
          </a:xfrm>
          <a:prstGeom prst="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t>Household</a:t>
            </a:r>
            <a:endParaRPr lang="en-US" sz="1200" b="1" dirty="0"/>
          </a:p>
        </p:txBody>
      </p:sp>
      <p:sp>
        <p:nvSpPr>
          <p:cNvPr id="88" name="TextBox 87">
            <a:extLst>
              <a:ext uri="{FF2B5EF4-FFF2-40B4-BE49-F238E27FC236}">
                <a16:creationId xmlns:a16="http://schemas.microsoft.com/office/drawing/2014/main" id="{374978EA-24C6-4DB6-B40A-946288507017}"/>
              </a:ext>
            </a:extLst>
          </p:cNvPr>
          <p:cNvSpPr txBox="1"/>
          <p:nvPr/>
        </p:nvSpPr>
        <p:spPr>
          <a:xfrm>
            <a:off x="3124774" y="1681818"/>
            <a:ext cx="1065843" cy="246221"/>
          </a:xfrm>
          <a:prstGeom prst="rect">
            <a:avLst/>
          </a:prstGeom>
          <a:noFill/>
        </p:spPr>
        <p:txBody>
          <a:bodyPr wrap="square" rtlCol="0">
            <a:spAutoFit/>
          </a:bodyPr>
          <a:lstStyle/>
          <a:p>
            <a:r>
              <a:rPr lang="en-GB" sz="1000" dirty="0"/>
              <a:t>User interface</a:t>
            </a:r>
            <a:endParaRPr lang="en-US" sz="1000" dirty="0"/>
          </a:p>
        </p:txBody>
      </p:sp>
      <p:sp>
        <p:nvSpPr>
          <p:cNvPr id="89" name="TextBox 88">
            <a:extLst>
              <a:ext uri="{FF2B5EF4-FFF2-40B4-BE49-F238E27FC236}">
                <a16:creationId xmlns:a16="http://schemas.microsoft.com/office/drawing/2014/main" id="{A763B5E4-F49A-4AF3-BDE8-2978C363A67D}"/>
              </a:ext>
            </a:extLst>
          </p:cNvPr>
          <p:cNvSpPr txBox="1"/>
          <p:nvPr/>
        </p:nvSpPr>
        <p:spPr>
          <a:xfrm>
            <a:off x="4307941" y="1712206"/>
            <a:ext cx="854748" cy="411212"/>
          </a:xfrm>
          <a:prstGeom prst="rect">
            <a:avLst/>
          </a:prstGeom>
          <a:noFill/>
        </p:spPr>
        <p:txBody>
          <a:bodyPr wrap="square" rtlCol="0">
            <a:spAutoFit/>
          </a:bodyPr>
          <a:lstStyle/>
          <a:p>
            <a:r>
              <a:rPr lang="en-GB" sz="1000" dirty="0"/>
              <a:t>Collection / Storage</a:t>
            </a:r>
            <a:endParaRPr lang="en-US" sz="1000" dirty="0"/>
          </a:p>
        </p:txBody>
      </p:sp>
      <p:sp>
        <p:nvSpPr>
          <p:cNvPr id="90" name="TextBox 89">
            <a:extLst>
              <a:ext uri="{FF2B5EF4-FFF2-40B4-BE49-F238E27FC236}">
                <a16:creationId xmlns:a16="http://schemas.microsoft.com/office/drawing/2014/main" id="{5E319490-DC92-40B0-96F2-B0A180C71A67}"/>
              </a:ext>
            </a:extLst>
          </p:cNvPr>
          <p:cNvSpPr txBox="1"/>
          <p:nvPr/>
        </p:nvSpPr>
        <p:spPr>
          <a:xfrm>
            <a:off x="10976235" y="3902922"/>
            <a:ext cx="974254" cy="276999"/>
          </a:xfrm>
          <a:prstGeom prst="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t>Treatment</a:t>
            </a:r>
            <a:endParaRPr lang="en-US" sz="1200" b="1" dirty="0"/>
          </a:p>
        </p:txBody>
      </p:sp>
      <p:sp>
        <p:nvSpPr>
          <p:cNvPr id="91" name="TextBox 90">
            <a:extLst>
              <a:ext uri="{FF2B5EF4-FFF2-40B4-BE49-F238E27FC236}">
                <a16:creationId xmlns:a16="http://schemas.microsoft.com/office/drawing/2014/main" id="{8AD5675D-E2C9-4852-BED4-FA18431219C6}"/>
              </a:ext>
            </a:extLst>
          </p:cNvPr>
          <p:cNvSpPr txBox="1"/>
          <p:nvPr/>
        </p:nvSpPr>
        <p:spPr>
          <a:xfrm>
            <a:off x="6284594" y="1645420"/>
            <a:ext cx="1910912" cy="400110"/>
          </a:xfrm>
          <a:prstGeom prst="rect">
            <a:avLst/>
          </a:prstGeom>
          <a:noFill/>
        </p:spPr>
        <p:txBody>
          <a:bodyPr wrap="square" rtlCol="0">
            <a:spAutoFit/>
          </a:bodyPr>
          <a:lstStyle/>
          <a:p>
            <a:r>
              <a:rPr lang="en-GB" sz="1000" dirty="0"/>
              <a:t>Manual / mechanical desludging &amp; transport or sewers</a:t>
            </a:r>
            <a:endParaRPr lang="en-US" sz="1000" dirty="0"/>
          </a:p>
        </p:txBody>
      </p:sp>
      <p:sp>
        <p:nvSpPr>
          <p:cNvPr id="92" name="TextBox 91">
            <a:extLst>
              <a:ext uri="{FF2B5EF4-FFF2-40B4-BE49-F238E27FC236}">
                <a16:creationId xmlns:a16="http://schemas.microsoft.com/office/drawing/2014/main" id="{0859B749-19CF-40FA-8BC6-C6B4313E801E}"/>
              </a:ext>
            </a:extLst>
          </p:cNvPr>
          <p:cNvSpPr txBox="1"/>
          <p:nvPr/>
        </p:nvSpPr>
        <p:spPr>
          <a:xfrm>
            <a:off x="6970305" y="1295054"/>
            <a:ext cx="974254" cy="276999"/>
          </a:xfrm>
          <a:prstGeom prst="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t>Transport</a:t>
            </a:r>
            <a:endParaRPr lang="en-US" sz="1200" b="1" dirty="0"/>
          </a:p>
        </p:txBody>
      </p:sp>
      <p:sp>
        <p:nvSpPr>
          <p:cNvPr id="94" name="TextBox 93">
            <a:extLst>
              <a:ext uri="{FF2B5EF4-FFF2-40B4-BE49-F238E27FC236}">
                <a16:creationId xmlns:a16="http://schemas.microsoft.com/office/drawing/2014/main" id="{6BCD3699-0219-485F-B210-191E0252960E}"/>
              </a:ext>
            </a:extLst>
          </p:cNvPr>
          <p:cNvSpPr txBox="1"/>
          <p:nvPr/>
        </p:nvSpPr>
        <p:spPr>
          <a:xfrm>
            <a:off x="1738818" y="4928474"/>
            <a:ext cx="1161439" cy="276999"/>
          </a:xfrm>
          <a:prstGeom prst="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t>Use / Disposal</a:t>
            </a:r>
            <a:endParaRPr lang="en-US" sz="1200" b="1" dirty="0"/>
          </a:p>
        </p:txBody>
      </p:sp>
      <p:pic>
        <p:nvPicPr>
          <p:cNvPr id="96" name="Picture 95">
            <a:extLst>
              <a:ext uri="{FF2B5EF4-FFF2-40B4-BE49-F238E27FC236}">
                <a16:creationId xmlns:a16="http://schemas.microsoft.com/office/drawing/2014/main" id="{C1FAA58E-4122-4AD2-96F6-3AB8C215FE8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05472" y="3634004"/>
            <a:ext cx="1693588" cy="3023580"/>
          </a:xfrm>
          <a:prstGeom prst="rect">
            <a:avLst/>
          </a:prstGeom>
        </p:spPr>
      </p:pic>
      <p:pic>
        <p:nvPicPr>
          <p:cNvPr id="98" name="Picture 97" descr="A picture containing circle&#10;&#10;Description automatically generated">
            <a:extLst>
              <a:ext uri="{FF2B5EF4-FFF2-40B4-BE49-F238E27FC236}">
                <a16:creationId xmlns:a16="http://schemas.microsoft.com/office/drawing/2014/main" id="{0AB262C8-72D2-4B9A-B3F1-DF759F39FCA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86507" y="5910659"/>
            <a:ext cx="444523" cy="508026"/>
          </a:xfrm>
          <a:prstGeom prst="rect">
            <a:avLst/>
          </a:prstGeom>
        </p:spPr>
      </p:pic>
      <p:pic>
        <p:nvPicPr>
          <p:cNvPr id="100" name="Picture 99" descr="Icon&#10;&#10;Description automatically generated">
            <a:extLst>
              <a:ext uri="{FF2B5EF4-FFF2-40B4-BE49-F238E27FC236}">
                <a16:creationId xmlns:a16="http://schemas.microsoft.com/office/drawing/2014/main" id="{25E535A1-BFB3-461F-BE7B-38F2EA9F509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86507" y="4399789"/>
            <a:ext cx="387370" cy="457223"/>
          </a:xfrm>
          <a:prstGeom prst="rect">
            <a:avLst/>
          </a:prstGeom>
        </p:spPr>
      </p:pic>
      <p:sp>
        <p:nvSpPr>
          <p:cNvPr id="102" name="Arrow: Bent 101">
            <a:extLst>
              <a:ext uri="{FF2B5EF4-FFF2-40B4-BE49-F238E27FC236}">
                <a16:creationId xmlns:a16="http://schemas.microsoft.com/office/drawing/2014/main" id="{87CB3972-BE1E-4198-9FE0-8E871532BC4F}"/>
              </a:ext>
            </a:extLst>
          </p:cNvPr>
          <p:cNvSpPr/>
          <p:nvPr/>
        </p:nvSpPr>
        <p:spPr>
          <a:xfrm flipH="1" flipV="1">
            <a:off x="6467313" y="4872670"/>
            <a:ext cx="3347621" cy="9729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TextBox 102">
            <a:extLst>
              <a:ext uri="{FF2B5EF4-FFF2-40B4-BE49-F238E27FC236}">
                <a16:creationId xmlns:a16="http://schemas.microsoft.com/office/drawing/2014/main" id="{0EE4CAB9-4438-48BC-8FD3-D48D40362554}"/>
              </a:ext>
            </a:extLst>
          </p:cNvPr>
          <p:cNvSpPr txBox="1"/>
          <p:nvPr/>
        </p:nvSpPr>
        <p:spPr>
          <a:xfrm>
            <a:off x="7819532" y="6257999"/>
            <a:ext cx="4147543" cy="461665"/>
          </a:xfrm>
          <a:prstGeom prst="rect">
            <a:avLst/>
          </a:prstGeom>
          <a:noFill/>
        </p:spPr>
        <p:txBody>
          <a:bodyPr wrap="square" rtlCol="0">
            <a:spAutoFit/>
          </a:bodyPr>
          <a:lstStyle/>
          <a:p>
            <a:r>
              <a:rPr lang="en-GB" sz="1200" dirty="0"/>
              <a:t>Reference: </a:t>
            </a:r>
            <a:r>
              <a:rPr lang="en-GB" sz="1200" dirty="0">
                <a:hlinkClick r:id="rId28"/>
              </a:rPr>
              <a:t>Compendium of Sanitation Technologies in Emergencies</a:t>
            </a:r>
            <a:r>
              <a:rPr lang="en-GB" sz="1200" dirty="0"/>
              <a:t> and GWC – FSM TWIG – Terminology Factsheet</a:t>
            </a:r>
            <a:endParaRPr lang="en-US" sz="1200" dirty="0"/>
          </a:p>
        </p:txBody>
      </p:sp>
      <p:sp>
        <p:nvSpPr>
          <p:cNvPr id="105" name="Right Brace 104">
            <a:extLst>
              <a:ext uri="{FF2B5EF4-FFF2-40B4-BE49-F238E27FC236}">
                <a16:creationId xmlns:a16="http://schemas.microsoft.com/office/drawing/2014/main" id="{A2CC8342-573D-45BA-BFBA-765F4DBFEE5F}"/>
              </a:ext>
            </a:extLst>
          </p:cNvPr>
          <p:cNvSpPr/>
          <p:nvPr/>
        </p:nvSpPr>
        <p:spPr>
          <a:xfrm>
            <a:off x="5574515" y="4062549"/>
            <a:ext cx="562819" cy="11667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Right Brace 105">
            <a:extLst>
              <a:ext uri="{FF2B5EF4-FFF2-40B4-BE49-F238E27FC236}">
                <a16:creationId xmlns:a16="http://schemas.microsoft.com/office/drawing/2014/main" id="{F37A9D84-BF41-4320-A359-DB4A717242BF}"/>
              </a:ext>
            </a:extLst>
          </p:cNvPr>
          <p:cNvSpPr/>
          <p:nvPr/>
        </p:nvSpPr>
        <p:spPr>
          <a:xfrm>
            <a:off x="5603096" y="5685637"/>
            <a:ext cx="480405" cy="8918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95905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A53271-525F-4B58-87C3-B18FFA40071B}"/>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16" name="Rectangle 15">
            <a:hlinkClick r:id="rId2" action="ppaction://hlinksldjump"/>
            <a:extLst>
              <a:ext uri="{FF2B5EF4-FFF2-40B4-BE49-F238E27FC236}">
                <a16:creationId xmlns:a16="http://schemas.microsoft.com/office/drawing/2014/main" id="{1200FACA-3817-459B-8CA4-01D85429754A}"/>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3" action="ppaction://hlinksldjump"/>
            <a:extLst>
              <a:ext uri="{FF2B5EF4-FFF2-40B4-BE49-F238E27FC236}">
                <a16:creationId xmlns:a16="http://schemas.microsoft.com/office/drawing/2014/main" id="{8043CA84-0B3E-42C0-BF66-A26793E8A5DE}"/>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4" action="ppaction://hlinksldjump"/>
            <a:extLst>
              <a:ext uri="{FF2B5EF4-FFF2-40B4-BE49-F238E27FC236}">
                <a16:creationId xmlns:a16="http://schemas.microsoft.com/office/drawing/2014/main" id="{3E44716E-06D7-4658-ACC6-7022F7DAE602}"/>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5" action="ppaction://hlinksldjump"/>
            <a:extLst>
              <a:ext uri="{FF2B5EF4-FFF2-40B4-BE49-F238E27FC236}">
                <a16:creationId xmlns:a16="http://schemas.microsoft.com/office/drawing/2014/main" id="{00F05E9B-EFEA-4CF9-A7F6-9132ACAD66BE}"/>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6" action="ppaction://hlinksldjump"/>
            <a:extLst>
              <a:ext uri="{FF2B5EF4-FFF2-40B4-BE49-F238E27FC236}">
                <a16:creationId xmlns:a16="http://schemas.microsoft.com/office/drawing/2014/main" id="{77F7FDAB-B241-4114-9C35-B03D2F2128C7}"/>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7" action="ppaction://hlinksldjump"/>
            <a:extLst>
              <a:ext uri="{FF2B5EF4-FFF2-40B4-BE49-F238E27FC236}">
                <a16:creationId xmlns:a16="http://schemas.microsoft.com/office/drawing/2014/main" id="{21B2618F-8F6B-429A-9212-DE2A11B29C90}"/>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8" action="ppaction://hlinksldjump"/>
            <a:extLst>
              <a:ext uri="{FF2B5EF4-FFF2-40B4-BE49-F238E27FC236}">
                <a16:creationId xmlns:a16="http://schemas.microsoft.com/office/drawing/2014/main" id="{A85E325C-21D1-43EB-B91A-E7FB91BF3CFA}"/>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3" name="Rectangle 22">
            <a:hlinkClick r:id="rId9" action="ppaction://hlinksldjump"/>
            <a:extLst>
              <a:ext uri="{FF2B5EF4-FFF2-40B4-BE49-F238E27FC236}">
                <a16:creationId xmlns:a16="http://schemas.microsoft.com/office/drawing/2014/main" id="{E6700C52-F521-4003-9E5B-FD57609E46C8}"/>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4" name="Rectangle 23">
            <a:hlinkClick r:id="rId10" action="ppaction://hlinksldjump"/>
            <a:extLst>
              <a:ext uri="{FF2B5EF4-FFF2-40B4-BE49-F238E27FC236}">
                <a16:creationId xmlns:a16="http://schemas.microsoft.com/office/drawing/2014/main" id="{88A06448-EB23-47F0-8246-8F23C017C887}"/>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42E5340C-E130-49F2-964A-CA9D70688F75}"/>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2" action="ppaction://hlinksldjump"/>
            <a:extLst>
              <a:ext uri="{FF2B5EF4-FFF2-40B4-BE49-F238E27FC236}">
                <a16:creationId xmlns:a16="http://schemas.microsoft.com/office/drawing/2014/main" id="{FB926DA5-01EF-4E17-9FA3-21B2FD026B25}"/>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3" action="ppaction://hlinksldjump"/>
            <a:extLst>
              <a:ext uri="{FF2B5EF4-FFF2-40B4-BE49-F238E27FC236}">
                <a16:creationId xmlns:a16="http://schemas.microsoft.com/office/drawing/2014/main" id="{CD31AC2D-41C8-4736-AD27-20C52C3F4FC3}"/>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986CFE91-4A38-401E-B3A4-907A6BF6FC9D}"/>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FF083DF6-BC6B-4F1B-AF94-9C8FBC3116C5}"/>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43EA688D-276E-482B-AD17-F77971A48466}"/>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9" name="Rectangle 28">
            <a:hlinkClick r:id="rId17" action="ppaction://hlinksldjump"/>
            <a:extLst>
              <a:ext uri="{FF2B5EF4-FFF2-40B4-BE49-F238E27FC236}">
                <a16:creationId xmlns:a16="http://schemas.microsoft.com/office/drawing/2014/main" id="{CC5263B8-1473-4313-8D33-C7FD8C1E10B2}"/>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30" name="Rectangle 29">
            <a:hlinkClick r:id="rId18" action="ppaction://hlinksldjump"/>
            <a:extLst>
              <a:ext uri="{FF2B5EF4-FFF2-40B4-BE49-F238E27FC236}">
                <a16:creationId xmlns:a16="http://schemas.microsoft.com/office/drawing/2014/main" id="{19495A18-D8B2-4E1D-AFE4-16F20836CEF1}"/>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31" name="Rectangle 30">
            <a:hlinkClick r:id="rId19" action="ppaction://hlinksldjump"/>
            <a:extLst>
              <a:ext uri="{FF2B5EF4-FFF2-40B4-BE49-F238E27FC236}">
                <a16:creationId xmlns:a16="http://schemas.microsoft.com/office/drawing/2014/main" id="{38F7BB13-D8BB-435E-9459-7BB5724FF52A}"/>
              </a:ext>
            </a:extLst>
          </p:cNvPr>
          <p:cNvSpPr/>
          <p:nvPr/>
        </p:nvSpPr>
        <p:spPr>
          <a:xfrm>
            <a:off x="120211" y="256562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Household toilet</a:t>
            </a:r>
            <a:endParaRPr lang="en-US" sz="900" dirty="0"/>
          </a:p>
        </p:txBody>
      </p:sp>
      <p:sp>
        <p:nvSpPr>
          <p:cNvPr id="32" name="Rectangle 31">
            <a:hlinkClick r:id="rId20" action="ppaction://hlinksldjump"/>
            <a:extLst>
              <a:ext uri="{FF2B5EF4-FFF2-40B4-BE49-F238E27FC236}">
                <a16:creationId xmlns:a16="http://schemas.microsoft.com/office/drawing/2014/main" id="{A0F2FE3F-ECFD-4296-8FBA-F4EFBC114CC0}"/>
              </a:ext>
            </a:extLst>
          </p:cNvPr>
          <p:cNvSpPr/>
          <p:nvPr/>
        </p:nvSpPr>
        <p:spPr>
          <a:xfrm>
            <a:off x="-3"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 name="TextBox 1">
            <a:extLst>
              <a:ext uri="{FF2B5EF4-FFF2-40B4-BE49-F238E27FC236}">
                <a16:creationId xmlns:a16="http://schemas.microsoft.com/office/drawing/2014/main" id="{BC79D4F2-2F48-4BCB-925F-54E1E17C5FE4}"/>
              </a:ext>
            </a:extLst>
          </p:cNvPr>
          <p:cNvSpPr txBox="1"/>
          <p:nvPr/>
        </p:nvSpPr>
        <p:spPr>
          <a:xfrm>
            <a:off x="2362875" y="828338"/>
            <a:ext cx="8464268" cy="923330"/>
          </a:xfrm>
          <a:prstGeom prst="rect">
            <a:avLst/>
          </a:prstGeom>
          <a:noFill/>
        </p:spPr>
        <p:txBody>
          <a:bodyPr wrap="square" rtlCol="0">
            <a:spAutoFit/>
          </a:bodyPr>
          <a:lstStyle/>
          <a:p>
            <a:r>
              <a:rPr lang="en-GB" dirty="0"/>
              <a:t>Excreta disposal service is required from day one of an emergency onset. The modality of implementation needs to be adapted to the targeted population and to the phase of the emergency.</a:t>
            </a:r>
            <a:endParaRPr lang="en-US" dirty="0"/>
          </a:p>
        </p:txBody>
      </p:sp>
      <p:sp>
        <p:nvSpPr>
          <p:cNvPr id="3" name="TextBox 2">
            <a:extLst>
              <a:ext uri="{FF2B5EF4-FFF2-40B4-BE49-F238E27FC236}">
                <a16:creationId xmlns:a16="http://schemas.microsoft.com/office/drawing/2014/main" id="{C1C08367-6A1A-4976-AF28-3B274A28FB1A}"/>
              </a:ext>
            </a:extLst>
          </p:cNvPr>
          <p:cNvSpPr txBox="1"/>
          <p:nvPr/>
        </p:nvSpPr>
        <p:spPr>
          <a:xfrm>
            <a:off x="2621819" y="2848396"/>
            <a:ext cx="2249585" cy="646331"/>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1</a:t>
            </a:r>
            <a:r>
              <a:rPr lang="en-GB" baseline="30000" dirty="0"/>
              <a:t>st</a:t>
            </a:r>
            <a:r>
              <a:rPr lang="en-GB" dirty="0"/>
              <a:t> phase / onset emergency</a:t>
            </a:r>
            <a:endParaRPr lang="en-US" dirty="0"/>
          </a:p>
        </p:txBody>
      </p:sp>
      <p:sp>
        <p:nvSpPr>
          <p:cNvPr id="4" name="TextBox 3">
            <a:extLst>
              <a:ext uri="{FF2B5EF4-FFF2-40B4-BE49-F238E27FC236}">
                <a16:creationId xmlns:a16="http://schemas.microsoft.com/office/drawing/2014/main" id="{56FDF5ED-9202-4571-B2A8-D1BC6BE8EB5A}"/>
              </a:ext>
            </a:extLst>
          </p:cNvPr>
          <p:cNvSpPr txBox="1"/>
          <p:nvPr/>
        </p:nvSpPr>
        <p:spPr>
          <a:xfrm>
            <a:off x="4871404" y="2848396"/>
            <a:ext cx="2896949" cy="646331"/>
          </a:xfrm>
          <a:prstGeom prst="rect">
            <a:avLst/>
          </a:prstGeo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2</a:t>
            </a:r>
            <a:r>
              <a:rPr lang="en-GB" baseline="30000" dirty="0"/>
              <a:t>nd</a:t>
            </a:r>
            <a:r>
              <a:rPr lang="en-GB" dirty="0"/>
              <a:t> phase / stabilisation period</a:t>
            </a:r>
            <a:endParaRPr lang="en-US" dirty="0"/>
          </a:p>
        </p:txBody>
      </p:sp>
      <p:sp>
        <p:nvSpPr>
          <p:cNvPr id="6" name="TextBox 5">
            <a:extLst>
              <a:ext uri="{FF2B5EF4-FFF2-40B4-BE49-F238E27FC236}">
                <a16:creationId xmlns:a16="http://schemas.microsoft.com/office/drawing/2014/main" id="{9626BC11-6F6A-4ADE-88F0-1F20785F284A}"/>
              </a:ext>
            </a:extLst>
          </p:cNvPr>
          <p:cNvSpPr txBox="1"/>
          <p:nvPr/>
        </p:nvSpPr>
        <p:spPr>
          <a:xfrm>
            <a:off x="7768353" y="2848396"/>
            <a:ext cx="2362875" cy="646331"/>
          </a:xfrm>
          <a:prstGeom prst="rect">
            <a:avLst/>
          </a:prstGeom>
          <a:solidFill>
            <a:schemeClr val="accent1">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Recovery / exit phase</a:t>
            </a:r>
          </a:p>
          <a:p>
            <a:endParaRPr lang="en-US" dirty="0"/>
          </a:p>
        </p:txBody>
      </p:sp>
      <p:sp>
        <p:nvSpPr>
          <p:cNvPr id="7" name="TextBox 6">
            <a:extLst>
              <a:ext uri="{FF2B5EF4-FFF2-40B4-BE49-F238E27FC236}">
                <a16:creationId xmlns:a16="http://schemas.microsoft.com/office/drawing/2014/main" id="{A48E7958-B3E3-4F10-9D81-CB1F4D7CA13A}"/>
              </a:ext>
            </a:extLst>
          </p:cNvPr>
          <p:cNvSpPr txBox="1"/>
          <p:nvPr/>
        </p:nvSpPr>
        <p:spPr>
          <a:xfrm>
            <a:off x="4871404" y="2479064"/>
            <a:ext cx="5259824" cy="369332"/>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Early recovery</a:t>
            </a:r>
            <a:endParaRPr lang="en-US" dirty="0"/>
          </a:p>
        </p:txBody>
      </p:sp>
      <p:sp>
        <p:nvSpPr>
          <p:cNvPr id="8" name="TextBox 7">
            <a:extLst>
              <a:ext uri="{FF2B5EF4-FFF2-40B4-BE49-F238E27FC236}">
                <a16:creationId xmlns:a16="http://schemas.microsoft.com/office/drawing/2014/main" id="{416AE176-EF31-4BF3-A166-EF0B6B8197C1}"/>
              </a:ext>
            </a:extLst>
          </p:cNvPr>
          <p:cNvSpPr txBox="1"/>
          <p:nvPr/>
        </p:nvSpPr>
        <p:spPr>
          <a:xfrm>
            <a:off x="2621819" y="4043572"/>
            <a:ext cx="2346691" cy="2862322"/>
          </a:xfrm>
          <a:prstGeom prst="rect">
            <a:avLst/>
          </a:prstGeom>
          <a:noFill/>
        </p:spPr>
        <p:txBody>
          <a:bodyPr wrap="square" rtlCol="0">
            <a:spAutoFit/>
          </a:bodyPr>
          <a:lstStyle/>
          <a:p>
            <a:pPr marL="285750" indent="-285750">
              <a:buFont typeface="Arial" panose="020B0604020202020204" pitchFamily="34" charset="0"/>
              <a:buChar char="•"/>
            </a:pPr>
            <a:r>
              <a:rPr lang="en-GB" dirty="0"/>
              <a:t>Open defecation management</a:t>
            </a:r>
          </a:p>
          <a:p>
            <a:pPr marL="285750" indent="-285750">
              <a:buFont typeface="Arial" panose="020B0604020202020204" pitchFamily="34" charset="0"/>
              <a:buChar char="•"/>
            </a:pPr>
            <a:r>
              <a:rPr lang="en-GB" dirty="0"/>
              <a:t>Trench latrine</a:t>
            </a:r>
          </a:p>
          <a:p>
            <a:pPr marL="285750" indent="-285750">
              <a:buFont typeface="Arial" panose="020B0604020202020204" pitchFamily="34" charset="0"/>
              <a:buChar char="•"/>
            </a:pPr>
            <a:r>
              <a:rPr lang="en-GB" dirty="0"/>
              <a:t>Communal latrine</a:t>
            </a:r>
          </a:p>
          <a:p>
            <a:pPr marL="285750" indent="-285750">
              <a:buFont typeface="Arial" panose="020B0604020202020204" pitchFamily="34" charset="0"/>
              <a:buChar char="•"/>
            </a:pPr>
            <a:r>
              <a:rPr lang="en-GB" dirty="0"/>
              <a:t>Distribution of commode and potty (children and people with disabilities</a:t>
            </a:r>
          </a:p>
          <a:p>
            <a:endParaRPr lang="en-US" dirty="0"/>
          </a:p>
        </p:txBody>
      </p:sp>
      <p:sp>
        <p:nvSpPr>
          <p:cNvPr id="9" name="TextBox 8">
            <a:extLst>
              <a:ext uri="{FF2B5EF4-FFF2-40B4-BE49-F238E27FC236}">
                <a16:creationId xmlns:a16="http://schemas.microsoft.com/office/drawing/2014/main" id="{9C49D372-74BB-4FF1-B2F0-C56A9EB8F47B}"/>
              </a:ext>
            </a:extLst>
          </p:cNvPr>
          <p:cNvSpPr txBox="1"/>
          <p:nvPr/>
        </p:nvSpPr>
        <p:spPr>
          <a:xfrm>
            <a:off x="5065614" y="4052807"/>
            <a:ext cx="2896949" cy="1754326"/>
          </a:xfrm>
          <a:prstGeom prst="rect">
            <a:avLst/>
          </a:prstGeom>
          <a:noFill/>
        </p:spPr>
        <p:txBody>
          <a:bodyPr wrap="square" rtlCol="0">
            <a:spAutoFit/>
          </a:bodyPr>
          <a:lstStyle/>
          <a:p>
            <a:pPr marL="285750" indent="-285750">
              <a:buFont typeface="Arial" panose="020B0604020202020204" pitchFamily="34" charset="0"/>
              <a:buChar char="•"/>
            </a:pPr>
            <a:r>
              <a:rPr lang="en-GB" dirty="0"/>
              <a:t>Family shared toilet</a:t>
            </a:r>
          </a:p>
          <a:p>
            <a:pPr marL="285750" indent="-285750">
              <a:buFont typeface="Arial" panose="020B0604020202020204" pitchFamily="34" charset="0"/>
              <a:buChar char="•"/>
            </a:pPr>
            <a:r>
              <a:rPr lang="en-GB" dirty="0"/>
              <a:t>Household toilet</a:t>
            </a:r>
          </a:p>
          <a:p>
            <a:pPr marL="285750" indent="-285750">
              <a:buFont typeface="Arial" panose="020B0604020202020204" pitchFamily="34" charset="0"/>
              <a:buChar char="•"/>
            </a:pPr>
            <a:r>
              <a:rPr lang="en-GB" dirty="0"/>
              <a:t>Inclusion of marginalised population</a:t>
            </a:r>
          </a:p>
          <a:p>
            <a:pPr marL="285750" indent="-285750">
              <a:buFont typeface="Arial" panose="020B0604020202020204" pitchFamily="34" charset="0"/>
              <a:buChar char="•"/>
            </a:pPr>
            <a:r>
              <a:rPr lang="en-GB" dirty="0"/>
              <a:t>Sustainable system / waste to value</a:t>
            </a:r>
            <a:endParaRPr lang="en-US" dirty="0"/>
          </a:p>
        </p:txBody>
      </p:sp>
      <p:sp>
        <p:nvSpPr>
          <p:cNvPr id="10" name="TextBox 9">
            <a:extLst>
              <a:ext uri="{FF2B5EF4-FFF2-40B4-BE49-F238E27FC236}">
                <a16:creationId xmlns:a16="http://schemas.microsoft.com/office/drawing/2014/main" id="{EC01A41E-B970-498C-8CAD-5B7064A1A40D}"/>
              </a:ext>
            </a:extLst>
          </p:cNvPr>
          <p:cNvSpPr txBox="1"/>
          <p:nvPr/>
        </p:nvSpPr>
        <p:spPr>
          <a:xfrm>
            <a:off x="8247676" y="4095320"/>
            <a:ext cx="2097803" cy="1200329"/>
          </a:xfrm>
          <a:prstGeom prst="rect">
            <a:avLst/>
          </a:prstGeom>
          <a:noFill/>
        </p:spPr>
        <p:txBody>
          <a:bodyPr wrap="square" rtlCol="0">
            <a:spAutoFit/>
          </a:bodyPr>
          <a:lstStyle/>
          <a:p>
            <a:pPr marL="285750" indent="-285750">
              <a:buFont typeface="Arial" panose="020B0604020202020204" pitchFamily="34" charset="0"/>
              <a:buChar char="•"/>
            </a:pPr>
            <a:r>
              <a:rPr lang="en-GB" dirty="0"/>
              <a:t>CLTS</a:t>
            </a:r>
          </a:p>
          <a:p>
            <a:pPr marL="285750" indent="-285750">
              <a:buFont typeface="Arial" panose="020B0604020202020204" pitchFamily="34" charset="0"/>
              <a:buChar char="•"/>
            </a:pPr>
            <a:r>
              <a:rPr lang="en-GB" dirty="0"/>
              <a:t>Sanitation marketing</a:t>
            </a:r>
          </a:p>
          <a:p>
            <a:pPr marL="285750" indent="-285750">
              <a:buFont typeface="Arial" panose="020B0604020202020204" pitchFamily="34" charset="0"/>
              <a:buChar char="•"/>
            </a:pPr>
            <a:endParaRPr lang="en-US" dirty="0"/>
          </a:p>
        </p:txBody>
      </p:sp>
      <p:sp>
        <p:nvSpPr>
          <p:cNvPr id="11" name="Arrow: Right 10">
            <a:extLst>
              <a:ext uri="{FF2B5EF4-FFF2-40B4-BE49-F238E27FC236}">
                <a16:creationId xmlns:a16="http://schemas.microsoft.com/office/drawing/2014/main" id="{00F135C9-12E2-4618-9557-6B8B9C5E5B98}"/>
              </a:ext>
            </a:extLst>
          </p:cNvPr>
          <p:cNvSpPr/>
          <p:nvPr/>
        </p:nvSpPr>
        <p:spPr>
          <a:xfrm>
            <a:off x="2621820" y="2006825"/>
            <a:ext cx="7816906" cy="485974"/>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Consultation / community engagement</a:t>
            </a:r>
            <a:endParaRPr lang="en-US" dirty="0"/>
          </a:p>
        </p:txBody>
      </p:sp>
    </p:spTree>
    <p:extLst>
      <p:ext uri="{BB962C8B-B14F-4D97-AF65-F5344CB8AC3E}">
        <p14:creationId xmlns:p14="http://schemas.microsoft.com/office/powerpoint/2010/main" val="1696538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3"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3E4566E7-B359-492A-872A-72CD68414579}"/>
              </a:ext>
            </a:extLst>
          </p:cNvPr>
          <p:cNvSpPr/>
          <p:nvPr/>
        </p:nvSpPr>
        <p:spPr>
          <a:xfrm>
            <a:off x="120213" y="1999919"/>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Construction mode</a:t>
            </a:r>
            <a:endParaRPr lang="en-US" sz="900" dirty="0">
              <a:solidFill>
                <a:schemeClr val="tx1"/>
              </a:solidFill>
            </a:endParaRPr>
          </a:p>
        </p:txBody>
      </p:sp>
      <p:sp>
        <p:nvSpPr>
          <p:cNvPr id="21" name="Rectangle 20">
            <a:hlinkClick r:id="rId16" action="ppaction://hlinksldjump"/>
            <a:extLst>
              <a:ext uri="{FF2B5EF4-FFF2-40B4-BE49-F238E27FC236}">
                <a16:creationId xmlns:a16="http://schemas.microsoft.com/office/drawing/2014/main" id="{D75008BC-5CB6-4494-8EFB-0ECD9C9B3751}"/>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22" name="Rectangle 21">
            <a:hlinkClick r:id="rId17" action="ppaction://hlinksldjump"/>
            <a:extLst>
              <a:ext uri="{FF2B5EF4-FFF2-40B4-BE49-F238E27FC236}">
                <a16:creationId xmlns:a16="http://schemas.microsoft.com/office/drawing/2014/main" id="{ECE1C639-9C2F-440D-8ABC-5C7C419BC921}"/>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23" name="Rectangle 22">
            <a:hlinkClick r:id="rId18" action="ppaction://hlinksldjump"/>
            <a:extLst>
              <a:ext uri="{FF2B5EF4-FFF2-40B4-BE49-F238E27FC236}">
                <a16:creationId xmlns:a16="http://schemas.microsoft.com/office/drawing/2014/main" id="{2ECB3346-FE8F-4654-94F4-0A252E7ECBF0}"/>
              </a:ext>
            </a:extLst>
          </p:cNvPr>
          <p:cNvSpPr/>
          <p:nvPr/>
        </p:nvSpPr>
        <p:spPr>
          <a:xfrm>
            <a:off x="120211" y="256562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Household toilet</a:t>
            </a:r>
            <a:endParaRPr lang="en-US" sz="900" dirty="0"/>
          </a:p>
        </p:txBody>
      </p:sp>
      <p:sp>
        <p:nvSpPr>
          <p:cNvPr id="24" name="Rectangle 23">
            <a:hlinkClick r:id="rId19" action="ppaction://hlinksldjump"/>
            <a:extLst>
              <a:ext uri="{FF2B5EF4-FFF2-40B4-BE49-F238E27FC236}">
                <a16:creationId xmlns:a16="http://schemas.microsoft.com/office/drawing/2014/main" id="{2B74E85D-7E1B-4E59-BFB6-2D26562C2835}"/>
              </a:ext>
            </a:extLst>
          </p:cNvPr>
          <p:cNvSpPr/>
          <p:nvPr/>
        </p:nvSpPr>
        <p:spPr>
          <a:xfrm>
            <a:off x="0"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extLst>
              <a:ext uri="{FF2B5EF4-FFF2-40B4-BE49-F238E27FC236}">
                <a16:creationId xmlns:a16="http://schemas.microsoft.com/office/drawing/2014/main" id="{DD19CB30-7E25-4F27-865A-5C34A296CDD4}"/>
              </a:ext>
            </a:extLst>
          </p:cNvPr>
          <p:cNvSpPr/>
          <p:nvPr/>
        </p:nvSpPr>
        <p:spPr>
          <a:xfrm>
            <a:off x="1889206" y="653728"/>
            <a:ext cx="9127816" cy="1875578"/>
          </a:xfrm>
          <a:prstGeom prst="rect">
            <a:avLst/>
          </a:prstGeom>
        </p:spPr>
        <p:txBody>
          <a:bodyPr wrap="square">
            <a:spAutoFit/>
          </a:bodyPr>
          <a:lstStyle/>
          <a:p>
            <a:pPr algn="just">
              <a:lnSpc>
                <a:spcPct val="107000"/>
              </a:lnSpc>
              <a:spcAft>
                <a:spcPts val="800"/>
              </a:spcAft>
              <a:tabLst>
                <a:tab pos="228600" algn="l"/>
                <a:tab pos="457200" algn="l"/>
              </a:tabLst>
            </a:pPr>
            <a:r>
              <a:rPr lang="en-GB" sz="1400" spc="-15" dirty="0">
                <a:latin typeface="Calibri" panose="020F0502020204030204" pitchFamily="34" charset="0"/>
                <a:ea typeface="Calibri" panose="020F0502020204030204" pitchFamily="34" charset="0"/>
                <a:cs typeface="Times New Roman" panose="02020603050405020304" pitchFamily="18" charset="0"/>
              </a:rPr>
              <a:t>There are a number of ways of constructing sanitation facilities: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0215" algn="l"/>
                <a:tab pos="228600" algn="l"/>
              </a:tabLst>
            </a:pPr>
            <a:r>
              <a:rPr lang="en-GB" sz="1400" spc="-15" dirty="0">
                <a:latin typeface="Calibri" panose="020F0502020204030204" pitchFamily="34" charset="0"/>
                <a:ea typeface="Calibri" panose="020F0502020204030204" pitchFamily="34" charset="0"/>
                <a:cs typeface="Times New Roman" panose="02020603050405020304" pitchFamily="18" charset="0"/>
              </a:rPr>
              <a:t>The entire latrine can be constructed by the agency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0215" algn="l"/>
                <a:tab pos="228600" algn="l"/>
              </a:tabLst>
            </a:pPr>
            <a:r>
              <a:rPr lang="en-GB" sz="1400" spc="-15" dirty="0">
                <a:latin typeface="Calibri" panose="020F0502020204030204" pitchFamily="34" charset="0"/>
                <a:ea typeface="Calibri" panose="020F0502020204030204" pitchFamily="34" charset="0"/>
                <a:cs typeface="Times New Roman" panose="02020603050405020304" pitchFamily="18" charset="0"/>
              </a:rPr>
              <a:t>The beneficiaries can dig their own pit &amp; the agency provides the slabs, superstructure and technical assistance.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0215" algn="l"/>
                <a:tab pos="228600" algn="l"/>
              </a:tabLst>
            </a:pPr>
            <a:r>
              <a:rPr lang="en-GB" sz="1400" spc="-15" dirty="0">
                <a:latin typeface="Calibri" panose="020F0502020204030204" pitchFamily="34" charset="0"/>
                <a:ea typeface="Calibri" panose="020F0502020204030204" pitchFamily="34" charset="0"/>
                <a:cs typeface="Times New Roman" panose="02020603050405020304" pitchFamily="18" charset="0"/>
              </a:rPr>
              <a:t>The beneficiaries are mobilised to construct their own latrines using locally available materials. The agency may need to provide tools and technical assistance or vouchers (conditional cash)</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0215" algn="l"/>
                <a:tab pos="228600" algn="l"/>
              </a:tabLst>
            </a:pPr>
            <a:r>
              <a:rPr lang="en-GB" sz="1400" spc="-15" dirty="0">
                <a:latin typeface="Calibri" panose="020F0502020204030204" pitchFamily="34" charset="0"/>
                <a:ea typeface="Calibri" panose="020F0502020204030204" pitchFamily="34" charset="0"/>
                <a:cs typeface="Times New Roman" panose="02020603050405020304" pitchFamily="18" charset="0"/>
              </a:rPr>
              <a:t>Using contractors &amp; ensuring good monitoring and sign off  by the agency</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0925E1D-684E-4DBA-BC2C-1DE8D0E2CCFF}"/>
              </a:ext>
            </a:extLst>
          </p:cNvPr>
          <p:cNvSpPr txBox="1"/>
          <p:nvPr/>
        </p:nvSpPr>
        <p:spPr>
          <a:xfrm>
            <a:off x="1904325" y="5611876"/>
            <a:ext cx="9300973" cy="461665"/>
          </a:xfrm>
          <a:prstGeom prst="rect">
            <a:avLst/>
          </a:prstGeom>
          <a:noFill/>
        </p:spPr>
        <p:txBody>
          <a:bodyPr wrap="square" rtlCol="0">
            <a:spAutoFit/>
          </a:bodyPr>
          <a:lstStyle/>
          <a:p>
            <a:r>
              <a:rPr lang="en-GB" sz="1200" dirty="0"/>
              <a:t>For contracting works, refer to </a:t>
            </a:r>
            <a:r>
              <a:rPr lang="en-GB" sz="1200" dirty="0">
                <a:hlinkClick r:id="rId20"/>
              </a:rPr>
              <a:t>Oxfam Technical Brief TBN12 – Introduction to contracting out PH engineering works and contract management </a:t>
            </a:r>
            <a:r>
              <a:rPr lang="en-GB" sz="1200" dirty="0"/>
              <a:t>and to your logistic department</a:t>
            </a:r>
            <a:endParaRPr lang="en-US" sz="1200" dirty="0"/>
          </a:p>
        </p:txBody>
      </p:sp>
      <p:sp>
        <p:nvSpPr>
          <p:cNvPr id="20" name="Rectangle 19">
            <a:extLst>
              <a:ext uri="{FF2B5EF4-FFF2-40B4-BE49-F238E27FC236}">
                <a16:creationId xmlns:a16="http://schemas.microsoft.com/office/drawing/2014/main" id="{4D3063FD-5E98-4D4E-B41D-61B728C5D217}"/>
              </a:ext>
            </a:extLst>
          </p:cNvPr>
          <p:cNvSpPr/>
          <p:nvPr/>
        </p:nvSpPr>
        <p:spPr>
          <a:xfrm>
            <a:off x="1889206" y="3086611"/>
            <a:ext cx="9316092" cy="1465209"/>
          </a:xfrm>
          <a:prstGeom prst="rect">
            <a:avLst/>
          </a:prstGeom>
        </p:spPr>
        <p:txBody>
          <a:bodyPr wrap="square">
            <a:spAutoFit/>
          </a:bodyPr>
          <a:lstStyle/>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In cases of large-scale emergencies when agencies have to directly install a huge number of lifesaving sanitation facilities in a short period of time, contracting out the construction work to multiple contractors is a key implementation modality. Awarding the whole work to one contractor selected via competitive bid just simply to follow the procurement rules involves accepting risks that could complicate the implementation process. Instead, distributing the work to multiple contractors will help speed up implementation and avoid risk of delay and failure in terms of quality. This requires the WASH and Logistics managers to work together.</a:t>
            </a:r>
          </a:p>
        </p:txBody>
      </p:sp>
      <p:sp>
        <p:nvSpPr>
          <p:cNvPr id="25" name="TextBox 24">
            <a:extLst>
              <a:ext uri="{FF2B5EF4-FFF2-40B4-BE49-F238E27FC236}">
                <a16:creationId xmlns:a16="http://schemas.microsoft.com/office/drawing/2014/main" id="{E3C89EC1-EDB6-463F-859C-F466FDB2D151}"/>
              </a:ext>
            </a:extLst>
          </p:cNvPr>
          <p:cNvSpPr txBox="1"/>
          <p:nvPr/>
        </p:nvSpPr>
        <p:spPr>
          <a:xfrm>
            <a:off x="1889206" y="4773322"/>
            <a:ext cx="9316092" cy="738664"/>
          </a:xfrm>
          <a:prstGeom prst="rect">
            <a:avLst/>
          </a:prstGeom>
          <a:noFill/>
        </p:spPr>
        <p:txBody>
          <a:bodyPr wrap="square" rtlCol="0">
            <a:spAutoFit/>
          </a:bodyPr>
          <a:lstStyle/>
          <a:p>
            <a:r>
              <a:rPr lang="en-GB" sz="1400" b="1" dirty="0">
                <a:solidFill>
                  <a:srgbClr val="FF0000"/>
                </a:solidFill>
              </a:rPr>
              <a:t>Contracted works is a collaboration between Logistic, Finance and WASH teams and need to be well coordinated. More information can be found by Oxfam staff on the compass page </a:t>
            </a:r>
            <a:r>
              <a:rPr lang="en-GB" sz="1400" dirty="0">
                <a:hlinkClick r:id="rId21"/>
              </a:rPr>
              <a:t>One Oxfam Supply &amp; Logistics Toolkit </a:t>
            </a:r>
            <a:r>
              <a:rPr lang="en-GB" sz="1400" dirty="0"/>
              <a:t>. Other organisations’ staff should check their organisation procedures.</a:t>
            </a:r>
            <a:endParaRPr lang="en-US" sz="1400" dirty="0"/>
          </a:p>
        </p:txBody>
      </p:sp>
      <p:sp>
        <p:nvSpPr>
          <p:cNvPr id="26" name="Rectangle 25">
            <a:extLst>
              <a:ext uri="{FF2B5EF4-FFF2-40B4-BE49-F238E27FC236}">
                <a16:creationId xmlns:a16="http://schemas.microsoft.com/office/drawing/2014/main" id="{26DA6877-05DE-44D4-BDE6-ABB4FA926C56}"/>
              </a:ext>
            </a:extLst>
          </p:cNvPr>
          <p:cNvSpPr/>
          <p:nvPr/>
        </p:nvSpPr>
        <p:spPr>
          <a:xfrm>
            <a:off x="2144388" y="149118"/>
            <a:ext cx="246317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Construction modalities</a:t>
            </a:r>
            <a:endParaRPr lang="en-US" dirty="0"/>
          </a:p>
        </p:txBody>
      </p:sp>
      <p:sp>
        <p:nvSpPr>
          <p:cNvPr id="27" name="TextBox 26">
            <a:extLst>
              <a:ext uri="{FF2B5EF4-FFF2-40B4-BE49-F238E27FC236}">
                <a16:creationId xmlns:a16="http://schemas.microsoft.com/office/drawing/2014/main" id="{2A2DF796-AB3C-469F-B68F-91727CAC2E55}"/>
              </a:ext>
            </a:extLst>
          </p:cNvPr>
          <p:cNvSpPr txBox="1"/>
          <p:nvPr/>
        </p:nvSpPr>
        <p:spPr>
          <a:xfrm>
            <a:off x="7691173" y="2084678"/>
            <a:ext cx="4270177" cy="954107"/>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While contracting works has its own monitoring requirement related to contractual obligation and risk management, monitoring and sign-off also apply to all modalities albeit with less contractual constraints</a:t>
            </a:r>
            <a:endParaRPr lang="en-US" sz="1400" dirty="0">
              <a:solidFill>
                <a:srgbClr val="00B0F0"/>
              </a:solidFill>
            </a:endParaRPr>
          </a:p>
        </p:txBody>
      </p:sp>
    </p:spTree>
    <p:extLst>
      <p:ext uri="{BB962C8B-B14F-4D97-AF65-F5344CB8AC3E}">
        <p14:creationId xmlns:p14="http://schemas.microsoft.com/office/powerpoint/2010/main" val="3328238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3"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CDE50F32-2A42-4AEA-81AD-07FB75952437}"/>
              </a:ext>
            </a:extLst>
          </p:cNvPr>
          <p:cNvSpPr/>
          <p:nvPr/>
        </p:nvSpPr>
        <p:spPr>
          <a:xfrm>
            <a:off x="120213" y="216203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Public toilet</a:t>
            </a:r>
            <a:endParaRPr lang="en-US" sz="900" dirty="0">
              <a:solidFill>
                <a:schemeClr val="tx1"/>
              </a:solidFill>
            </a:endParaRPr>
          </a:p>
        </p:txBody>
      </p:sp>
      <p:sp>
        <p:nvSpPr>
          <p:cNvPr id="21" name="Rectangle 20">
            <a:hlinkClick r:id="rId16" action="ppaction://hlinksldjump"/>
            <a:extLst>
              <a:ext uri="{FF2B5EF4-FFF2-40B4-BE49-F238E27FC236}">
                <a16:creationId xmlns:a16="http://schemas.microsoft.com/office/drawing/2014/main" id="{490544BA-55B0-4D50-8521-71E748806756}"/>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2" name="Rectangle 21">
            <a:hlinkClick r:id="rId17" action="ppaction://hlinksldjump"/>
            <a:extLst>
              <a:ext uri="{FF2B5EF4-FFF2-40B4-BE49-F238E27FC236}">
                <a16:creationId xmlns:a16="http://schemas.microsoft.com/office/drawing/2014/main" id="{68E112B5-6415-429E-9805-8C73A2DB65D9}"/>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23" name="Rectangle 22">
            <a:hlinkClick r:id="rId18" action="ppaction://hlinksldjump"/>
            <a:extLst>
              <a:ext uri="{FF2B5EF4-FFF2-40B4-BE49-F238E27FC236}">
                <a16:creationId xmlns:a16="http://schemas.microsoft.com/office/drawing/2014/main" id="{77952022-E4AE-41BC-BA54-E0DC8BDB58BE}"/>
              </a:ext>
            </a:extLst>
          </p:cNvPr>
          <p:cNvSpPr/>
          <p:nvPr/>
        </p:nvSpPr>
        <p:spPr>
          <a:xfrm>
            <a:off x="120211" y="256562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Household toilet</a:t>
            </a:r>
            <a:endParaRPr lang="en-US" sz="900" dirty="0"/>
          </a:p>
        </p:txBody>
      </p:sp>
      <p:sp>
        <p:nvSpPr>
          <p:cNvPr id="24" name="Rectangle 23">
            <a:hlinkClick r:id="rId19" action="ppaction://hlinksldjump"/>
            <a:extLst>
              <a:ext uri="{FF2B5EF4-FFF2-40B4-BE49-F238E27FC236}">
                <a16:creationId xmlns:a16="http://schemas.microsoft.com/office/drawing/2014/main" id="{DDB81451-F4C3-421E-A3F1-D7E4A2AC8DA6}"/>
              </a:ext>
            </a:extLst>
          </p:cNvPr>
          <p:cNvSpPr/>
          <p:nvPr/>
        </p:nvSpPr>
        <p:spPr>
          <a:xfrm>
            <a:off x="-3"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7" name="TextBox 16">
            <a:extLst>
              <a:ext uri="{FF2B5EF4-FFF2-40B4-BE49-F238E27FC236}">
                <a16:creationId xmlns:a16="http://schemas.microsoft.com/office/drawing/2014/main" id="{E9C31249-92EE-4C48-A522-C5F509D8FB59}"/>
              </a:ext>
            </a:extLst>
          </p:cNvPr>
          <p:cNvSpPr txBox="1"/>
          <p:nvPr/>
        </p:nvSpPr>
        <p:spPr>
          <a:xfrm>
            <a:off x="4107752" y="93402"/>
            <a:ext cx="6715443" cy="646331"/>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Whenever there is more than 20 people per latrine door </a:t>
            </a:r>
          </a:p>
          <a:p>
            <a:r>
              <a:rPr lang="en-GB" dirty="0"/>
              <a:t>(e.g. Sphere standard for 1</a:t>
            </a:r>
            <a:r>
              <a:rPr lang="en-GB" baseline="30000" dirty="0"/>
              <a:t>st</a:t>
            </a:r>
            <a:r>
              <a:rPr lang="en-GB" dirty="0"/>
              <a:t> phase emergency 50 people per door)</a:t>
            </a:r>
            <a:endParaRPr lang="en-US" dirty="0"/>
          </a:p>
        </p:txBody>
      </p:sp>
      <p:pic>
        <p:nvPicPr>
          <p:cNvPr id="20" name="Picture 19" descr="Diagram&#10;&#10;Description automatically generated">
            <a:extLst>
              <a:ext uri="{FF2B5EF4-FFF2-40B4-BE49-F238E27FC236}">
                <a16:creationId xmlns:a16="http://schemas.microsoft.com/office/drawing/2014/main" id="{DF0CA491-0626-4C7A-9C07-08C26BFE6AE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7395" y="1045330"/>
            <a:ext cx="4194177" cy="3236918"/>
          </a:xfrm>
          <a:prstGeom prst="rect">
            <a:avLst/>
          </a:prstGeom>
        </p:spPr>
      </p:pic>
      <p:pic>
        <p:nvPicPr>
          <p:cNvPr id="26" name="Picture 25" descr="A picture containing ground, building&#10;&#10;Description automatically generated">
            <a:extLst>
              <a:ext uri="{FF2B5EF4-FFF2-40B4-BE49-F238E27FC236}">
                <a16:creationId xmlns:a16="http://schemas.microsoft.com/office/drawing/2014/main" id="{36388271-53FB-45E6-ACCD-923ADAE99EE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55738" y="1541385"/>
            <a:ext cx="2298812" cy="2298812"/>
          </a:xfrm>
          <a:prstGeom prst="rect">
            <a:avLst/>
          </a:prstGeom>
        </p:spPr>
      </p:pic>
      <p:sp>
        <p:nvSpPr>
          <p:cNvPr id="27" name="TextBox 26">
            <a:extLst>
              <a:ext uri="{FF2B5EF4-FFF2-40B4-BE49-F238E27FC236}">
                <a16:creationId xmlns:a16="http://schemas.microsoft.com/office/drawing/2014/main" id="{1A595DBB-AFDC-4643-82BD-61FF5F39B0CC}"/>
              </a:ext>
            </a:extLst>
          </p:cNvPr>
          <p:cNvSpPr txBox="1"/>
          <p:nvPr/>
        </p:nvSpPr>
        <p:spPr>
          <a:xfrm>
            <a:off x="5943328" y="1144247"/>
            <a:ext cx="2476163" cy="276999"/>
          </a:xfrm>
          <a:prstGeom prst="rect">
            <a:avLst/>
          </a:prstGeom>
          <a:noFill/>
        </p:spPr>
        <p:txBody>
          <a:bodyPr wrap="square" rtlCol="0">
            <a:spAutoFit/>
          </a:bodyPr>
          <a:lstStyle/>
          <a:p>
            <a:r>
              <a:rPr lang="en-GB" sz="1200" dirty="0"/>
              <a:t>Multiple door Pit latrine</a:t>
            </a:r>
            <a:endParaRPr lang="en-US" sz="1200" dirty="0"/>
          </a:p>
        </p:txBody>
      </p:sp>
      <p:sp>
        <p:nvSpPr>
          <p:cNvPr id="28" name="TextBox 27">
            <a:extLst>
              <a:ext uri="{FF2B5EF4-FFF2-40B4-BE49-F238E27FC236}">
                <a16:creationId xmlns:a16="http://schemas.microsoft.com/office/drawing/2014/main" id="{07B6E455-F801-4CD5-8600-316BF4810375}"/>
              </a:ext>
            </a:extLst>
          </p:cNvPr>
          <p:cNvSpPr txBox="1"/>
          <p:nvPr/>
        </p:nvSpPr>
        <p:spPr>
          <a:xfrm>
            <a:off x="1715512" y="828337"/>
            <a:ext cx="2638004" cy="276999"/>
          </a:xfrm>
          <a:prstGeom prst="rect">
            <a:avLst/>
          </a:prstGeom>
          <a:noFill/>
        </p:spPr>
        <p:txBody>
          <a:bodyPr wrap="square" rtlCol="0">
            <a:spAutoFit/>
          </a:bodyPr>
          <a:lstStyle/>
          <a:p>
            <a:r>
              <a:rPr lang="en-GB" sz="1200" dirty="0"/>
              <a:t>Deep Trench latrine</a:t>
            </a:r>
            <a:endParaRPr lang="en-US" sz="1200" dirty="0"/>
          </a:p>
        </p:txBody>
      </p:sp>
      <p:sp>
        <p:nvSpPr>
          <p:cNvPr id="29" name="Rectangle 28">
            <a:extLst>
              <a:ext uri="{FF2B5EF4-FFF2-40B4-BE49-F238E27FC236}">
                <a16:creationId xmlns:a16="http://schemas.microsoft.com/office/drawing/2014/main" id="{50FC68DA-6871-4968-8583-90A48D137CE1}"/>
              </a:ext>
            </a:extLst>
          </p:cNvPr>
          <p:cNvSpPr/>
          <p:nvPr/>
        </p:nvSpPr>
        <p:spPr>
          <a:xfrm>
            <a:off x="8618919" y="1345272"/>
            <a:ext cx="3045848" cy="2677656"/>
          </a:xfrm>
          <a:prstGeom prst="rect">
            <a:avLst/>
          </a:prstGeom>
        </p:spPr>
        <p:txBody>
          <a:bodyPr wrap="square">
            <a:spAutoFit/>
          </a:bodyPr>
          <a:lstStyle/>
          <a:p>
            <a:r>
              <a:rPr lang="en-GB" sz="1200" spc="-15" dirty="0">
                <a:latin typeface="Arial" panose="020B0604020202020204" pitchFamily="34" charset="0"/>
                <a:ea typeface="Calibri" panose="020F0502020204030204" pitchFamily="34" charset="0"/>
              </a:rPr>
              <a:t>In the preparation phase there should be as much co-ordination as possible with the affected population concerning the siting and type of latrines.  Site maps should be drawn up to aid the equal distribution of communal latrines and to plan where latrine corridors can be put.  A map can be drawn up with community members to involve them in this process of siting the latrines.  If a community map is used it is very important to conduct this exercise with men and women and also with a technical advisor present to ensure that a consensus is reached on this important point</a:t>
            </a:r>
            <a:endParaRPr lang="en-US" sz="1200" dirty="0"/>
          </a:p>
        </p:txBody>
      </p:sp>
      <p:sp>
        <p:nvSpPr>
          <p:cNvPr id="30" name="Rectangle 29">
            <a:extLst>
              <a:ext uri="{FF2B5EF4-FFF2-40B4-BE49-F238E27FC236}">
                <a16:creationId xmlns:a16="http://schemas.microsoft.com/office/drawing/2014/main" id="{91D89898-B524-4A16-B435-CDC55AF424E3}"/>
              </a:ext>
            </a:extLst>
          </p:cNvPr>
          <p:cNvSpPr/>
          <p:nvPr/>
        </p:nvSpPr>
        <p:spPr>
          <a:xfrm>
            <a:off x="1549723" y="4300952"/>
            <a:ext cx="10115044" cy="1015663"/>
          </a:xfrm>
          <a:prstGeom prst="rect">
            <a:avLst/>
          </a:prstGeom>
        </p:spPr>
        <p:txBody>
          <a:bodyPr wrap="square">
            <a:spAutoFit/>
          </a:bodyPr>
          <a:lstStyle/>
          <a:p>
            <a:r>
              <a:rPr lang="en-GB" sz="1200" spc="-15" dirty="0">
                <a:latin typeface="Arial" panose="020B0604020202020204" pitchFamily="34" charset="0"/>
                <a:ea typeface="Calibri" panose="020F0502020204030204" pitchFamily="34" charset="0"/>
              </a:rPr>
              <a:t>Due to management and maintenance problems associated with communal facilities, communal latrines are normally seen as only a short-term measure, before family latrines can be built or only for public places such as near markets, food and health centres. It may be necessary to pay workers (per latrine completed) in the initial phase for construction of communal latrines.  However, it is preferable, in order to promote ownership, care and maintenance,  if community members can be motivated to build them.  If community members are to build their own toilets, then it may be necessary to provide help to those who may have no one available to do this such as female headed households, disabled families and the elderly.</a:t>
            </a:r>
            <a:endParaRPr lang="en-US" sz="1200" dirty="0"/>
          </a:p>
        </p:txBody>
      </p:sp>
      <p:sp>
        <p:nvSpPr>
          <p:cNvPr id="31" name="Rectangle 30">
            <a:extLst>
              <a:ext uri="{FF2B5EF4-FFF2-40B4-BE49-F238E27FC236}">
                <a16:creationId xmlns:a16="http://schemas.microsoft.com/office/drawing/2014/main" id="{0FF493FB-9076-424B-97E0-71290E64FBF5}"/>
              </a:ext>
            </a:extLst>
          </p:cNvPr>
          <p:cNvSpPr/>
          <p:nvPr/>
        </p:nvSpPr>
        <p:spPr>
          <a:xfrm>
            <a:off x="1549723" y="5433481"/>
            <a:ext cx="10115044" cy="523220"/>
          </a:xfrm>
          <a:prstGeom prst="rect">
            <a:avLst/>
          </a:prstGeom>
        </p:spPr>
        <p:txBody>
          <a:bodyPr wrap="square">
            <a:spAutoFit/>
          </a:bodyPr>
          <a:lstStyle/>
          <a:p>
            <a:pPr algn="just">
              <a:tabLst>
                <a:tab pos="228600" algn="l"/>
                <a:tab pos="457200" algn="l"/>
              </a:tabLst>
            </a:pPr>
            <a:r>
              <a:rPr lang="en-US" sz="1400" b="1" spc="-15" dirty="0">
                <a:solidFill>
                  <a:srgbClr val="00B0F0"/>
                </a:solidFill>
                <a:latin typeface="Arial" panose="020B0604020202020204" pitchFamily="34" charset="0"/>
                <a:ea typeface="Times New Roman" panose="02020603050405020304" pitchFamily="18" charset="0"/>
              </a:rPr>
              <a:t>It may not always be necessary to construct communal latrines as the population may be rapidly </a:t>
            </a:r>
            <a:r>
              <a:rPr lang="en-US" sz="1400" b="1" spc="-15" dirty="0" err="1">
                <a:solidFill>
                  <a:srgbClr val="00B0F0"/>
                </a:solidFill>
                <a:latin typeface="Arial" panose="020B0604020202020204" pitchFamily="34" charset="0"/>
                <a:ea typeface="Times New Roman" panose="02020603050405020304" pitchFamily="18" charset="0"/>
              </a:rPr>
              <a:t>mobilised</a:t>
            </a:r>
            <a:r>
              <a:rPr lang="en-US" sz="1400" b="1" spc="-15" dirty="0">
                <a:solidFill>
                  <a:srgbClr val="00B0F0"/>
                </a:solidFill>
                <a:latin typeface="Arial" panose="020B0604020202020204" pitchFamily="34" charset="0"/>
                <a:ea typeface="Times New Roman" panose="02020603050405020304" pitchFamily="18" charset="0"/>
              </a:rPr>
              <a:t> to dig their own family latrines, which are always preferable if conditions allow.</a:t>
            </a:r>
          </a:p>
        </p:txBody>
      </p:sp>
      <p:sp>
        <p:nvSpPr>
          <p:cNvPr id="32" name="Rectangle 31">
            <a:extLst>
              <a:ext uri="{FF2B5EF4-FFF2-40B4-BE49-F238E27FC236}">
                <a16:creationId xmlns:a16="http://schemas.microsoft.com/office/drawing/2014/main" id="{1B5CA3E0-E1AE-4356-8A71-E3407C844854}"/>
              </a:ext>
            </a:extLst>
          </p:cNvPr>
          <p:cNvSpPr/>
          <p:nvPr/>
        </p:nvSpPr>
        <p:spPr>
          <a:xfrm>
            <a:off x="1543937" y="5994110"/>
            <a:ext cx="10305116" cy="523220"/>
          </a:xfrm>
          <a:prstGeom prst="rect">
            <a:avLst/>
          </a:prstGeom>
        </p:spPr>
        <p:txBody>
          <a:bodyPr wrap="square">
            <a:spAutoFit/>
          </a:bodyPr>
          <a:lstStyle/>
          <a:p>
            <a:pPr algn="just">
              <a:tabLst>
                <a:tab pos="228600" algn="l"/>
                <a:tab pos="457200" algn="l"/>
              </a:tabLst>
            </a:pPr>
            <a:r>
              <a:rPr lang="en-US" sz="1400" b="1" spc="-15" dirty="0">
                <a:solidFill>
                  <a:srgbClr val="00B0F0"/>
                </a:solidFill>
                <a:latin typeface="Arial" panose="020B0604020202020204" pitchFamily="34" charset="0"/>
                <a:ea typeface="Times New Roman" panose="02020603050405020304" pitchFamily="18" charset="0"/>
              </a:rPr>
              <a:t>In planning budgets, consider if the initial communal latrines can be reused during the transition to family shared / household toilet and include the necessary budget for their adaptation based on consultation with users.</a:t>
            </a:r>
          </a:p>
        </p:txBody>
      </p:sp>
      <p:sp>
        <p:nvSpPr>
          <p:cNvPr id="33" name="Rectangle 32">
            <a:extLst>
              <a:ext uri="{FF2B5EF4-FFF2-40B4-BE49-F238E27FC236}">
                <a16:creationId xmlns:a16="http://schemas.microsoft.com/office/drawing/2014/main" id="{4F84A303-A063-4523-B1C3-2990A858BC3D}"/>
              </a:ext>
            </a:extLst>
          </p:cNvPr>
          <p:cNvSpPr/>
          <p:nvPr/>
        </p:nvSpPr>
        <p:spPr>
          <a:xfrm>
            <a:off x="1715512" y="102037"/>
            <a:ext cx="1339726"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Public Toilet</a:t>
            </a:r>
            <a:endParaRPr lang="en-US" dirty="0"/>
          </a:p>
        </p:txBody>
      </p:sp>
    </p:spTree>
    <p:extLst>
      <p:ext uri="{BB962C8B-B14F-4D97-AF65-F5344CB8AC3E}">
        <p14:creationId xmlns:p14="http://schemas.microsoft.com/office/powerpoint/2010/main" val="1250763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3"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FCFC937E-F12B-43C7-A064-6EDDAE11B3DD}"/>
              </a:ext>
            </a:extLst>
          </p:cNvPr>
          <p:cNvSpPr/>
          <p:nvPr/>
        </p:nvSpPr>
        <p:spPr>
          <a:xfrm>
            <a:off x="120212" y="2327341"/>
            <a:ext cx="1088825" cy="2439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Family shared toilet</a:t>
            </a:r>
            <a:endParaRPr lang="en-US" sz="900" dirty="0">
              <a:solidFill>
                <a:schemeClr val="tx1"/>
              </a:solidFill>
            </a:endParaRPr>
          </a:p>
        </p:txBody>
      </p:sp>
      <p:sp>
        <p:nvSpPr>
          <p:cNvPr id="21" name="Rectangle 20">
            <a:hlinkClick r:id="rId16" action="ppaction://hlinksldjump"/>
            <a:extLst>
              <a:ext uri="{FF2B5EF4-FFF2-40B4-BE49-F238E27FC236}">
                <a16:creationId xmlns:a16="http://schemas.microsoft.com/office/drawing/2014/main" id="{C1BAA4CB-EE45-443E-BE41-B1667F31C760}"/>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2" name="Rectangle 21">
            <a:hlinkClick r:id="rId17" action="ppaction://hlinksldjump"/>
            <a:extLst>
              <a:ext uri="{FF2B5EF4-FFF2-40B4-BE49-F238E27FC236}">
                <a16:creationId xmlns:a16="http://schemas.microsoft.com/office/drawing/2014/main" id="{E71944D5-C89E-4B4D-A9A4-5CEA3636973D}"/>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23" name="Rectangle 22">
            <a:hlinkClick r:id="rId18" action="ppaction://hlinksldjump"/>
            <a:extLst>
              <a:ext uri="{FF2B5EF4-FFF2-40B4-BE49-F238E27FC236}">
                <a16:creationId xmlns:a16="http://schemas.microsoft.com/office/drawing/2014/main" id="{BFE91F74-A135-4BAF-8F83-EDCB3F878B5D}"/>
              </a:ext>
            </a:extLst>
          </p:cNvPr>
          <p:cNvSpPr/>
          <p:nvPr/>
        </p:nvSpPr>
        <p:spPr>
          <a:xfrm>
            <a:off x="120211" y="2565627"/>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Household toilet</a:t>
            </a:r>
            <a:endParaRPr lang="en-US" sz="900" dirty="0"/>
          </a:p>
        </p:txBody>
      </p:sp>
      <p:sp>
        <p:nvSpPr>
          <p:cNvPr id="24" name="Rectangle 23">
            <a:hlinkClick r:id="rId19" action="ppaction://hlinksldjump"/>
            <a:extLst>
              <a:ext uri="{FF2B5EF4-FFF2-40B4-BE49-F238E27FC236}">
                <a16:creationId xmlns:a16="http://schemas.microsoft.com/office/drawing/2014/main" id="{E3898C0D-F377-4026-8A3E-920FBF7CC94A}"/>
              </a:ext>
            </a:extLst>
          </p:cNvPr>
          <p:cNvSpPr/>
          <p:nvPr/>
        </p:nvSpPr>
        <p:spPr>
          <a:xfrm>
            <a:off x="0"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7" name="TextBox 16">
            <a:extLst>
              <a:ext uri="{FF2B5EF4-FFF2-40B4-BE49-F238E27FC236}">
                <a16:creationId xmlns:a16="http://schemas.microsoft.com/office/drawing/2014/main" id="{F46DD3B1-80F4-433A-A269-31CE5AAA45B7}"/>
              </a:ext>
            </a:extLst>
          </p:cNvPr>
          <p:cNvSpPr txBox="1"/>
          <p:nvPr/>
        </p:nvSpPr>
        <p:spPr>
          <a:xfrm>
            <a:off x="4207858" y="102037"/>
            <a:ext cx="7040071" cy="646331"/>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Maximum 20 users per latrine door, dedicated to few families (~4) and the means to lock the door</a:t>
            </a:r>
            <a:endParaRPr lang="en-US" dirty="0"/>
          </a:p>
        </p:txBody>
      </p:sp>
      <p:sp>
        <p:nvSpPr>
          <p:cNvPr id="18" name="TextBox 17">
            <a:extLst>
              <a:ext uri="{FF2B5EF4-FFF2-40B4-BE49-F238E27FC236}">
                <a16:creationId xmlns:a16="http://schemas.microsoft.com/office/drawing/2014/main" id="{77CC679C-805F-4D15-BA6C-A59D10C10D2F}"/>
              </a:ext>
            </a:extLst>
          </p:cNvPr>
          <p:cNvSpPr txBox="1"/>
          <p:nvPr/>
        </p:nvSpPr>
        <p:spPr>
          <a:xfrm>
            <a:off x="1568119" y="1105499"/>
            <a:ext cx="3950649" cy="1200329"/>
          </a:xfrm>
          <a:prstGeom prst="rect">
            <a:avLst/>
          </a:prstGeom>
          <a:noFill/>
        </p:spPr>
        <p:txBody>
          <a:bodyPr wrap="square" rtlCol="0">
            <a:spAutoFit/>
          </a:bodyPr>
          <a:lstStyle/>
          <a:p>
            <a:r>
              <a:rPr lang="en-GB" dirty="0"/>
              <a:t>All different modalities of construction can apply, although user participation in the construction improves user ownership of toilets</a:t>
            </a:r>
            <a:endParaRPr lang="en-US" dirty="0"/>
          </a:p>
        </p:txBody>
      </p:sp>
      <p:sp>
        <p:nvSpPr>
          <p:cNvPr id="25" name="TextBox 24">
            <a:extLst>
              <a:ext uri="{FF2B5EF4-FFF2-40B4-BE49-F238E27FC236}">
                <a16:creationId xmlns:a16="http://schemas.microsoft.com/office/drawing/2014/main" id="{DB4CEFB6-F5F7-418A-A642-3CEEF5D75898}"/>
              </a:ext>
            </a:extLst>
          </p:cNvPr>
          <p:cNvSpPr txBox="1"/>
          <p:nvPr/>
        </p:nvSpPr>
        <p:spPr>
          <a:xfrm>
            <a:off x="5480544" y="3129355"/>
            <a:ext cx="2686555" cy="923330"/>
          </a:xfrm>
          <a:prstGeom prst="rect">
            <a:avLst/>
          </a:prstGeom>
          <a:noFill/>
        </p:spPr>
        <p:txBody>
          <a:bodyPr wrap="square" rtlCol="0">
            <a:spAutoFit/>
          </a:bodyPr>
          <a:lstStyle/>
          <a:p>
            <a:r>
              <a:rPr lang="en-GB" dirty="0"/>
              <a:t>Single door structures if space allows, or double door structures</a:t>
            </a:r>
            <a:endParaRPr lang="en-US" dirty="0"/>
          </a:p>
        </p:txBody>
      </p:sp>
      <p:sp>
        <p:nvSpPr>
          <p:cNvPr id="26" name="Rectangle 25">
            <a:extLst>
              <a:ext uri="{FF2B5EF4-FFF2-40B4-BE49-F238E27FC236}">
                <a16:creationId xmlns:a16="http://schemas.microsoft.com/office/drawing/2014/main" id="{F62AD5E4-826D-4356-9D3C-AACE4DF9E37E}"/>
              </a:ext>
            </a:extLst>
          </p:cNvPr>
          <p:cNvSpPr/>
          <p:nvPr/>
        </p:nvSpPr>
        <p:spPr>
          <a:xfrm>
            <a:off x="1715512" y="102037"/>
            <a:ext cx="2082686"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Family shared Toilet</a:t>
            </a:r>
            <a:endParaRPr lang="en-US" dirty="0"/>
          </a:p>
        </p:txBody>
      </p:sp>
      <p:pic>
        <p:nvPicPr>
          <p:cNvPr id="27" name="Picture 2" descr="Latrine Superstructure - 14 pce">
            <a:extLst>
              <a:ext uri="{FF2B5EF4-FFF2-40B4-BE49-F238E27FC236}">
                <a16:creationId xmlns:a16="http://schemas.microsoft.com/office/drawing/2014/main" id="{52261C53-B416-404E-B615-83FFFCFEC8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15512" y="2198677"/>
            <a:ext cx="3726808" cy="2795106"/>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descr="Unlock">
            <a:extLst>
              <a:ext uri="{FF2B5EF4-FFF2-40B4-BE49-F238E27FC236}">
                <a16:creationId xmlns:a16="http://schemas.microsoft.com/office/drawing/2014/main" id="{84879206-E232-4F40-86E1-7E8E70ABC66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01401" y="4642604"/>
            <a:ext cx="914400" cy="914400"/>
          </a:xfrm>
          <a:prstGeom prst="rect">
            <a:avLst/>
          </a:prstGeom>
        </p:spPr>
      </p:pic>
      <p:pic>
        <p:nvPicPr>
          <p:cNvPr id="31" name="Picture 2" descr="Latrine Superstructure - 14 pce">
            <a:extLst>
              <a:ext uri="{FF2B5EF4-FFF2-40B4-BE49-F238E27FC236}">
                <a16:creationId xmlns:a16="http://schemas.microsoft.com/office/drawing/2014/main" id="{922F037C-4926-4496-BFEB-921D4E7CCC1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68119" y="2397461"/>
            <a:ext cx="3726808" cy="2795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0D133352-E7B9-4121-98EA-EE736DECEB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94335" y="2248303"/>
            <a:ext cx="2763407" cy="3192675"/>
          </a:xfrm>
          <a:prstGeom prst="rect">
            <a:avLst/>
          </a:prstGeom>
        </p:spPr>
      </p:pic>
    </p:spTree>
    <p:extLst>
      <p:ext uri="{BB962C8B-B14F-4D97-AF65-F5344CB8AC3E}">
        <p14:creationId xmlns:p14="http://schemas.microsoft.com/office/powerpoint/2010/main" val="2010282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3"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6B9F8F8B-C4D0-4116-8447-82AABD5DC556}"/>
              </a:ext>
            </a:extLst>
          </p:cNvPr>
          <p:cNvSpPr/>
          <p:nvPr/>
        </p:nvSpPr>
        <p:spPr>
          <a:xfrm>
            <a:off x="120211" y="256562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Household toilet</a:t>
            </a:r>
            <a:endParaRPr lang="en-US" sz="900" dirty="0">
              <a:solidFill>
                <a:schemeClr val="tx1"/>
              </a:solidFill>
            </a:endParaRPr>
          </a:p>
        </p:txBody>
      </p:sp>
      <p:sp>
        <p:nvSpPr>
          <p:cNvPr id="21" name="Rectangle 20">
            <a:hlinkClick r:id="rId16" action="ppaction://hlinksldjump"/>
            <a:extLst>
              <a:ext uri="{FF2B5EF4-FFF2-40B4-BE49-F238E27FC236}">
                <a16:creationId xmlns:a16="http://schemas.microsoft.com/office/drawing/2014/main" id="{0AF27ECB-3F06-448F-9F15-52AF3375BAC7}"/>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2" name="Rectangle 21">
            <a:hlinkClick r:id="rId17" action="ppaction://hlinksldjump"/>
            <a:extLst>
              <a:ext uri="{FF2B5EF4-FFF2-40B4-BE49-F238E27FC236}">
                <a16:creationId xmlns:a16="http://schemas.microsoft.com/office/drawing/2014/main" id="{EDD45054-7975-45F4-A5FE-87971C519E3C}"/>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23" name="Rectangle 22">
            <a:hlinkClick r:id="rId18" action="ppaction://hlinksldjump"/>
            <a:extLst>
              <a:ext uri="{FF2B5EF4-FFF2-40B4-BE49-F238E27FC236}">
                <a16:creationId xmlns:a16="http://schemas.microsoft.com/office/drawing/2014/main" id="{DE1F37E6-7FAE-476C-B420-7E6B8A19AD66}"/>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24" name="Rectangle 23">
            <a:hlinkClick r:id="rId19" action="ppaction://hlinksldjump"/>
            <a:extLst>
              <a:ext uri="{FF2B5EF4-FFF2-40B4-BE49-F238E27FC236}">
                <a16:creationId xmlns:a16="http://schemas.microsoft.com/office/drawing/2014/main" id="{4A4A23E1-4CDB-4BE6-91ED-333298B3E02E}"/>
              </a:ext>
            </a:extLst>
          </p:cNvPr>
          <p:cNvSpPr/>
          <p:nvPr/>
        </p:nvSpPr>
        <p:spPr>
          <a:xfrm>
            <a:off x="-3"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BA7A7D37-B451-41D4-8000-0CA86C277DAD}"/>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26" name="Action Button: Go Forward or Next 25">
            <a:hlinkClick r:id="" action="ppaction://hlinkshowjump?jump=nextslide" highlightClick="1"/>
            <a:extLst>
              <a:ext uri="{FF2B5EF4-FFF2-40B4-BE49-F238E27FC236}">
                <a16:creationId xmlns:a16="http://schemas.microsoft.com/office/drawing/2014/main" id="{49E25824-9C46-4530-98DC-BBF454F53B2C}"/>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20" action="ppaction://hlinksldjump" highlightClick="1"/>
            <a:extLst>
              <a:ext uri="{FF2B5EF4-FFF2-40B4-BE49-F238E27FC236}">
                <a16:creationId xmlns:a16="http://schemas.microsoft.com/office/drawing/2014/main" id="{3F6FFB34-0767-49CE-AF3E-2807D44CBB57}"/>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21BC2E-47EE-4BDF-AE94-94F9A059CD4A}"/>
              </a:ext>
            </a:extLst>
          </p:cNvPr>
          <p:cNvSpPr txBox="1"/>
          <p:nvPr/>
        </p:nvSpPr>
        <p:spPr>
          <a:xfrm>
            <a:off x="4551434" y="53960"/>
            <a:ext cx="3516326" cy="646331"/>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Supporting families to build their own toilet through subsidies</a:t>
            </a:r>
            <a:endParaRPr lang="en-US" dirty="0"/>
          </a:p>
        </p:txBody>
      </p:sp>
      <p:pic>
        <p:nvPicPr>
          <p:cNvPr id="19" name="Graphic 18" descr="Construction worker">
            <a:extLst>
              <a:ext uri="{FF2B5EF4-FFF2-40B4-BE49-F238E27FC236}">
                <a16:creationId xmlns:a16="http://schemas.microsoft.com/office/drawing/2014/main" id="{DDE25C06-959D-4820-A4B6-060166C32DC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440326" y="2657576"/>
            <a:ext cx="1732508" cy="1732508"/>
          </a:xfrm>
          <a:prstGeom prst="rect">
            <a:avLst/>
          </a:prstGeom>
        </p:spPr>
      </p:pic>
      <p:pic>
        <p:nvPicPr>
          <p:cNvPr id="29" name="Graphic 28" descr="Hammer">
            <a:extLst>
              <a:ext uri="{FF2B5EF4-FFF2-40B4-BE49-F238E27FC236}">
                <a16:creationId xmlns:a16="http://schemas.microsoft.com/office/drawing/2014/main" id="{8C4E3E07-290F-4249-A90D-104CA2767B2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570732" y="4441312"/>
            <a:ext cx="914400" cy="914400"/>
          </a:xfrm>
          <a:prstGeom prst="rect">
            <a:avLst/>
          </a:prstGeom>
        </p:spPr>
      </p:pic>
      <p:pic>
        <p:nvPicPr>
          <p:cNvPr id="31" name="Graphic 30" descr="Saw">
            <a:extLst>
              <a:ext uri="{FF2B5EF4-FFF2-40B4-BE49-F238E27FC236}">
                <a16:creationId xmlns:a16="http://schemas.microsoft.com/office/drawing/2014/main" id="{2273BF0A-D849-4458-AA51-2B219414D0F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flipH="1">
            <a:off x="5527264" y="4898512"/>
            <a:ext cx="914400" cy="914400"/>
          </a:xfrm>
          <a:prstGeom prst="rect">
            <a:avLst/>
          </a:prstGeom>
        </p:spPr>
      </p:pic>
      <p:sp>
        <p:nvSpPr>
          <p:cNvPr id="32" name="TextBox 31">
            <a:extLst>
              <a:ext uri="{FF2B5EF4-FFF2-40B4-BE49-F238E27FC236}">
                <a16:creationId xmlns:a16="http://schemas.microsoft.com/office/drawing/2014/main" id="{0B620063-9982-4BCB-95B9-43ED6F3139CB}"/>
              </a:ext>
            </a:extLst>
          </p:cNvPr>
          <p:cNvSpPr txBox="1"/>
          <p:nvPr/>
        </p:nvSpPr>
        <p:spPr>
          <a:xfrm>
            <a:off x="9718532" y="4569916"/>
            <a:ext cx="1274169" cy="646331"/>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Technical manpower</a:t>
            </a:r>
            <a:endParaRPr lang="en-US" dirty="0"/>
          </a:p>
        </p:txBody>
      </p:sp>
      <p:sp>
        <p:nvSpPr>
          <p:cNvPr id="33" name="TextBox 32">
            <a:extLst>
              <a:ext uri="{FF2B5EF4-FFF2-40B4-BE49-F238E27FC236}">
                <a16:creationId xmlns:a16="http://schemas.microsoft.com/office/drawing/2014/main" id="{81381589-FA1D-46F3-83BD-D25A082C0EC8}"/>
              </a:ext>
            </a:extLst>
          </p:cNvPr>
          <p:cNvSpPr txBox="1"/>
          <p:nvPr/>
        </p:nvSpPr>
        <p:spPr>
          <a:xfrm>
            <a:off x="6089662" y="6091373"/>
            <a:ext cx="914400" cy="369332"/>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Tools</a:t>
            </a:r>
            <a:endParaRPr lang="en-US" dirty="0"/>
          </a:p>
        </p:txBody>
      </p:sp>
      <p:pic>
        <p:nvPicPr>
          <p:cNvPr id="35" name="Graphic 34" descr="Bucket and shovel">
            <a:extLst>
              <a:ext uri="{FF2B5EF4-FFF2-40B4-BE49-F238E27FC236}">
                <a16:creationId xmlns:a16="http://schemas.microsoft.com/office/drawing/2014/main" id="{1BF0132B-A436-4071-AA6B-8EED2B777A7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907187" y="3945675"/>
            <a:ext cx="914400" cy="914400"/>
          </a:xfrm>
          <a:prstGeom prst="rect">
            <a:avLst/>
          </a:prstGeom>
        </p:spPr>
      </p:pic>
      <p:pic>
        <p:nvPicPr>
          <p:cNvPr id="37" name="Graphic 36" descr="Nails with solid fill">
            <a:extLst>
              <a:ext uri="{FF2B5EF4-FFF2-40B4-BE49-F238E27FC236}">
                <a16:creationId xmlns:a16="http://schemas.microsoft.com/office/drawing/2014/main" id="{C01046E6-C601-4E3F-8BFC-6EB374DBC2E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053907" y="1667811"/>
            <a:ext cx="914400" cy="914400"/>
          </a:xfrm>
          <a:prstGeom prst="rect">
            <a:avLst/>
          </a:prstGeom>
        </p:spPr>
      </p:pic>
      <p:pic>
        <p:nvPicPr>
          <p:cNvPr id="39" name="Graphic 38" descr="Bamboo with solid fill">
            <a:extLst>
              <a:ext uri="{FF2B5EF4-FFF2-40B4-BE49-F238E27FC236}">
                <a16:creationId xmlns:a16="http://schemas.microsoft.com/office/drawing/2014/main" id="{AE6314BE-35AE-4927-98B9-70AFFD5BCBF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555079" y="2698345"/>
            <a:ext cx="914400" cy="914400"/>
          </a:xfrm>
          <a:prstGeom prst="rect">
            <a:avLst/>
          </a:prstGeom>
        </p:spPr>
      </p:pic>
      <p:pic>
        <p:nvPicPr>
          <p:cNvPr id="41" name="Graphic 40" descr="Building Brick Wall with solid fill">
            <a:extLst>
              <a:ext uri="{FF2B5EF4-FFF2-40B4-BE49-F238E27FC236}">
                <a16:creationId xmlns:a16="http://schemas.microsoft.com/office/drawing/2014/main" id="{91A84839-4F67-45D7-BBCA-88B79351E94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611991" y="2773285"/>
            <a:ext cx="914400" cy="914400"/>
          </a:xfrm>
          <a:prstGeom prst="rect">
            <a:avLst/>
          </a:prstGeom>
        </p:spPr>
      </p:pic>
      <p:pic>
        <p:nvPicPr>
          <p:cNvPr id="43" name="Graphic 42" descr="Cement truck with solid fill">
            <a:extLst>
              <a:ext uri="{FF2B5EF4-FFF2-40B4-BE49-F238E27FC236}">
                <a16:creationId xmlns:a16="http://schemas.microsoft.com/office/drawing/2014/main" id="{E85D6B08-64C7-41D3-8D99-229A57B992A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367673" y="1542719"/>
            <a:ext cx="914400" cy="914400"/>
          </a:xfrm>
          <a:prstGeom prst="rect">
            <a:avLst/>
          </a:prstGeom>
        </p:spPr>
      </p:pic>
      <p:pic>
        <p:nvPicPr>
          <p:cNvPr id="49" name="Graphic 48" descr="Gold bars outline">
            <a:extLst>
              <a:ext uri="{FF2B5EF4-FFF2-40B4-BE49-F238E27FC236}">
                <a16:creationId xmlns:a16="http://schemas.microsoft.com/office/drawing/2014/main" id="{34052002-D6CB-4176-8CF6-E2E8C9F5ABC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151794" y="4069834"/>
            <a:ext cx="914400" cy="914400"/>
          </a:xfrm>
          <a:prstGeom prst="rect">
            <a:avLst/>
          </a:prstGeom>
        </p:spPr>
      </p:pic>
      <p:sp>
        <p:nvSpPr>
          <p:cNvPr id="50" name="TextBox 49">
            <a:extLst>
              <a:ext uri="{FF2B5EF4-FFF2-40B4-BE49-F238E27FC236}">
                <a16:creationId xmlns:a16="http://schemas.microsoft.com/office/drawing/2014/main" id="{C1AA6A43-B196-4278-8BE5-F20F697EF3C4}"/>
              </a:ext>
            </a:extLst>
          </p:cNvPr>
          <p:cNvSpPr txBox="1"/>
          <p:nvPr/>
        </p:nvSpPr>
        <p:spPr>
          <a:xfrm>
            <a:off x="2298113" y="5274705"/>
            <a:ext cx="1204363" cy="369332"/>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Materials</a:t>
            </a:r>
            <a:endParaRPr lang="en-US" dirty="0"/>
          </a:p>
        </p:txBody>
      </p:sp>
      <p:sp>
        <p:nvSpPr>
          <p:cNvPr id="51" name="TextBox 50">
            <a:extLst>
              <a:ext uri="{FF2B5EF4-FFF2-40B4-BE49-F238E27FC236}">
                <a16:creationId xmlns:a16="http://schemas.microsoft.com/office/drawing/2014/main" id="{0B277175-A00C-4BD5-BA88-9BD984A569CE}"/>
              </a:ext>
            </a:extLst>
          </p:cNvPr>
          <p:cNvSpPr txBox="1"/>
          <p:nvPr/>
        </p:nvSpPr>
        <p:spPr>
          <a:xfrm>
            <a:off x="5107593" y="1959487"/>
            <a:ext cx="3663881" cy="1754326"/>
          </a:xfrm>
          <a:prstGeom prst="rect">
            <a:avLst/>
          </a:prstGeom>
          <a:noFill/>
        </p:spPr>
        <p:txBody>
          <a:bodyPr wrap="square" rtlCol="0">
            <a:spAutoFit/>
          </a:bodyPr>
          <a:lstStyle/>
          <a:p>
            <a:r>
              <a:rPr lang="en-GB" dirty="0"/>
              <a:t>Targeting for:</a:t>
            </a:r>
          </a:p>
          <a:p>
            <a:pPr marL="285750" indent="-285750">
              <a:buFont typeface="Arial" panose="020B0604020202020204" pitchFamily="34" charset="0"/>
              <a:buChar char="•"/>
            </a:pPr>
            <a:r>
              <a:rPr lang="en-GB" dirty="0"/>
              <a:t>Fully subsidised toilet</a:t>
            </a:r>
          </a:p>
          <a:p>
            <a:pPr marL="285750" indent="-285750">
              <a:buFont typeface="Arial" panose="020B0604020202020204" pitchFamily="34" charset="0"/>
              <a:buChar char="•"/>
            </a:pPr>
            <a:r>
              <a:rPr lang="en-GB" dirty="0"/>
              <a:t>Partially subsidised</a:t>
            </a:r>
          </a:p>
          <a:p>
            <a:pPr marL="285750" indent="-285750">
              <a:buFont typeface="Arial" panose="020B0604020202020204" pitchFamily="34" charset="0"/>
              <a:buChar char="•"/>
            </a:pPr>
            <a:r>
              <a:rPr lang="en-GB" dirty="0"/>
              <a:t>No subsidy</a:t>
            </a:r>
          </a:p>
          <a:p>
            <a:r>
              <a:rPr lang="en-US" b="1" dirty="0">
                <a:solidFill>
                  <a:srgbClr val="FF0000"/>
                </a:solidFill>
              </a:rPr>
              <a:t>Must be discussed and agreed on with communities</a:t>
            </a:r>
            <a:endParaRPr lang="en-GB" b="1" dirty="0">
              <a:solidFill>
                <a:srgbClr val="FF0000"/>
              </a:solidFill>
            </a:endParaRPr>
          </a:p>
        </p:txBody>
      </p:sp>
      <p:sp>
        <p:nvSpPr>
          <p:cNvPr id="40" name="Rectangle 39">
            <a:extLst>
              <a:ext uri="{FF2B5EF4-FFF2-40B4-BE49-F238E27FC236}">
                <a16:creationId xmlns:a16="http://schemas.microsoft.com/office/drawing/2014/main" id="{59DCA5D1-B3E3-4EBE-9DD3-B274917DF2C0}"/>
              </a:ext>
            </a:extLst>
          </p:cNvPr>
          <p:cNvSpPr/>
          <p:nvPr/>
        </p:nvSpPr>
        <p:spPr>
          <a:xfrm>
            <a:off x="1715512" y="102037"/>
            <a:ext cx="178696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Household Toilet</a:t>
            </a:r>
            <a:endParaRPr lang="en-US" dirty="0"/>
          </a:p>
        </p:txBody>
      </p:sp>
      <p:pic>
        <p:nvPicPr>
          <p:cNvPr id="28" name="Picture 27" descr="A picture containing text, accessory, case&#10;&#10;Description automatically generated">
            <a:extLst>
              <a:ext uri="{FF2B5EF4-FFF2-40B4-BE49-F238E27FC236}">
                <a16:creationId xmlns:a16="http://schemas.microsoft.com/office/drawing/2014/main" id="{E99A964F-B715-4AEF-8149-1226A514CAE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128739" y="3332756"/>
            <a:ext cx="1615879" cy="1270988"/>
          </a:xfrm>
          <a:prstGeom prst="rect">
            <a:avLst/>
          </a:prstGeom>
        </p:spPr>
      </p:pic>
    </p:spTree>
    <p:extLst>
      <p:ext uri="{BB962C8B-B14F-4D97-AF65-F5344CB8AC3E}">
        <p14:creationId xmlns:p14="http://schemas.microsoft.com/office/powerpoint/2010/main" val="3827006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5"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7"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6B9F8F8B-C4D0-4116-8447-82AABD5DC556}"/>
              </a:ext>
            </a:extLst>
          </p:cNvPr>
          <p:cNvSpPr/>
          <p:nvPr/>
        </p:nvSpPr>
        <p:spPr>
          <a:xfrm>
            <a:off x="120211" y="256562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Household toilet</a:t>
            </a:r>
            <a:endParaRPr lang="en-US" sz="900" dirty="0">
              <a:solidFill>
                <a:schemeClr val="tx1"/>
              </a:solidFill>
            </a:endParaRPr>
          </a:p>
        </p:txBody>
      </p:sp>
      <p:sp>
        <p:nvSpPr>
          <p:cNvPr id="21" name="Rectangle 20">
            <a:hlinkClick r:id="rId17" action="ppaction://hlinksldjump"/>
            <a:extLst>
              <a:ext uri="{FF2B5EF4-FFF2-40B4-BE49-F238E27FC236}">
                <a16:creationId xmlns:a16="http://schemas.microsoft.com/office/drawing/2014/main" id="{0AF27ECB-3F06-448F-9F15-52AF3375BAC7}"/>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2" name="Rectangle 21">
            <a:hlinkClick r:id="rId18" action="ppaction://hlinksldjump"/>
            <a:extLst>
              <a:ext uri="{FF2B5EF4-FFF2-40B4-BE49-F238E27FC236}">
                <a16:creationId xmlns:a16="http://schemas.microsoft.com/office/drawing/2014/main" id="{EDD45054-7975-45F4-A5FE-87971C519E3C}"/>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23" name="Rectangle 22">
            <a:hlinkClick r:id="rId19" action="ppaction://hlinksldjump"/>
            <a:extLst>
              <a:ext uri="{FF2B5EF4-FFF2-40B4-BE49-F238E27FC236}">
                <a16:creationId xmlns:a16="http://schemas.microsoft.com/office/drawing/2014/main" id="{DE1F37E6-7FAE-476C-B420-7E6B8A19AD66}"/>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24" name="Rectangle 23">
            <a:hlinkClick r:id="rId20" action="ppaction://hlinksldjump"/>
            <a:extLst>
              <a:ext uri="{FF2B5EF4-FFF2-40B4-BE49-F238E27FC236}">
                <a16:creationId xmlns:a16="http://schemas.microsoft.com/office/drawing/2014/main" id="{4A4A23E1-4CDB-4BE6-91ED-333298B3E02E}"/>
              </a:ext>
            </a:extLst>
          </p:cNvPr>
          <p:cNvSpPr/>
          <p:nvPr/>
        </p:nvSpPr>
        <p:spPr>
          <a:xfrm>
            <a:off x="-3"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2DCB3DDD-B1C8-454C-8CDB-CD9E336EB60D}"/>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74892090-2D6E-41A0-998B-CB2B556A879B}"/>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Beginning 26">
            <a:hlinkClick r:id="rId21" action="ppaction://hlinksldjump" highlightClick="1"/>
            <a:extLst>
              <a:ext uri="{FF2B5EF4-FFF2-40B4-BE49-F238E27FC236}">
                <a16:creationId xmlns:a16="http://schemas.microsoft.com/office/drawing/2014/main" id="{BD4687CA-2F12-4234-A6BD-C534B863A046}"/>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38DA3F21-66E1-490E-BF29-8199CF0C7278}"/>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4C613E-44B1-4894-BF64-A5FF6FA96EF4}"/>
              </a:ext>
            </a:extLst>
          </p:cNvPr>
          <p:cNvSpPr txBox="1"/>
          <p:nvPr/>
        </p:nvSpPr>
        <p:spPr>
          <a:xfrm>
            <a:off x="2921454" y="103564"/>
            <a:ext cx="5541399" cy="646331"/>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Motivating families to construct their own toilets through participatory approaches, e.g. CLTS</a:t>
            </a:r>
            <a:endParaRPr lang="en-US" dirty="0"/>
          </a:p>
        </p:txBody>
      </p:sp>
      <p:pic>
        <p:nvPicPr>
          <p:cNvPr id="31" name="Graphic 30" descr="Calculator">
            <a:extLst>
              <a:ext uri="{FF2B5EF4-FFF2-40B4-BE49-F238E27FC236}">
                <a16:creationId xmlns:a16="http://schemas.microsoft.com/office/drawing/2014/main" id="{63E04169-3223-4DA4-85C2-51199B70E5D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23222" y="3768122"/>
            <a:ext cx="914400" cy="914400"/>
          </a:xfrm>
          <a:prstGeom prst="rect">
            <a:avLst/>
          </a:prstGeom>
        </p:spPr>
      </p:pic>
      <p:grpSp>
        <p:nvGrpSpPr>
          <p:cNvPr id="35" name="Group 34">
            <a:extLst>
              <a:ext uri="{FF2B5EF4-FFF2-40B4-BE49-F238E27FC236}">
                <a16:creationId xmlns:a16="http://schemas.microsoft.com/office/drawing/2014/main" id="{7E7E75EB-1644-47B1-BC41-7653D25BBA63}"/>
              </a:ext>
            </a:extLst>
          </p:cNvPr>
          <p:cNvGrpSpPr/>
          <p:nvPr/>
        </p:nvGrpSpPr>
        <p:grpSpPr>
          <a:xfrm>
            <a:off x="2318018" y="4264277"/>
            <a:ext cx="970350" cy="539953"/>
            <a:chOff x="2345917" y="4029834"/>
            <a:chExt cx="1093558" cy="639270"/>
          </a:xfrm>
        </p:grpSpPr>
        <p:sp>
          <p:nvSpPr>
            <p:cNvPr id="32" name="Freeform: Shape 31">
              <a:extLst>
                <a:ext uri="{FF2B5EF4-FFF2-40B4-BE49-F238E27FC236}">
                  <a16:creationId xmlns:a16="http://schemas.microsoft.com/office/drawing/2014/main" id="{5BE1D293-CD65-4D18-AB80-2BA5D9F29DD3}"/>
                </a:ext>
              </a:extLst>
            </p:cNvPr>
            <p:cNvSpPr/>
            <p:nvPr/>
          </p:nvSpPr>
          <p:spPr>
            <a:xfrm>
              <a:off x="2345917" y="4296871"/>
              <a:ext cx="1093558" cy="372233"/>
            </a:xfrm>
            <a:custGeom>
              <a:avLst/>
              <a:gdLst>
                <a:gd name="connsiteX0" fmla="*/ 8865 w 1093558"/>
                <a:gd name="connsiteY0" fmla="*/ 299405 h 372233"/>
                <a:gd name="connsiteX1" fmla="*/ 8865 w 1093558"/>
                <a:gd name="connsiteY1" fmla="*/ 299405 h 372233"/>
                <a:gd name="connsiteX2" fmla="*/ 8865 w 1093558"/>
                <a:gd name="connsiteY2" fmla="*/ 186117 h 372233"/>
                <a:gd name="connsiteX3" fmla="*/ 16957 w 1093558"/>
                <a:gd name="connsiteY3" fmla="*/ 161841 h 372233"/>
                <a:gd name="connsiteX4" fmla="*/ 33141 w 1093558"/>
                <a:gd name="connsiteY4" fmla="*/ 145656 h 372233"/>
                <a:gd name="connsiteX5" fmla="*/ 81694 w 1093558"/>
                <a:gd name="connsiteY5" fmla="*/ 113288 h 372233"/>
                <a:gd name="connsiteX6" fmla="*/ 146430 w 1093558"/>
                <a:gd name="connsiteY6" fmla="*/ 89012 h 372233"/>
                <a:gd name="connsiteX7" fmla="*/ 194982 w 1093558"/>
                <a:gd name="connsiteY7" fmla="*/ 72828 h 372233"/>
                <a:gd name="connsiteX8" fmla="*/ 227350 w 1093558"/>
                <a:gd name="connsiteY8" fmla="*/ 56644 h 372233"/>
                <a:gd name="connsiteX9" fmla="*/ 292087 w 1093558"/>
                <a:gd name="connsiteY9" fmla="*/ 40460 h 372233"/>
                <a:gd name="connsiteX10" fmla="*/ 364915 w 1093558"/>
                <a:gd name="connsiteY10" fmla="*/ 16184 h 372233"/>
                <a:gd name="connsiteX11" fmla="*/ 389191 w 1093558"/>
                <a:gd name="connsiteY11" fmla="*/ 8092 h 372233"/>
                <a:gd name="connsiteX12" fmla="*/ 453927 w 1093558"/>
                <a:gd name="connsiteY12" fmla="*/ 0 h 372233"/>
                <a:gd name="connsiteX13" fmla="*/ 720964 w 1093558"/>
                <a:gd name="connsiteY13" fmla="*/ 8092 h 372233"/>
                <a:gd name="connsiteX14" fmla="*/ 785701 w 1093558"/>
                <a:gd name="connsiteY14" fmla="*/ 24276 h 372233"/>
                <a:gd name="connsiteX15" fmla="*/ 818069 w 1093558"/>
                <a:gd name="connsiteY15" fmla="*/ 40460 h 372233"/>
                <a:gd name="connsiteX16" fmla="*/ 882805 w 1093558"/>
                <a:gd name="connsiteY16" fmla="*/ 56644 h 372233"/>
                <a:gd name="connsiteX17" fmla="*/ 939449 w 1093558"/>
                <a:gd name="connsiteY17" fmla="*/ 72828 h 372233"/>
                <a:gd name="connsiteX18" fmla="*/ 963725 w 1093558"/>
                <a:gd name="connsiteY18" fmla="*/ 80920 h 372233"/>
                <a:gd name="connsiteX19" fmla="*/ 1077014 w 1093558"/>
                <a:gd name="connsiteY19" fmla="*/ 89012 h 372233"/>
                <a:gd name="connsiteX20" fmla="*/ 1085106 w 1093558"/>
                <a:gd name="connsiteY20" fmla="*/ 113288 h 372233"/>
                <a:gd name="connsiteX21" fmla="*/ 1085106 w 1093558"/>
                <a:gd name="connsiteY21" fmla="*/ 234669 h 372233"/>
                <a:gd name="connsiteX22" fmla="*/ 1028462 w 1093558"/>
                <a:gd name="connsiteY22" fmla="*/ 275129 h 372233"/>
                <a:gd name="connsiteX23" fmla="*/ 988002 w 1093558"/>
                <a:gd name="connsiteY23" fmla="*/ 307497 h 372233"/>
                <a:gd name="connsiteX24" fmla="*/ 915173 w 1093558"/>
                <a:gd name="connsiteY24" fmla="*/ 331773 h 372233"/>
                <a:gd name="connsiteX25" fmla="*/ 882805 w 1093558"/>
                <a:gd name="connsiteY25" fmla="*/ 347957 h 372233"/>
                <a:gd name="connsiteX26" fmla="*/ 809977 w 1093558"/>
                <a:gd name="connsiteY26" fmla="*/ 372233 h 372233"/>
                <a:gd name="connsiteX27" fmla="*/ 567216 w 1093558"/>
                <a:gd name="connsiteY27" fmla="*/ 347957 h 372233"/>
                <a:gd name="connsiteX28" fmla="*/ 510571 w 1093558"/>
                <a:gd name="connsiteY28" fmla="*/ 323681 h 372233"/>
                <a:gd name="connsiteX29" fmla="*/ 478203 w 1093558"/>
                <a:gd name="connsiteY29" fmla="*/ 315589 h 372233"/>
                <a:gd name="connsiteX30" fmla="*/ 453927 w 1093558"/>
                <a:gd name="connsiteY30" fmla="*/ 307497 h 372233"/>
                <a:gd name="connsiteX31" fmla="*/ 421559 w 1093558"/>
                <a:gd name="connsiteY31" fmla="*/ 299405 h 372233"/>
                <a:gd name="connsiteX32" fmla="*/ 397283 w 1093558"/>
                <a:gd name="connsiteY32" fmla="*/ 291313 h 372233"/>
                <a:gd name="connsiteX33" fmla="*/ 316363 w 1093558"/>
                <a:gd name="connsiteY33" fmla="*/ 275129 h 372233"/>
                <a:gd name="connsiteX34" fmla="*/ 8865 w 1093558"/>
                <a:gd name="connsiteY34" fmla="*/ 299405 h 3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93558" h="372233">
                  <a:moveTo>
                    <a:pt x="8865" y="299405"/>
                  </a:moveTo>
                  <a:lnTo>
                    <a:pt x="8865" y="299405"/>
                  </a:lnTo>
                  <a:cubicBezTo>
                    <a:pt x="990" y="220659"/>
                    <a:pt x="-6345" y="239351"/>
                    <a:pt x="8865" y="186117"/>
                  </a:cubicBezTo>
                  <a:cubicBezTo>
                    <a:pt x="11208" y="177915"/>
                    <a:pt x="12569" y="169155"/>
                    <a:pt x="16957" y="161841"/>
                  </a:cubicBezTo>
                  <a:cubicBezTo>
                    <a:pt x="20882" y="155299"/>
                    <a:pt x="27037" y="150234"/>
                    <a:pt x="33141" y="145656"/>
                  </a:cubicBezTo>
                  <a:cubicBezTo>
                    <a:pt x="48702" y="133985"/>
                    <a:pt x="63241" y="119439"/>
                    <a:pt x="81694" y="113288"/>
                  </a:cubicBezTo>
                  <a:cubicBezTo>
                    <a:pt x="153842" y="89239"/>
                    <a:pt x="39995" y="127716"/>
                    <a:pt x="146430" y="89012"/>
                  </a:cubicBezTo>
                  <a:cubicBezTo>
                    <a:pt x="162462" y="83182"/>
                    <a:pt x="179143" y="79164"/>
                    <a:pt x="194982" y="72828"/>
                  </a:cubicBezTo>
                  <a:cubicBezTo>
                    <a:pt x="206182" y="68348"/>
                    <a:pt x="215906" y="60459"/>
                    <a:pt x="227350" y="56644"/>
                  </a:cubicBezTo>
                  <a:cubicBezTo>
                    <a:pt x="248452" y="49610"/>
                    <a:pt x="270985" y="47494"/>
                    <a:pt x="292087" y="40460"/>
                  </a:cubicBezTo>
                  <a:lnTo>
                    <a:pt x="364915" y="16184"/>
                  </a:lnTo>
                  <a:cubicBezTo>
                    <a:pt x="373007" y="13487"/>
                    <a:pt x="380727" y="9150"/>
                    <a:pt x="389191" y="8092"/>
                  </a:cubicBezTo>
                  <a:lnTo>
                    <a:pt x="453927" y="0"/>
                  </a:lnTo>
                  <a:cubicBezTo>
                    <a:pt x="542939" y="2697"/>
                    <a:pt x="632034" y="3411"/>
                    <a:pt x="720964" y="8092"/>
                  </a:cubicBezTo>
                  <a:cubicBezTo>
                    <a:pt x="735403" y="8852"/>
                    <a:pt x="769701" y="17419"/>
                    <a:pt x="785701" y="24276"/>
                  </a:cubicBezTo>
                  <a:cubicBezTo>
                    <a:pt x="796789" y="29028"/>
                    <a:pt x="806625" y="36645"/>
                    <a:pt x="818069" y="40460"/>
                  </a:cubicBezTo>
                  <a:cubicBezTo>
                    <a:pt x="839170" y="47494"/>
                    <a:pt x="861704" y="49610"/>
                    <a:pt x="882805" y="56644"/>
                  </a:cubicBezTo>
                  <a:cubicBezTo>
                    <a:pt x="941011" y="76046"/>
                    <a:pt x="868324" y="52506"/>
                    <a:pt x="939449" y="72828"/>
                  </a:cubicBezTo>
                  <a:cubicBezTo>
                    <a:pt x="947651" y="75171"/>
                    <a:pt x="955254" y="79923"/>
                    <a:pt x="963725" y="80920"/>
                  </a:cubicBezTo>
                  <a:cubicBezTo>
                    <a:pt x="1001325" y="85343"/>
                    <a:pt x="1039251" y="86315"/>
                    <a:pt x="1077014" y="89012"/>
                  </a:cubicBezTo>
                  <a:cubicBezTo>
                    <a:pt x="1079711" y="97104"/>
                    <a:pt x="1083433" y="104924"/>
                    <a:pt x="1085106" y="113288"/>
                  </a:cubicBezTo>
                  <a:cubicBezTo>
                    <a:pt x="1092942" y="152468"/>
                    <a:pt x="1099362" y="195465"/>
                    <a:pt x="1085106" y="234669"/>
                  </a:cubicBezTo>
                  <a:cubicBezTo>
                    <a:pt x="1076624" y="257995"/>
                    <a:pt x="1045427" y="263819"/>
                    <a:pt x="1028462" y="275129"/>
                  </a:cubicBezTo>
                  <a:cubicBezTo>
                    <a:pt x="1014091" y="284709"/>
                    <a:pt x="1002812" y="298611"/>
                    <a:pt x="988002" y="307497"/>
                  </a:cubicBezTo>
                  <a:cubicBezTo>
                    <a:pt x="948647" y="331110"/>
                    <a:pt x="952880" y="317633"/>
                    <a:pt x="915173" y="331773"/>
                  </a:cubicBezTo>
                  <a:cubicBezTo>
                    <a:pt x="903878" y="336009"/>
                    <a:pt x="894064" y="343627"/>
                    <a:pt x="882805" y="347957"/>
                  </a:cubicBezTo>
                  <a:cubicBezTo>
                    <a:pt x="858921" y="357143"/>
                    <a:pt x="809977" y="372233"/>
                    <a:pt x="809977" y="372233"/>
                  </a:cubicBezTo>
                  <a:cubicBezTo>
                    <a:pt x="727287" y="365342"/>
                    <a:pt x="650255" y="359820"/>
                    <a:pt x="567216" y="347957"/>
                  </a:cubicBezTo>
                  <a:cubicBezTo>
                    <a:pt x="545577" y="344866"/>
                    <a:pt x="530655" y="331212"/>
                    <a:pt x="510571" y="323681"/>
                  </a:cubicBezTo>
                  <a:cubicBezTo>
                    <a:pt x="500158" y="319776"/>
                    <a:pt x="488896" y="318644"/>
                    <a:pt x="478203" y="315589"/>
                  </a:cubicBezTo>
                  <a:cubicBezTo>
                    <a:pt x="470001" y="313246"/>
                    <a:pt x="462129" y="309840"/>
                    <a:pt x="453927" y="307497"/>
                  </a:cubicBezTo>
                  <a:cubicBezTo>
                    <a:pt x="443234" y="304442"/>
                    <a:pt x="432252" y="302460"/>
                    <a:pt x="421559" y="299405"/>
                  </a:cubicBezTo>
                  <a:cubicBezTo>
                    <a:pt x="413357" y="297062"/>
                    <a:pt x="405485" y="293656"/>
                    <a:pt x="397283" y="291313"/>
                  </a:cubicBezTo>
                  <a:cubicBezTo>
                    <a:pt x="377563" y="285679"/>
                    <a:pt x="333743" y="275553"/>
                    <a:pt x="316363" y="275129"/>
                  </a:cubicBezTo>
                  <a:cubicBezTo>
                    <a:pt x="221984" y="272827"/>
                    <a:pt x="60115" y="295359"/>
                    <a:pt x="8865" y="299405"/>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7AD0B84-8D97-4CF1-AAC1-48EAAD3239F5}"/>
                </a:ext>
              </a:extLst>
            </p:cNvPr>
            <p:cNvSpPr/>
            <p:nvPr/>
          </p:nvSpPr>
          <p:spPr>
            <a:xfrm>
              <a:off x="2519520" y="4152383"/>
              <a:ext cx="746351" cy="404602"/>
            </a:xfrm>
            <a:custGeom>
              <a:avLst/>
              <a:gdLst>
                <a:gd name="connsiteX0" fmla="*/ 170330 w 746351"/>
                <a:gd name="connsiteY0" fmla="*/ 356049 h 404602"/>
                <a:gd name="connsiteX1" fmla="*/ 170330 w 746351"/>
                <a:gd name="connsiteY1" fmla="*/ 356049 h 404602"/>
                <a:gd name="connsiteX2" fmla="*/ 57042 w 746351"/>
                <a:gd name="connsiteY2" fmla="*/ 323681 h 404602"/>
                <a:gd name="connsiteX3" fmla="*/ 32766 w 746351"/>
                <a:gd name="connsiteY3" fmla="*/ 299405 h 404602"/>
                <a:gd name="connsiteX4" fmla="*/ 8490 w 746351"/>
                <a:gd name="connsiteY4" fmla="*/ 234669 h 404602"/>
                <a:gd name="connsiteX5" fmla="*/ 398 w 746351"/>
                <a:gd name="connsiteY5" fmla="*/ 202301 h 404602"/>
                <a:gd name="connsiteX6" fmla="*/ 8490 w 746351"/>
                <a:gd name="connsiteY6" fmla="*/ 105196 h 404602"/>
                <a:gd name="connsiteX7" fmla="*/ 73226 w 746351"/>
                <a:gd name="connsiteY7" fmla="*/ 56644 h 404602"/>
                <a:gd name="connsiteX8" fmla="*/ 154146 w 746351"/>
                <a:gd name="connsiteY8" fmla="*/ 24276 h 404602"/>
                <a:gd name="connsiteX9" fmla="*/ 194607 w 746351"/>
                <a:gd name="connsiteY9" fmla="*/ 16184 h 404602"/>
                <a:gd name="connsiteX10" fmla="*/ 226975 w 746351"/>
                <a:gd name="connsiteY10" fmla="*/ 8092 h 404602"/>
                <a:gd name="connsiteX11" fmla="*/ 299803 w 746351"/>
                <a:gd name="connsiteY11" fmla="*/ 0 h 404602"/>
                <a:gd name="connsiteX12" fmla="*/ 453552 w 746351"/>
                <a:gd name="connsiteY12" fmla="*/ 8092 h 404602"/>
                <a:gd name="connsiteX13" fmla="*/ 502104 w 746351"/>
                <a:gd name="connsiteY13" fmla="*/ 24276 h 404602"/>
                <a:gd name="connsiteX14" fmla="*/ 534472 w 746351"/>
                <a:gd name="connsiteY14" fmla="*/ 32368 h 404602"/>
                <a:gd name="connsiteX15" fmla="*/ 558748 w 746351"/>
                <a:gd name="connsiteY15" fmla="*/ 48552 h 404602"/>
                <a:gd name="connsiteX16" fmla="*/ 631576 w 746351"/>
                <a:gd name="connsiteY16" fmla="*/ 72828 h 404602"/>
                <a:gd name="connsiteX17" fmla="*/ 655853 w 746351"/>
                <a:gd name="connsiteY17" fmla="*/ 89012 h 404602"/>
                <a:gd name="connsiteX18" fmla="*/ 680129 w 746351"/>
                <a:gd name="connsiteY18" fmla="*/ 97104 h 404602"/>
                <a:gd name="connsiteX19" fmla="*/ 696313 w 746351"/>
                <a:gd name="connsiteY19" fmla="*/ 121380 h 404602"/>
                <a:gd name="connsiteX20" fmla="*/ 720589 w 746351"/>
                <a:gd name="connsiteY20" fmla="*/ 145656 h 404602"/>
                <a:gd name="connsiteX21" fmla="*/ 744865 w 746351"/>
                <a:gd name="connsiteY21" fmla="*/ 226577 h 404602"/>
                <a:gd name="connsiteX22" fmla="*/ 720589 w 746351"/>
                <a:gd name="connsiteY22" fmla="*/ 372233 h 404602"/>
                <a:gd name="connsiteX23" fmla="*/ 680129 w 746351"/>
                <a:gd name="connsiteY23" fmla="*/ 396510 h 404602"/>
                <a:gd name="connsiteX24" fmla="*/ 647760 w 746351"/>
                <a:gd name="connsiteY24" fmla="*/ 404602 h 404602"/>
                <a:gd name="connsiteX25" fmla="*/ 453552 w 746351"/>
                <a:gd name="connsiteY25" fmla="*/ 396510 h 404602"/>
                <a:gd name="connsiteX26" fmla="*/ 364539 w 746351"/>
                <a:gd name="connsiteY26" fmla="*/ 364141 h 404602"/>
                <a:gd name="connsiteX27" fmla="*/ 307895 w 746351"/>
                <a:gd name="connsiteY27" fmla="*/ 356049 h 404602"/>
                <a:gd name="connsiteX28" fmla="*/ 170330 w 746351"/>
                <a:gd name="connsiteY28" fmla="*/ 356049 h 40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6351" h="404602">
                  <a:moveTo>
                    <a:pt x="170330" y="356049"/>
                  </a:moveTo>
                  <a:lnTo>
                    <a:pt x="170330" y="356049"/>
                  </a:lnTo>
                  <a:cubicBezTo>
                    <a:pt x="144099" y="350220"/>
                    <a:pt x="85091" y="341212"/>
                    <a:pt x="57042" y="323681"/>
                  </a:cubicBezTo>
                  <a:cubicBezTo>
                    <a:pt x="47338" y="317616"/>
                    <a:pt x="40858" y="307497"/>
                    <a:pt x="32766" y="299405"/>
                  </a:cubicBezTo>
                  <a:cubicBezTo>
                    <a:pt x="11995" y="216322"/>
                    <a:pt x="40226" y="319300"/>
                    <a:pt x="8490" y="234669"/>
                  </a:cubicBezTo>
                  <a:cubicBezTo>
                    <a:pt x="4585" y="224256"/>
                    <a:pt x="3095" y="213090"/>
                    <a:pt x="398" y="202301"/>
                  </a:cubicBezTo>
                  <a:cubicBezTo>
                    <a:pt x="3095" y="169933"/>
                    <a:pt x="-6036" y="134248"/>
                    <a:pt x="8490" y="105196"/>
                  </a:cubicBezTo>
                  <a:cubicBezTo>
                    <a:pt x="20553" y="81070"/>
                    <a:pt x="48182" y="66662"/>
                    <a:pt x="73226" y="56644"/>
                  </a:cubicBezTo>
                  <a:cubicBezTo>
                    <a:pt x="100199" y="45855"/>
                    <a:pt x="125659" y="29973"/>
                    <a:pt x="154146" y="24276"/>
                  </a:cubicBezTo>
                  <a:cubicBezTo>
                    <a:pt x="167633" y="21579"/>
                    <a:pt x="181180" y="19168"/>
                    <a:pt x="194607" y="16184"/>
                  </a:cubicBezTo>
                  <a:cubicBezTo>
                    <a:pt x="205464" y="13771"/>
                    <a:pt x="215983" y="9783"/>
                    <a:pt x="226975" y="8092"/>
                  </a:cubicBezTo>
                  <a:cubicBezTo>
                    <a:pt x="251116" y="4378"/>
                    <a:pt x="275527" y="2697"/>
                    <a:pt x="299803" y="0"/>
                  </a:cubicBezTo>
                  <a:cubicBezTo>
                    <a:pt x="351053" y="2697"/>
                    <a:pt x="402597" y="1977"/>
                    <a:pt x="453552" y="8092"/>
                  </a:cubicBezTo>
                  <a:cubicBezTo>
                    <a:pt x="470490" y="10125"/>
                    <a:pt x="485554" y="20138"/>
                    <a:pt x="502104" y="24276"/>
                  </a:cubicBezTo>
                  <a:lnTo>
                    <a:pt x="534472" y="32368"/>
                  </a:lnTo>
                  <a:cubicBezTo>
                    <a:pt x="542564" y="37763"/>
                    <a:pt x="550049" y="44203"/>
                    <a:pt x="558748" y="48552"/>
                  </a:cubicBezTo>
                  <a:cubicBezTo>
                    <a:pt x="589220" y="63788"/>
                    <a:pt x="600670" y="65101"/>
                    <a:pt x="631576" y="72828"/>
                  </a:cubicBezTo>
                  <a:cubicBezTo>
                    <a:pt x="639668" y="78223"/>
                    <a:pt x="647154" y="84663"/>
                    <a:pt x="655853" y="89012"/>
                  </a:cubicBezTo>
                  <a:cubicBezTo>
                    <a:pt x="663482" y="92827"/>
                    <a:pt x="673468" y="91776"/>
                    <a:pt x="680129" y="97104"/>
                  </a:cubicBezTo>
                  <a:cubicBezTo>
                    <a:pt x="687723" y="103179"/>
                    <a:pt x="690087" y="113909"/>
                    <a:pt x="696313" y="121380"/>
                  </a:cubicBezTo>
                  <a:cubicBezTo>
                    <a:pt x="703639" y="130171"/>
                    <a:pt x="712497" y="137564"/>
                    <a:pt x="720589" y="145656"/>
                  </a:cubicBezTo>
                  <a:cubicBezTo>
                    <a:pt x="740290" y="204760"/>
                    <a:pt x="732635" y="177659"/>
                    <a:pt x="744865" y="226577"/>
                  </a:cubicBezTo>
                  <a:cubicBezTo>
                    <a:pt x="743456" y="247712"/>
                    <a:pt x="757508" y="340588"/>
                    <a:pt x="720589" y="372233"/>
                  </a:cubicBezTo>
                  <a:cubicBezTo>
                    <a:pt x="708647" y="382469"/>
                    <a:pt x="694502" y="390122"/>
                    <a:pt x="680129" y="396510"/>
                  </a:cubicBezTo>
                  <a:cubicBezTo>
                    <a:pt x="669966" y="401027"/>
                    <a:pt x="658550" y="401905"/>
                    <a:pt x="647760" y="404602"/>
                  </a:cubicBezTo>
                  <a:cubicBezTo>
                    <a:pt x="583024" y="401905"/>
                    <a:pt x="518191" y="400968"/>
                    <a:pt x="453552" y="396510"/>
                  </a:cubicBezTo>
                  <a:cubicBezTo>
                    <a:pt x="390036" y="392129"/>
                    <a:pt x="432381" y="385015"/>
                    <a:pt x="364539" y="364141"/>
                  </a:cubicBezTo>
                  <a:cubicBezTo>
                    <a:pt x="346309" y="358532"/>
                    <a:pt x="326776" y="358746"/>
                    <a:pt x="307895" y="356049"/>
                  </a:cubicBezTo>
                  <a:cubicBezTo>
                    <a:pt x="231195" y="330482"/>
                    <a:pt x="193257" y="356049"/>
                    <a:pt x="170330" y="356049"/>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84A1D74D-6630-4793-8CF9-26CA1E8AA0DC}"/>
                </a:ext>
              </a:extLst>
            </p:cNvPr>
            <p:cNvSpPr/>
            <p:nvPr/>
          </p:nvSpPr>
          <p:spPr>
            <a:xfrm>
              <a:off x="2718924" y="4029834"/>
              <a:ext cx="347957" cy="268158"/>
            </a:xfrm>
            <a:custGeom>
              <a:avLst/>
              <a:gdLst>
                <a:gd name="connsiteX0" fmla="*/ 105196 w 347957"/>
                <a:gd name="connsiteY0" fmla="*/ 242761 h 268158"/>
                <a:gd name="connsiteX1" fmla="*/ 105196 w 347957"/>
                <a:gd name="connsiteY1" fmla="*/ 242761 h 268158"/>
                <a:gd name="connsiteX2" fmla="*/ 48552 w 347957"/>
                <a:gd name="connsiteY2" fmla="*/ 202301 h 268158"/>
                <a:gd name="connsiteX3" fmla="*/ 24276 w 347957"/>
                <a:gd name="connsiteY3" fmla="*/ 153748 h 268158"/>
                <a:gd name="connsiteX4" fmla="*/ 0 w 347957"/>
                <a:gd name="connsiteY4" fmla="*/ 105196 h 268158"/>
                <a:gd name="connsiteX5" fmla="*/ 8092 w 347957"/>
                <a:gd name="connsiteY5" fmla="*/ 72828 h 268158"/>
                <a:gd name="connsiteX6" fmla="*/ 56644 w 347957"/>
                <a:gd name="connsiteY6" fmla="*/ 40460 h 268158"/>
                <a:gd name="connsiteX7" fmla="*/ 89012 w 347957"/>
                <a:gd name="connsiteY7" fmla="*/ 24276 h 268158"/>
                <a:gd name="connsiteX8" fmla="*/ 113288 w 347957"/>
                <a:gd name="connsiteY8" fmla="*/ 16184 h 268158"/>
                <a:gd name="connsiteX9" fmla="*/ 186117 w 347957"/>
                <a:gd name="connsiteY9" fmla="*/ 0 h 268158"/>
                <a:gd name="connsiteX10" fmla="*/ 283221 w 347957"/>
                <a:gd name="connsiteY10" fmla="*/ 16184 h 268158"/>
                <a:gd name="connsiteX11" fmla="*/ 307497 w 347957"/>
                <a:gd name="connsiteY11" fmla="*/ 64736 h 268158"/>
                <a:gd name="connsiteX12" fmla="*/ 323681 w 347957"/>
                <a:gd name="connsiteY12" fmla="*/ 89012 h 268158"/>
                <a:gd name="connsiteX13" fmla="*/ 331773 w 347957"/>
                <a:gd name="connsiteY13" fmla="*/ 113288 h 268158"/>
                <a:gd name="connsiteX14" fmla="*/ 347957 w 347957"/>
                <a:gd name="connsiteY14" fmla="*/ 153748 h 268158"/>
                <a:gd name="connsiteX15" fmla="*/ 339865 w 347957"/>
                <a:gd name="connsiteY15" fmla="*/ 242761 h 268158"/>
                <a:gd name="connsiteX16" fmla="*/ 307497 w 347957"/>
                <a:gd name="connsiteY16" fmla="*/ 267037 h 268158"/>
                <a:gd name="connsiteX17" fmla="*/ 161841 w 347957"/>
                <a:gd name="connsiteY17" fmla="*/ 258945 h 268158"/>
                <a:gd name="connsiteX18" fmla="*/ 89012 w 347957"/>
                <a:gd name="connsiteY18" fmla="*/ 242761 h 268158"/>
                <a:gd name="connsiteX19" fmla="*/ 105196 w 347957"/>
                <a:gd name="connsiteY19" fmla="*/ 242761 h 26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957" h="268158">
                  <a:moveTo>
                    <a:pt x="105196" y="242761"/>
                  </a:moveTo>
                  <a:lnTo>
                    <a:pt x="105196" y="242761"/>
                  </a:lnTo>
                  <a:cubicBezTo>
                    <a:pt x="86315" y="229274"/>
                    <a:pt x="65894" y="217717"/>
                    <a:pt x="48552" y="202301"/>
                  </a:cubicBezTo>
                  <a:cubicBezTo>
                    <a:pt x="27681" y="183749"/>
                    <a:pt x="35405" y="176005"/>
                    <a:pt x="24276" y="153748"/>
                  </a:cubicBezTo>
                  <a:cubicBezTo>
                    <a:pt x="-7097" y="91002"/>
                    <a:pt x="20339" y="166214"/>
                    <a:pt x="0" y="105196"/>
                  </a:cubicBezTo>
                  <a:cubicBezTo>
                    <a:pt x="2697" y="94407"/>
                    <a:pt x="2574" y="82484"/>
                    <a:pt x="8092" y="72828"/>
                  </a:cubicBezTo>
                  <a:cubicBezTo>
                    <a:pt x="24595" y="43948"/>
                    <a:pt x="31801" y="51107"/>
                    <a:pt x="56644" y="40460"/>
                  </a:cubicBezTo>
                  <a:cubicBezTo>
                    <a:pt x="67732" y="35708"/>
                    <a:pt x="77924" y="29028"/>
                    <a:pt x="89012" y="24276"/>
                  </a:cubicBezTo>
                  <a:cubicBezTo>
                    <a:pt x="96852" y="20916"/>
                    <a:pt x="105086" y="18527"/>
                    <a:pt x="113288" y="16184"/>
                  </a:cubicBezTo>
                  <a:cubicBezTo>
                    <a:pt x="139951" y="8566"/>
                    <a:pt x="158309" y="5562"/>
                    <a:pt x="186117" y="0"/>
                  </a:cubicBezTo>
                  <a:cubicBezTo>
                    <a:pt x="218485" y="5395"/>
                    <a:pt x="252318" y="5147"/>
                    <a:pt x="283221" y="16184"/>
                  </a:cubicBezTo>
                  <a:cubicBezTo>
                    <a:pt x="297337" y="21225"/>
                    <a:pt x="302293" y="54328"/>
                    <a:pt x="307497" y="64736"/>
                  </a:cubicBezTo>
                  <a:cubicBezTo>
                    <a:pt x="311846" y="73435"/>
                    <a:pt x="319332" y="80313"/>
                    <a:pt x="323681" y="89012"/>
                  </a:cubicBezTo>
                  <a:cubicBezTo>
                    <a:pt x="327496" y="96641"/>
                    <a:pt x="328778" y="105301"/>
                    <a:pt x="331773" y="113288"/>
                  </a:cubicBezTo>
                  <a:cubicBezTo>
                    <a:pt x="336873" y="126889"/>
                    <a:pt x="342562" y="140261"/>
                    <a:pt x="347957" y="153748"/>
                  </a:cubicBezTo>
                  <a:cubicBezTo>
                    <a:pt x="345260" y="183419"/>
                    <a:pt x="349886" y="214703"/>
                    <a:pt x="339865" y="242761"/>
                  </a:cubicBezTo>
                  <a:cubicBezTo>
                    <a:pt x="335329" y="255462"/>
                    <a:pt x="320928" y="265816"/>
                    <a:pt x="307497" y="267037"/>
                  </a:cubicBezTo>
                  <a:cubicBezTo>
                    <a:pt x="259070" y="271439"/>
                    <a:pt x="210393" y="261642"/>
                    <a:pt x="161841" y="258945"/>
                  </a:cubicBezTo>
                  <a:cubicBezTo>
                    <a:pt x="134028" y="253383"/>
                    <a:pt x="115678" y="250380"/>
                    <a:pt x="89012" y="242761"/>
                  </a:cubicBezTo>
                  <a:cubicBezTo>
                    <a:pt x="57705" y="233816"/>
                    <a:pt x="102499" y="242761"/>
                    <a:pt x="105196" y="242761"/>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19D89CF3-B05E-4FE1-BCC2-956A8B5AA532}"/>
              </a:ext>
            </a:extLst>
          </p:cNvPr>
          <p:cNvGrpSpPr/>
          <p:nvPr/>
        </p:nvGrpSpPr>
        <p:grpSpPr>
          <a:xfrm>
            <a:off x="3470531" y="2714532"/>
            <a:ext cx="5578773" cy="3135509"/>
            <a:chOff x="1712151" y="975979"/>
            <a:chExt cx="9821022" cy="5436804"/>
          </a:xfrm>
        </p:grpSpPr>
        <p:pic>
          <p:nvPicPr>
            <p:cNvPr id="38" name="Graphic 37" descr="House">
              <a:extLst>
                <a:ext uri="{FF2B5EF4-FFF2-40B4-BE49-F238E27FC236}">
                  <a16:creationId xmlns:a16="http://schemas.microsoft.com/office/drawing/2014/main" id="{15918380-4386-4AE2-A739-C5DC7168D11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133993" y="4384137"/>
              <a:ext cx="914400" cy="914400"/>
            </a:xfrm>
            <a:prstGeom prst="rect">
              <a:avLst/>
            </a:prstGeom>
          </p:spPr>
        </p:pic>
        <p:pic>
          <p:nvPicPr>
            <p:cNvPr id="40" name="Graphic 39" descr="Barn">
              <a:extLst>
                <a:ext uri="{FF2B5EF4-FFF2-40B4-BE49-F238E27FC236}">
                  <a16:creationId xmlns:a16="http://schemas.microsoft.com/office/drawing/2014/main" id="{D7EB14DF-6989-4E7B-BF9A-4802CD8B21B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449078" y="3138407"/>
              <a:ext cx="914400" cy="914400"/>
            </a:xfrm>
            <a:prstGeom prst="rect">
              <a:avLst/>
            </a:prstGeom>
          </p:spPr>
        </p:pic>
        <p:pic>
          <p:nvPicPr>
            <p:cNvPr id="42" name="Graphic 41" descr="Windmill">
              <a:extLst>
                <a:ext uri="{FF2B5EF4-FFF2-40B4-BE49-F238E27FC236}">
                  <a16:creationId xmlns:a16="http://schemas.microsoft.com/office/drawing/2014/main" id="{3DEA90D9-CF0C-48B6-AAFB-88758CB72F8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466759" y="1354946"/>
              <a:ext cx="914400" cy="914400"/>
            </a:xfrm>
            <a:prstGeom prst="rect">
              <a:avLst/>
            </a:prstGeom>
          </p:spPr>
        </p:pic>
        <p:pic>
          <p:nvPicPr>
            <p:cNvPr id="44" name="Graphic 43" descr="Store">
              <a:extLst>
                <a:ext uri="{FF2B5EF4-FFF2-40B4-BE49-F238E27FC236}">
                  <a16:creationId xmlns:a16="http://schemas.microsoft.com/office/drawing/2014/main" id="{EA8A37CD-A2C2-4F49-8DE9-A27342823B8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271413" y="975979"/>
              <a:ext cx="857928" cy="857928"/>
            </a:xfrm>
            <a:prstGeom prst="rect">
              <a:avLst/>
            </a:prstGeom>
          </p:spPr>
        </p:pic>
        <p:pic>
          <p:nvPicPr>
            <p:cNvPr id="46" name="Graphic 45" descr="Schoolhouse">
              <a:extLst>
                <a:ext uri="{FF2B5EF4-FFF2-40B4-BE49-F238E27FC236}">
                  <a16:creationId xmlns:a16="http://schemas.microsoft.com/office/drawing/2014/main" id="{92098B6F-4581-4A00-B7DB-0EA06F9BB65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272313" y="2489932"/>
              <a:ext cx="914400" cy="914400"/>
            </a:xfrm>
            <a:prstGeom prst="rect">
              <a:avLst/>
            </a:prstGeom>
          </p:spPr>
        </p:pic>
        <p:pic>
          <p:nvPicPr>
            <p:cNvPr id="52" name="Graphic 51" descr="Kiosk">
              <a:extLst>
                <a:ext uri="{FF2B5EF4-FFF2-40B4-BE49-F238E27FC236}">
                  <a16:creationId xmlns:a16="http://schemas.microsoft.com/office/drawing/2014/main" id="{B6D067FE-81DC-4321-A5B2-E46231AF150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092292" y="4923102"/>
              <a:ext cx="914400" cy="914400"/>
            </a:xfrm>
            <a:prstGeom prst="rect">
              <a:avLst/>
            </a:prstGeom>
          </p:spPr>
        </p:pic>
        <p:pic>
          <p:nvPicPr>
            <p:cNvPr id="54" name="Graphic 53" descr="Shopping cart">
              <a:extLst>
                <a:ext uri="{FF2B5EF4-FFF2-40B4-BE49-F238E27FC236}">
                  <a16:creationId xmlns:a16="http://schemas.microsoft.com/office/drawing/2014/main" id="{7565EA50-09F4-4D85-A647-CDDE23DE15E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356292" y="4237812"/>
              <a:ext cx="914400" cy="914400"/>
            </a:xfrm>
            <a:prstGeom prst="rect">
              <a:avLst/>
            </a:prstGeom>
          </p:spPr>
        </p:pic>
        <p:pic>
          <p:nvPicPr>
            <p:cNvPr id="56" name="Graphic 55" descr="Classroom">
              <a:extLst>
                <a:ext uri="{FF2B5EF4-FFF2-40B4-BE49-F238E27FC236}">
                  <a16:creationId xmlns:a16="http://schemas.microsoft.com/office/drawing/2014/main" id="{88F4CF8F-2E27-4FD4-956B-26BDDF4DC6E4}"/>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943528" y="2463718"/>
              <a:ext cx="914400" cy="914400"/>
            </a:xfrm>
            <a:prstGeom prst="rect">
              <a:avLst/>
            </a:prstGeom>
          </p:spPr>
        </p:pic>
        <p:pic>
          <p:nvPicPr>
            <p:cNvPr id="58" name="Graphic 57" descr="Table setting">
              <a:extLst>
                <a:ext uri="{FF2B5EF4-FFF2-40B4-BE49-F238E27FC236}">
                  <a16:creationId xmlns:a16="http://schemas.microsoft.com/office/drawing/2014/main" id="{7CB22E80-F1DF-4616-BA8B-978EC9AC5F6C}"/>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439391" y="3362357"/>
              <a:ext cx="914400" cy="914400"/>
            </a:xfrm>
            <a:prstGeom prst="rect">
              <a:avLst/>
            </a:prstGeom>
          </p:spPr>
        </p:pic>
        <p:pic>
          <p:nvPicPr>
            <p:cNvPr id="60" name="Graphic 59" descr="Park scene">
              <a:extLst>
                <a:ext uri="{FF2B5EF4-FFF2-40B4-BE49-F238E27FC236}">
                  <a16:creationId xmlns:a16="http://schemas.microsoft.com/office/drawing/2014/main" id="{D881EF21-92B4-4620-89B1-E4CA02443383}"/>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357013" y="5498383"/>
              <a:ext cx="914400" cy="914400"/>
            </a:xfrm>
            <a:prstGeom prst="rect">
              <a:avLst/>
            </a:prstGeom>
          </p:spPr>
        </p:pic>
        <p:pic>
          <p:nvPicPr>
            <p:cNvPr id="62" name="Graphic 61" descr="Medical">
              <a:extLst>
                <a:ext uri="{FF2B5EF4-FFF2-40B4-BE49-F238E27FC236}">
                  <a16:creationId xmlns:a16="http://schemas.microsoft.com/office/drawing/2014/main" id="{56A9BA9D-038B-42BC-AF65-015D8F74C4C7}"/>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467048" y="3595607"/>
              <a:ext cx="914400" cy="914400"/>
            </a:xfrm>
            <a:prstGeom prst="rect">
              <a:avLst/>
            </a:prstGeom>
          </p:spPr>
        </p:pic>
        <p:sp>
          <p:nvSpPr>
            <p:cNvPr id="63" name="Freeform: Shape 62">
              <a:extLst>
                <a:ext uri="{FF2B5EF4-FFF2-40B4-BE49-F238E27FC236}">
                  <a16:creationId xmlns:a16="http://schemas.microsoft.com/office/drawing/2014/main" id="{AD945F53-903B-4658-A53E-93D19F9FCC08}"/>
                </a:ext>
              </a:extLst>
            </p:cNvPr>
            <p:cNvSpPr/>
            <p:nvPr/>
          </p:nvSpPr>
          <p:spPr>
            <a:xfrm>
              <a:off x="1950181" y="1043873"/>
              <a:ext cx="7679534" cy="5308375"/>
            </a:xfrm>
            <a:custGeom>
              <a:avLst/>
              <a:gdLst>
                <a:gd name="connsiteX0" fmla="*/ 590718 w 7679534"/>
                <a:gd name="connsiteY0" fmla="*/ 5008969 h 5308375"/>
                <a:gd name="connsiteX1" fmla="*/ 590718 w 7679534"/>
                <a:gd name="connsiteY1" fmla="*/ 5008969 h 5308375"/>
                <a:gd name="connsiteX2" fmla="*/ 744467 w 7679534"/>
                <a:gd name="connsiteY2" fmla="*/ 4976601 h 5308375"/>
                <a:gd name="connsiteX3" fmla="*/ 784927 w 7679534"/>
                <a:gd name="connsiteY3" fmla="*/ 4968509 h 5308375"/>
                <a:gd name="connsiteX4" fmla="*/ 865847 w 7679534"/>
                <a:gd name="connsiteY4" fmla="*/ 4944233 h 5308375"/>
                <a:gd name="connsiteX5" fmla="*/ 979136 w 7679534"/>
                <a:gd name="connsiteY5" fmla="*/ 4928049 h 5308375"/>
                <a:gd name="connsiteX6" fmla="*/ 1068148 w 7679534"/>
                <a:gd name="connsiteY6" fmla="*/ 4903773 h 5308375"/>
                <a:gd name="connsiteX7" fmla="*/ 1213805 w 7679534"/>
                <a:gd name="connsiteY7" fmla="*/ 4879497 h 5308375"/>
                <a:gd name="connsiteX8" fmla="*/ 1383738 w 7679534"/>
                <a:gd name="connsiteY8" fmla="*/ 4839037 h 5308375"/>
                <a:gd name="connsiteX9" fmla="*/ 1472750 w 7679534"/>
                <a:gd name="connsiteY9" fmla="*/ 4830945 h 5308375"/>
                <a:gd name="connsiteX10" fmla="*/ 1553670 w 7679534"/>
                <a:gd name="connsiteY10" fmla="*/ 4806669 h 5308375"/>
                <a:gd name="connsiteX11" fmla="*/ 1610315 w 7679534"/>
                <a:gd name="connsiteY11" fmla="*/ 4798577 h 5308375"/>
                <a:gd name="connsiteX12" fmla="*/ 1739787 w 7679534"/>
                <a:gd name="connsiteY12" fmla="*/ 4766208 h 5308375"/>
                <a:gd name="connsiteX13" fmla="*/ 1844984 w 7679534"/>
                <a:gd name="connsiteY13" fmla="*/ 4733840 h 5308375"/>
                <a:gd name="connsiteX14" fmla="*/ 1917812 w 7679534"/>
                <a:gd name="connsiteY14" fmla="*/ 4717656 h 5308375"/>
                <a:gd name="connsiteX15" fmla="*/ 1942088 w 7679534"/>
                <a:gd name="connsiteY15" fmla="*/ 4701472 h 5308375"/>
                <a:gd name="connsiteX16" fmla="*/ 2014916 w 7679534"/>
                <a:gd name="connsiteY16" fmla="*/ 4685288 h 5308375"/>
                <a:gd name="connsiteX17" fmla="*/ 2047284 w 7679534"/>
                <a:gd name="connsiteY17" fmla="*/ 4669104 h 5308375"/>
                <a:gd name="connsiteX18" fmla="*/ 2071561 w 7679534"/>
                <a:gd name="connsiteY18" fmla="*/ 4652920 h 5308375"/>
                <a:gd name="connsiteX19" fmla="*/ 2120113 w 7679534"/>
                <a:gd name="connsiteY19" fmla="*/ 4644828 h 5308375"/>
                <a:gd name="connsiteX20" fmla="*/ 2217217 w 7679534"/>
                <a:gd name="connsiteY20" fmla="*/ 4604368 h 5308375"/>
                <a:gd name="connsiteX21" fmla="*/ 2273861 w 7679534"/>
                <a:gd name="connsiteY21" fmla="*/ 4580092 h 5308375"/>
                <a:gd name="connsiteX22" fmla="*/ 2314322 w 7679534"/>
                <a:gd name="connsiteY22" fmla="*/ 4563908 h 5308375"/>
                <a:gd name="connsiteX23" fmla="*/ 2370966 w 7679534"/>
                <a:gd name="connsiteY23" fmla="*/ 4523447 h 5308375"/>
                <a:gd name="connsiteX24" fmla="*/ 2419518 w 7679534"/>
                <a:gd name="connsiteY24" fmla="*/ 4507263 h 5308375"/>
                <a:gd name="connsiteX25" fmla="*/ 2459978 w 7679534"/>
                <a:gd name="connsiteY25" fmla="*/ 4482987 h 5308375"/>
                <a:gd name="connsiteX26" fmla="*/ 2540899 w 7679534"/>
                <a:gd name="connsiteY26" fmla="*/ 4442527 h 5308375"/>
                <a:gd name="connsiteX27" fmla="*/ 2581359 w 7679534"/>
                <a:gd name="connsiteY27" fmla="*/ 4426343 h 5308375"/>
                <a:gd name="connsiteX28" fmla="*/ 2638003 w 7679534"/>
                <a:gd name="connsiteY28" fmla="*/ 4393975 h 5308375"/>
                <a:gd name="connsiteX29" fmla="*/ 2735107 w 7679534"/>
                <a:gd name="connsiteY29" fmla="*/ 4353515 h 5308375"/>
                <a:gd name="connsiteX30" fmla="*/ 2848396 w 7679534"/>
                <a:gd name="connsiteY30" fmla="*/ 4296870 h 5308375"/>
                <a:gd name="connsiteX31" fmla="*/ 2994053 w 7679534"/>
                <a:gd name="connsiteY31" fmla="*/ 4215950 h 5308375"/>
                <a:gd name="connsiteX32" fmla="*/ 3074973 w 7679534"/>
                <a:gd name="connsiteY32" fmla="*/ 4175490 h 5308375"/>
                <a:gd name="connsiteX33" fmla="*/ 3131617 w 7679534"/>
                <a:gd name="connsiteY33" fmla="*/ 4135030 h 5308375"/>
                <a:gd name="connsiteX34" fmla="*/ 3172077 w 7679534"/>
                <a:gd name="connsiteY34" fmla="*/ 4102662 h 5308375"/>
                <a:gd name="connsiteX35" fmla="*/ 3196354 w 7679534"/>
                <a:gd name="connsiteY35" fmla="*/ 4086477 h 5308375"/>
                <a:gd name="connsiteX36" fmla="*/ 3236814 w 7679534"/>
                <a:gd name="connsiteY36" fmla="*/ 4054109 h 5308375"/>
                <a:gd name="connsiteX37" fmla="*/ 3277274 w 7679534"/>
                <a:gd name="connsiteY37" fmla="*/ 4037925 h 5308375"/>
                <a:gd name="connsiteX38" fmla="*/ 3374378 w 7679534"/>
                <a:gd name="connsiteY38" fmla="*/ 3965097 h 5308375"/>
                <a:gd name="connsiteX39" fmla="*/ 3463391 w 7679534"/>
                <a:gd name="connsiteY39" fmla="*/ 3908453 h 5308375"/>
                <a:gd name="connsiteX40" fmla="*/ 3576679 w 7679534"/>
                <a:gd name="connsiteY40" fmla="*/ 3811348 h 5308375"/>
                <a:gd name="connsiteX41" fmla="*/ 3617139 w 7679534"/>
                <a:gd name="connsiteY41" fmla="*/ 3778980 h 5308375"/>
                <a:gd name="connsiteX42" fmla="*/ 3689968 w 7679534"/>
                <a:gd name="connsiteY42" fmla="*/ 3706152 h 5308375"/>
                <a:gd name="connsiteX43" fmla="*/ 3746612 w 7679534"/>
                <a:gd name="connsiteY43" fmla="*/ 3657600 h 5308375"/>
                <a:gd name="connsiteX44" fmla="*/ 3851808 w 7679534"/>
                <a:gd name="connsiteY44" fmla="*/ 3552403 h 5308375"/>
                <a:gd name="connsiteX45" fmla="*/ 3957005 w 7679534"/>
                <a:gd name="connsiteY45" fmla="*/ 3447207 h 5308375"/>
                <a:gd name="connsiteX46" fmla="*/ 3997465 w 7679534"/>
                <a:gd name="connsiteY46" fmla="*/ 3406746 h 5308375"/>
                <a:gd name="connsiteX47" fmla="*/ 4062201 w 7679534"/>
                <a:gd name="connsiteY47" fmla="*/ 3358194 h 5308375"/>
                <a:gd name="connsiteX48" fmla="*/ 4175490 w 7679534"/>
                <a:gd name="connsiteY48" fmla="*/ 3228722 h 5308375"/>
                <a:gd name="connsiteX49" fmla="*/ 4280686 w 7679534"/>
                <a:gd name="connsiteY49" fmla="*/ 3123525 h 5308375"/>
                <a:gd name="connsiteX50" fmla="*/ 4337331 w 7679534"/>
                <a:gd name="connsiteY50" fmla="*/ 3074973 h 5308375"/>
                <a:gd name="connsiteX51" fmla="*/ 4385883 w 7679534"/>
                <a:gd name="connsiteY51" fmla="*/ 3018329 h 5308375"/>
                <a:gd name="connsiteX52" fmla="*/ 4442527 w 7679534"/>
                <a:gd name="connsiteY52" fmla="*/ 2969777 h 5308375"/>
                <a:gd name="connsiteX53" fmla="*/ 4491079 w 7679534"/>
                <a:gd name="connsiteY53" fmla="*/ 2913132 h 5308375"/>
                <a:gd name="connsiteX54" fmla="*/ 4612460 w 7679534"/>
                <a:gd name="connsiteY54" fmla="*/ 2807936 h 5308375"/>
                <a:gd name="connsiteX55" fmla="*/ 4669104 w 7679534"/>
                <a:gd name="connsiteY55" fmla="*/ 2751292 h 5308375"/>
                <a:gd name="connsiteX56" fmla="*/ 4725748 w 7679534"/>
                <a:gd name="connsiteY56" fmla="*/ 2686555 h 5308375"/>
                <a:gd name="connsiteX57" fmla="*/ 4758116 w 7679534"/>
                <a:gd name="connsiteY57" fmla="*/ 2670371 h 5308375"/>
                <a:gd name="connsiteX58" fmla="*/ 4911865 w 7679534"/>
                <a:gd name="connsiteY58" fmla="*/ 2524715 h 5308375"/>
                <a:gd name="connsiteX59" fmla="*/ 5017061 w 7679534"/>
                <a:gd name="connsiteY59" fmla="*/ 2419518 h 5308375"/>
                <a:gd name="connsiteX60" fmla="*/ 5033246 w 7679534"/>
                <a:gd name="connsiteY60" fmla="*/ 2403334 h 5308375"/>
                <a:gd name="connsiteX61" fmla="*/ 5089890 w 7679534"/>
                <a:gd name="connsiteY61" fmla="*/ 2338598 h 5308375"/>
                <a:gd name="connsiteX62" fmla="*/ 5146534 w 7679534"/>
                <a:gd name="connsiteY62" fmla="*/ 2281954 h 5308375"/>
                <a:gd name="connsiteX63" fmla="*/ 5267915 w 7679534"/>
                <a:gd name="connsiteY63" fmla="*/ 2128205 h 5308375"/>
                <a:gd name="connsiteX64" fmla="*/ 5332651 w 7679534"/>
                <a:gd name="connsiteY64" fmla="*/ 2071561 h 5308375"/>
                <a:gd name="connsiteX65" fmla="*/ 5389295 w 7679534"/>
                <a:gd name="connsiteY65" fmla="*/ 1998732 h 5308375"/>
                <a:gd name="connsiteX66" fmla="*/ 5454031 w 7679534"/>
                <a:gd name="connsiteY66" fmla="*/ 1933996 h 5308375"/>
                <a:gd name="connsiteX67" fmla="*/ 5575412 w 7679534"/>
                <a:gd name="connsiteY67" fmla="*/ 1804523 h 5308375"/>
                <a:gd name="connsiteX68" fmla="*/ 5696792 w 7679534"/>
                <a:gd name="connsiteY68" fmla="*/ 1650775 h 5308375"/>
                <a:gd name="connsiteX69" fmla="*/ 5874817 w 7679534"/>
                <a:gd name="connsiteY69" fmla="*/ 1440382 h 5308375"/>
                <a:gd name="connsiteX70" fmla="*/ 5988106 w 7679534"/>
                <a:gd name="connsiteY70" fmla="*/ 1310909 h 5308375"/>
                <a:gd name="connsiteX71" fmla="*/ 6012382 w 7679534"/>
                <a:gd name="connsiteY71" fmla="*/ 1278541 h 5308375"/>
                <a:gd name="connsiteX72" fmla="*/ 6125670 w 7679534"/>
                <a:gd name="connsiteY72" fmla="*/ 1165253 h 5308375"/>
                <a:gd name="connsiteX73" fmla="*/ 6174223 w 7679534"/>
                <a:gd name="connsiteY73" fmla="*/ 1108608 h 5308375"/>
                <a:gd name="connsiteX74" fmla="*/ 6295603 w 7679534"/>
                <a:gd name="connsiteY74" fmla="*/ 1019596 h 5308375"/>
                <a:gd name="connsiteX75" fmla="*/ 6400800 w 7679534"/>
                <a:gd name="connsiteY75" fmla="*/ 914400 h 5308375"/>
                <a:gd name="connsiteX76" fmla="*/ 6425076 w 7679534"/>
                <a:gd name="connsiteY76" fmla="*/ 882031 h 5308375"/>
                <a:gd name="connsiteX77" fmla="*/ 6473628 w 7679534"/>
                <a:gd name="connsiteY77" fmla="*/ 841571 h 5308375"/>
                <a:gd name="connsiteX78" fmla="*/ 6489812 w 7679534"/>
                <a:gd name="connsiteY78" fmla="*/ 817295 h 5308375"/>
                <a:gd name="connsiteX79" fmla="*/ 6530272 w 7679534"/>
                <a:gd name="connsiteY79" fmla="*/ 793019 h 5308375"/>
                <a:gd name="connsiteX80" fmla="*/ 6570732 w 7679534"/>
                <a:gd name="connsiteY80" fmla="*/ 752559 h 5308375"/>
                <a:gd name="connsiteX81" fmla="*/ 6643561 w 7679534"/>
                <a:gd name="connsiteY81" fmla="*/ 704007 h 5308375"/>
                <a:gd name="connsiteX82" fmla="*/ 6667837 w 7679534"/>
                <a:gd name="connsiteY82" fmla="*/ 687823 h 5308375"/>
                <a:gd name="connsiteX83" fmla="*/ 6692113 w 7679534"/>
                <a:gd name="connsiteY83" fmla="*/ 671639 h 5308375"/>
                <a:gd name="connsiteX84" fmla="*/ 6708297 w 7679534"/>
                <a:gd name="connsiteY84" fmla="*/ 655454 h 5308375"/>
                <a:gd name="connsiteX85" fmla="*/ 6756849 w 7679534"/>
                <a:gd name="connsiteY85" fmla="*/ 623086 h 5308375"/>
                <a:gd name="connsiteX86" fmla="*/ 6781125 w 7679534"/>
                <a:gd name="connsiteY86" fmla="*/ 606902 h 5308375"/>
                <a:gd name="connsiteX87" fmla="*/ 6837769 w 7679534"/>
                <a:gd name="connsiteY87" fmla="*/ 558350 h 5308375"/>
                <a:gd name="connsiteX88" fmla="*/ 6853954 w 7679534"/>
                <a:gd name="connsiteY88" fmla="*/ 542166 h 5308375"/>
                <a:gd name="connsiteX89" fmla="*/ 6886322 w 7679534"/>
                <a:gd name="connsiteY89" fmla="*/ 517890 h 5308375"/>
                <a:gd name="connsiteX90" fmla="*/ 6902506 w 7679534"/>
                <a:gd name="connsiteY90" fmla="*/ 493614 h 5308375"/>
                <a:gd name="connsiteX91" fmla="*/ 6951058 w 7679534"/>
                <a:gd name="connsiteY91" fmla="*/ 469338 h 5308375"/>
                <a:gd name="connsiteX92" fmla="*/ 7040070 w 7679534"/>
                <a:gd name="connsiteY92" fmla="*/ 396509 h 5308375"/>
                <a:gd name="connsiteX93" fmla="*/ 7080531 w 7679534"/>
                <a:gd name="connsiteY93" fmla="*/ 356049 h 5308375"/>
                <a:gd name="connsiteX94" fmla="*/ 7120991 w 7679534"/>
                <a:gd name="connsiteY94" fmla="*/ 331773 h 5308375"/>
                <a:gd name="connsiteX95" fmla="*/ 7169543 w 7679534"/>
                <a:gd name="connsiteY95" fmla="*/ 299405 h 5308375"/>
                <a:gd name="connsiteX96" fmla="*/ 7201911 w 7679534"/>
                <a:gd name="connsiteY96" fmla="*/ 267037 h 5308375"/>
                <a:gd name="connsiteX97" fmla="*/ 7242371 w 7679534"/>
                <a:gd name="connsiteY97" fmla="*/ 234669 h 5308375"/>
                <a:gd name="connsiteX98" fmla="*/ 7274739 w 7679534"/>
                <a:gd name="connsiteY98" fmla="*/ 202300 h 5308375"/>
                <a:gd name="connsiteX99" fmla="*/ 7299015 w 7679534"/>
                <a:gd name="connsiteY99" fmla="*/ 186116 h 5308375"/>
                <a:gd name="connsiteX100" fmla="*/ 7331384 w 7679534"/>
                <a:gd name="connsiteY100" fmla="*/ 161840 h 5308375"/>
                <a:gd name="connsiteX101" fmla="*/ 7355660 w 7679534"/>
                <a:gd name="connsiteY101" fmla="*/ 137564 h 5308375"/>
                <a:gd name="connsiteX102" fmla="*/ 7388028 w 7679534"/>
                <a:gd name="connsiteY102" fmla="*/ 121380 h 5308375"/>
                <a:gd name="connsiteX103" fmla="*/ 7412304 w 7679534"/>
                <a:gd name="connsiteY103" fmla="*/ 97104 h 5308375"/>
                <a:gd name="connsiteX104" fmla="*/ 7493224 w 7679534"/>
                <a:gd name="connsiteY104" fmla="*/ 40460 h 5308375"/>
                <a:gd name="connsiteX105" fmla="*/ 7533684 w 7679534"/>
                <a:gd name="connsiteY105" fmla="*/ 0 h 5308375"/>
                <a:gd name="connsiteX106" fmla="*/ 7582237 w 7679534"/>
                <a:gd name="connsiteY106" fmla="*/ 16184 h 5308375"/>
                <a:gd name="connsiteX107" fmla="*/ 7614605 w 7679534"/>
                <a:gd name="connsiteY107" fmla="*/ 64736 h 5308375"/>
                <a:gd name="connsiteX108" fmla="*/ 7663157 w 7679534"/>
                <a:gd name="connsiteY108" fmla="*/ 80920 h 5308375"/>
                <a:gd name="connsiteX109" fmla="*/ 7679341 w 7679534"/>
                <a:gd name="connsiteY109" fmla="*/ 105196 h 5308375"/>
                <a:gd name="connsiteX110" fmla="*/ 7655065 w 7679534"/>
                <a:gd name="connsiteY110" fmla="*/ 121380 h 5308375"/>
                <a:gd name="connsiteX111" fmla="*/ 7525592 w 7679534"/>
                <a:gd name="connsiteY111" fmla="*/ 202300 h 5308375"/>
                <a:gd name="connsiteX112" fmla="*/ 7485132 w 7679534"/>
                <a:gd name="connsiteY112" fmla="*/ 210392 h 5308375"/>
                <a:gd name="connsiteX113" fmla="*/ 7468948 w 7679534"/>
                <a:gd name="connsiteY113" fmla="*/ 226577 h 5308375"/>
                <a:gd name="connsiteX114" fmla="*/ 7363752 w 7679534"/>
                <a:gd name="connsiteY114" fmla="*/ 275129 h 5308375"/>
                <a:gd name="connsiteX115" fmla="*/ 7339476 w 7679534"/>
                <a:gd name="connsiteY115" fmla="*/ 299405 h 5308375"/>
                <a:gd name="connsiteX116" fmla="*/ 7307107 w 7679534"/>
                <a:gd name="connsiteY116" fmla="*/ 315589 h 5308375"/>
                <a:gd name="connsiteX117" fmla="*/ 7282831 w 7679534"/>
                <a:gd name="connsiteY117" fmla="*/ 331773 h 5308375"/>
                <a:gd name="connsiteX118" fmla="*/ 7266647 w 7679534"/>
                <a:gd name="connsiteY118" fmla="*/ 356049 h 5308375"/>
                <a:gd name="connsiteX119" fmla="*/ 7218095 w 7679534"/>
                <a:gd name="connsiteY119" fmla="*/ 404601 h 5308375"/>
                <a:gd name="connsiteX120" fmla="*/ 7161451 w 7679534"/>
                <a:gd name="connsiteY120" fmla="*/ 477430 h 5308375"/>
                <a:gd name="connsiteX121" fmla="*/ 7145267 w 7679534"/>
                <a:gd name="connsiteY121" fmla="*/ 501706 h 5308375"/>
                <a:gd name="connsiteX122" fmla="*/ 7112899 w 7679534"/>
                <a:gd name="connsiteY122" fmla="*/ 534074 h 5308375"/>
                <a:gd name="connsiteX123" fmla="*/ 7040070 w 7679534"/>
                <a:gd name="connsiteY123" fmla="*/ 631178 h 5308375"/>
                <a:gd name="connsiteX124" fmla="*/ 7007702 w 7679534"/>
                <a:gd name="connsiteY124" fmla="*/ 655454 h 5308375"/>
                <a:gd name="connsiteX125" fmla="*/ 6991518 w 7679534"/>
                <a:gd name="connsiteY125" fmla="*/ 671639 h 5308375"/>
                <a:gd name="connsiteX126" fmla="*/ 6959150 w 7679534"/>
                <a:gd name="connsiteY126" fmla="*/ 687823 h 5308375"/>
                <a:gd name="connsiteX127" fmla="*/ 6886322 w 7679534"/>
                <a:gd name="connsiteY127" fmla="*/ 760651 h 5308375"/>
                <a:gd name="connsiteX128" fmla="*/ 6862046 w 7679534"/>
                <a:gd name="connsiteY128" fmla="*/ 776835 h 5308375"/>
                <a:gd name="connsiteX129" fmla="*/ 6845861 w 7679534"/>
                <a:gd name="connsiteY129" fmla="*/ 793019 h 5308375"/>
                <a:gd name="connsiteX130" fmla="*/ 6813493 w 7679534"/>
                <a:gd name="connsiteY130" fmla="*/ 809203 h 5308375"/>
                <a:gd name="connsiteX131" fmla="*/ 6781125 w 7679534"/>
                <a:gd name="connsiteY131" fmla="*/ 833479 h 5308375"/>
                <a:gd name="connsiteX132" fmla="*/ 6756849 w 7679534"/>
                <a:gd name="connsiteY132" fmla="*/ 849663 h 5308375"/>
                <a:gd name="connsiteX133" fmla="*/ 6684021 w 7679534"/>
                <a:gd name="connsiteY133" fmla="*/ 906308 h 5308375"/>
                <a:gd name="connsiteX134" fmla="*/ 6651653 w 7679534"/>
                <a:gd name="connsiteY134" fmla="*/ 938676 h 5308375"/>
                <a:gd name="connsiteX135" fmla="*/ 6611192 w 7679534"/>
                <a:gd name="connsiteY135" fmla="*/ 962952 h 5308375"/>
                <a:gd name="connsiteX136" fmla="*/ 6562640 w 7679534"/>
                <a:gd name="connsiteY136" fmla="*/ 1011504 h 5308375"/>
                <a:gd name="connsiteX137" fmla="*/ 6538364 w 7679534"/>
                <a:gd name="connsiteY137" fmla="*/ 1035780 h 5308375"/>
                <a:gd name="connsiteX138" fmla="*/ 6489812 w 7679534"/>
                <a:gd name="connsiteY138" fmla="*/ 1076240 h 5308375"/>
                <a:gd name="connsiteX139" fmla="*/ 6457444 w 7679534"/>
                <a:gd name="connsiteY139" fmla="*/ 1100516 h 5308375"/>
                <a:gd name="connsiteX140" fmla="*/ 6441260 w 7679534"/>
                <a:gd name="connsiteY140" fmla="*/ 1124792 h 5308375"/>
                <a:gd name="connsiteX141" fmla="*/ 6416984 w 7679534"/>
                <a:gd name="connsiteY141" fmla="*/ 1140977 h 5308375"/>
                <a:gd name="connsiteX142" fmla="*/ 6392707 w 7679534"/>
                <a:gd name="connsiteY142" fmla="*/ 1165253 h 5308375"/>
                <a:gd name="connsiteX143" fmla="*/ 6360339 w 7679534"/>
                <a:gd name="connsiteY143" fmla="*/ 1189529 h 5308375"/>
                <a:gd name="connsiteX144" fmla="*/ 6336063 w 7679534"/>
                <a:gd name="connsiteY144" fmla="*/ 1213805 h 5308375"/>
                <a:gd name="connsiteX145" fmla="*/ 6319879 w 7679534"/>
                <a:gd name="connsiteY145" fmla="*/ 1238081 h 5308375"/>
                <a:gd name="connsiteX146" fmla="*/ 6247051 w 7679534"/>
                <a:gd name="connsiteY146" fmla="*/ 1286633 h 5308375"/>
                <a:gd name="connsiteX147" fmla="*/ 6133762 w 7679534"/>
                <a:gd name="connsiteY147" fmla="*/ 1383738 h 5308375"/>
                <a:gd name="connsiteX148" fmla="*/ 6101394 w 7679534"/>
                <a:gd name="connsiteY148" fmla="*/ 1408014 h 5308375"/>
                <a:gd name="connsiteX149" fmla="*/ 6069026 w 7679534"/>
                <a:gd name="connsiteY149" fmla="*/ 1440382 h 5308375"/>
                <a:gd name="connsiteX150" fmla="*/ 6044750 w 7679534"/>
                <a:gd name="connsiteY150" fmla="*/ 1456566 h 5308375"/>
                <a:gd name="connsiteX151" fmla="*/ 6004290 w 7679534"/>
                <a:gd name="connsiteY151" fmla="*/ 1497026 h 5308375"/>
                <a:gd name="connsiteX152" fmla="*/ 5963830 w 7679534"/>
                <a:gd name="connsiteY152" fmla="*/ 1529394 h 5308375"/>
                <a:gd name="connsiteX153" fmla="*/ 5947646 w 7679534"/>
                <a:gd name="connsiteY153" fmla="*/ 1553670 h 5308375"/>
                <a:gd name="connsiteX154" fmla="*/ 5899093 w 7679534"/>
                <a:gd name="connsiteY154" fmla="*/ 1610315 h 5308375"/>
                <a:gd name="connsiteX155" fmla="*/ 5858633 w 7679534"/>
                <a:gd name="connsiteY155" fmla="*/ 1658867 h 5308375"/>
                <a:gd name="connsiteX156" fmla="*/ 5834357 w 7679534"/>
                <a:gd name="connsiteY156" fmla="*/ 1699327 h 5308375"/>
                <a:gd name="connsiteX157" fmla="*/ 5810081 w 7679534"/>
                <a:gd name="connsiteY157" fmla="*/ 1723603 h 5308375"/>
                <a:gd name="connsiteX158" fmla="*/ 5777713 w 7679534"/>
                <a:gd name="connsiteY158" fmla="*/ 1764063 h 5308375"/>
                <a:gd name="connsiteX159" fmla="*/ 5737253 w 7679534"/>
                <a:gd name="connsiteY159" fmla="*/ 1820708 h 5308375"/>
                <a:gd name="connsiteX160" fmla="*/ 5696792 w 7679534"/>
                <a:gd name="connsiteY160" fmla="*/ 1861168 h 5308375"/>
                <a:gd name="connsiteX161" fmla="*/ 5672516 w 7679534"/>
                <a:gd name="connsiteY161" fmla="*/ 1909720 h 5308375"/>
                <a:gd name="connsiteX162" fmla="*/ 5648240 w 7679534"/>
                <a:gd name="connsiteY162" fmla="*/ 1925904 h 5308375"/>
                <a:gd name="connsiteX163" fmla="*/ 5615872 w 7679534"/>
                <a:gd name="connsiteY163" fmla="*/ 1966364 h 5308375"/>
                <a:gd name="connsiteX164" fmla="*/ 5575412 w 7679534"/>
                <a:gd name="connsiteY164" fmla="*/ 2023008 h 5308375"/>
                <a:gd name="connsiteX165" fmla="*/ 5559228 w 7679534"/>
                <a:gd name="connsiteY165" fmla="*/ 2055377 h 5308375"/>
                <a:gd name="connsiteX166" fmla="*/ 5534952 w 7679534"/>
                <a:gd name="connsiteY166" fmla="*/ 2071561 h 5308375"/>
                <a:gd name="connsiteX167" fmla="*/ 5510676 w 7679534"/>
                <a:gd name="connsiteY167" fmla="*/ 2103929 h 5308375"/>
                <a:gd name="connsiteX168" fmla="*/ 5462123 w 7679534"/>
                <a:gd name="connsiteY168" fmla="*/ 2152481 h 5308375"/>
                <a:gd name="connsiteX169" fmla="*/ 5405479 w 7679534"/>
                <a:gd name="connsiteY169" fmla="*/ 2225309 h 5308375"/>
                <a:gd name="connsiteX170" fmla="*/ 5356927 w 7679534"/>
                <a:gd name="connsiteY170" fmla="*/ 2290046 h 5308375"/>
                <a:gd name="connsiteX171" fmla="*/ 5332651 w 7679534"/>
                <a:gd name="connsiteY171" fmla="*/ 2314322 h 5308375"/>
                <a:gd name="connsiteX172" fmla="*/ 5316467 w 7679534"/>
                <a:gd name="connsiteY172" fmla="*/ 2338598 h 5308375"/>
                <a:gd name="connsiteX173" fmla="*/ 5267915 w 7679534"/>
                <a:gd name="connsiteY173" fmla="*/ 2379058 h 5308375"/>
                <a:gd name="connsiteX174" fmla="*/ 5219362 w 7679534"/>
                <a:gd name="connsiteY174" fmla="*/ 2427610 h 5308375"/>
                <a:gd name="connsiteX175" fmla="*/ 5195086 w 7679534"/>
                <a:gd name="connsiteY175" fmla="*/ 2451886 h 5308375"/>
                <a:gd name="connsiteX176" fmla="*/ 5170810 w 7679534"/>
                <a:gd name="connsiteY176" fmla="*/ 2484254 h 5308375"/>
                <a:gd name="connsiteX177" fmla="*/ 5146534 w 7679534"/>
                <a:gd name="connsiteY177" fmla="*/ 2500439 h 5308375"/>
                <a:gd name="connsiteX178" fmla="*/ 5097982 w 7679534"/>
                <a:gd name="connsiteY178" fmla="*/ 2548991 h 5308375"/>
                <a:gd name="connsiteX179" fmla="*/ 5073706 w 7679534"/>
                <a:gd name="connsiteY179" fmla="*/ 2581359 h 5308375"/>
                <a:gd name="connsiteX180" fmla="*/ 5041338 w 7679534"/>
                <a:gd name="connsiteY180" fmla="*/ 2605635 h 5308375"/>
                <a:gd name="connsiteX181" fmla="*/ 5025154 w 7679534"/>
                <a:gd name="connsiteY181" fmla="*/ 2629911 h 5308375"/>
                <a:gd name="connsiteX182" fmla="*/ 4968509 w 7679534"/>
                <a:gd name="connsiteY182" fmla="*/ 2678463 h 5308375"/>
                <a:gd name="connsiteX183" fmla="*/ 4919957 w 7679534"/>
                <a:gd name="connsiteY183" fmla="*/ 2735108 h 5308375"/>
                <a:gd name="connsiteX184" fmla="*/ 4895681 w 7679534"/>
                <a:gd name="connsiteY184" fmla="*/ 2751292 h 5308375"/>
                <a:gd name="connsiteX185" fmla="*/ 4847129 w 7679534"/>
                <a:gd name="connsiteY185" fmla="*/ 2816028 h 5308375"/>
                <a:gd name="connsiteX186" fmla="*/ 4790484 w 7679534"/>
                <a:gd name="connsiteY186" fmla="*/ 2864580 h 5308375"/>
                <a:gd name="connsiteX187" fmla="*/ 4750024 w 7679534"/>
                <a:gd name="connsiteY187" fmla="*/ 2913132 h 5308375"/>
                <a:gd name="connsiteX188" fmla="*/ 4709564 w 7679534"/>
                <a:gd name="connsiteY188" fmla="*/ 2937408 h 5308375"/>
                <a:gd name="connsiteX189" fmla="*/ 4661012 w 7679534"/>
                <a:gd name="connsiteY189" fmla="*/ 2985961 h 5308375"/>
                <a:gd name="connsiteX190" fmla="*/ 4636736 w 7679534"/>
                <a:gd name="connsiteY190" fmla="*/ 3010237 h 5308375"/>
                <a:gd name="connsiteX191" fmla="*/ 4596276 w 7679534"/>
                <a:gd name="connsiteY191" fmla="*/ 3042605 h 5308375"/>
                <a:gd name="connsiteX192" fmla="*/ 4555815 w 7679534"/>
                <a:gd name="connsiteY192" fmla="*/ 3083065 h 5308375"/>
                <a:gd name="connsiteX193" fmla="*/ 4507263 w 7679534"/>
                <a:gd name="connsiteY193" fmla="*/ 3131617 h 5308375"/>
                <a:gd name="connsiteX194" fmla="*/ 4474895 w 7679534"/>
                <a:gd name="connsiteY194" fmla="*/ 3163985 h 5308375"/>
                <a:gd name="connsiteX195" fmla="*/ 4450619 w 7679534"/>
                <a:gd name="connsiteY195" fmla="*/ 3188262 h 5308375"/>
                <a:gd name="connsiteX196" fmla="*/ 4418251 w 7679534"/>
                <a:gd name="connsiteY196" fmla="*/ 3212538 h 5308375"/>
                <a:gd name="connsiteX197" fmla="*/ 4393975 w 7679534"/>
                <a:gd name="connsiteY197" fmla="*/ 3244906 h 5308375"/>
                <a:gd name="connsiteX198" fmla="*/ 4361607 w 7679534"/>
                <a:gd name="connsiteY198" fmla="*/ 3269182 h 5308375"/>
                <a:gd name="connsiteX199" fmla="*/ 4280686 w 7679534"/>
                <a:gd name="connsiteY199" fmla="*/ 3350102 h 5308375"/>
                <a:gd name="connsiteX200" fmla="*/ 4248318 w 7679534"/>
                <a:gd name="connsiteY200" fmla="*/ 3382470 h 5308375"/>
                <a:gd name="connsiteX201" fmla="*/ 4183582 w 7679534"/>
                <a:gd name="connsiteY201" fmla="*/ 3439115 h 5308375"/>
                <a:gd name="connsiteX202" fmla="*/ 4135030 w 7679534"/>
                <a:gd name="connsiteY202" fmla="*/ 3479575 h 5308375"/>
                <a:gd name="connsiteX203" fmla="*/ 4102661 w 7679534"/>
                <a:gd name="connsiteY203" fmla="*/ 3511943 h 5308375"/>
                <a:gd name="connsiteX204" fmla="*/ 4070293 w 7679534"/>
                <a:gd name="connsiteY204" fmla="*/ 3536219 h 5308375"/>
                <a:gd name="connsiteX205" fmla="*/ 4054109 w 7679534"/>
                <a:gd name="connsiteY205" fmla="*/ 3560495 h 5308375"/>
                <a:gd name="connsiteX206" fmla="*/ 3973189 w 7679534"/>
                <a:gd name="connsiteY206" fmla="*/ 3617139 h 5308375"/>
                <a:gd name="connsiteX207" fmla="*/ 3957005 w 7679534"/>
                <a:gd name="connsiteY207" fmla="*/ 3641415 h 5308375"/>
                <a:gd name="connsiteX208" fmla="*/ 3900361 w 7679534"/>
                <a:gd name="connsiteY208" fmla="*/ 3689968 h 5308375"/>
                <a:gd name="connsiteX209" fmla="*/ 3876084 w 7679534"/>
                <a:gd name="connsiteY209" fmla="*/ 3714244 h 5308375"/>
                <a:gd name="connsiteX210" fmla="*/ 3827532 w 7679534"/>
                <a:gd name="connsiteY210" fmla="*/ 3746612 h 5308375"/>
                <a:gd name="connsiteX211" fmla="*/ 3795164 w 7679534"/>
                <a:gd name="connsiteY211" fmla="*/ 3778980 h 5308375"/>
                <a:gd name="connsiteX212" fmla="*/ 3778980 w 7679534"/>
                <a:gd name="connsiteY212" fmla="*/ 3803256 h 5308375"/>
                <a:gd name="connsiteX213" fmla="*/ 3714244 w 7679534"/>
                <a:gd name="connsiteY213" fmla="*/ 3843716 h 5308375"/>
                <a:gd name="connsiteX214" fmla="*/ 3673784 w 7679534"/>
                <a:gd name="connsiteY214" fmla="*/ 3876085 h 5308375"/>
                <a:gd name="connsiteX215" fmla="*/ 3649507 w 7679534"/>
                <a:gd name="connsiteY215" fmla="*/ 3892269 h 5308375"/>
                <a:gd name="connsiteX216" fmla="*/ 3625231 w 7679534"/>
                <a:gd name="connsiteY216" fmla="*/ 3916545 h 5308375"/>
                <a:gd name="connsiteX217" fmla="*/ 3576679 w 7679534"/>
                <a:gd name="connsiteY217" fmla="*/ 3948913 h 5308375"/>
                <a:gd name="connsiteX218" fmla="*/ 3511943 w 7679534"/>
                <a:gd name="connsiteY218" fmla="*/ 4005557 h 5308375"/>
                <a:gd name="connsiteX219" fmla="*/ 3487667 w 7679534"/>
                <a:gd name="connsiteY219" fmla="*/ 4013649 h 5308375"/>
                <a:gd name="connsiteX220" fmla="*/ 3390562 w 7679534"/>
                <a:gd name="connsiteY220" fmla="*/ 4094569 h 5308375"/>
                <a:gd name="connsiteX221" fmla="*/ 3374378 w 7679534"/>
                <a:gd name="connsiteY221" fmla="*/ 4110754 h 5308375"/>
                <a:gd name="connsiteX222" fmla="*/ 3325826 w 7679534"/>
                <a:gd name="connsiteY222" fmla="*/ 4143122 h 5308375"/>
                <a:gd name="connsiteX223" fmla="*/ 3285366 w 7679534"/>
                <a:gd name="connsiteY223" fmla="*/ 4175490 h 5308375"/>
                <a:gd name="connsiteX224" fmla="*/ 3180169 w 7679534"/>
                <a:gd name="connsiteY224" fmla="*/ 4256410 h 5308375"/>
                <a:gd name="connsiteX225" fmla="*/ 3147801 w 7679534"/>
                <a:gd name="connsiteY225" fmla="*/ 4288778 h 5308375"/>
                <a:gd name="connsiteX226" fmla="*/ 3131617 w 7679534"/>
                <a:gd name="connsiteY226" fmla="*/ 4313054 h 5308375"/>
                <a:gd name="connsiteX227" fmla="*/ 3058789 w 7679534"/>
                <a:gd name="connsiteY227" fmla="*/ 4361607 h 5308375"/>
                <a:gd name="connsiteX228" fmla="*/ 3002145 w 7679534"/>
                <a:gd name="connsiteY228" fmla="*/ 4410159 h 5308375"/>
                <a:gd name="connsiteX229" fmla="*/ 2953592 w 7679534"/>
                <a:gd name="connsiteY229" fmla="*/ 4442527 h 5308375"/>
                <a:gd name="connsiteX230" fmla="*/ 2929316 w 7679534"/>
                <a:gd name="connsiteY230" fmla="*/ 4466803 h 5308375"/>
                <a:gd name="connsiteX231" fmla="*/ 2807936 w 7679534"/>
                <a:gd name="connsiteY231" fmla="*/ 4555815 h 5308375"/>
                <a:gd name="connsiteX232" fmla="*/ 2775568 w 7679534"/>
                <a:gd name="connsiteY232" fmla="*/ 4580092 h 5308375"/>
                <a:gd name="connsiteX233" fmla="*/ 2751292 w 7679534"/>
                <a:gd name="connsiteY233" fmla="*/ 4604368 h 5308375"/>
                <a:gd name="connsiteX234" fmla="*/ 2727015 w 7679534"/>
                <a:gd name="connsiteY234" fmla="*/ 4612460 h 5308375"/>
                <a:gd name="connsiteX235" fmla="*/ 2646095 w 7679534"/>
                <a:gd name="connsiteY235" fmla="*/ 4677196 h 5308375"/>
                <a:gd name="connsiteX236" fmla="*/ 2605635 w 7679534"/>
                <a:gd name="connsiteY236" fmla="*/ 4701472 h 5308375"/>
                <a:gd name="connsiteX237" fmla="*/ 2565175 w 7679534"/>
                <a:gd name="connsiteY237" fmla="*/ 4733840 h 5308375"/>
                <a:gd name="connsiteX238" fmla="*/ 2524715 w 7679534"/>
                <a:gd name="connsiteY238" fmla="*/ 4750024 h 5308375"/>
                <a:gd name="connsiteX239" fmla="*/ 2468070 w 7679534"/>
                <a:gd name="connsiteY239" fmla="*/ 4782392 h 5308375"/>
                <a:gd name="connsiteX240" fmla="*/ 2403334 w 7679534"/>
                <a:gd name="connsiteY240" fmla="*/ 4806669 h 5308375"/>
                <a:gd name="connsiteX241" fmla="*/ 2338598 w 7679534"/>
                <a:gd name="connsiteY241" fmla="*/ 4847129 h 5308375"/>
                <a:gd name="connsiteX242" fmla="*/ 2314322 w 7679534"/>
                <a:gd name="connsiteY242" fmla="*/ 4855221 h 5308375"/>
                <a:gd name="connsiteX243" fmla="*/ 2241493 w 7679534"/>
                <a:gd name="connsiteY243" fmla="*/ 4879497 h 5308375"/>
                <a:gd name="connsiteX244" fmla="*/ 2201033 w 7679534"/>
                <a:gd name="connsiteY244" fmla="*/ 4903773 h 5308375"/>
                <a:gd name="connsiteX245" fmla="*/ 2176757 w 7679534"/>
                <a:gd name="connsiteY245" fmla="*/ 4911865 h 5308375"/>
                <a:gd name="connsiteX246" fmla="*/ 2112021 w 7679534"/>
                <a:gd name="connsiteY246" fmla="*/ 4944233 h 5308375"/>
                <a:gd name="connsiteX247" fmla="*/ 2087745 w 7679534"/>
                <a:gd name="connsiteY247" fmla="*/ 4952325 h 5308375"/>
                <a:gd name="connsiteX248" fmla="*/ 2006824 w 7679534"/>
                <a:gd name="connsiteY248" fmla="*/ 4976601 h 5308375"/>
                <a:gd name="connsiteX249" fmla="*/ 1974456 w 7679534"/>
                <a:gd name="connsiteY249" fmla="*/ 4992785 h 5308375"/>
                <a:gd name="connsiteX250" fmla="*/ 1933996 w 7679534"/>
                <a:gd name="connsiteY250" fmla="*/ 5008969 h 5308375"/>
                <a:gd name="connsiteX251" fmla="*/ 1893536 w 7679534"/>
                <a:gd name="connsiteY251" fmla="*/ 5033246 h 5308375"/>
                <a:gd name="connsiteX252" fmla="*/ 1828800 w 7679534"/>
                <a:gd name="connsiteY252" fmla="*/ 5049430 h 5308375"/>
                <a:gd name="connsiteX253" fmla="*/ 1804523 w 7679534"/>
                <a:gd name="connsiteY253" fmla="*/ 5065614 h 5308375"/>
                <a:gd name="connsiteX254" fmla="*/ 1772155 w 7679534"/>
                <a:gd name="connsiteY254" fmla="*/ 5073706 h 5308375"/>
                <a:gd name="connsiteX255" fmla="*/ 1747879 w 7679534"/>
                <a:gd name="connsiteY255" fmla="*/ 5081798 h 5308375"/>
                <a:gd name="connsiteX256" fmla="*/ 1715511 w 7679534"/>
                <a:gd name="connsiteY256" fmla="*/ 5097982 h 5308375"/>
                <a:gd name="connsiteX257" fmla="*/ 1691235 w 7679534"/>
                <a:gd name="connsiteY257" fmla="*/ 5106074 h 5308375"/>
                <a:gd name="connsiteX258" fmla="*/ 1658867 w 7679534"/>
                <a:gd name="connsiteY258" fmla="*/ 5122258 h 5308375"/>
                <a:gd name="connsiteX259" fmla="*/ 1594131 w 7679534"/>
                <a:gd name="connsiteY259" fmla="*/ 5138442 h 5308375"/>
                <a:gd name="connsiteX260" fmla="*/ 1569854 w 7679534"/>
                <a:gd name="connsiteY260" fmla="*/ 5154626 h 5308375"/>
                <a:gd name="connsiteX261" fmla="*/ 1537486 w 7679534"/>
                <a:gd name="connsiteY261" fmla="*/ 5162718 h 5308375"/>
                <a:gd name="connsiteX262" fmla="*/ 1513210 w 7679534"/>
                <a:gd name="connsiteY262" fmla="*/ 5170810 h 5308375"/>
                <a:gd name="connsiteX263" fmla="*/ 1480842 w 7679534"/>
                <a:gd name="connsiteY263" fmla="*/ 5178902 h 5308375"/>
                <a:gd name="connsiteX264" fmla="*/ 1456566 w 7679534"/>
                <a:gd name="connsiteY264" fmla="*/ 5186994 h 5308375"/>
                <a:gd name="connsiteX265" fmla="*/ 1351369 w 7679534"/>
                <a:gd name="connsiteY265" fmla="*/ 5203178 h 5308375"/>
                <a:gd name="connsiteX266" fmla="*/ 1181437 w 7679534"/>
                <a:gd name="connsiteY266" fmla="*/ 5219362 h 5308375"/>
                <a:gd name="connsiteX267" fmla="*/ 857755 w 7679534"/>
                <a:gd name="connsiteY267" fmla="*/ 5235546 h 5308375"/>
                <a:gd name="connsiteX268" fmla="*/ 728283 w 7679534"/>
                <a:gd name="connsiteY268" fmla="*/ 5251731 h 5308375"/>
                <a:gd name="connsiteX269" fmla="*/ 679731 w 7679534"/>
                <a:gd name="connsiteY269" fmla="*/ 5259823 h 5308375"/>
                <a:gd name="connsiteX270" fmla="*/ 631178 w 7679534"/>
                <a:gd name="connsiteY270" fmla="*/ 5276007 h 5308375"/>
                <a:gd name="connsiteX271" fmla="*/ 574534 w 7679534"/>
                <a:gd name="connsiteY271" fmla="*/ 5284099 h 5308375"/>
                <a:gd name="connsiteX272" fmla="*/ 485522 w 7679534"/>
                <a:gd name="connsiteY272" fmla="*/ 5308375 h 5308375"/>
                <a:gd name="connsiteX273" fmla="*/ 339865 w 7679534"/>
                <a:gd name="connsiteY273" fmla="*/ 5292191 h 5308375"/>
                <a:gd name="connsiteX274" fmla="*/ 323681 w 7679534"/>
                <a:gd name="connsiteY274" fmla="*/ 5259823 h 5308375"/>
                <a:gd name="connsiteX275" fmla="*/ 250853 w 7679534"/>
                <a:gd name="connsiteY275" fmla="*/ 5203178 h 5308375"/>
                <a:gd name="connsiteX276" fmla="*/ 194208 w 7679534"/>
                <a:gd name="connsiteY276" fmla="*/ 5186994 h 5308375"/>
                <a:gd name="connsiteX277" fmla="*/ 161840 w 7679534"/>
                <a:gd name="connsiteY277" fmla="*/ 5178902 h 5308375"/>
                <a:gd name="connsiteX278" fmla="*/ 121380 w 7679534"/>
                <a:gd name="connsiteY278" fmla="*/ 5162718 h 5308375"/>
                <a:gd name="connsiteX279" fmla="*/ 80920 w 7679534"/>
                <a:gd name="connsiteY279" fmla="*/ 5154626 h 5308375"/>
                <a:gd name="connsiteX280" fmla="*/ 32368 w 7679534"/>
                <a:gd name="connsiteY280" fmla="*/ 5138442 h 5308375"/>
                <a:gd name="connsiteX281" fmla="*/ 0 w 7679534"/>
                <a:gd name="connsiteY281" fmla="*/ 5130350 h 5308375"/>
                <a:gd name="connsiteX282" fmla="*/ 32368 w 7679534"/>
                <a:gd name="connsiteY282" fmla="*/ 5122258 h 5308375"/>
                <a:gd name="connsiteX283" fmla="*/ 153748 w 7679534"/>
                <a:gd name="connsiteY283" fmla="*/ 5106074 h 5308375"/>
                <a:gd name="connsiteX284" fmla="*/ 194208 w 7679534"/>
                <a:gd name="connsiteY284" fmla="*/ 5097982 h 5308375"/>
                <a:gd name="connsiteX285" fmla="*/ 242761 w 7679534"/>
                <a:gd name="connsiteY285" fmla="*/ 5089890 h 5308375"/>
                <a:gd name="connsiteX286" fmla="*/ 283221 w 7679534"/>
                <a:gd name="connsiteY286" fmla="*/ 5073706 h 5308375"/>
                <a:gd name="connsiteX287" fmla="*/ 315589 w 7679534"/>
                <a:gd name="connsiteY287" fmla="*/ 5065614 h 5308375"/>
                <a:gd name="connsiteX288" fmla="*/ 339865 w 7679534"/>
                <a:gd name="connsiteY288" fmla="*/ 5057522 h 5308375"/>
                <a:gd name="connsiteX289" fmla="*/ 372233 w 7679534"/>
                <a:gd name="connsiteY289" fmla="*/ 5049430 h 5308375"/>
                <a:gd name="connsiteX290" fmla="*/ 461246 w 7679534"/>
                <a:gd name="connsiteY290" fmla="*/ 5025154 h 5308375"/>
                <a:gd name="connsiteX291" fmla="*/ 517890 w 7679534"/>
                <a:gd name="connsiteY291" fmla="*/ 5017062 h 5308375"/>
                <a:gd name="connsiteX292" fmla="*/ 558350 w 7679534"/>
                <a:gd name="connsiteY292" fmla="*/ 5008969 h 5308375"/>
                <a:gd name="connsiteX293" fmla="*/ 590718 w 7679534"/>
                <a:gd name="connsiteY293" fmla="*/ 5008969 h 530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7679534" h="5308375">
                  <a:moveTo>
                    <a:pt x="590718" y="5008969"/>
                  </a:moveTo>
                  <a:lnTo>
                    <a:pt x="590718" y="5008969"/>
                  </a:lnTo>
                  <a:lnTo>
                    <a:pt x="744467" y="4976601"/>
                  </a:lnTo>
                  <a:cubicBezTo>
                    <a:pt x="757932" y="4973796"/>
                    <a:pt x="771879" y="4972858"/>
                    <a:pt x="784927" y="4968509"/>
                  </a:cubicBezTo>
                  <a:cubicBezTo>
                    <a:pt x="815890" y="4958188"/>
                    <a:pt x="835274" y="4950348"/>
                    <a:pt x="865847" y="4944233"/>
                  </a:cubicBezTo>
                  <a:cubicBezTo>
                    <a:pt x="904736" y="4936455"/>
                    <a:pt x="939359" y="4933021"/>
                    <a:pt x="979136" y="4928049"/>
                  </a:cubicBezTo>
                  <a:cubicBezTo>
                    <a:pt x="1008807" y="4919957"/>
                    <a:pt x="1038230" y="4910896"/>
                    <a:pt x="1068148" y="4903773"/>
                  </a:cubicBezTo>
                  <a:cubicBezTo>
                    <a:pt x="1135951" y="4887629"/>
                    <a:pt x="1149002" y="4887597"/>
                    <a:pt x="1213805" y="4879497"/>
                  </a:cubicBezTo>
                  <a:cubicBezTo>
                    <a:pt x="1274715" y="4862885"/>
                    <a:pt x="1321533" y="4847923"/>
                    <a:pt x="1383738" y="4839037"/>
                  </a:cubicBezTo>
                  <a:cubicBezTo>
                    <a:pt x="1413232" y="4834824"/>
                    <a:pt x="1443079" y="4833642"/>
                    <a:pt x="1472750" y="4830945"/>
                  </a:cubicBezTo>
                  <a:cubicBezTo>
                    <a:pt x="1499723" y="4822853"/>
                    <a:pt x="1526258" y="4813119"/>
                    <a:pt x="1553670" y="4806669"/>
                  </a:cubicBezTo>
                  <a:cubicBezTo>
                    <a:pt x="1572236" y="4802300"/>
                    <a:pt x="1591976" y="4803817"/>
                    <a:pt x="1610315" y="4798577"/>
                  </a:cubicBezTo>
                  <a:cubicBezTo>
                    <a:pt x="1754126" y="4757487"/>
                    <a:pt x="1569593" y="4785118"/>
                    <a:pt x="1739787" y="4766208"/>
                  </a:cubicBezTo>
                  <a:cubicBezTo>
                    <a:pt x="1779775" y="4752879"/>
                    <a:pt x="1803239" y="4744276"/>
                    <a:pt x="1844984" y="4733840"/>
                  </a:cubicBezTo>
                  <a:cubicBezTo>
                    <a:pt x="1869110" y="4727809"/>
                    <a:pt x="1893536" y="4723051"/>
                    <a:pt x="1917812" y="4717656"/>
                  </a:cubicBezTo>
                  <a:cubicBezTo>
                    <a:pt x="1925904" y="4712261"/>
                    <a:pt x="1933389" y="4705821"/>
                    <a:pt x="1942088" y="4701472"/>
                  </a:cubicBezTo>
                  <a:cubicBezTo>
                    <a:pt x="1962009" y="4691512"/>
                    <a:pt x="1996268" y="4688396"/>
                    <a:pt x="2014916" y="4685288"/>
                  </a:cubicBezTo>
                  <a:cubicBezTo>
                    <a:pt x="2025705" y="4679893"/>
                    <a:pt x="2036810" y="4675089"/>
                    <a:pt x="2047284" y="4669104"/>
                  </a:cubicBezTo>
                  <a:cubicBezTo>
                    <a:pt x="2055728" y="4664279"/>
                    <a:pt x="2062334" y="4655995"/>
                    <a:pt x="2071561" y="4652920"/>
                  </a:cubicBezTo>
                  <a:cubicBezTo>
                    <a:pt x="2087126" y="4647732"/>
                    <a:pt x="2103929" y="4647525"/>
                    <a:pt x="2120113" y="4644828"/>
                  </a:cubicBezTo>
                  <a:lnTo>
                    <a:pt x="2217217" y="4604368"/>
                  </a:lnTo>
                  <a:lnTo>
                    <a:pt x="2273861" y="4580092"/>
                  </a:lnTo>
                  <a:cubicBezTo>
                    <a:pt x="2287270" y="4574505"/>
                    <a:pt x="2302502" y="4572351"/>
                    <a:pt x="2314322" y="4563908"/>
                  </a:cubicBezTo>
                  <a:cubicBezTo>
                    <a:pt x="2333203" y="4550421"/>
                    <a:pt x="2350536" y="4534448"/>
                    <a:pt x="2370966" y="4523447"/>
                  </a:cubicBezTo>
                  <a:cubicBezTo>
                    <a:pt x="2385986" y="4515359"/>
                    <a:pt x="2403988" y="4514322"/>
                    <a:pt x="2419518" y="4507263"/>
                  </a:cubicBezTo>
                  <a:cubicBezTo>
                    <a:pt x="2433836" y="4500755"/>
                    <a:pt x="2446100" y="4490388"/>
                    <a:pt x="2459978" y="4482987"/>
                  </a:cubicBezTo>
                  <a:cubicBezTo>
                    <a:pt x="2486588" y="4468795"/>
                    <a:pt x="2512899" y="4453727"/>
                    <a:pt x="2540899" y="4442527"/>
                  </a:cubicBezTo>
                  <a:cubicBezTo>
                    <a:pt x="2554386" y="4437132"/>
                    <a:pt x="2568367" y="4432839"/>
                    <a:pt x="2581359" y="4426343"/>
                  </a:cubicBezTo>
                  <a:cubicBezTo>
                    <a:pt x="2600810" y="4416618"/>
                    <a:pt x="2618350" y="4403284"/>
                    <a:pt x="2638003" y="4393975"/>
                  </a:cubicBezTo>
                  <a:cubicBezTo>
                    <a:pt x="2669693" y="4378964"/>
                    <a:pt x="2706573" y="4373896"/>
                    <a:pt x="2735107" y="4353515"/>
                  </a:cubicBezTo>
                  <a:cubicBezTo>
                    <a:pt x="2807731" y="4301640"/>
                    <a:pt x="2769441" y="4319429"/>
                    <a:pt x="2848396" y="4296870"/>
                  </a:cubicBezTo>
                  <a:cubicBezTo>
                    <a:pt x="2961130" y="4231109"/>
                    <a:pt x="2911983" y="4256984"/>
                    <a:pt x="2994053" y="4215950"/>
                  </a:cubicBezTo>
                  <a:cubicBezTo>
                    <a:pt x="3049110" y="4160893"/>
                    <a:pt x="2978334" y="4223810"/>
                    <a:pt x="3074973" y="4175490"/>
                  </a:cubicBezTo>
                  <a:cubicBezTo>
                    <a:pt x="3095727" y="4165113"/>
                    <a:pt x="3113054" y="4148952"/>
                    <a:pt x="3131617" y="4135030"/>
                  </a:cubicBezTo>
                  <a:cubicBezTo>
                    <a:pt x="3145434" y="4124667"/>
                    <a:pt x="3158260" y="4113025"/>
                    <a:pt x="3172077" y="4102662"/>
                  </a:cubicBezTo>
                  <a:cubicBezTo>
                    <a:pt x="3179858" y="4096826"/>
                    <a:pt x="3188573" y="4092313"/>
                    <a:pt x="3196354" y="4086477"/>
                  </a:cubicBezTo>
                  <a:cubicBezTo>
                    <a:pt x="3210171" y="4076114"/>
                    <a:pt x="3222004" y="4062995"/>
                    <a:pt x="3236814" y="4054109"/>
                  </a:cubicBezTo>
                  <a:cubicBezTo>
                    <a:pt x="3249270" y="4046636"/>
                    <a:pt x="3264727" y="4045244"/>
                    <a:pt x="3277274" y="4037925"/>
                  </a:cubicBezTo>
                  <a:cubicBezTo>
                    <a:pt x="3344092" y="3998948"/>
                    <a:pt x="3318687" y="4003384"/>
                    <a:pt x="3374378" y="3965097"/>
                  </a:cubicBezTo>
                  <a:cubicBezTo>
                    <a:pt x="3403359" y="3945173"/>
                    <a:pt x="3436689" y="3931341"/>
                    <a:pt x="3463391" y="3908453"/>
                  </a:cubicBezTo>
                  <a:lnTo>
                    <a:pt x="3576679" y="3811348"/>
                  </a:lnTo>
                  <a:cubicBezTo>
                    <a:pt x="3589890" y="3800223"/>
                    <a:pt x="3604926" y="3791193"/>
                    <a:pt x="3617139" y="3778980"/>
                  </a:cubicBezTo>
                  <a:cubicBezTo>
                    <a:pt x="3641415" y="3754704"/>
                    <a:pt x="3662503" y="3726751"/>
                    <a:pt x="3689968" y="3706152"/>
                  </a:cubicBezTo>
                  <a:cubicBezTo>
                    <a:pt x="3719229" y="3684206"/>
                    <a:pt x="3723204" y="3683609"/>
                    <a:pt x="3746612" y="3657600"/>
                  </a:cubicBezTo>
                  <a:cubicBezTo>
                    <a:pt x="3877192" y="3512509"/>
                    <a:pt x="3710439" y="3686703"/>
                    <a:pt x="3851808" y="3552403"/>
                  </a:cubicBezTo>
                  <a:cubicBezTo>
                    <a:pt x="3887761" y="3518248"/>
                    <a:pt x="3921939" y="3482273"/>
                    <a:pt x="3957005" y="3447207"/>
                  </a:cubicBezTo>
                  <a:cubicBezTo>
                    <a:pt x="3970492" y="3433720"/>
                    <a:pt x="3982206" y="3418190"/>
                    <a:pt x="3997465" y="3406746"/>
                  </a:cubicBezTo>
                  <a:cubicBezTo>
                    <a:pt x="4019044" y="3390562"/>
                    <a:pt x="4043128" y="3377267"/>
                    <a:pt x="4062201" y="3358194"/>
                  </a:cubicBezTo>
                  <a:cubicBezTo>
                    <a:pt x="4102751" y="3317644"/>
                    <a:pt x="4131950" y="3266043"/>
                    <a:pt x="4175490" y="3228722"/>
                  </a:cubicBezTo>
                  <a:cubicBezTo>
                    <a:pt x="4326560" y="3099231"/>
                    <a:pt x="4140406" y="3263804"/>
                    <a:pt x="4280686" y="3123525"/>
                  </a:cubicBezTo>
                  <a:cubicBezTo>
                    <a:pt x="4298271" y="3105940"/>
                    <a:pt x="4319746" y="3092558"/>
                    <a:pt x="4337331" y="3074973"/>
                  </a:cubicBezTo>
                  <a:cubicBezTo>
                    <a:pt x="4354916" y="3057389"/>
                    <a:pt x="4368299" y="3035913"/>
                    <a:pt x="4385883" y="3018329"/>
                  </a:cubicBezTo>
                  <a:cubicBezTo>
                    <a:pt x="4403467" y="3000745"/>
                    <a:pt x="4424943" y="2987362"/>
                    <a:pt x="4442527" y="2969777"/>
                  </a:cubicBezTo>
                  <a:cubicBezTo>
                    <a:pt x="4460112" y="2952192"/>
                    <a:pt x="4473071" y="2930283"/>
                    <a:pt x="4491079" y="2913132"/>
                  </a:cubicBezTo>
                  <a:cubicBezTo>
                    <a:pt x="4529850" y="2876207"/>
                    <a:pt x="4574601" y="2845795"/>
                    <a:pt x="4612460" y="2807936"/>
                  </a:cubicBezTo>
                  <a:cubicBezTo>
                    <a:pt x="4631341" y="2789055"/>
                    <a:pt x="4650885" y="2770813"/>
                    <a:pt x="4669104" y="2751292"/>
                  </a:cubicBezTo>
                  <a:cubicBezTo>
                    <a:pt x="4688668" y="2730330"/>
                    <a:pt x="4704532" y="2705843"/>
                    <a:pt x="4725748" y="2686555"/>
                  </a:cubicBezTo>
                  <a:cubicBezTo>
                    <a:pt x="4734674" y="2678441"/>
                    <a:pt x="4748466" y="2677609"/>
                    <a:pt x="4758116" y="2670371"/>
                  </a:cubicBezTo>
                  <a:cubicBezTo>
                    <a:pt x="4806277" y="2634251"/>
                    <a:pt x="4873048" y="2563532"/>
                    <a:pt x="4911865" y="2524715"/>
                  </a:cubicBezTo>
                  <a:lnTo>
                    <a:pt x="5017061" y="2419518"/>
                  </a:lnTo>
                  <a:cubicBezTo>
                    <a:pt x="5022456" y="2414123"/>
                    <a:pt x="5028222" y="2409076"/>
                    <a:pt x="5033246" y="2403334"/>
                  </a:cubicBezTo>
                  <a:cubicBezTo>
                    <a:pt x="5052127" y="2381755"/>
                    <a:pt x="5070326" y="2359560"/>
                    <a:pt x="5089890" y="2338598"/>
                  </a:cubicBezTo>
                  <a:cubicBezTo>
                    <a:pt x="5108109" y="2319077"/>
                    <a:pt x="5129286" y="2302338"/>
                    <a:pt x="5146534" y="2281954"/>
                  </a:cubicBezTo>
                  <a:cubicBezTo>
                    <a:pt x="5188711" y="2232108"/>
                    <a:pt x="5218775" y="2171203"/>
                    <a:pt x="5267915" y="2128205"/>
                  </a:cubicBezTo>
                  <a:cubicBezTo>
                    <a:pt x="5289494" y="2109324"/>
                    <a:pt x="5313040" y="2092479"/>
                    <a:pt x="5332651" y="2071561"/>
                  </a:cubicBezTo>
                  <a:cubicBezTo>
                    <a:pt x="5353685" y="2049124"/>
                    <a:pt x="5368947" y="2021793"/>
                    <a:pt x="5389295" y="1998732"/>
                  </a:cubicBezTo>
                  <a:cubicBezTo>
                    <a:pt x="5409486" y="1975849"/>
                    <a:pt x="5433840" y="1956879"/>
                    <a:pt x="5454031" y="1933996"/>
                  </a:cubicBezTo>
                  <a:cubicBezTo>
                    <a:pt x="5572077" y="1800212"/>
                    <a:pt x="5446698" y="1917150"/>
                    <a:pt x="5575412" y="1804523"/>
                  </a:cubicBezTo>
                  <a:cubicBezTo>
                    <a:pt x="5620244" y="1714859"/>
                    <a:pt x="5562817" y="1823028"/>
                    <a:pt x="5696792" y="1650775"/>
                  </a:cubicBezTo>
                  <a:cubicBezTo>
                    <a:pt x="5789648" y="1531389"/>
                    <a:pt x="5735740" y="1597599"/>
                    <a:pt x="5874817" y="1440382"/>
                  </a:cubicBezTo>
                  <a:cubicBezTo>
                    <a:pt x="5883501" y="1430565"/>
                    <a:pt x="5973983" y="1329740"/>
                    <a:pt x="5988106" y="1310909"/>
                  </a:cubicBezTo>
                  <a:cubicBezTo>
                    <a:pt x="5996198" y="1300120"/>
                    <a:pt x="6003122" y="1288346"/>
                    <a:pt x="6012382" y="1278541"/>
                  </a:cubicBezTo>
                  <a:cubicBezTo>
                    <a:pt x="6049051" y="1239715"/>
                    <a:pt x="6090915" y="1205801"/>
                    <a:pt x="6125670" y="1165253"/>
                  </a:cubicBezTo>
                  <a:cubicBezTo>
                    <a:pt x="6141854" y="1146371"/>
                    <a:pt x="6156638" y="1126193"/>
                    <a:pt x="6174223" y="1108608"/>
                  </a:cubicBezTo>
                  <a:cubicBezTo>
                    <a:pt x="6221249" y="1061582"/>
                    <a:pt x="6239391" y="1054729"/>
                    <a:pt x="6295603" y="1019596"/>
                  </a:cubicBezTo>
                  <a:cubicBezTo>
                    <a:pt x="6370879" y="899154"/>
                    <a:pt x="6293155" y="1002474"/>
                    <a:pt x="6400800" y="914400"/>
                  </a:cubicBezTo>
                  <a:cubicBezTo>
                    <a:pt x="6411238" y="905860"/>
                    <a:pt x="6415539" y="891568"/>
                    <a:pt x="6425076" y="882031"/>
                  </a:cubicBezTo>
                  <a:cubicBezTo>
                    <a:pt x="6439972" y="867134"/>
                    <a:pt x="6458731" y="856468"/>
                    <a:pt x="6473628" y="841571"/>
                  </a:cubicBezTo>
                  <a:cubicBezTo>
                    <a:pt x="6480505" y="834694"/>
                    <a:pt x="6482428" y="823624"/>
                    <a:pt x="6489812" y="817295"/>
                  </a:cubicBezTo>
                  <a:cubicBezTo>
                    <a:pt x="6501754" y="807059"/>
                    <a:pt x="6517990" y="802844"/>
                    <a:pt x="6530272" y="793019"/>
                  </a:cubicBezTo>
                  <a:cubicBezTo>
                    <a:pt x="6545166" y="781104"/>
                    <a:pt x="6555734" y="764343"/>
                    <a:pt x="6570732" y="752559"/>
                  </a:cubicBezTo>
                  <a:cubicBezTo>
                    <a:pt x="6593674" y="734533"/>
                    <a:pt x="6619285" y="720191"/>
                    <a:pt x="6643561" y="704007"/>
                  </a:cubicBezTo>
                  <a:lnTo>
                    <a:pt x="6667837" y="687823"/>
                  </a:lnTo>
                  <a:cubicBezTo>
                    <a:pt x="6675929" y="682428"/>
                    <a:pt x="6685236" y="678516"/>
                    <a:pt x="6692113" y="671639"/>
                  </a:cubicBezTo>
                  <a:cubicBezTo>
                    <a:pt x="6697508" y="666244"/>
                    <a:pt x="6702193" y="660032"/>
                    <a:pt x="6708297" y="655454"/>
                  </a:cubicBezTo>
                  <a:cubicBezTo>
                    <a:pt x="6723857" y="643783"/>
                    <a:pt x="6740665" y="633875"/>
                    <a:pt x="6756849" y="623086"/>
                  </a:cubicBezTo>
                  <a:cubicBezTo>
                    <a:pt x="6764941" y="617691"/>
                    <a:pt x="6775290" y="614682"/>
                    <a:pt x="6781125" y="606902"/>
                  </a:cubicBezTo>
                  <a:cubicBezTo>
                    <a:pt x="6825056" y="548327"/>
                    <a:pt x="6782232" y="595374"/>
                    <a:pt x="6837769" y="558350"/>
                  </a:cubicBezTo>
                  <a:cubicBezTo>
                    <a:pt x="6844117" y="554118"/>
                    <a:pt x="6848093" y="547050"/>
                    <a:pt x="6853954" y="542166"/>
                  </a:cubicBezTo>
                  <a:cubicBezTo>
                    <a:pt x="6864315" y="533532"/>
                    <a:pt x="6876785" y="527427"/>
                    <a:pt x="6886322" y="517890"/>
                  </a:cubicBezTo>
                  <a:cubicBezTo>
                    <a:pt x="6893199" y="511013"/>
                    <a:pt x="6894726" y="499449"/>
                    <a:pt x="6902506" y="493614"/>
                  </a:cubicBezTo>
                  <a:cubicBezTo>
                    <a:pt x="6916981" y="482757"/>
                    <a:pt x="6934874" y="477430"/>
                    <a:pt x="6951058" y="469338"/>
                  </a:cubicBezTo>
                  <a:cubicBezTo>
                    <a:pt x="7057902" y="362492"/>
                    <a:pt x="6921976" y="493130"/>
                    <a:pt x="7040070" y="396509"/>
                  </a:cubicBezTo>
                  <a:cubicBezTo>
                    <a:pt x="7054832" y="384431"/>
                    <a:pt x="7065637" y="367964"/>
                    <a:pt x="7080531" y="356049"/>
                  </a:cubicBezTo>
                  <a:cubicBezTo>
                    <a:pt x="7092813" y="346224"/>
                    <a:pt x="7107722" y="340217"/>
                    <a:pt x="7120991" y="331773"/>
                  </a:cubicBezTo>
                  <a:cubicBezTo>
                    <a:pt x="7137401" y="321330"/>
                    <a:pt x="7154355" y="311556"/>
                    <a:pt x="7169543" y="299405"/>
                  </a:cubicBezTo>
                  <a:cubicBezTo>
                    <a:pt x="7181458" y="289873"/>
                    <a:pt x="7190507" y="277174"/>
                    <a:pt x="7201911" y="267037"/>
                  </a:cubicBezTo>
                  <a:cubicBezTo>
                    <a:pt x="7214820" y="255563"/>
                    <a:pt x="7229462" y="246144"/>
                    <a:pt x="7242371" y="234669"/>
                  </a:cubicBezTo>
                  <a:cubicBezTo>
                    <a:pt x="7253775" y="224532"/>
                    <a:pt x="7263154" y="212230"/>
                    <a:pt x="7274739" y="202300"/>
                  </a:cubicBezTo>
                  <a:cubicBezTo>
                    <a:pt x="7282123" y="195971"/>
                    <a:pt x="7291101" y="191769"/>
                    <a:pt x="7299015" y="186116"/>
                  </a:cubicBezTo>
                  <a:cubicBezTo>
                    <a:pt x="7309990" y="178277"/>
                    <a:pt x="7321144" y="170617"/>
                    <a:pt x="7331384" y="161840"/>
                  </a:cubicBezTo>
                  <a:cubicBezTo>
                    <a:pt x="7340073" y="154393"/>
                    <a:pt x="7346348" y="144216"/>
                    <a:pt x="7355660" y="137564"/>
                  </a:cubicBezTo>
                  <a:cubicBezTo>
                    <a:pt x="7365476" y="130553"/>
                    <a:pt x="7378212" y="128391"/>
                    <a:pt x="7388028" y="121380"/>
                  </a:cubicBezTo>
                  <a:cubicBezTo>
                    <a:pt x="7397340" y="114728"/>
                    <a:pt x="7403692" y="104640"/>
                    <a:pt x="7412304" y="97104"/>
                  </a:cubicBezTo>
                  <a:cubicBezTo>
                    <a:pt x="7450661" y="63541"/>
                    <a:pt x="7451053" y="65763"/>
                    <a:pt x="7493224" y="40460"/>
                  </a:cubicBezTo>
                  <a:cubicBezTo>
                    <a:pt x="7500417" y="29671"/>
                    <a:pt x="7515702" y="0"/>
                    <a:pt x="7533684" y="0"/>
                  </a:cubicBezTo>
                  <a:cubicBezTo>
                    <a:pt x="7550744" y="0"/>
                    <a:pt x="7582237" y="16184"/>
                    <a:pt x="7582237" y="16184"/>
                  </a:cubicBezTo>
                  <a:cubicBezTo>
                    <a:pt x="7593026" y="32368"/>
                    <a:pt x="7596152" y="58585"/>
                    <a:pt x="7614605" y="64736"/>
                  </a:cubicBezTo>
                  <a:lnTo>
                    <a:pt x="7663157" y="80920"/>
                  </a:lnTo>
                  <a:cubicBezTo>
                    <a:pt x="7668552" y="89012"/>
                    <a:pt x="7681248" y="95659"/>
                    <a:pt x="7679341" y="105196"/>
                  </a:cubicBezTo>
                  <a:cubicBezTo>
                    <a:pt x="7677434" y="114733"/>
                    <a:pt x="7662930" y="115660"/>
                    <a:pt x="7655065" y="121380"/>
                  </a:cubicBezTo>
                  <a:cubicBezTo>
                    <a:pt x="7623931" y="144023"/>
                    <a:pt x="7567136" y="193991"/>
                    <a:pt x="7525592" y="202300"/>
                  </a:cubicBezTo>
                  <a:lnTo>
                    <a:pt x="7485132" y="210392"/>
                  </a:lnTo>
                  <a:cubicBezTo>
                    <a:pt x="7479737" y="215787"/>
                    <a:pt x="7475572" y="222792"/>
                    <a:pt x="7468948" y="226577"/>
                  </a:cubicBezTo>
                  <a:cubicBezTo>
                    <a:pt x="7435541" y="245667"/>
                    <a:pt x="7392562" y="246319"/>
                    <a:pt x="7363752" y="275129"/>
                  </a:cubicBezTo>
                  <a:cubicBezTo>
                    <a:pt x="7355660" y="283221"/>
                    <a:pt x="7348788" y="292753"/>
                    <a:pt x="7339476" y="299405"/>
                  </a:cubicBezTo>
                  <a:cubicBezTo>
                    <a:pt x="7329660" y="306416"/>
                    <a:pt x="7317581" y="309604"/>
                    <a:pt x="7307107" y="315589"/>
                  </a:cubicBezTo>
                  <a:cubicBezTo>
                    <a:pt x="7298663" y="320414"/>
                    <a:pt x="7290923" y="326378"/>
                    <a:pt x="7282831" y="331773"/>
                  </a:cubicBezTo>
                  <a:cubicBezTo>
                    <a:pt x="7277436" y="339865"/>
                    <a:pt x="7273108" y="348780"/>
                    <a:pt x="7266647" y="356049"/>
                  </a:cubicBezTo>
                  <a:cubicBezTo>
                    <a:pt x="7251441" y="373155"/>
                    <a:pt x="7230791" y="385557"/>
                    <a:pt x="7218095" y="404601"/>
                  </a:cubicBezTo>
                  <a:cubicBezTo>
                    <a:pt x="7136291" y="527310"/>
                    <a:pt x="7224832" y="401373"/>
                    <a:pt x="7161451" y="477430"/>
                  </a:cubicBezTo>
                  <a:cubicBezTo>
                    <a:pt x="7155225" y="484901"/>
                    <a:pt x="7151596" y="494322"/>
                    <a:pt x="7145267" y="501706"/>
                  </a:cubicBezTo>
                  <a:cubicBezTo>
                    <a:pt x="7135337" y="513291"/>
                    <a:pt x="7122947" y="522591"/>
                    <a:pt x="7112899" y="534074"/>
                  </a:cubicBezTo>
                  <a:cubicBezTo>
                    <a:pt x="7086066" y="564741"/>
                    <a:pt x="7069119" y="602129"/>
                    <a:pt x="7040070" y="631178"/>
                  </a:cubicBezTo>
                  <a:cubicBezTo>
                    <a:pt x="7030533" y="640715"/>
                    <a:pt x="7018063" y="646820"/>
                    <a:pt x="7007702" y="655454"/>
                  </a:cubicBezTo>
                  <a:cubicBezTo>
                    <a:pt x="7001841" y="660338"/>
                    <a:pt x="6997866" y="667407"/>
                    <a:pt x="6991518" y="671639"/>
                  </a:cubicBezTo>
                  <a:cubicBezTo>
                    <a:pt x="6981481" y="678330"/>
                    <a:pt x="6968359" y="680031"/>
                    <a:pt x="6959150" y="687823"/>
                  </a:cubicBezTo>
                  <a:cubicBezTo>
                    <a:pt x="6932942" y="709999"/>
                    <a:pt x="6914887" y="741607"/>
                    <a:pt x="6886322" y="760651"/>
                  </a:cubicBezTo>
                  <a:cubicBezTo>
                    <a:pt x="6878230" y="766046"/>
                    <a:pt x="6869640" y="770760"/>
                    <a:pt x="6862046" y="776835"/>
                  </a:cubicBezTo>
                  <a:cubicBezTo>
                    <a:pt x="6856088" y="781601"/>
                    <a:pt x="6852209" y="788787"/>
                    <a:pt x="6845861" y="793019"/>
                  </a:cubicBezTo>
                  <a:cubicBezTo>
                    <a:pt x="6835824" y="799710"/>
                    <a:pt x="6823722" y="802810"/>
                    <a:pt x="6813493" y="809203"/>
                  </a:cubicBezTo>
                  <a:cubicBezTo>
                    <a:pt x="6802056" y="816351"/>
                    <a:pt x="6792100" y="825640"/>
                    <a:pt x="6781125" y="833479"/>
                  </a:cubicBezTo>
                  <a:cubicBezTo>
                    <a:pt x="6773211" y="839132"/>
                    <a:pt x="6764941" y="844268"/>
                    <a:pt x="6756849" y="849663"/>
                  </a:cubicBezTo>
                  <a:cubicBezTo>
                    <a:pt x="6722732" y="900839"/>
                    <a:pt x="6762236" y="849424"/>
                    <a:pt x="6684021" y="906308"/>
                  </a:cubicBezTo>
                  <a:cubicBezTo>
                    <a:pt x="6671681" y="915283"/>
                    <a:pt x="6663697" y="929308"/>
                    <a:pt x="6651653" y="938676"/>
                  </a:cubicBezTo>
                  <a:cubicBezTo>
                    <a:pt x="6639238" y="948332"/>
                    <a:pt x="6623365" y="952992"/>
                    <a:pt x="6611192" y="962952"/>
                  </a:cubicBezTo>
                  <a:cubicBezTo>
                    <a:pt x="6593478" y="977445"/>
                    <a:pt x="6578824" y="995320"/>
                    <a:pt x="6562640" y="1011504"/>
                  </a:cubicBezTo>
                  <a:cubicBezTo>
                    <a:pt x="6554548" y="1019596"/>
                    <a:pt x="6547886" y="1029432"/>
                    <a:pt x="6538364" y="1035780"/>
                  </a:cubicBezTo>
                  <a:cubicBezTo>
                    <a:pt x="6484710" y="1071549"/>
                    <a:pt x="6544330" y="1029511"/>
                    <a:pt x="6489812" y="1076240"/>
                  </a:cubicBezTo>
                  <a:cubicBezTo>
                    <a:pt x="6479572" y="1085017"/>
                    <a:pt x="6466981" y="1090979"/>
                    <a:pt x="6457444" y="1100516"/>
                  </a:cubicBezTo>
                  <a:cubicBezTo>
                    <a:pt x="6450567" y="1107393"/>
                    <a:pt x="6448137" y="1117915"/>
                    <a:pt x="6441260" y="1124792"/>
                  </a:cubicBezTo>
                  <a:cubicBezTo>
                    <a:pt x="6434383" y="1131669"/>
                    <a:pt x="6424455" y="1134751"/>
                    <a:pt x="6416984" y="1140977"/>
                  </a:cubicBezTo>
                  <a:cubicBezTo>
                    <a:pt x="6408192" y="1148303"/>
                    <a:pt x="6401396" y="1157805"/>
                    <a:pt x="6392707" y="1165253"/>
                  </a:cubicBezTo>
                  <a:cubicBezTo>
                    <a:pt x="6382467" y="1174030"/>
                    <a:pt x="6370579" y="1180752"/>
                    <a:pt x="6360339" y="1189529"/>
                  </a:cubicBezTo>
                  <a:cubicBezTo>
                    <a:pt x="6351650" y="1196977"/>
                    <a:pt x="6343389" y="1205014"/>
                    <a:pt x="6336063" y="1213805"/>
                  </a:cubicBezTo>
                  <a:cubicBezTo>
                    <a:pt x="6329837" y="1221276"/>
                    <a:pt x="6327406" y="1231923"/>
                    <a:pt x="6319879" y="1238081"/>
                  </a:cubicBezTo>
                  <a:cubicBezTo>
                    <a:pt x="6297298" y="1256556"/>
                    <a:pt x="6267682" y="1266002"/>
                    <a:pt x="6247051" y="1286633"/>
                  </a:cubicBezTo>
                  <a:cubicBezTo>
                    <a:pt x="6192991" y="1340693"/>
                    <a:pt x="6220408" y="1315658"/>
                    <a:pt x="6133762" y="1383738"/>
                  </a:cubicBezTo>
                  <a:cubicBezTo>
                    <a:pt x="6123157" y="1392070"/>
                    <a:pt x="6110931" y="1398477"/>
                    <a:pt x="6101394" y="1408014"/>
                  </a:cubicBezTo>
                  <a:cubicBezTo>
                    <a:pt x="6090605" y="1418803"/>
                    <a:pt x="6080611" y="1430452"/>
                    <a:pt x="6069026" y="1440382"/>
                  </a:cubicBezTo>
                  <a:cubicBezTo>
                    <a:pt x="6061642" y="1446711"/>
                    <a:pt x="6052069" y="1450162"/>
                    <a:pt x="6044750" y="1456566"/>
                  </a:cubicBezTo>
                  <a:cubicBezTo>
                    <a:pt x="6030396" y="1469126"/>
                    <a:pt x="6018467" y="1484267"/>
                    <a:pt x="6004290" y="1497026"/>
                  </a:cubicBezTo>
                  <a:cubicBezTo>
                    <a:pt x="5991452" y="1508580"/>
                    <a:pt x="5976043" y="1517181"/>
                    <a:pt x="5963830" y="1529394"/>
                  </a:cubicBezTo>
                  <a:cubicBezTo>
                    <a:pt x="5956953" y="1536271"/>
                    <a:pt x="5953872" y="1546199"/>
                    <a:pt x="5947646" y="1553670"/>
                  </a:cubicBezTo>
                  <a:cubicBezTo>
                    <a:pt x="5914540" y="1593397"/>
                    <a:pt x="5929401" y="1561821"/>
                    <a:pt x="5899093" y="1610315"/>
                  </a:cubicBezTo>
                  <a:cubicBezTo>
                    <a:pt x="5869760" y="1657248"/>
                    <a:pt x="5900040" y="1631262"/>
                    <a:pt x="5858633" y="1658867"/>
                  </a:cubicBezTo>
                  <a:cubicBezTo>
                    <a:pt x="5850541" y="1672354"/>
                    <a:pt x="5843794" y="1686745"/>
                    <a:pt x="5834357" y="1699327"/>
                  </a:cubicBezTo>
                  <a:cubicBezTo>
                    <a:pt x="5827491" y="1708482"/>
                    <a:pt x="5817617" y="1714991"/>
                    <a:pt x="5810081" y="1723603"/>
                  </a:cubicBezTo>
                  <a:cubicBezTo>
                    <a:pt x="5798708" y="1736601"/>
                    <a:pt x="5788502" y="1750576"/>
                    <a:pt x="5777713" y="1764063"/>
                  </a:cubicBezTo>
                  <a:cubicBezTo>
                    <a:pt x="5762844" y="1808669"/>
                    <a:pt x="5779143" y="1771835"/>
                    <a:pt x="5737253" y="1820708"/>
                  </a:cubicBezTo>
                  <a:cubicBezTo>
                    <a:pt x="5701291" y="1862665"/>
                    <a:pt x="5743545" y="1830001"/>
                    <a:pt x="5696792" y="1861168"/>
                  </a:cubicBezTo>
                  <a:cubicBezTo>
                    <a:pt x="5690211" y="1880912"/>
                    <a:pt x="5688203" y="1894033"/>
                    <a:pt x="5672516" y="1909720"/>
                  </a:cubicBezTo>
                  <a:cubicBezTo>
                    <a:pt x="5665639" y="1916597"/>
                    <a:pt x="5655117" y="1919027"/>
                    <a:pt x="5648240" y="1925904"/>
                  </a:cubicBezTo>
                  <a:cubicBezTo>
                    <a:pt x="5636027" y="1938117"/>
                    <a:pt x="5626661" y="1952877"/>
                    <a:pt x="5615872" y="1966364"/>
                  </a:cubicBezTo>
                  <a:cubicBezTo>
                    <a:pt x="5598661" y="2017996"/>
                    <a:pt x="5621492" y="1961567"/>
                    <a:pt x="5575412" y="2023008"/>
                  </a:cubicBezTo>
                  <a:cubicBezTo>
                    <a:pt x="5568174" y="2032659"/>
                    <a:pt x="5566951" y="2046110"/>
                    <a:pt x="5559228" y="2055377"/>
                  </a:cubicBezTo>
                  <a:cubicBezTo>
                    <a:pt x="5553002" y="2062848"/>
                    <a:pt x="5541829" y="2064684"/>
                    <a:pt x="5534952" y="2071561"/>
                  </a:cubicBezTo>
                  <a:cubicBezTo>
                    <a:pt x="5525415" y="2081098"/>
                    <a:pt x="5519698" y="2093905"/>
                    <a:pt x="5510676" y="2103929"/>
                  </a:cubicBezTo>
                  <a:cubicBezTo>
                    <a:pt x="5495365" y="2120941"/>
                    <a:pt x="5462123" y="2152481"/>
                    <a:pt x="5462123" y="2152481"/>
                  </a:cubicBezTo>
                  <a:cubicBezTo>
                    <a:pt x="5442725" y="2210676"/>
                    <a:pt x="5470980" y="2137973"/>
                    <a:pt x="5405479" y="2225309"/>
                  </a:cubicBezTo>
                  <a:cubicBezTo>
                    <a:pt x="5389295" y="2246888"/>
                    <a:pt x="5376000" y="2270973"/>
                    <a:pt x="5356927" y="2290046"/>
                  </a:cubicBezTo>
                  <a:cubicBezTo>
                    <a:pt x="5348835" y="2298138"/>
                    <a:pt x="5339977" y="2305531"/>
                    <a:pt x="5332651" y="2314322"/>
                  </a:cubicBezTo>
                  <a:cubicBezTo>
                    <a:pt x="5326425" y="2321793"/>
                    <a:pt x="5323344" y="2331721"/>
                    <a:pt x="5316467" y="2338598"/>
                  </a:cubicBezTo>
                  <a:cubicBezTo>
                    <a:pt x="5280979" y="2374086"/>
                    <a:pt x="5301056" y="2332660"/>
                    <a:pt x="5267915" y="2379058"/>
                  </a:cubicBezTo>
                  <a:cubicBezTo>
                    <a:pt x="5231951" y="2429408"/>
                    <a:pt x="5276906" y="2398839"/>
                    <a:pt x="5219362" y="2427610"/>
                  </a:cubicBezTo>
                  <a:cubicBezTo>
                    <a:pt x="5211270" y="2435702"/>
                    <a:pt x="5202534" y="2443197"/>
                    <a:pt x="5195086" y="2451886"/>
                  </a:cubicBezTo>
                  <a:cubicBezTo>
                    <a:pt x="5186309" y="2462126"/>
                    <a:pt x="5180346" y="2474717"/>
                    <a:pt x="5170810" y="2484254"/>
                  </a:cubicBezTo>
                  <a:cubicBezTo>
                    <a:pt x="5163933" y="2491131"/>
                    <a:pt x="5153803" y="2493978"/>
                    <a:pt x="5146534" y="2500439"/>
                  </a:cubicBezTo>
                  <a:cubicBezTo>
                    <a:pt x="5129428" y="2515645"/>
                    <a:pt x="5111715" y="2530681"/>
                    <a:pt x="5097982" y="2548991"/>
                  </a:cubicBezTo>
                  <a:cubicBezTo>
                    <a:pt x="5089890" y="2559780"/>
                    <a:pt x="5083243" y="2571822"/>
                    <a:pt x="5073706" y="2581359"/>
                  </a:cubicBezTo>
                  <a:cubicBezTo>
                    <a:pt x="5064169" y="2590896"/>
                    <a:pt x="5050875" y="2596098"/>
                    <a:pt x="5041338" y="2605635"/>
                  </a:cubicBezTo>
                  <a:cubicBezTo>
                    <a:pt x="5034461" y="2612512"/>
                    <a:pt x="5031380" y="2622440"/>
                    <a:pt x="5025154" y="2629911"/>
                  </a:cubicBezTo>
                  <a:cubicBezTo>
                    <a:pt x="5000056" y="2660028"/>
                    <a:pt x="4999761" y="2651676"/>
                    <a:pt x="4968509" y="2678463"/>
                  </a:cubicBezTo>
                  <a:cubicBezTo>
                    <a:pt x="4906852" y="2731312"/>
                    <a:pt x="4983914" y="2671149"/>
                    <a:pt x="4919957" y="2735108"/>
                  </a:cubicBezTo>
                  <a:cubicBezTo>
                    <a:pt x="4913080" y="2741985"/>
                    <a:pt x="4903152" y="2745066"/>
                    <a:pt x="4895681" y="2751292"/>
                  </a:cubicBezTo>
                  <a:cubicBezTo>
                    <a:pt x="4857451" y="2783150"/>
                    <a:pt x="4881186" y="2770619"/>
                    <a:pt x="4847129" y="2816028"/>
                  </a:cubicBezTo>
                  <a:cubicBezTo>
                    <a:pt x="4832637" y="2835351"/>
                    <a:pt x="4809238" y="2850515"/>
                    <a:pt x="4790484" y="2864580"/>
                  </a:cubicBezTo>
                  <a:cubicBezTo>
                    <a:pt x="4776777" y="2885140"/>
                    <a:pt x="4770793" y="2897556"/>
                    <a:pt x="4750024" y="2913132"/>
                  </a:cubicBezTo>
                  <a:cubicBezTo>
                    <a:pt x="4737442" y="2922569"/>
                    <a:pt x="4721737" y="2927448"/>
                    <a:pt x="4709564" y="2937408"/>
                  </a:cubicBezTo>
                  <a:cubicBezTo>
                    <a:pt x="4691850" y="2951902"/>
                    <a:pt x="4677196" y="2969777"/>
                    <a:pt x="4661012" y="2985961"/>
                  </a:cubicBezTo>
                  <a:cubicBezTo>
                    <a:pt x="4652920" y="2994053"/>
                    <a:pt x="4645672" y="3003088"/>
                    <a:pt x="4636736" y="3010237"/>
                  </a:cubicBezTo>
                  <a:cubicBezTo>
                    <a:pt x="4623249" y="3021026"/>
                    <a:pt x="4609114" y="3031051"/>
                    <a:pt x="4596276" y="3042605"/>
                  </a:cubicBezTo>
                  <a:cubicBezTo>
                    <a:pt x="4582099" y="3055364"/>
                    <a:pt x="4569302" y="3069578"/>
                    <a:pt x="4555815" y="3083065"/>
                  </a:cubicBezTo>
                  <a:lnTo>
                    <a:pt x="4507263" y="3131617"/>
                  </a:lnTo>
                  <a:lnTo>
                    <a:pt x="4474895" y="3163985"/>
                  </a:lnTo>
                  <a:cubicBezTo>
                    <a:pt x="4466803" y="3172077"/>
                    <a:pt x="4459774" y="3181396"/>
                    <a:pt x="4450619" y="3188262"/>
                  </a:cubicBezTo>
                  <a:cubicBezTo>
                    <a:pt x="4439830" y="3196354"/>
                    <a:pt x="4427788" y="3203001"/>
                    <a:pt x="4418251" y="3212538"/>
                  </a:cubicBezTo>
                  <a:cubicBezTo>
                    <a:pt x="4408714" y="3222075"/>
                    <a:pt x="4403512" y="3235369"/>
                    <a:pt x="4393975" y="3244906"/>
                  </a:cubicBezTo>
                  <a:cubicBezTo>
                    <a:pt x="4384438" y="3254443"/>
                    <a:pt x="4371586" y="3260110"/>
                    <a:pt x="4361607" y="3269182"/>
                  </a:cubicBezTo>
                  <a:cubicBezTo>
                    <a:pt x="4361594" y="3269193"/>
                    <a:pt x="4296105" y="3334683"/>
                    <a:pt x="4280686" y="3350102"/>
                  </a:cubicBezTo>
                  <a:cubicBezTo>
                    <a:pt x="4269897" y="3360891"/>
                    <a:pt x="4256782" y="3369774"/>
                    <a:pt x="4248318" y="3382470"/>
                  </a:cubicBezTo>
                  <a:cubicBezTo>
                    <a:pt x="4214265" y="3433549"/>
                    <a:pt x="4254385" y="3380112"/>
                    <a:pt x="4183582" y="3439115"/>
                  </a:cubicBezTo>
                  <a:cubicBezTo>
                    <a:pt x="4167398" y="3452602"/>
                    <a:pt x="4150689" y="3465482"/>
                    <a:pt x="4135030" y="3479575"/>
                  </a:cubicBezTo>
                  <a:cubicBezTo>
                    <a:pt x="4123688" y="3489782"/>
                    <a:pt x="4114144" y="3501895"/>
                    <a:pt x="4102661" y="3511943"/>
                  </a:cubicBezTo>
                  <a:cubicBezTo>
                    <a:pt x="4092511" y="3520824"/>
                    <a:pt x="4079830" y="3526682"/>
                    <a:pt x="4070293" y="3536219"/>
                  </a:cubicBezTo>
                  <a:cubicBezTo>
                    <a:pt x="4063416" y="3543096"/>
                    <a:pt x="4061580" y="3554269"/>
                    <a:pt x="4054109" y="3560495"/>
                  </a:cubicBezTo>
                  <a:cubicBezTo>
                    <a:pt x="4028815" y="3581573"/>
                    <a:pt x="3973189" y="3617139"/>
                    <a:pt x="3973189" y="3617139"/>
                  </a:cubicBezTo>
                  <a:cubicBezTo>
                    <a:pt x="3967794" y="3625231"/>
                    <a:pt x="3963080" y="3633821"/>
                    <a:pt x="3957005" y="3641415"/>
                  </a:cubicBezTo>
                  <a:cubicBezTo>
                    <a:pt x="3943435" y="3658378"/>
                    <a:pt x="3913214" y="3678721"/>
                    <a:pt x="3900361" y="3689968"/>
                  </a:cubicBezTo>
                  <a:cubicBezTo>
                    <a:pt x="3891748" y="3697504"/>
                    <a:pt x="3885117" y="3707218"/>
                    <a:pt x="3876084" y="3714244"/>
                  </a:cubicBezTo>
                  <a:cubicBezTo>
                    <a:pt x="3860730" y="3726186"/>
                    <a:pt x="3842720" y="3734461"/>
                    <a:pt x="3827532" y="3746612"/>
                  </a:cubicBezTo>
                  <a:cubicBezTo>
                    <a:pt x="3815617" y="3756144"/>
                    <a:pt x="3805094" y="3767395"/>
                    <a:pt x="3795164" y="3778980"/>
                  </a:cubicBezTo>
                  <a:cubicBezTo>
                    <a:pt x="3788835" y="3786364"/>
                    <a:pt x="3786574" y="3797181"/>
                    <a:pt x="3778980" y="3803256"/>
                  </a:cubicBezTo>
                  <a:cubicBezTo>
                    <a:pt x="3759110" y="3819152"/>
                    <a:pt x="3734114" y="3827819"/>
                    <a:pt x="3714244" y="3843716"/>
                  </a:cubicBezTo>
                  <a:cubicBezTo>
                    <a:pt x="3700757" y="3854506"/>
                    <a:pt x="3687601" y="3865722"/>
                    <a:pt x="3673784" y="3876085"/>
                  </a:cubicBezTo>
                  <a:cubicBezTo>
                    <a:pt x="3666003" y="3881920"/>
                    <a:pt x="3656979" y="3886043"/>
                    <a:pt x="3649507" y="3892269"/>
                  </a:cubicBezTo>
                  <a:cubicBezTo>
                    <a:pt x="3640716" y="3899595"/>
                    <a:pt x="3634264" y="3909519"/>
                    <a:pt x="3625231" y="3916545"/>
                  </a:cubicBezTo>
                  <a:cubicBezTo>
                    <a:pt x="3609878" y="3928487"/>
                    <a:pt x="3590433" y="3935159"/>
                    <a:pt x="3576679" y="3948913"/>
                  </a:cubicBezTo>
                  <a:cubicBezTo>
                    <a:pt x="3555464" y="3970128"/>
                    <a:pt x="3538288" y="3989092"/>
                    <a:pt x="3511943" y="4005557"/>
                  </a:cubicBezTo>
                  <a:cubicBezTo>
                    <a:pt x="3504710" y="4010078"/>
                    <a:pt x="3495759" y="4010952"/>
                    <a:pt x="3487667" y="4013649"/>
                  </a:cubicBezTo>
                  <a:cubicBezTo>
                    <a:pt x="3408807" y="4092508"/>
                    <a:pt x="3447408" y="4075620"/>
                    <a:pt x="3390562" y="4094569"/>
                  </a:cubicBezTo>
                  <a:cubicBezTo>
                    <a:pt x="3385167" y="4099964"/>
                    <a:pt x="3380482" y="4106176"/>
                    <a:pt x="3374378" y="4110754"/>
                  </a:cubicBezTo>
                  <a:cubicBezTo>
                    <a:pt x="3358818" y="4122425"/>
                    <a:pt x="3340464" y="4130314"/>
                    <a:pt x="3325826" y="4143122"/>
                  </a:cubicBezTo>
                  <a:cubicBezTo>
                    <a:pt x="3280777" y="4182540"/>
                    <a:pt x="3340035" y="4157267"/>
                    <a:pt x="3285366" y="4175490"/>
                  </a:cubicBezTo>
                  <a:cubicBezTo>
                    <a:pt x="3204674" y="4256182"/>
                    <a:pt x="3245844" y="4239992"/>
                    <a:pt x="3180169" y="4256410"/>
                  </a:cubicBezTo>
                  <a:cubicBezTo>
                    <a:pt x="3169380" y="4267199"/>
                    <a:pt x="3157731" y="4277193"/>
                    <a:pt x="3147801" y="4288778"/>
                  </a:cubicBezTo>
                  <a:cubicBezTo>
                    <a:pt x="3141472" y="4296162"/>
                    <a:pt x="3138494" y="4306177"/>
                    <a:pt x="3131617" y="4313054"/>
                  </a:cubicBezTo>
                  <a:cubicBezTo>
                    <a:pt x="3113657" y="4331015"/>
                    <a:pt x="3079339" y="4348763"/>
                    <a:pt x="3058789" y="4361607"/>
                  </a:cubicBezTo>
                  <a:cubicBezTo>
                    <a:pt x="3002030" y="4397081"/>
                    <a:pt x="3072434" y="4353928"/>
                    <a:pt x="3002145" y="4410159"/>
                  </a:cubicBezTo>
                  <a:cubicBezTo>
                    <a:pt x="2986956" y="4422310"/>
                    <a:pt x="2968946" y="4430585"/>
                    <a:pt x="2953592" y="4442527"/>
                  </a:cubicBezTo>
                  <a:cubicBezTo>
                    <a:pt x="2944559" y="4449553"/>
                    <a:pt x="2938107" y="4459477"/>
                    <a:pt x="2929316" y="4466803"/>
                  </a:cubicBezTo>
                  <a:cubicBezTo>
                    <a:pt x="2782630" y="4589042"/>
                    <a:pt x="2919079" y="4472454"/>
                    <a:pt x="2807936" y="4555815"/>
                  </a:cubicBezTo>
                  <a:cubicBezTo>
                    <a:pt x="2797147" y="4563907"/>
                    <a:pt x="2785808" y="4571315"/>
                    <a:pt x="2775568" y="4580092"/>
                  </a:cubicBezTo>
                  <a:cubicBezTo>
                    <a:pt x="2766879" y="4587540"/>
                    <a:pt x="2760814" y="4598020"/>
                    <a:pt x="2751292" y="4604368"/>
                  </a:cubicBezTo>
                  <a:cubicBezTo>
                    <a:pt x="2744195" y="4609100"/>
                    <a:pt x="2735107" y="4609763"/>
                    <a:pt x="2727015" y="4612460"/>
                  </a:cubicBezTo>
                  <a:cubicBezTo>
                    <a:pt x="2697019" y="4657454"/>
                    <a:pt x="2718285" y="4632772"/>
                    <a:pt x="2646095" y="4677196"/>
                  </a:cubicBezTo>
                  <a:cubicBezTo>
                    <a:pt x="2632700" y="4685439"/>
                    <a:pt x="2617917" y="4691647"/>
                    <a:pt x="2605635" y="4701472"/>
                  </a:cubicBezTo>
                  <a:cubicBezTo>
                    <a:pt x="2592148" y="4712261"/>
                    <a:pt x="2579985" y="4724954"/>
                    <a:pt x="2565175" y="4733840"/>
                  </a:cubicBezTo>
                  <a:cubicBezTo>
                    <a:pt x="2552719" y="4741313"/>
                    <a:pt x="2537413" y="4742970"/>
                    <a:pt x="2524715" y="4750024"/>
                  </a:cubicBezTo>
                  <a:cubicBezTo>
                    <a:pt x="2451230" y="4790848"/>
                    <a:pt x="2526829" y="4762806"/>
                    <a:pt x="2468070" y="4782392"/>
                  </a:cubicBezTo>
                  <a:cubicBezTo>
                    <a:pt x="2387284" y="4836253"/>
                    <a:pt x="2517064" y="4754178"/>
                    <a:pt x="2403334" y="4806669"/>
                  </a:cubicBezTo>
                  <a:cubicBezTo>
                    <a:pt x="2380230" y="4817333"/>
                    <a:pt x="2362739" y="4839082"/>
                    <a:pt x="2338598" y="4847129"/>
                  </a:cubicBezTo>
                  <a:cubicBezTo>
                    <a:pt x="2330506" y="4849826"/>
                    <a:pt x="2322524" y="4852878"/>
                    <a:pt x="2314322" y="4855221"/>
                  </a:cubicBezTo>
                  <a:cubicBezTo>
                    <a:pt x="2278265" y="4865523"/>
                    <a:pt x="2278692" y="4860898"/>
                    <a:pt x="2241493" y="4879497"/>
                  </a:cubicBezTo>
                  <a:cubicBezTo>
                    <a:pt x="2227425" y="4886531"/>
                    <a:pt x="2215101" y="4896739"/>
                    <a:pt x="2201033" y="4903773"/>
                  </a:cubicBezTo>
                  <a:cubicBezTo>
                    <a:pt x="2193404" y="4907588"/>
                    <a:pt x="2184522" y="4908335"/>
                    <a:pt x="2176757" y="4911865"/>
                  </a:cubicBezTo>
                  <a:cubicBezTo>
                    <a:pt x="2154794" y="4921848"/>
                    <a:pt x="2133984" y="4934250"/>
                    <a:pt x="2112021" y="4944233"/>
                  </a:cubicBezTo>
                  <a:cubicBezTo>
                    <a:pt x="2104256" y="4947763"/>
                    <a:pt x="2095732" y="4949330"/>
                    <a:pt x="2087745" y="4952325"/>
                  </a:cubicBezTo>
                  <a:cubicBezTo>
                    <a:pt x="2026910" y="4975138"/>
                    <a:pt x="2068727" y="4964220"/>
                    <a:pt x="2006824" y="4976601"/>
                  </a:cubicBezTo>
                  <a:cubicBezTo>
                    <a:pt x="1996035" y="4981996"/>
                    <a:pt x="1985479" y="4987886"/>
                    <a:pt x="1974456" y="4992785"/>
                  </a:cubicBezTo>
                  <a:cubicBezTo>
                    <a:pt x="1961182" y="4998684"/>
                    <a:pt x="1946988" y="5002473"/>
                    <a:pt x="1933996" y="5008969"/>
                  </a:cubicBezTo>
                  <a:cubicBezTo>
                    <a:pt x="1919928" y="5016003"/>
                    <a:pt x="1908216" y="5027600"/>
                    <a:pt x="1893536" y="5033246"/>
                  </a:cubicBezTo>
                  <a:cubicBezTo>
                    <a:pt x="1872776" y="5041231"/>
                    <a:pt x="1828800" y="5049430"/>
                    <a:pt x="1828800" y="5049430"/>
                  </a:cubicBezTo>
                  <a:cubicBezTo>
                    <a:pt x="1820708" y="5054825"/>
                    <a:pt x="1813462" y="5061783"/>
                    <a:pt x="1804523" y="5065614"/>
                  </a:cubicBezTo>
                  <a:cubicBezTo>
                    <a:pt x="1794301" y="5069995"/>
                    <a:pt x="1782848" y="5070651"/>
                    <a:pt x="1772155" y="5073706"/>
                  </a:cubicBezTo>
                  <a:cubicBezTo>
                    <a:pt x="1763953" y="5076049"/>
                    <a:pt x="1755719" y="5078438"/>
                    <a:pt x="1747879" y="5081798"/>
                  </a:cubicBezTo>
                  <a:cubicBezTo>
                    <a:pt x="1736791" y="5086550"/>
                    <a:pt x="1726599" y="5093230"/>
                    <a:pt x="1715511" y="5097982"/>
                  </a:cubicBezTo>
                  <a:cubicBezTo>
                    <a:pt x="1707671" y="5101342"/>
                    <a:pt x="1699075" y="5102714"/>
                    <a:pt x="1691235" y="5106074"/>
                  </a:cubicBezTo>
                  <a:cubicBezTo>
                    <a:pt x="1680147" y="5110826"/>
                    <a:pt x="1670311" y="5118443"/>
                    <a:pt x="1658867" y="5122258"/>
                  </a:cubicBezTo>
                  <a:cubicBezTo>
                    <a:pt x="1637766" y="5129292"/>
                    <a:pt x="1594131" y="5138442"/>
                    <a:pt x="1594131" y="5138442"/>
                  </a:cubicBezTo>
                  <a:cubicBezTo>
                    <a:pt x="1586039" y="5143837"/>
                    <a:pt x="1578793" y="5150795"/>
                    <a:pt x="1569854" y="5154626"/>
                  </a:cubicBezTo>
                  <a:cubicBezTo>
                    <a:pt x="1559632" y="5159007"/>
                    <a:pt x="1548179" y="5159663"/>
                    <a:pt x="1537486" y="5162718"/>
                  </a:cubicBezTo>
                  <a:cubicBezTo>
                    <a:pt x="1529284" y="5165061"/>
                    <a:pt x="1521412" y="5168467"/>
                    <a:pt x="1513210" y="5170810"/>
                  </a:cubicBezTo>
                  <a:cubicBezTo>
                    <a:pt x="1502517" y="5173865"/>
                    <a:pt x="1491535" y="5175847"/>
                    <a:pt x="1480842" y="5178902"/>
                  </a:cubicBezTo>
                  <a:cubicBezTo>
                    <a:pt x="1472640" y="5181245"/>
                    <a:pt x="1464893" y="5185144"/>
                    <a:pt x="1456566" y="5186994"/>
                  </a:cubicBezTo>
                  <a:cubicBezTo>
                    <a:pt x="1441179" y="5190413"/>
                    <a:pt x="1363832" y="5201843"/>
                    <a:pt x="1351369" y="5203178"/>
                  </a:cubicBezTo>
                  <a:cubicBezTo>
                    <a:pt x="1294792" y="5209240"/>
                    <a:pt x="1238292" y="5217088"/>
                    <a:pt x="1181437" y="5219362"/>
                  </a:cubicBezTo>
                  <a:cubicBezTo>
                    <a:pt x="1105190" y="5222412"/>
                    <a:pt x="946389" y="5226968"/>
                    <a:pt x="857755" y="5235546"/>
                  </a:cubicBezTo>
                  <a:cubicBezTo>
                    <a:pt x="814464" y="5239736"/>
                    <a:pt x="771184" y="5244581"/>
                    <a:pt x="728283" y="5251731"/>
                  </a:cubicBezTo>
                  <a:cubicBezTo>
                    <a:pt x="712099" y="5254428"/>
                    <a:pt x="695648" y="5255844"/>
                    <a:pt x="679731" y="5259823"/>
                  </a:cubicBezTo>
                  <a:cubicBezTo>
                    <a:pt x="663181" y="5263961"/>
                    <a:pt x="647801" y="5272171"/>
                    <a:pt x="631178" y="5276007"/>
                  </a:cubicBezTo>
                  <a:cubicBezTo>
                    <a:pt x="612593" y="5280296"/>
                    <a:pt x="593237" y="5280358"/>
                    <a:pt x="574534" y="5284099"/>
                  </a:cubicBezTo>
                  <a:cubicBezTo>
                    <a:pt x="528902" y="5293225"/>
                    <a:pt x="520400" y="5296749"/>
                    <a:pt x="485522" y="5308375"/>
                  </a:cubicBezTo>
                  <a:cubicBezTo>
                    <a:pt x="436970" y="5302980"/>
                    <a:pt x="386656" y="5306228"/>
                    <a:pt x="339865" y="5292191"/>
                  </a:cubicBezTo>
                  <a:cubicBezTo>
                    <a:pt x="328311" y="5288725"/>
                    <a:pt x="330692" y="5269639"/>
                    <a:pt x="323681" y="5259823"/>
                  </a:cubicBezTo>
                  <a:cubicBezTo>
                    <a:pt x="311258" y="5242431"/>
                    <a:pt x="265405" y="5206816"/>
                    <a:pt x="250853" y="5203178"/>
                  </a:cubicBezTo>
                  <a:cubicBezTo>
                    <a:pt x="149675" y="5177884"/>
                    <a:pt x="275461" y="5210209"/>
                    <a:pt x="194208" y="5186994"/>
                  </a:cubicBezTo>
                  <a:cubicBezTo>
                    <a:pt x="183515" y="5183939"/>
                    <a:pt x="172391" y="5182419"/>
                    <a:pt x="161840" y="5178902"/>
                  </a:cubicBezTo>
                  <a:cubicBezTo>
                    <a:pt x="148060" y="5174309"/>
                    <a:pt x="135293" y="5166892"/>
                    <a:pt x="121380" y="5162718"/>
                  </a:cubicBezTo>
                  <a:cubicBezTo>
                    <a:pt x="108206" y="5158766"/>
                    <a:pt x="94189" y="5158245"/>
                    <a:pt x="80920" y="5154626"/>
                  </a:cubicBezTo>
                  <a:cubicBezTo>
                    <a:pt x="64462" y="5150137"/>
                    <a:pt x="48708" y="5143344"/>
                    <a:pt x="32368" y="5138442"/>
                  </a:cubicBezTo>
                  <a:cubicBezTo>
                    <a:pt x="21716" y="5135246"/>
                    <a:pt x="10789" y="5133047"/>
                    <a:pt x="0" y="5130350"/>
                  </a:cubicBezTo>
                  <a:cubicBezTo>
                    <a:pt x="10789" y="5127653"/>
                    <a:pt x="21426" y="5124247"/>
                    <a:pt x="32368" y="5122258"/>
                  </a:cubicBezTo>
                  <a:cubicBezTo>
                    <a:pt x="77327" y="5114084"/>
                    <a:pt x="107955" y="5113119"/>
                    <a:pt x="153748" y="5106074"/>
                  </a:cubicBezTo>
                  <a:cubicBezTo>
                    <a:pt x="167342" y="5103983"/>
                    <a:pt x="180676" y="5100442"/>
                    <a:pt x="194208" y="5097982"/>
                  </a:cubicBezTo>
                  <a:cubicBezTo>
                    <a:pt x="210351" y="5095047"/>
                    <a:pt x="226577" y="5092587"/>
                    <a:pt x="242761" y="5089890"/>
                  </a:cubicBezTo>
                  <a:cubicBezTo>
                    <a:pt x="256248" y="5084495"/>
                    <a:pt x="269441" y="5078299"/>
                    <a:pt x="283221" y="5073706"/>
                  </a:cubicBezTo>
                  <a:cubicBezTo>
                    <a:pt x="293772" y="5070189"/>
                    <a:pt x="304896" y="5068669"/>
                    <a:pt x="315589" y="5065614"/>
                  </a:cubicBezTo>
                  <a:cubicBezTo>
                    <a:pt x="323791" y="5063271"/>
                    <a:pt x="331663" y="5059865"/>
                    <a:pt x="339865" y="5057522"/>
                  </a:cubicBezTo>
                  <a:cubicBezTo>
                    <a:pt x="350558" y="5054467"/>
                    <a:pt x="361540" y="5052485"/>
                    <a:pt x="372233" y="5049430"/>
                  </a:cubicBezTo>
                  <a:cubicBezTo>
                    <a:pt x="411738" y="5038143"/>
                    <a:pt x="403547" y="5033397"/>
                    <a:pt x="461246" y="5025154"/>
                  </a:cubicBezTo>
                  <a:cubicBezTo>
                    <a:pt x="480127" y="5022457"/>
                    <a:pt x="499077" y="5020198"/>
                    <a:pt x="517890" y="5017062"/>
                  </a:cubicBezTo>
                  <a:cubicBezTo>
                    <a:pt x="531457" y="5014801"/>
                    <a:pt x="544924" y="5011953"/>
                    <a:pt x="558350" y="5008969"/>
                  </a:cubicBezTo>
                  <a:cubicBezTo>
                    <a:pt x="597705" y="5000223"/>
                    <a:pt x="578537" y="5000877"/>
                    <a:pt x="590718" y="5008969"/>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0DBAD990-D6FE-4A09-934D-43D31C7EC613}"/>
                </a:ext>
              </a:extLst>
            </p:cNvPr>
            <p:cNvSpPr/>
            <p:nvPr/>
          </p:nvSpPr>
          <p:spPr>
            <a:xfrm>
              <a:off x="6463406" y="3422796"/>
              <a:ext cx="5069767" cy="752560"/>
            </a:xfrm>
            <a:custGeom>
              <a:avLst/>
              <a:gdLst>
                <a:gd name="connsiteX0" fmla="*/ 164766 w 5069767"/>
                <a:gd name="connsiteY0" fmla="*/ 598811 h 752560"/>
                <a:gd name="connsiteX1" fmla="*/ 164766 w 5069767"/>
                <a:gd name="connsiteY1" fmla="*/ 598811 h 752560"/>
                <a:gd name="connsiteX2" fmla="*/ 245686 w 5069767"/>
                <a:gd name="connsiteY2" fmla="*/ 590719 h 752560"/>
                <a:gd name="connsiteX3" fmla="*/ 310422 w 5069767"/>
                <a:gd name="connsiteY3" fmla="*/ 574535 h 752560"/>
                <a:gd name="connsiteX4" fmla="*/ 350882 w 5069767"/>
                <a:gd name="connsiteY4" fmla="*/ 566443 h 752560"/>
                <a:gd name="connsiteX5" fmla="*/ 391343 w 5069767"/>
                <a:gd name="connsiteY5" fmla="*/ 542167 h 752560"/>
                <a:gd name="connsiteX6" fmla="*/ 431803 w 5069767"/>
                <a:gd name="connsiteY6" fmla="*/ 534075 h 752560"/>
                <a:gd name="connsiteX7" fmla="*/ 464171 w 5069767"/>
                <a:gd name="connsiteY7" fmla="*/ 525983 h 752560"/>
                <a:gd name="connsiteX8" fmla="*/ 488447 w 5069767"/>
                <a:gd name="connsiteY8" fmla="*/ 517891 h 752560"/>
                <a:gd name="connsiteX9" fmla="*/ 577459 w 5069767"/>
                <a:gd name="connsiteY9" fmla="*/ 501706 h 752560"/>
                <a:gd name="connsiteX10" fmla="*/ 617919 w 5069767"/>
                <a:gd name="connsiteY10" fmla="*/ 493614 h 752560"/>
                <a:gd name="connsiteX11" fmla="*/ 650288 w 5069767"/>
                <a:gd name="connsiteY11" fmla="*/ 477430 h 752560"/>
                <a:gd name="connsiteX12" fmla="*/ 715024 w 5069767"/>
                <a:gd name="connsiteY12" fmla="*/ 461246 h 752560"/>
                <a:gd name="connsiteX13" fmla="*/ 779760 w 5069767"/>
                <a:gd name="connsiteY13" fmla="*/ 445062 h 752560"/>
                <a:gd name="connsiteX14" fmla="*/ 820220 w 5069767"/>
                <a:gd name="connsiteY14" fmla="*/ 428878 h 752560"/>
                <a:gd name="connsiteX15" fmla="*/ 909233 w 5069767"/>
                <a:gd name="connsiteY15" fmla="*/ 412694 h 752560"/>
                <a:gd name="connsiteX16" fmla="*/ 1014429 w 5069767"/>
                <a:gd name="connsiteY16" fmla="*/ 380326 h 752560"/>
                <a:gd name="connsiteX17" fmla="*/ 1071073 w 5069767"/>
                <a:gd name="connsiteY17" fmla="*/ 372234 h 752560"/>
                <a:gd name="connsiteX18" fmla="*/ 1111534 w 5069767"/>
                <a:gd name="connsiteY18" fmla="*/ 364142 h 752560"/>
                <a:gd name="connsiteX19" fmla="*/ 1200546 w 5069767"/>
                <a:gd name="connsiteY19" fmla="*/ 356050 h 752560"/>
                <a:gd name="connsiteX20" fmla="*/ 1338111 w 5069767"/>
                <a:gd name="connsiteY20" fmla="*/ 331774 h 752560"/>
                <a:gd name="connsiteX21" fmla="*/ 1386663 w 5069767"/>
                <a:gd name="connsiteY21" fmla="*/ 323682 h 752560"/>
                <a:gd name="connsiteX22" fmla="*/ 1516135 w 5069767"/>
                <a:gd name="connsiteY22" fmla="*/ 307498 h 752560"/>
                <a:gd name="connsiteX23" fmla="*/ 1548504 w 5069767"/>
                <a:gd name="connsiteY23" fmla="*/ 299406 h 752560"/>
                <a:gd name="connsiteX24" fmla="*/ 1629424 w 5069767"/>
                <a:gd name="connsiteY24" fmla="*/ 283222 h 752560"/>
                <a:gd name="connsiteX25" fmla="*/ 1775081 w 5069767"/>
                <a:gd name="connsiteY25" fmla="*/ 267037 h 752560"/>
                <a:gd name="connsiteX26" fmla="*/ 1880277 w 5069767"/>
                <a:gd name="connsiteY26" fmla="*/ 250853 h 752560"/>
                <a:gd name="connsiteX27" fmla="*/ 1920737 w 5069767"/>
                <a:gd name="connsiteY27" fmla="*/ 242761 h 752560"/>
                <a:gd name="connsiteX28" fmla="*/ 2074486 w 5069767"/>
                <a:gd name="connsiteY28" fmla="*/ 226577 h 752560"/>
                <a:gd name="connsiteX29" fmla="*/ 2147314 w 5069767"/>
                <a:gd name="connsiteY29" fmla="*/ 210393 h 752560"/>
                <a:gd name="connsiteX30" fmla="*/ 2212050 w 5069767"/>
                <a:gd name="connsiteY30" fmla="*/ 202301 h 752560"/>
                <a:gd name="connsiteX31" fmla="*/ 2244419 w 5069767"/>
                <a:gd name="connsiteY31" fmla="*/ 194209 h 752560"/>
                <a:gd name="connsiteX32" fmla="*/ 2365799 w 5069767"/>
                <a:gd name="connsiteY32" fmla="*/ 178025 h 752560"/>
                <a:gd name="connsiteX33" fmla="*/ 2543824 w 5069767"/>
                <a:gd name="connsiteY33" fmla="*/ 153749 h 752560"/>
                <a:gd name="connsiteX34" fmla="*/ 2608560 w 5069767"/>
                <a:gd name="connsiteY34" fmla="*/ 137565 h 752560"/>
                <a:gd name="connsiteX35" fmla="*/ 2794677 w 5069767"/>
                <a:gd name="connsiteY35" fmla="*/ 113289 h 752560"/>
                <a:gd name="connsiteX36" fmla="*/ 2859413 w 5069767"/>
                <a:gd name="connsiteY36" fmla="*/ 105197 h 752560"/>
                <a:gd name="connsiteX37" fmla="*/ 2916058 w 5069767"/>
                <a:gd name="connsiteY37" fmla="*/ 97105 h 752560"/>
                <a:gd name="connsiteX38" fmla="*/ 3061714 w 5069767"/>
                <a:gd name="connsiteY38" fmla="*/ 80921 h 752560"/>
                <a:gd name="connsiteX39" fmla="*/ 3118358 w 5069767"/>
                <a:gd name="connsiteY39" fmla="*/ 72829 h 752560"/>
                <a:gd name="connsiteX40" fmla="*/ 3183095 w 5069767"/>
                <a:gd name="connsiteY40" fmla="*/ 64737 h 752560"/>
                <a:gd name="connsiteX41" fmla="*/ 3231647 w 5069767"/>
                <a:gd name="connsiteY41" fmla="*/ 56645 h 752560"/>
                <a:gd name="connsiteX42" fmla="*/ 3312567 w 5069767"/>
                <a:gd name="connsiteY42" fmla="*/ 48552 h 752560"/>
                <a:gd name="connsiteX43" fmla="*/ 3433948 w 5069767"/>
                <a:gd name="connsiteY43" fmla="*/ 32368 h 752560"/>
                <a:gd name="connsiteX44" fmla="*/ 3506776 w 5069767"/>
                <a:gd name="connsiteY44" fmla="*/ 24276 h 752560"/>
                <a:gd name="connsiteX45" fmla="*/ 3611973 w 5069767"/>
                <a:gd name="connsiteY45" fmla="*/ 16184 h 752560"/>
                <a:gd name="connsiteX46" fmla="*/ 3700985 w 5069767"/>
                <a:gd name="connsiteY46" fmla="*/ 8092 h 752560"/>
                <a:gd name="connsiteX47" fmla="*/ 3862826 w 5069767"/>
                <a:gd name="connsiteY47" fmla="*/ 0 h 752560"/>
                <a:gd name="connsiteX48" fmla="*/ 4081311 w 5069767"/>
                <a:gd name="connsiteY48" fmla="*/ 8092 h 752560"/>
                <a:gd name="connsiteX49" fmla="*/ 4129863 w 5069767"/>
                <a:gd name="connsiteY49" fmla="*/ 16184 h 752560"/>
                <a:gd name="connsiteX50" fmla="*/ 4210783 w 5069767"/>
                <a:gd name="connsiteY50" fmla="*/ 48552 h 752560"/>
                <a:gd name="connsiteX51" fmla="*/ 4235059 w 5069767"/>
                <a:gd name="connsiteY51" fmla="*/ 56645 h 752560"/>
                <a:gd name="connsiteX52" fmla="*/ 4315980 w 5069767"/>
                <a:gd name="connsiteY52" fmla="*/ 72829 h 752560"/>
                <a:gd name="connsiteX53" fmla="*/ 4380716 w 5069767"/>
                <a:gd name="connsiteY53" fmla="*/ 89013 h 752560"/>
                <a:gd name="connsiteX54" fmla="*/ 4404992 w 5069767"/>
                <a:gd name="connsiteY54" fmla="*/ 105197 h 752560"/>
                <a:gd name="connsiteX55" fmla="*/ 4485912 w 5069767"/>
                <a:gd name="connsiteY55" fmla="*/ 121381 h 752560"/>
                <a:gd name="connsiteX56" fmla="*/ 4607293 w 5069767"/>
                <a:gd name="connsiteY56" fmla="*/ 137565 h 752560"/>
                <a:gd name="connsiteX57" fmla="*/ 4858146 w 5069767"/>
                <a:gd name="connsiteY57" fmla="*/ 161841 h 752560"/>
                <a:gd name="connsiteX58" fmla="*/ 5036171 w 5069767"/>
                <a:gd name="connsiteY58" fmla="*/ 186117 h 752560"/>
                <a:gd name="connsiteX59" fmla="*/ 5060447 w 5069767"/>
                <a:gd name="connsiteY59" fmla="*/ 194209 h 752560"/>
                <a:gd name="connsiteX60" fmla="*/ 5068539 w 5069767"/>
                <a:gd name="connsiteY60" fmla="*/ 307498 h 752560"/>
                <a:gd name="connsiteX61" fmla="*/ 5044263 w 5069767"/>
                <a:gd name="connsiteY61" fmla="*/ 323682 h 752560"/>
                <a:gd name="connsiteX62" fmla="*/ 4793410 w 5069767"/>
                <a:gd name="connsiteY62" fmla="*/ 315590 h 752560"/>
                <a:gd name="connsiteX63" fmla="*/ 4696305 w 5069767"/>
                <a:gd name="connsiteY63" fmla="*/ 299406 h 752560"/>
                <a:gd name="connsiteX64" fmla="*/ 4615385 w 5069767"/>
                <a:gd name="connsiteY64" fmla="*/ 283222 h 752560"/>
                <a:gd name="connsiteX65" fmla="*/ 4574925 w 5069767"/>
                <a:gd name="connsiteY65" fmla="*/ 275129 h 752560"/>
                <a:gd name="connsiteX66" fmla="*/ 4445452 w 5069767"/>
                <a:gd name="connsiteY66" fmla="*/ 258945 h 752560"/>
                <a:gd name="connsiteX67" fmla="*/ 4388808 w 5069767"/>
                <a:gd name="connsiteY67" fmla="*/ 250853 h 752560"/>
                <a:gd name="connsiteX68" fmla="*/ 4307888 w 5069767"/>
                <a:gd name="connsiteY68" fmla="*/ 242761 h 752560"/>
                <a:gd name="connsiteX69" fmla="*/ 4259335 w 5069767"/>
                <a:gd name="connsiteY69" fmla="*/ 234669 h 752560"/>
                <a:gd name="connsiteX70" fmla="*/ 4137955 w 5069767"/>
                <a:gd name="connsiteY70" fmla="*/ 226577 h 752560"/>
                <a:gd name="connsiteX71" fmla="*/ 4065127 w 5069767"/>
                <a:gd name="connsiteY71" fmla="*/ 210393 h 752560"/>
                <a:gd name="connsiteX72" fmla="*/ 4016574 w 5069767"/>
                <a:gd name="connsiteY72" fmla="*/ 194209 h 752560"/>
                <a:gd name="connsiteX73" fmla="*/ 3992298 w 5069767"/>
                <a:gd name="connsiteY73" fmla="*/ 186117 h 752560"/>
                <a:gd name="connsiteX74" fmla="*/ 3935654 w 5069767"/>
                <a:gd name="connsiteY74" fmla="*/ 161841 h 752560"/>
                <a:gd name="connsiteX75" fmla="*/ 3879010 w 5069767"/>
                <a:gd name="connsiteY75" fmla="*/ 153749 h 752560"/>
                <a:gd name="connsiteX76" fmla="*/ 3684801 w 5069767"/>
                <a:gd name="connsiteY76" fmla="*/ 161841 h 752560"/>
                <a:gd name="connsiteX77" fmla="*/ 3191187 w 5069767"/>
                <a:gd name="connsiteY77" fmla="*/ 186117 h 752560"/>
                <a:gd name="connsiteX78" fmla="*/ 3053622 w 5069767"/>
                <a:gd name="connsiteY78" fmla="*/ 202301 h 752560"/>
                <a:gd name="connsiteX79" fmla="*/ 2996978 w 5069767"/>
                <a:gd name="connsiteY79" fmla="*/ 210393 h 752560"/>
                <a:gd name="connsiteX80" fmla="*/ 2891781 w 5069767"/>
                <a:gd name="connsiteY80" fmla="*/ 226577 h 752560"/>
                <a:gd name="connsiteX81" fmla="*/ 2827045 w 5069767"/>
                <a:gd name="connsiteY81" fmla="*/ 242761 h 752560"/>
                <a:gd name="connsiteX82" fmla="*/ 2778493 w 5069767"/>
                <a:gd name="connsiteY82" fmla="*/ 258945 h 752560"/>
                <a:gd name="connsiteX83" fmla="*/ 2746125 w 5069767"/>
                <a:gd name="connsiteY83" fmla="*/ 275129 h 752560"/>
                <a:gd name="connsiteX84" fmla="*/ 2705665 w 5069767"/>
                <a:gd name="connsiteY84" fmla="*/ 283222 h 752560"/>
                <a:gd name="connsiteX85" fmla="*/ 2624744 w 5069767"/>
                <a:gd name="connsiteY85" fmla="*/ 307498 h 752560"/>
                <a:gd name="connsiteX86" fmla="*/ 2560008 w 5069767"/>
                <a:gd name="connsiteY86" fmla="*/ 315590 h 752560"/>
                <a:gd name="connsiteX87" fmla="*/ 2511456 w 5069767"/>
                <a:gd name="connsiteY87" fmla="*/ 331774 h 752560"/>
                <a:gd name="connsiteX88" fmla="*/ 2487180 w 5069767"/>
                <a:gd name="connsiteY88" fmla="*/ 339866 h 752560"/>
                <a:gd name="connsiteX89" fmla="*/ 2438627 w 5069767"/>
                <a:gd name="connsiteY89" fmla="*/ 347958 h 752560"/>
                <a:gd name="connsiteX90" fmla="*/ 2325339 w 5069767"/>
                <a:gd name="connsiteY90" fmla="*/ 372234 h 752560"/>
                <a:gd name="connsiteX91" fmla="*/ 2284879 w 5069767"/>
                <a:gd name="connsiteY91" fmla="*/ 388418 h 752560"/>
                <a:gd name="connsiteX92" fmla="*/ 2139222 w 5069767"/>
                <a:gd name="connsiteY92" fmla="*/ 404602 h 752560"/>
                <a:gd name="connsiteX93" fmla="*/ 2017842 w 5069767"/>
                <a:gd name="connsiteY93" fmla="*/ 420786 h 752560"/>
                <a:gd name="connsiteX94" fmla="*/ 1961197 w 5069767"/>
                <a:gd name="connsiteY94" fmla="*/ 428878 h 752560"/>
                <a:gd name="connsiteX95" fmla="*/ 1856001 w 5069767"/>
                <a:gd name="connsiteY95" fmla="*/ 436970 h 752560"/>
                <a:gd name="connsiteX96" fmla="*/ 1645608 w 5069767"/>
                <a:gd name="connsiteY96" fmla="*/ 461246 h 752560"/>
                <a:gd name="connsiteX97" fmla="*/ 1580872 w 5069767"/>
                <a:gd name="connsiteY97" fmla="*/ 469338 h 752560"/>
                <a:gd name="connsiteX98" fmla="*/ 1475675 w 5069767"/>
                <a:gd name="connsiteY98" fmla="*/ 477430 h 752560"/>
                <a:gd name="connsiteX99" fmla="*/ 1386663 w 5069767"/>
                <a:gd name="connsiteY99" fmla="*/ 485522 h 752560"/>
                <a:gd name="connsiteX100" fmla="*/ 1305743 w 5069767"/>
                <a:gd name="connsiteY100" fmla="*/ 493614 h 752560"/>
                <a:gd name="connsiteX101" fmla="*/ 1160086 w 5069767"/>
                <a:gd name="connsiteY101" fmla="*/ 509798 h 752560"/>
                <a:gd name="connsiteX102" fmla="*/ 1079166 w 5069767"/>
                <a:gd name="connsiteY102" fmla="*/ 534075 h 752560"/>
                <a:gd name="connsiteX103" fmla="*/ 1030613 w 5069767"/>
                <a:gd name="connsiteY103" fmla="*/ 542167 h 752560"/>
                <a:gd name="connsiteX104" fmla="*/ 990153 w 5069767"/>
                <a:gd name="connsiteY104" fmla="*/ 550259 h 752560"/>
                <a:gd name="connsiteX105" fmla="*/ 941601 w 5069767"/>
                <a:gd name="connsiteY105" fmla="*/ 558351 h 752560"/>
                <a:gd name="connsiteX106" fmla="*/ 901141 w 5069767"/>
                <a:gd name="connsiteY106" fmla="*/ 566443 h 752560"/>
                <a:gd name="connsiteX107" fmla="*/ 795944 w 5069767"/>
                <a:gd name="connsiteY107" fmla="*/ 582627 h 752560"/>
                <a:gd name="connsiteX108" fmla="*/ 706932 w 5069767"/>
                <a:gd name="connsiteY108" fmla="*/ 598811 h 752560"/>
                <a:gd name="connsiteX109" fmla="*/ 658380 w 5069767"/>
                <a:gd name="connsiteY109" fmla="*/ 606903 h 752560"/>
                <a:gd name="connsiteX110" fmla="*/ 617919 w 5069767"/>
                <a:gd name="connsiteY110" fmla="*/ 614995 h 752560"/>
                <a:gd name="connsiteX111" fmla="*/ 561275 w 5069767"/>
                <a:gd name="connsiteY111" fmla="*/ 623087 h 752560"/>
                <a:gd name="connsiteX112" fmla="*/ 520815 w 5069767"/>
                <a:gd name="connsiteY112" fmla="*/ 639271 h 752560"/>
                <a:gd name="connsiteX113" fmla="*/ 456079 w 5069767"/>
                <a:gd name="connsiteY113" fmla="*/ 655455 h 752560"/>
                <a:gd name="connsiteX114" fmla="*/ 423711 w 5069767"/>
                <a:gd name="connsiteY114" fmla="*/ 663547 h 752560"/>
                <a:gd name="connsiteX115" fmla="*/ 350882 w 5069767"/>
                <a:gd name="connsiteY115" fmla="*/ 687823 h 752560"/>
                <a:gd name="connsiteX116" fmla="*/ 326606 w 5069767"/>
                <a:gd name="connsiteY116" fmla="*/ 695915 h 752560"/>
                <a:gd name="connsiteX117" fmla="*/ 302330 w 5069767"/>
                <a:gd name="connsiteY117" fmla="*/ 704007 h 752560"/>
                <a:gd name="connsiteX118" fmla="*/ 221410 w 5069767"/>
                <a:gd name="connsiteY118" fmla="*/ 720191 h 752560"/>
                <a:gd name="connsiteX119" fmla="*/ 148581 w 5069767"/>
                <a:gd name="connsiteY119" fmla="*/ 728283 h 752560"/>
                <a:gd name="connsiteX120" fmla="*/ 75753 w 5069767"/>
                <a:gd name="connsiteY120" fmla="*/ 744468 h 752560"/>
                <a:gd name="connsiteX121" fmla="*/ 51477 w 5069767"/>
                <a:gd name="connsiteY121" fmla="*/ 752560 h 752560"/>
                <a:gd name="connsiteX122" fmla="*/ 2925 w 5069767"/>
                <a:gd name="connsiteY122" fmla="*/ 744468 h 752560"/>
                <a:gd name="connsiteX123" fmla="*/ 11017 w 5069767"/>
                <a:gd name="connsiteY123" fmla="*/ 704007 h 752560"/>
                <a:gd name="connsiteX124" fmla="*/ 19109 w 5069767"/>
                <a:gd name="connsiteY124" fmla="*/ 679731 h 752560"/>
                <a:gd name="connsiteX125" fmla="*/ 43385 w 5069767"/>
                <a:gd name="connsiteY125" fmla="*/ 671639 h 752560"/>
                <a:gd name="connsiteX126" fmla="*/ 59569 w 5069767"/>
                <a:gd name="connsiteY126" fmla="*/ 639271 h 752560"/>
                <a:gd name="connsiteX127" fmla="*/ 108121 w 5069767"/>
                <a:gd name="connsiteY127" fmla="*/ 606903 h 752560"/>
                <a:gd name="connsiteX128" fmla="*/ 164766 w 5069767"/>
                <a:gd name="connsiteY128" fmla="*/ 598811 h 7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069767" h="752560">
                  <a:moveTo>
                    <a:pt x="164766" y="598811"/>
                  </a:moveTo>
                  <a:lnTo>
                    <a:pt x="164766" y="598811"/>
                  </a:lnTo>
                  <a:cubicBezTo>
                    <a:pt x="191739" y="596114"/>
                    <a:pt x="218947" y="595176"/>
                    <a:pt x="245686" y="590719"/>
                  </a:cubicBezTo>
                  <a:cubicBezTo>
                    <a:pt x="267626" y="587062"/>
                    <a:pt x="288611" y="578897"/>
                    <a:pt x="310422" y="574535"/>
                  </a:cubicBezTo>
                  <a:lnTo>
                    <a:pt x="350882" y="566443"/>
                  </a:lnTo>
                  <a:cubicBezTo>
                    <a:pt x="364369" y="558351"/>
                    <a:pt x="376740" y="548008"/>
                    <a:pt x="391343" y="542167"/>
                  </a:cubicBezTo>
                  <a:cubicBezTo>
                    <a:pt x="404113" y="537059"/>
                    <a:pt x="418377" y="537059"/>
                    <a:pt x="431803" y="534075"/>
                  </a:cubicBezTo>
                  <a:cubicBezTo>
                    <a:pt x="442660" y="531662"/>
                    <a:pt x="453478" y="529038"/>
                    <a:pt x="464171" y="525983"/>
                  </a:cubicBezTo>
                  <a:cubicBezTo>
                    <a:pt x="472373" y="523640"/>
                    <a:pt x="480172" y="519960"/>
                    <a:pt x="488447" y="517891"/>
                  </a:cubicBezTo>
                  <a:cubicBezTo>
                    <a:pt x="515113" y="511224"/>
                    <a:pt x="550988" y="506519"/>
                    <a:pt x="577459" y="501706"/>
                  </a:cubicBezTo>
                  <a:cubicBezTo>
                    <a:pt x="590991" y="499246"/>
                    <a:pt x="604432" y="496311"/>
                    <a:pt x="617919" y="493614"/>
                  </a:cubicBezTo>
                  <a:cubicBezTo>
                    <a:pt x="628709" y="488219"/>
                    <a:pt x="638844" y="481245"/>
                    <a:pt x="650288" y="477430"/>
                  </a:cubicBezTo>
                  <a:cubicBezTo>
                    <a:pt x="671389" y="470396"/>
                    <a:pt x="693445" y="466641"/>
                    <a:pt x="715024" y="461246"/>
                  </a:cubicBezTo>
                  <a:cubicBezTo>
                    <a:pt x="736603" y="455851"/>
                    <a:pt x="759108" y="453323"/>
                    <a:pt x="779760" y="445062"/>
                  </a:cubicBezTo>
                  <a:cubicBezTo>
                    <a:pt x="793247" y="439667"/>
                    <a:pt x="806307" y="433052"/>
                    <a:pt x="820220" y="428878"/>
                  </a:cubicBezTo>
                  <a:cubicBezTo>
                    <a:pt x="863339" y="415942"/>
                    <a:pt x="863136" y="424987"/>
                    <a:pt x="909233" y="412694"/>
                  </a:cubicBezTo>
                  <a:cubicBezTo>
                    <a:pt x="952377" y="401189"/>
                    <a:pt x="974722" y="387545"/>
                    <a:pt x="1014429" y="380326"/>
                  </a:cubicBezTo>
                  <a:cubicBezTo>
                    <a:pt x="1033194" y="376914"/>
                    <a:pt x="1052259" y="375370"/>
                    <a:pt x="1071073" y="372234"/>
                  </a:cubicBezTo>
                  <a:cubicBezTo>
                    <a:pt x="1084640" y="369973"/>
                    <a:pt x="1097886" y="365848"/>
                    <a:pt x="1111534" y="364142"/>
                  </a:cubicBezTo>
                  <a:cubicBezTo>
                    <a:pt x="1141097" y="360447"/>
                    <a:pt x="1170875" y="358747"/>
                    <a:pt x="1200546" y="356050"/>
                  </a:cubicBezTo>
                  <a:cubicBezTo>
                    <a:pt x="1284887" y="327936"/>
                    <a:pt x="1218968" y="345791"/>
                    <a:pt x="1338111" y="331774"/>
                  </a:cubicBezTo>
                  <a:cubicBezTo>
                    <a:pt x="1354406" y="329857"/>
                    <a:pt x="1370400" y="325850"/>
                    <a:pt x="1386663" y="323682"/>
                  </a:cubicBezTo>
                  <a:cubicBezTo>
                    <a:pt x="1437344" y="316925"/>
                    <a:pt x="1467407" y="316357"/>
                    <a:pt x="1516135" y="307498"/>
                  </a:cubicBezTo>
                  <a:cubicBezTo>
                    <a:pt x="1527077" y="305509"/>
                    <a:pt x="1537629" y="301736"/>
                    <a:pt x="1548504" y="299406"/>
                  </a:cubicBezTo>
                  <a:cubicBezTo>
                    <a:pt x="1575401" y="293642"/>
                    <a:pt x="1602193" y="287112"/>
                    <a:pt x="1629424" y="283222"/>
                  </a:cubicBezTo>
                  <a:cubicBezTo>
                    <a:pt x="1677784" y="276313"/>
                    <a:pt x="1775081" y="267037"/>
                    <a:pt x="1775081" y="267037"/>
                  </a:cubicBezTo>
                  <a:cubicBezTo>
                    <a:pt x="1842462" y="250192"/>
                    <a:pt x="1771542" y="266387"/>
                    <a:pt x="1880277" y="250853"/>
                  </a:cubicBezTo>
                  <a:cubicBezTo>
                    <a:pt x="1893893" y="248908"/>
                    <a:pt x="1907143" y="244852"/>
                    <a:pt x="1920737" y="242761"/>
                  </a:cubicBezTo>
                  <a:cubicBezTo>
                    <a:pt x="1971816" y="234903"/>
                    <a:pt x="2023028" y="231255"/>
                    <a:pt x="2074486" y="226577"/>
                  </a:cubicBezTo>
                  <a:cubicBezTo>
                    <a:pt x="2100261" y="220133"/>
                    <a:pt x="2120604" y="214502"/>
                    <a:pt x="2147314" y="210393"/>
                  </a:cubicBezTo>
                  <a:cubicBezTo>
                    <a:pt x="2168808" y="207086"/>
                    <a:pt x="2190599" y="205876"/>
                    <a:pt x="2212050" y="202301"/>
                  </a:cubicBezTo>
                  <a:cubicBezTo>
                    <a:pt x="2223020" y="200473"/>
                    <a:pt x="2233513" y="196390"/>
                    <a:pt x="2244419" y="194209"/>
                  </a:cubicBezTo>
                  <a:cubicBezTo>
                    <a:pt x="2292413" y="184610"/>
                    <a:pt x="2313361" y="184194"/>
                    <a:pt x="2365799" y="178025"/>
                  </a:cubicBezTo>
                  <a:cubicBezTo>
                    <a:pt x="2400469" y="173946"/>
                    <a:pt x="2528143" y="157669"/>
                    <a:pt x="2543824" y="153749"/>
                  </a:cubicBezTo>
                  <a:cubicBezTo>
                    <a:pt x="2565403" y="148354"/>
                    <a:pt x="2586676" y="141544"/>
                    <a:pt x="2608560" y="137565"/>
                  </a:cubicBezTo>
                  <a:cubicBezTo>
                    <a:pt x="2680179" y="124543"/>
                    <a:pt x="2726100" y="121357"/>
                    <a:pt x="2794677" y="113289"/>
                  </a:cubicBezTo>
                  <a:lnTo>
                    <a:pt x="2859413" y="105197"/>
                  </a:lnTo>
                  <a:cubicBezTo>
                    <a:pt x="2878319" y="102676"/>
                    <a:pt x="2897121" y="99377"/>
                    <a:pt x="2916058" y="97105"/>
                  </a:cubicBezTo>
                  <a:cubicBezTo>
                    <a:pt x="2964561" y="91285"/>
                    <a:pt x="3013354" y="87830"/>
                    <a:pt x="3061714" y="80921"/>
                  </a:cubicBezTo>
                  <a:lnTo>
                    <a:pt x="3118358" y="72829"/>
                  </a:lnTo>
                  <a:lnTo>
                    <a:pt x="3183095" y="64737"/>
                  </a:lnTo>
                  <a:cubicBezTo>
                    <a:pt x="3199337" y="62417"/>
                    <a:pt x="3215366" y="58680"/>
                    <a:pt x="3231647" y="56645"/>
                  </a:cubicBezTo>
                  <a:cubicBezTo>
                    <a:pt x="3258546" y="53282"/>
                    <a:pt x="3285625" y="51546"/>
                    <a:pt x="3312567" y="48552"/>
                  </a:cubicBezTo>
                  <a:cubicBezTo>
                    <a:pt x="3427227" y="35811"/>
                    <a:pt x="3328590" y="45538"/>
                    <a:pt x="3433948" y="32368"/>
                  </a:cubicBezTo>
                  <a:cubicBezTo>
                    <a:pt x="3458185" y="29338"/>
                    <a:pt x="3482451" y="26487"/>
                    <a:pt x="3506776" y="24276"/>
                  </a:cubicBezTo>
                  <a:cubicBezTo>
                    <a:pt x="3541801" y="21092"/>
                    <a:pt x="3576925" y="19105"/>
                    <a:pt x="3611973" y="16184"/>
                  </a:cubicBezTo>
                  <a:cubicBezTo>
                    <a:pt x="3641663" y="13710"/>
                    <a:pt x="3671254" y="10010"/>
                    <a:pt x="3700985" y="8092"/>
                  </a:cubicBezTo>
                  <a:cubicBezTo>
                    <a:pt x="3754887" y="4614"/>
                    <a:pt x="3808879" y="2697"/>
                    <a:pt x="3862826" y="0"/>
                  </a:cubicBezTo>
                  <a:cubicBezTo>
                    <a:pt x="3935654" y="2697"/>
                    <a:pt x="4008566" y="3683"/>
                    <a:pt x="4081311" y="8092"/>
                  </a:cubicBezTo>
                  <a:cubicBezTo>
                    <a:pt x="4097688" y="9085"/>
                    <a:pt x="4114203" y="11290"/>
                    <a:pt x="4129863" y="16184"/>
                  </a:cubicBezTo>
                  <a:cubicBezTo>
                    <a:pt x="4157592" y="24849"/>
                    <a:pt x="4183223" y="39364"/>
                    <a:pt x="4210783" y="48552"/>
                  </a:cubicBezTo>
                  <a:cubicBezTo>
                    <a:pt x="4218875" y="51250"/>
                    <a:pt x="4226748" y="54727"/>
                    <a:pt x="4235059" y="56645"/>
                  </a:cubicBezTo>
                  <a:cubicBezTo>
                    <a:pt x="4261862" y="62831"/>
                    <a:pt x="4289884" y="64130"/>
                    <a:pt x="4315980" y="72829"/>
                  </a:cubicBezTo>
                  <a:cubicBezTo>
                    <a:pt x="4353304" y="85270"/>
                    <a:pt x="4331892" y="79248"/>
                    <a:pt x="4380716" y="89013"/>
                  </a:cubicBezTo>
                  <a:cubicBezTo>
                    <a:pt x="4388808" y="94408"/>
                    <a:pt x="4396293" y="100848"/>
                    <a:pt x="4404992" y="105197"/>
                  </a:cubicBezTo>
                  <a:cubicBezTo>
                    <a:pt x="4427886" y="116644"/>
                    <a:pt x="4464375" y="118068"/>
                    <a:pt x="4485912" y="121381"/>
                  </a:cubicBezTo>
                  <a:cubicBezTo>
                    <a:pt x="4559833" y="132753"/>
                    <a:pt x="4516260" y="128755"/>
                    <a:pt x="4607293" y="137565"/>
                  </a:cubicBezTo>
                  <a:cubicBezTo>
                    <a:pt x="4737462" y="150162"/>
                    <a:pt x="4755684" y="149546"/>
                    <a:pt x="4858146" y="161841"/>
                  </a:cubicBezTo>
                  <a:cubicBezTo>
                    <a:pt x="4865015" y="162665"/>
                    <a:pt x="4997109" y="177437"/>
                    <a:pt x="5036171" y="186117"/>
                  </a:cubicBezTo>
                  <a:cubicBezTo>
                    <a:pt x="5044498" y="187967"/>
                    <a:pt x="5052355" y="191512"/>
                    <a:pt x="5060447" y="194209"/>
                  </a:cubicBezTo>
                  <a:cubicBezTo>
                    <a:pt x="5063144" y="231972"/>
                    <a:pt x="5073235" y="269931"/>
                    <a:pt x="5068539" y="307498"/>
                  </a:cubicBezTo>
                  <a:cubicBezTo>
                    <a:pt x="5067333" y="317148"/>
                    <a:pt x="5053984" y="323396"/>
                    <a:pt x="5044263" y="323682"/>
                  </a:cubicBezTo>
                  <a:lnTo>
                    <a:pt x="4793410" y="315590"/>
                  </a:lnTo>
                  <a:cubicBezTo>
                    <a:pt x="4661870" y="289282"/>
                    <a:pt x="4866936" y="329517"/>
                    <a:pt x="4696305" y="299406"/>
                  </a:cubicBezTo>
                  <a:cubicBezTo>
                    <a:pt x="4669216" y="294626"/>
                    <a:pt x="4642358" y="288617"/>
                    <a:pt x="4615385" y="283222"/>
                  </a:cubicBezTo>
                  <a:cubicBezTo>
                    <a:pt x="4601898" y="280525"/>
                    <a:pt x="4588541" y="277074"/>
                    <a:pt x="4574925" y="275129"/>
                  </a:cubicBezTo>
                  <a:cubicBezTo>
                    <a:pt x="4438357" y="255619"/>
                    <a:pt x="4608625" y="279341"/>
                    <a:pt x="4445452" y="258945"/>
                  </a:cubicBezTo>
                  <a:cubicBezTo>
                    <a:pt x="4426526" y="256579"/>
                    <a:pt x="4407750" y="253082"/>
                    <a:pt x="4388808" y="250853"/>
                  </a:cubicBezTo>
                  <a:cubicBezTo>
                    <a:pt x="4361886" y="247686"/>
                    <a:pt x="4334787" y="246123"/>
                    <a:pt x="4307888" y="242761"/>
                  </a:cubicBezTo>
                  <a:cubicBezTo>
                    <a:pt x="4291607" y="240726"/>
                    <a:pt x="4275669" y="236225"/>
                    <a:pt x="4259335" y="234669"/>
                  </a:cubicBezTo>
                  <a:cubicBezTo>
                    <a:pt x="4218968" y="230825"/>
                    <a:pt x="4178415" y="229274"/>
                    <a:pt x="4137955" y="226577"/>
                  </a:cubicBezTo>
                  <a:cubicBezTo>
                    <a:pt x="4114854" y="221957"/>
                    <a:pt x="4087983" y="217250"/>
                    <a:pt x="4065127" y="210393"/>
                  </a:cubicBezTo>
                  <a:cubicBezTo>
                    <a:pt x="4048787" y="205491"/>
                    <a:pt x="4032758" y="199604"/>
                    <a:pt x="4016574" y="194209"/>
                  </a:cubicBezTo>
                  <a:cubicBezTo>
                    <a:pt x="4008482" y="191512"/>
                    <a:pt x="3999927" y="189932"/>
                    <a:pt x="3992298" y="186117"/>
                  </a:cubicBezTo>
                  <a:cubicBezTo>
                    <a:pt x="3974752" y="177344"/>
                    <a:pt x="3955498" y="165810"/>
                    <a:pt x="3935654" y="161841"/>
                  </a:cubicBezTo>
                  <a:cubicBezTo>
                    <a:pt x="3916951" y="158100"/>
                    <a:pt x="3897891" y="156446"/>
                    <a:pt x="3879010" y="153749"/>
                  </a:cubicBezTo>
                  <a:lnTo>
                    <a:pt x="3684801" y="161841"/>
                  </a:lnTo>
                  <a:lnTo>
                    <a:pt x="3191187" y="186117"/>
                  </a:lnTo>
                  <a:cubicBezTo>
                    <a:pt x="3134217" y="192447"/>
                    <a:pt x="3109232" y="194886"/>
                    <a:pt x="3053622" y="202301"/>
                  </a:cubicBezTo>
                  <a:cubicBezTo>
                    <a:pt x="3034716" y="204822"/>
                    <a:pt x="3015792" y="207257"/>
                    <a:pt x="2996978" y="210393"/>
                  </a:cubicBezTo>
                  <a:cubicBezTo>
                    <a:pt x="2885768" y="228928"/>
                    <a:pt x="3048315" y="207011"/>
                    <a:pt x="2891781" y="226577"/>
                  </a:cubicBezTo>
                  <a:cubicBezTo>
                    <a:pt x="2818122" y="251130"/>
                    <a:pt x="2934458" y="213467"/>
                    <a:pt x="2827045" y="242761"/>
                  </a:cubicBezTo>
                  <a:cubicBezTo>
                    <a:pt x="2810587" y="247250"/>
                    <a:pt x="2793751" y="251316"/>
                    <a:pt x="2778493" y="258945"/>
                  </a:cubicBezTo>
                  <a:cubicBezTo>
                    <a:pt x="2767704" y="264340"/>
                    <a:pt x="2757569" y="271314"/>
                    <a:pt x="2746125" y="275129"/>
                  </a:cubicBezTo>
                  <a:cubicBezTo>
                    <a:pt x="2733077" y="279479"/>
                    <a:pt x="2718934" y="279603"/>
                    <a:pt x="2705665" y="283222"/>
                  </a:cubicBezTo>
                  <a:cubicBezTo>
                    <a:pt x="2671753" y="292471"/>
                    <a:pt x="2657240" y="302082"/>
                    <a:pt x="2624744" y="307498"/>
                  </a:cubicBezTo>
                  <a:cubicBezTo>
                    <a:pt x="2603293" y="311073"/>
                    <a:pt x="2581587" y="312893"/>
                    <a:pt x="2560008" y="315590"/>
                  </a:cubicBezTo>
                  <a:lnTo>
                    <a:pt x="2511456" y="331774"/>
                  </a:lnTo>
                  <a:cubicBezTo>
                    <a:pt x="2503364" y="334471"/>
                    <a:pt x="2495594" y="338464"/>
                    <a:pt x="2487180" y="339866"/>
                  </a:cubicBezTo>
                  <a:lnTo>
                    <a:pt x="2438627" y="347958"/>
                  </a:lnTo>
                  <a:cubicBezTo>
                    <a:pt x="2303380" y="393040"/>
                    <a:pt x="2491218" y="333954"/>
                    <a:pt x="2325339" y="372234"/>
                  </a:cubicBezTo>
                  <a:cubicBezTo>
                    <a:pt x="2311185" y="375500"/>
                    <a:pt x="2299190" y="385929"/>
                    <a:pt x="2284879" y="388418"/>
                  </a:cubicBezTo>
                  <a:cubicBezTo>
                    <a:pt x="2236750" y="396788"/>
                    <a:pt x="2139222" y="404602"/>
                    <a:pt x="2139222" y="404602"/>
                  </a:cubicBezTo>
                  <a:cubicBezTo>
                    <a:pt x="2072516" y="421278"/>
                    <a:pt x="2132487" y="408048"/>
                    <a:pt x="2017842" y="420786"/>
                  </a:cubicBezTo>
                  <a:cubicBezTo>
                    <a:pt x="1998885" y="422892"/>
                    <a:pt x="1980176" y="426980"/>
                    <a:pt x="1961197" y="428878"/>
                  </a:cubicBezTo>
                  <a:cubicBezTo>
                    <a:pt x="1926203" y="432377"/>
                    <a:pt x="1891066" y="434273"/>
                    <a:pt x="1856001" y="436970"/>
                  </a:cubicBezTo>
                  <a:cubicBezTo>
                    <a:pt x="1702999" y="464789"/>
                    <a:pt x="1829477" y="445257"/>
                    <a:pt x="1645608" y="461246"/>
                  </a:cubicBezTo>
                  <a:cubicBezTo>
                    <a:pt x="1623943" y="463130"/>
                    <a:pt x="1602521" y="467276"/>
                    <a:pt x="1580872" y="469338"/>
                  </a:cubicBezTo>
                  <a:cubicBezTo>
                    <a:pt x="1545861" y="472672"/>
                    <a:pt x="1510723" y="474509"/>
                    <a:pt x="1475675" y="477430"/>
                  </a:cubicBezTo>
                  <a:lnTo>
                    <a:pt x="1386663" y="485522"/>
                  </a:lnTo>
                  <a:lnTo>
                    <a:pt x="1305743" y="493614"/>
                  </a:lnTo>
                  <a:lnTo>
                    <a:pt x="1160086" y="509798"/>
                  </a:lnTo>
                  <a:cubicBezTo>
                    <a:pt x="1132265" y="519073"/>
                    <a:pt x="1109286" y="527124"/>
                    <a:pt x="1079166" y="534075"/>
                  </a:cubicBezTo>
                  <a:cubicBezTo>
                    <a:pt x="1063179" y="537764"/>
                    <a:pt x="1046756" y="539232"/>
                    <a:pt x="1030613" y="542167"/>
                  </a:cubicBezTo>
                  <a:cubicBezTo>
                    <a:pt x="1017081" y="544627"/>
                    <a:pt x="1003685" y="547799"/>
                    <a:pt x="990153" y="550259"/>
                  </a:cubicBezTo>
                  <a:cubicBezTo>
                    <a:pt x="974010" y="553194"/>
                    <a:pt x="957744" y="555416"/>
                    <a:pt x="941601" y="558351"/>
                  </a:cubicBezTo>
                  <a:cubicBezTo>
                    <a:pt x="928069" y="560811"/>
                    <a:pt x="914673" y="563983"/>
                    <a:pt x="901141" y="566443"/>
                  </a:cubicBezTo>
                  <a:cubicBezTo>
                    <a:pt x="845630" y="576536"/>
                    <a:pt x="855050" y="573534"/>
                    <a:pt x="795944" y="582627"/>
                  </a:cubicBezTo>
                  <a:cubicBezTo>
                    <a:pt x="718452" y="594549"/>
                    <a:pt x="776367" y="586186"/>
                    <a:pt x="706932" y="598811"/>
                  </a:cubicBezTo>
                  <a:cubicBezTo>
                    <a:pt x="690789" y="601746"/>
                    <a:pt x="674523" y="603968"/>
                    <a:pt x="658380" y="606903"/>
                  </a:cubicBezTo>
                  <a:cubicBezTo>
                    <a:pt x="644848" y="609363"/>
                    <a:pt x="631486" y="612734"/>
                    <a:pt x="617919" y="614995"/>
                  </a:cubicBezTo>
                  <a:cubicBezTo>
                    <a:pt x="599105" y="618131"/>
                    <a:pt x="580156" y="620390"/>
                    <a:pt x="561275" y="623087"/>
                  </a:cubicBezTo>
                  <a:cubicBezTo>
                    <a:pt x="547788" y="628482"/>
                    <a:pt x="534698" y="634999"/>
                    <a:pt x="520815" y="639271"/>
                  </a:cubicBezTo>
                  <a:cubicBezTo>
                    <a:pt x="499556" y="645812"/>
                    <a:pt x="477658" y="650060"/>
                    <a:pt x="456079" y="655455"/>
                  </a:cubicBezTo>
                  <a:cubicBezTo>
                    <a:pt x="445290" y="658152"/>
                    <a:pt x="434262" y="660030"/>
                    <a:pt x="423711" y="663547"/>
                  </a:cubicBezTo>
                  <a:lnTo>
                    <a:pt x="350882" y="687823"/>
                  </a:lnTo>
                  <a:lnTo>
                    <a:pt x="326606" y="695915"/>
                  </a:lnTo>
                  <a:cubicBezTo>
                    <a:pt x="318514" y="698612"/>
                    <a:pt x="310694" y="702334"/>
                    <a:pt x="302330" y="704007"/>
                  </a:cubicBezTo>
                  <a:cubicBezTo>
                    <a:pt x="275357" y="709402"/>
                    <a:pt x="248749" y="717153"/>
                    <a:pt x="221410" y="720191"/>
                  </a:cubicBezTo>
                  <a:cubicBezTo>
                    <a:pt x="197134" y="722888"/>
                    <a:pt x="172761" y="724829"/>
                    <a:pt x="148581" y="728283"/>
                  </a:cubicBezTo>
                  <a:cubicBezTo>
                    <a:pt x="131885" y="730668"/>
                    <a:pt x="93430" y="739417"/>
                    <a:pt x="75753" y="744468"/>
                  </a:cubicBezTo>
                  <a:cubicBezTo>
                    <a:pt x="67552" y="746811"/>
                    <a:pt x="59569" y="749863"/>
                    <a:pt x="51477" y="752560"/>
                  </a:cubicBezTo>
                  <a:cubicBezTo>
                    <a:pt x="35293" y="749863"/>
                    <a:pt x="13429" y="757072"/>
                    <a:pt x="2925" y="744468"/>
                  </a:cubicBezTo>
                  <a:cubicBezTo>
                    <a:pt x="-5880" y="733902"/>
                    <a:pt x="7681" y="717350"/>
                    <a:pt x="11017" y="704007"/>
                  </a:cubicBezTo>
                  <a:cubicBezTo>
                    <a:pt x="13086" y="695732"/>
                    <a:pt x="13078" y="685762"/>
                    <a:pt x="19109" y="679731"/>
                  </a:cubicBezTo>
                  <a:cubicBezTo>
                    <a:pt x="25140" y="673700"/>
                    <a:pt x="35293" y="674336"/>
                    <a:pt x="43385" y="671639"/>
                  </a:cubicBezTo>
                  <a:cubicBezTo>
                    <a:pt x="48780" y="660850"/>
                    <a:pt x="51039" y="647801"/>
                    <a:pt x="59569" y="639271"/>
                  </a:cubicBezTo>
                  <a:cubicBezTo>
                    <a:pt x="73323" y="625517"/>
                    <a:pt x="94367" y="620657"/>
                    <a:pt x="108121" y="606903"/>
                  </a:cubicBezTo>
                  <a:lnTo>
                    <a:pt x="164766" y="598811"/>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F583DD7A-66EE-48A5-8531-DA4B61E4ED5A}"/>
                </a:ext>
              </a:extLst>
            </p:cNvPr>
            <p:cNvSpPr/>
            <p:nvPr/>
          </p:nvSpPr>
          <p:spPr>
            <a:xfrm>
              <a:off x="1712151" y="3835507"/>
              <a:ext cx="3787073" cy="1205713"/>
            </a:xfrm>
            <a:custGeom>
              <a:avLst/>
              <a:gdLst>
                <a:gd name="connsiteX0" fmla="*/ 3787073 w 3787073"/>
                <a:gd name="connsiteY0" fmla="*/ 1084332 h 1205713"/>
                <a:gd name="connsiteX1" fmla="*/ 3787073 w 3787073"/>
                <a:gd name="connsiteY1" fmla="*/ 1084332 h 1205713"/>
                <a:gd name="connsiteX2" fmla="*/ 3714244 w 3787073"/>
                <a:gd name="connsiteY2" fmla="*/ 1068148 h 1205713"/>
                <a:gd name="connsiteX3" fmla="*/ 3641416 w 3787073"/>
                <a:gd name="connsiteY3" fmla="*/ 1060056 h 1205713"/>
                <a:gd name="connsiteX4" fmla="*/ 3600956 w 3787073"/>
                <a:gd name="connsiteY4" fmla="*/ 1051964 h 1205713"/>
                <a:gd name="connsiteX5" fmla="*/ 3552404 w 3787073"/>
                <a:gd name="connsiteY5" fmla="*/ 1043872 h 1205713"/>
                <a:gd name="connsiteX6" fmla="*/ 3374379 w 3787073"/>
                <a:gd name="connsiteY6" fmla="*/ 995320 h 1205713"/>
                <a:gd name="connsiteX7" fmla="*/ 3317735 w 3787073"/>
                <a:gd name="connsiteY7" fmla="*/ 987228 h 1205713"/>
                <a:gd name="connsiteX8" fmla="*/ 3252998 w 3787073"/>
                <a:gd name="connsiteY8" fmla="*/ 962952 h 1205713"/>
                <a:gd name="connsiteX9" fmla="*/ 3163986 w 3787073"/>
                <a:gd name="connsiteY9" fmla="*/ 946768 h 1205713"/>
                <a:gd name="connsiteX10" fmla="*/ 3091158 w 3787073"/>
                <a:gd name="connsiteY10" fmla="*/ 922492 h 1205713"/>
                <a:gd name="connsiteX11" fmla="*/ 2985961 w 3787073"/>
                <a:gd name="connsiteY11" fmla="*/ 906308 h 1205713"/>
                <a:gd name="connsiteX12" fmla="*/ 2937409 w 3787073"/>
                <a:gd name="connsiteY12" fmla="*/ 890124 h 1205713"/>
                <a:gd name="connsiteX13" fmla="*/ 2880765 w 3787073"/>
                <a:gd name="connsiteY13" fmla="*/ 873940 h 1205713"/>
                <a:gd name="connsiteX14" fmla="*/ 2816028 w 3787073"/>
                <a:gd name="connsiteY14" fmla="*/ 849663 h 1205713"/>
                <a:gd name="connsiteX15" fmla="*/ 2759384 w 3787073"/>
                <a:gd name="connsiteY15" fmla="*/ 841571 h 1205713"/>
                <a:gd name="connsiteX16" fmla="*/ 2718924 w 3787073"/>
                <a:gd name="connsiteY16" fmla="*/ 833479 h 1205713"/>
                <a:gd name="connsiteX17" fmla="*/ 2670372 w 3787073"/>
                <a:gd name="connsiteY17" fmla="*/ 825387 h 1205713"/>
                <a:gd name="connsiteX18" fmla="*/ 2629912 w 3787073"/>
                <a:gd name="connsiteY18" fmla="*/ 809203 h 1205713"/>
                <a:gd name="connsiteX19" fmla="*/ 2557083 w 3787073"/>
                <a:gd name="connsiteY19" fmla="*/ 801111 h 1205713"/>
                <a:gd name="connsiteX20" fmla="*/ 2500439 w 3787073"/>
                <a:gd name="connsiteY20" fmla="*/ 793019 h 1205713"/>
                <a:gd name="connsiteX21" fmla="*/ 2427611 w 3787073"/>
                <a:gd name="connsiteY21" fmla="*/ 784927 h 1205713"/>
                <a:gd name="connsiteX22" fmla="*/ 2379059 w 3787073"/>
                <a:gd name="connsiteY22" fmla="*/ 776835 h 1205713"/>
                <a:gd name="connsiteX23" fmla="*/ 2306230 w 3787073"/>
                <a:gd name="connsiteY23" fmla="*/ 768743 h 1205713"/>
                <a:gd name="connsiteX24" fmla="*/ 2265770 w 3787073"/>
                <a:gd name="connsiteY24" fmla="*/ 760651 h 1205713"/>
                <a:gd name="connsiteX25" fmla="*/ 2209126 w 3787073"/>
                <a:gd name="connsiteY25" fmla="*/ 752559 h 1205713"/>
                <a:gd name="connsiteX26" fmla="*/ 2176758 w 3787073"/>
                <a:gd name="connsiteY26" fmla="*/ 736375 h 1205713"/>
                <a:gd name="connsiteX27" fmla="*/ 2087745 w 3787073"/>
                <a:gd name="connsiteY27" fmla="*/ 704007 h 1205713"/>
                <a:gd name="connsiteX28" fmla="*/ 2055377 w 3787073"/>
                <a:gd name="connsiteY28" fmla="*/ 687823 h 1205713"/>
                <a:gd name="connsiteX29" fmla="*/ 1998733 w 3787073"/>
                <a:gd name="connsiteY29" fmla="*/ 663547 h 1205713"/>
                <a:gd name="connsiteX30" fmla="*/ 1942089 w 3787073"/>
                <a:gd name="connsiteY30" fmla="*/ 631179 h 1205713"/>
                <a:gd name="connsiteX31" fmla="*/ 1909720 w 3787073"/>
                <a:gd name="connsiteY31" fmla="*/ 623086 h 1205713"/>
                <a:gd name="connsiteX32" fmla="*/ 1853076 w 3787073"/>
                <a:gd name="connsiteY32" fmla="*/ 582626 h 1205713"/>
                <a:gd name="connsiteX33" fmla="*/ 1828800 w 3787073"/>
                <a:gd name="connsiteY33" fmla="*/ 574534 h 1205713"/>
                <a:gd name="connsiteX34" fmla="*/ 1804524 w 3787073"/>
                <a:gd name="connsiteY34" fmla="*/ 558350 h 1205713"/>
                <a:gd name="connsiteX35" fmla="*/ 1772156 w 3787073"/>
                <a:gd name="connsiteY35" fmla="*/ 542166 h 1205713"/>
                <a:gd name="connsiteX36" fmla="*/ 1747880 w 3787073"/>
                <a:gd name="connsiteY36" fmla="*/ 517890 h 1205713"/>
                <a:gd name="connsiteX37" fmla="*/ 1691236 w 3787073"/>
                <a:gd name="connsiteY37" fmla="*/ 493614 h 1205713"/>
                <a:gd name="connsiteX38" fmla="*/ 1634591 w 3787073"/>
                <a:gd name="connsiteY38" fmla="*/ 461246 h 1205713"/>
                <a:gd name="connsiteX39" fmla="*/ 1610315 w 3787073"/>
                <a:gd name="connsiteY39" fmla="*/ 445062 h 1205713"/>
                <a:gd name="connsiteX40" fmla="*/ 1553671 w 3787073"/>
                <a:gd name="connsiteY40" fmla="*/ 428878 h 1205713"/>
                <a:gd name="connsiteX41" fmla="*/ 1464659 w 3787073"/>
                <a:gd name="connsiteY41" fmla="*/ 380325 h 1205713"/>
                <a:gd name="connsiteX42" fmla="*/ 1432290 w 3787073"/>
                <a:gd name="connsiteY42" fmla="*/ 372233 h 1205713"/>
                <a:gd name="connsiteX43" fmla="*/ 1399922 w 3787073"/>
                <a:gd name="connsiteY43" fmla="*/ 356049 h 1205713"/>
                <a:gd name="connsiteX44" fmla="*/ 1375646 w 3787073"/>
                <a:gd name="connsiteY44" fmla="*/ 339865 h 1205713"/>
                <a:gd name="connsiteX45" fmla="*/ 1319002 w 3787073"/>
                <a:gd name="connsiteY45" fmla="*/ 315589 h 1205713"/>
                <a:gd name="connsiteX46" fmla="*/ 1294726 w 3787073"/>
                <a:gd name="connsiteY46" fmla="*/ 299405 h 1205713"/>
                <a:gd name="connsiteX47" fmla="*/ 1246174 w 3787073"/>
                <a:gd name="connsiteY47" fmla="*/ 283221 h 1205713"/>
                <a:gd name="connsiteX48" fmla="*/ 1221897 w 3787073"/>
                <a:gd name="connsiteY48" fmla="*/ 275129 h 1205713"/>
                <a:gd name="connsiteX49" fmla="*/ 1173345 w 3787073"/>
                <a:gd name="connsiteY49" fmla="*/ 250853 h 1205713"/>
                <a:gd name="connsiteX50" fmla="*/ 1108609 w 3787073"/>
                <a:gd name="connsiteY50" fmla="*/ 218485 h 1205713"/>
                <a:gd name="connsiteX51" fmla="*/ 1043873 w 3787073"/>
                <a:gd name="connsiteY51" fmla="*/ 202301 h 1205713"/>
                <a:gd name="connsiteX52" fmla="*/ 979136 w 3787073"/>
                <a:gd name="connsiteY52" fmla="*/ 178025 h 1205713"/>
                <a:gd name="connsiteX53" fmla="*/ 954860 w 3787073"/>
                <a:gd name="connsiteY53" fmla="*/ 161840 h 1205713"/>
                <a:gd name="connsiteX54" fmla="*/ 922492 w 3787073"/>
                <a:gd name="connsiteY54" fmla="*/ 153748 h 1205713"/>
                <a:gd name="connsiteX55" fmla="*/ 873940 w 3787073"/>
                <a:gd name="connsiteY55" fmla="*/ 137564 h 1205713"/>
                <a:gd name="connsiteX56" fmla="*/ 849664 w 3787073"/>
                <a:gd name="connsiteY56" fmla="*/ 129472 h 1205713"/>
                <a:gd name="connsiteX57" fmla="*/ 825388 w 3787073"/>
                <a:gd name="connsiteY57" fmla="*/ 121380 h 1205713"/>
                <a:gd name="connsiteX58" fmla="*/ 784928 w 3787073"/>
                <a:gd name="connsiteY58" fmla="*/ 113288 h 1205713"/>
                <a:gd name="connsiteX59" fmla="*/ 752559 w 3787073"/>
                <a:gd name="connsiteY59" fmla="*/ 105196 h 1205713"/>
                <a:gd name="connsiteX60" fmla="*/ 695915 w 3787073"/>
                <a:gd name="connsiteY60" fmla="*/ 97104 h 1205713"/>
                <a:gd name="connsiteX61" fmla="*/ 655455 w 3787073"/>
                <a:gd name="connsiteY61" fmla="*/ 89012 h 1205713"/>
                <a:gd name="connsiteX62" fmla="*/ 631179 w 3787073"/>
                <a:gd name="connsiteY62" fmla="*/ 80920 h 1205713"/>
                <a:gd name="connsiteX63" fmla="*/ 582627 w 3787073"/>
                <a:gd name="connsiteY63" fmla="*/ 72828 h 1205713"/>
                <a:gd name="connsiteX64" fmla="*/ 558351 w 3787073"/>
                <a:gd name="connsiteY64" fmla="*/ 56644 h 1205713"/>
                <a:gd name="connsiteX65" fmla="*/ 534074 w 3787073"/>
                <a:gd name="connsiteY65" fmla="*/ 48552 h 1205713"/>
                <a:gd name="connsiteX66" fmla="*/ 469338 w 3787073"/>
                <a:gd name="connsiteY66" fmla="*/ 32368 h 1205713"/>
                <a:gd name="connsiteX67" fmla="*/ 420786 w 3787073"/>
                <a:gd name="connsiteY67" fmla="*/ 16184 h 1205713"/>
                <a:gd name="connsiteX68" fmla="*/ 396510 w 3787073"/>
                <a:gd name="connsiteY68" fmla="*/ 8092 h 1205713"/>
                <a:gd name="connsiteX69" fmla="*/ 364142 w 3787073"/>
                <a:gd name="connsiteY69" fmla="*/ 0 h 1205713"/>
                <a:gd name="connsiteX70" fmla="*/ 234669 w 3787073"/>
                <a:gd name="connsiteY70" fmla="*/ 16184 h 1205713"/>
                <a:gd name="connsiteX71" fmla="*/ 178025 w 3787073"/>
                <a:gd name="connsiteY71" fmla="*/ 56644 h 1205713"/>
                <a:gd name="connsiteX72" fmla="*/ 121381 w 3787073"/>
                <a:gd name="connsiteY72" fmla="*/ 105196 h 1205713"/>
                <a:gd name="connsiteX73" fmla="*/ 97105 w 3787073"/>
                <a:gd name="connsiteY73" fmla="*/ 113288 h 1205713"/>
                <a:gd name="connsiteX74" fmla="*/ 72828 w 3787073"/>
                <a:gd name="connsiteY74" fmla="*/ 129472 h 1205713"/>
                <a:gd name="connsiteX75" fmla="*/ 48552 w 3787073"/>
                <a:gd name="connsiteY75" fmla="*/ 137564 h 1205713"/>
                <a:gd name="connsiteX76" fmla="*/ 0 w 3787073"/>
                <a:gd name="connsiteY76" fmla="*/ 161840 h 1205713"/>
                <a:gd name="connsiteX77" fmla="*/ 339866 w 3787073"/>
                <a:gd name="connsiteY77" fmla="*/ 169932 h 1205713"/>
                <a:gd name="connsiteX78" fmla="*/ 436970 w 3787073"/>
                <a:gd name="connsiteY78" fmla="*/ 186117 h 1205713"/>
                <a:gd name="connsiteX79" fmla="*/ 542166 w 3787073"/>
                <a:gd name="connsiteY79" fmla="*/ 202301 h 1205713"/>
                <a:gd name="connsiteX80" fmla="*/ 623087 w 3787073"/>
                <a:gd name="connsiteY80" fmla="*/ 234669 h 1205713"/>
                <a:gd name="connsiteX81" fmla="*/ 647363 w 3787073"/>
                <a:gd name="connsiteY81" fmla="*/ 242761 h 1205713"/>
                <a:gd name="connsiteX82" fmla="*/ 671639 w 3787073"/>
                <a:gd name="connsiteY82" fmla="*/ 250853 h 1205713"/>
                <a:gd name="connsiteX83" fmla="*/ 704007 w 3787073"/>
                <a:gd name="connsiteY83" fmla="*/ 258945 h 1205713"/>
                <a:gd name="connsiteX84" fmla="*/ 744467 w 3787073"/>
                <a:gd name="connsiteY84" fmla="*/ 275129 h 1205713"/>
                <a:gd name="connsiteX85" fmla="*/ 768743 w 3787073"/>
                <a:gd name="connsiteY85" fmla="*/ 291313 h 1205713"/>
                <a:gd name="connsiteX86" fmla="*/ 809204 w 3787073"/>
                <a:gd name="connsiteY86" fmla="*/ 299405 h 1205713"/>
                <a:gd name="connsiteX87" fmla="*/ 833480 w 3787073"/>
                <a:gd name="connsiteY87" fmla="*/ 307497 h 1205713"/>
                <a:gd name="connsiteX88" fmla="*/ 865848 w 3787073"/>
                <a:gd name="connsiteY88" fmla="*/ 315589 h 1205713"/>
                <a:gd name="connsiteX89" fmla="*/ 906308 w 3787073"/>
                <a:gd name="connsiteY89" fmla="*/ 323681 h 1205713"/>
                <a:gd name="connsiteX90" fmla="*/ 946768 w 3787073"/>
                <a:gd name="connsiteY90" fmla="*/ 339865 h 1205713"/>
                <a:gd name="connsiteX91" fmla="*/ 987228 w 3787073"/>
                <a:gd name="connsiteY91" fmla="*/ 347957 h 1205713"/>
                <a:gd name="connsiteX92" fmla="*/ 1035781 w 3787073"/>
                <a:gd name="connsiteY92" fmla="*/ 364141 h 1205713"/>
                <a:gd name="connsiteX93" fmla="*/ 1060057 w 3787073"/>
                <a:gd name="connsiteY93" fmla="*/ 372233 h 1205713"/>
                <a:gd name="connsiteX94" fmla="*/ 1092425 w 3787073"/>
                <a:gd name="connsiteY94" fmla="*/ 380325 h 1205713"/>
                <a:gd name="connsiteX95" fmla="*/ 1124793 w 3787073"/>
                <a:gd name="connsiteY95" fmla="*/ 396509 h 1205713"/>
                <a:gd name="connsiteX96" fmla="*/ 1157161 w 3787073"/>
                <a:gd name="connsiteY96" fmla="*/ 404602 h 1205713"/>
                <a:gd name="connsiteX97" fmla="*/ 1205713 w 3787073"/>
                <a:gd name="connsiteY97" fmla="*/ 420786 h 1205713"/>
                <a:gd name="connsiteX98" fmla="*/ 1270450 w 3787073"/>
                <a:gd name="connsiteY98" fmla="*/ 445062 h 1205713"/>
                <a:gd name="connsiteX99" fmla="*/ 1343278 w 3787073"/>
                <a:gd name="connsiteY99" fmla="*/ 477430 h 1205713"/>
                <a:gd name="connsiteX100" fmla="*/ 1408014 w 3787073"/>
                <a:gd name="connsiteY100" fmla="*/ 509798 h 1205713"/>
                <a:gd name="connsiteX101" fmla="*/ 1464659 w 3787073"/>
                <a:gd name="connsiteY101" fmla="*/ 534074 h 1205713"/>
                <a:gd name="connsiteX102" fmla="*/ 1513211 w 3787073"/>
                <a:gd name="connsiteY102" fmla="*/ 566442 h 1205713"/>
                <a:gd name="connsiteX103" fmla="*/ 1545579 w 3787073"/>
                <a:gd name="connsiteY103" fmla="*/ 590718 h 1205713"/>
                <a:gd name="connsiteX104" fmla="*/ 1626499 w 3787073"/>
                <a:gd name="connsiteY104" fmla="*/ 631179 h 1205713"/>
                <a:gd name="connsiteX105" fmla="*/ 1666959 w 3787073"/>
                <a:gd name="connsiteY105" fmla="*/ 663547 h 1205713"/>
                <a:gd name="connsiteX106" fmla="*/ 1747880 w 3787073"/>
                <a:gd name="connsiteY106" fmla="*/ 704007 h 1205713"/>
                <a:gd name="connsiteX107" fmla="*/ 1796432 w 3787073"/>
                <a:gd name="connsiteY107" fmla="*/ 736375 h 1205713"/>
                <a:gd name="connsiteX108" fmla="*/ 1861168 w 3787073"/>
                <a:gd name="connsiteY108" fmla="*/ 752559 h 1205713"/>
                <a:gd name="connsiteX109" fmla="*/ 1893536 w 3787073"/>
                <a:gd name="connsiteY109" fmla="*/ 760651 h 1205713"/>
                <a:gd name="connsiteX110" fmla="*/ 1966365 w 3787073"/>
                <a:gd name="connsiteY110" fmla="*/ 784927 h 1205713"/>
                <a:gd name="connsiteX111" fmla="*/ 2023009 w 3787073"/>
                <a:gd name="connsiteY111" fmla="*/ 809203 h 1205713"/>
                <a:gd name="connsiteX112" fmla="*/ 2079653 w 3787073"/>
                <a:gd name="connsiteY112" fmla="*/ 825387 h 1205713"/>
                <a:gd name="connsiteX113" fmla="*/ 2168666 w 3787073"/>
                <a:gd name="connsiteY113" fmla="*/ 841571 h 1205713"/>
                <a:gd name="connsiteX114" fmla="*/ 2201034 w 3787073"/>
                <a:gd name="connsiteY114" fmla="*/ 857755 h 1205713"/>
                <a:gd name="connsiteX115" fmla="*/ 2281954 w 3787073"/>
                <a:gd name="connsiteY115" fmla="*/ 873940 h 1205713"/>
                <a:gd name="connsiteX116" fmla="*/ 2306230 w 3787073"/>
                <a:gd name="connsiteY116" fmla="*/ 882032 h 1205713"/>
                <a:gd name="connsiteX117" fmla="*/ 2387151 w 3787073"/>
                <a:gd name="connsiteY117" fmla="*/ 898216 h 1205713"/>
                <a:gd name="connsiteX118" fmla="*/ 2419519 w 3787073"/>
                <a:gd name="connsiteY118" fmla="*/ 906308 h 1205713"/>
                <a:gd name="connsiteX119" fmla="*/ 2524715 w 3787073"/>
                <a:gd name="connsiteY119" fmla="*/ 922492 h 1205713"/>
                <a:gd name="connsiteX120" fmla="*/ 2597543 w 3787073"/>
                <a:gd name="connsiteY120" fmla="*/ 938676 h 1205713"/>
                <a:gd name="connsiteX121" fmla="*/ 2654188 w 3787073"/>
                <a:gd name="connsiteY121" fmla="*/ 946768 h 1205713"/>
                <a:gd name="connsiteX122" fmla="*/ 2686556 w 3787073"/>
                <a:gd name="connsiteY122" fmla="*/ 954860 h 1205713"/>
                <a:gd name="connsiteX123" fmla="*/ 2767476 w 3787073"/>
                <a:gd name="connsiteY123" fmla="*/ 971044 h 1205713"/>
                <a:gd name="connsiteX124" fmla="*/ 2816028 w 3787073"/>
                <a:gd name="connsiteY124" fmla="*/ 979136 h 1205713"/>
                <a:gd name="connsiteX125" fmla="*/ 2888857 w 3787073"/>
                <a:gd name="connsiteY125" fmla="*/ 995320 h 1205713"/>
                <a:gd name="connsiteX126" fmla="*/ 2969777 w 3787073"/>
                <a:gd name="connsiteY126" fmla="*/ 1003412 h 1205713"/>
                <a:gd name="connsiteX127" fmla="*/ 3002145 w 3787073"/>
                <a:gd name="connsiteY127" fmla="*/ 1011504 h 1205713"/>
                <a:gd name="connsiteX128" fmla="*/ 3034513 w 3787073"/>
                <a:gd name="connsiteY128" fmla="*/ 1035780 h 1205713"/>
                <a:gd name="connsiteX129" fmla="*/ 3083066 w 3787073"/>
                <a:gd name="connsiteY129" fmla="*/ 1043872 h 1205713"/>
                <a:gd name="connsiteX130" fmla="*/ 3123526 w 3787073"/>
                <a:gd name="connsiteY130" fmla="*/ 1060056 h 1205713"/>
                <a:gd name="connsiteX131" fmla="*/ 3147802 w 3787073"/>
                <a:gd name="connsiteY131" fmla="*/ 1068148 h 1205713"/>
                <a:gd name="connsiteX132" fmla="*/ 3188262 w 3787073"/>
                <a:gd name="connsiteY132" fmla="*/ 1084332 h 1205713"/>
                <a:gd name="connsiteX133" fmla="*/ 3252998 w 3787073"/>
                <a:gd name="connsiteY133" fmla="*/ 1100517 h 1205713"/>
                <a:gd name="connsiteX134" fmla="*/ 3285366 w 3787073"/>
                <a:gd name="connsiteY134" fmla="*/ 1108609 h 1205713"/>
                <a:gd name="connsiteX135" fmla="*/ 3309643 w 3787073"/>
                <a:gd name="connsiteY135" fmla="*/ 1116701 h 1205713"/>
                <a:gd name="connsiteX136" fmla="*/ 3342011 w 3787073"/>
                <a:gd name="connsiteY136" fmla="*/ 1132885 h 1205713"/>
                <a:gd name="connsiteX137" fmla="*/ 3406747 w 3787073"/>
                <a:gd name="connsiteY137" fmla="*/ 1149069 h 1205713"/>
                <a:gd name="connsiteX138" fmla="*/ 3439115 w 3787073"/>
                <a:gd name="connsiteY138" fmla="*/ 1157161 h 1205713"/>
                <a:gd name="connsiteX139" fmla="*/ 3463391 w 3787073"/>
                <a:gd name="connsiteY139" fmla="*/ 1165253 h 1205713"/>
                <a:gd name="connsiteX140" fmla="*/ 3495759 w 3787073"/>
                <a:gd name="connsiteY140" fmla="*/ 1181437 h 1205713"/>
                <a:gd name="connsiteX141" fmla="*/ 3528128 w 3787073"/>
                <a:gd name="connsiteY141" fmla="*/ 1189529 h 1205713"/>
                <a:gd name="connsiteX142" fmla="*/ 3600956 w 3787073"/>
                <a:gd name="connsiteY142" fmla="*/ 1205713 h 1205713"/>
                <a:gd name="connsiteX143" fmla="*/ 3649508 w 3787073"/>
                <a:gd name="connsiteY143" fmla="*/ 1181437 h 1205713"/>
                <a:gd name="connsiteX144" fmla="*/ 3689968 w 3787073"/>
                <a:gd name="connsiteY144" fmla="*/ 1149069 h 1205713"/>
                <a:gd name="connsiteX145" fmla="*/ 3706152 w 3787073"/>
                <a:gd name="connsiteY145" fmla="*/ 1124793 h 1205713"/>
                <a:gd name="connsiteX146" fmla="*/ 3787073 w 3787073"/>
                <a:gd name="connsiteY146" fmla="*/ 1084332 h 120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787073" h="1205713">
                  <a:moveTo>
                    <a:pt x="3787073" y="1084332"/>
                  </a:moveTo>
                  <a:lnTo>
                    <a:pt x="3787073" y="1084332"/>
                  </a:lnTo>
                  <a:cubicBezTo>
                    <a:pt x="3762797" y="1078937"/>
                    <a:pt x="3738774" y="1072236"/>
                    <a:pt x="3714244" y="1068148"/>
                  </a:cubicBezTo>
                  <a:cubicBezTo>
                    <a:pt x="3690151" y="1064133"/>
                    <a:pt x="3665596" y="1063510"/>
                    <a:pt x="3641416" y="1060056"/>
                  </a:cubicBezTo>
                  <a:cubicBezTo>
                    <a:pt x="3627800" y="1058111"/>
                    <a:pt x="3614488" y="1054424"/>
                    <a:pt x="3600956" y="1051964"/>
                  </a:cubicBezTo>
                  <a:cubicBezTo>
                    <a:pt x="3584813" y="1049029"/>
                    <a:pt x="3568321" y="1047851"/>
                    <a:pt x="3552404" y="1043872"/>
                  </a:cubicBezTo>
                  <a:cubicBezTo>
                    <a:pt x="3503116" y="1031550"/>
                    <a:pt x="3428857" y="1006216"/>
                    <a:pt x="3374379" y="995320"/>
                  </a:cubicBezTo>
                  <a:cubicBezTo>
                    <a:pt x="3355676" y="991579"/>
                    <a:pt x="3336616" y="989925"/>
                    <a:pt x="3317735" y="987228"/>
                  </a:cubicBezTo>
                  <a:cubicBezTo>
                    <a:pt x="3296156" y="979136"/>
                    <a:pt x="3275025" y="969730"/>
                    <a:pt x="3252998" y="962952"/>
                  </a:cubicBezTo>
                  <a:cubicBezTo>
                    <a:pt x="3217961" y="952171"/>
                    <a:pt x="3200443" y="956490"/>
                    <a:pt x="3163986" y="946768"/>
                  </a:cubicBezTo>
                  <a:cubicBezTo>
                    <a:pt x="3139261" y="940175"/>
                    <a:pt x="3115883" y="929085"/>
                    <a:pt x="3091158" y="922492"/>
                  </a:cubicBezTo>
                  <a:cubicBezTo>
                    <a:pt x="3078205" y="919038"/>
                    <a:pt x="2995595" y="907684"/>
                    <a:pt x="2985961" y="906308"/>
                  </a:cubicBezTo>
                  <a:cubicBezTo>
                    <a:pt x="2969777" y="900913"/>
                    <a:pt x="2953714" y="895141"/>
                    <a:pt x="2937409" y="890124"/>
                  </a:cubicBezTo>
                  <a:cubicBezTo>
                    <a:pt x="2918640" y="884349"/>
                    <a:pt x="2899394" y="880150"/>
                    <a:pt x="2880765" y="873940"/>
                  </a:cubicBezTo>
                  <a:cubicBezTo>
                    <a:pt x="2858901" y="866652"/>
                    <a:pt x="2838296" y="855601"/>
                    <a:pt x="2816028" y="849663"/>
                  </a:cubicBezTo>
                  <a:cubicBezTo>
                    <a:pt x="2797599" y="844748"/>
                    <a:pt x="2778198" y="844707"/>
                    <a:pt x="2759384" y="841571"/>
                  </a:cubicBezTo>
                  <a:cubicBezTo>
                    <a:pt x="2745817" y="839310"/>
                    <a:pt x="2732456" y="835939"/>
                    <a:pt x="2718924" y="833479"/>
                  </a:cubicBezTo>
                  <a:cubicBezTo>
                    <a:pt x="2702781" y="830544"/>
                    <a:pt x="2686556" y="828084"/>
                    <a:pt x="2670372" y="825387"/>
                  </a:cubicBezTo>
                  <a:cubicBezTo>
                    <a:pt x="2656885" y="819992"/>
                    <a:pt x="2644115" y="812247"/>
                    <a:pt x="2629912" y="809203"/>
                  </a:cubicBezTo>
                  <a:cubicBezTo>
                    <a:pt x="2606028" y="804085"/>
                    <a:pt x="2581320" y="804141"/>
                    <a:pt x="2557083" y="801111"/>
                  </a:cubicBezTo>
                  <a:cubicBezTo>
                    <a:pt x="2538157" y="798745"/>
                    <a:pt x="2519365" y="795385"/>
                    <a:pt x="2500439" y="793019"/>
                  </a:cubicBezTo>
                  <a:cubicBezTo>
                    <a:pt x="2476202" y="789989"/>
                    <a:pt x="2451822" y="788155"/>
                    <a:pt x="2427611" y="784927"/>
                  </a:cubicBezTo>
                  <a:cubicBezTo>
                    <a:pt x="2411348" y="782759"/>
                    <a:pt x="2395322" y="779003"/>
                    <a:pt x="2379059" y="776835"/>
                  </a:cubicBezTo>
                  <a:cubicBezTo>
                    <a:pt x="2354848" y="773607"/>
                    <a:pt x="2330410" y="772197"/>
                    <a:pt x="2306230" y="768743"/>
                  </a:cubicBezTo>
                  <a:cubicBezTo>
                    <a:pt x="2292614" y="766798"/>
                    <a:pt x="2279337" y="762912"/>
                    <a:pt x="2265770" y="760651"/>
                  </a:cubicBezTo>
                  <a:cubicBezTo>
                    <a:pt x="2246956" y="757515"/>
                    <a:pt x="2228007" y="755256"/>
                    <a:pt x="2209126" y="752559"/>
                  </a:cubicBezTo>
                  <a:cubicBezTo>
                    <a:pt x="2198337" y="747164"/>
                    <a:pt x="2187958" y="740855"/>
                    <a:pt x="2176758" y="736375"/>
                  </a:cubicBezTo>
                  <a:cubicBezTo>
                    <a:pt x="2087047" y="700491"/>
                    <a:pt x="2167355" y="739389"/>
                    <a:pt x="2087745" y="704007"/>
                  </a:cubicBezTo>
                  <a:cubicBezTo>
                    <a:pt x="2076722" y="699108"/>
                    <a:pt x="2066359" y="692815"/>
                    <a:pt x="2055377" y="687823"/>
                  </a:cubicBezTo>
                  <a:cubicBezTo>
                    <a:pt x="2036676" y="679323"/>
                    <a:pt x="2017107" y="672734"/>
                    <a:pt x="1998733" y="663547"/>
                  </a:cubicBezTo>
                  <a:cubicBezTo>
                    <a:pt x="1951775" y="640068"/>
                    <a:pt x="1998840" y="652461"/>
                    <a:pt x="1942089" y="631179"/>
                  </a:cubicBezTo>
                  <a:cubicBezTo>
                    <a:pt x="1931675" y="627274"/>
                    <a:pt x="1920510" y="625784"/>
                    <a:pt x="1909720" y="623086"/>
                  </a:cubicBezTo>
                  <a:cubicBezTo>
                    <a:pt x="1902389" y="617588"/>
                    <a:pt x="1864909" y="588542"/>
                    <a:pt x="1853076" y="582626"/>
                  </a:cubicBezTo>
                  <a:cubicBezTo>
                    <a:pt x="1845447" y="578811"/>
                    <a:pt x="1836429" y="578349"/>
                    <a:pt x="1828800" y="574534"/>
                  </a:cubicBezTo>
                  <a:cubicBezTo>
                    <a:pt x="1820101" y="570185"/>
                    <a:pt x="1812968" y="563175"/>
                    <a:pt x="1804524" y="558350"/>
                  </a:cubicBezTo>
                  <a:cubicBezTo>
                    <a:pt x="1794051" y="552365"/>
                    <a:pt x="1781972" y="549177"/>
                    <a:pt x="1772156" y="542166"/>
                  </a:cubicBezTo>
                  <a:cubicBezTo>
                    <a:pt x="1762844" y="535514"/>
                    <a:pt x="1757192" y="524542"/>
                    <a:pt x="1747880" y="517890"/>
                  </a:cubicBezTo>
                  <a:cubicBezTo>
                    <a:pt x="1730381" y="505391"/>
                    <a:pt x="1711047" y="500218"/>
                    <a:pt x="1691236" y="493614"/>
                  </a:cubicBezTo>
                  <a:cubicBezTo>
                    <a:pt x="1612963" y="434911"/>
                    <a:pt x="1696378" y="492140"/>
                    <a:pt x="1634591" y="461246"/>
                  </a:cubicBezTo>
                  <a:cubicBezTo>
                    <a:pt x="1625892" y="456897"/>
                    <a:pt x="1619014" y="449411"/>
                    <a:pt x="1610315" y="445062"/>
                  </a:cubicBezTo>
                  <a:cubicBezTo>
                    <a:pt x="1598706" y="439258"/>
                    <a:pt x="1564042" y="431471"/>
                    <a:pt x="1553671" y="428878"/>
                  </a:cubicBezTo>
                  <a:cubicBezTo>
                    <a:pt x="1524915" y="411624"/>
                    <a:pt x="1495963" y="392847"/>
                    <a:pt x="1464659" y="380325"/>
                  </a:cubicBezTo>
                  <a:cubicBezTo>
                    <a:pt x="1454333" y="376194"/>
                    <a:pt x="1443080" y="374930"/>
                    <a:pt x="1432290" y="372233"/>
                  </a:cubicBezTo>
                  <a:cubicBezTo>
                    <a:pt x="1421501" y="366838"/>
                    <a:pt x="1410395" y="362034"/>
                    <a:pt x="1399922" y="356049"/>
                  </a:cubicBezTo>
                  <a:cubicBezTo>
                    <a:pt x="1391478" y="351224"/>
                    <a:pt x="1384345" y="344214"/>
                    <a:pt x="1375646" y="339865"/>
                  </a:cubicBezTo>
                  <a:cubicBezTo>
                    <a:pt x="1357272" y="330678"/>
                    <a:pt x="1337376" y="324776"/>
                    <a:pt x="1319002" y="315589"/>
                  </a:cubicBezTo>
                  <a:cubicBezTo>
                    <a:pt x="1310303" y="311240"/>
                    <a:pt x="1303613" y="303355"/>
                    <a:pt x="1294726" y="299405"/>
                  </a:cubicBezTo>
                  <a:cubicBezTo>
                    <a:pt x="1279137" y="292477"/>
                    <a:pt x="1262358" y="288616"/>
                    <a:pt x="1246174" y="283221"/>
                  </a:cubicBezTo>
                  <a:lnTo>
                    <a:pt x="1221897" y="275129"/>
                  </a:lnTo>
                  <a:cubicBezTo>
                    <a:pt x="1168696" y="239662"/>
                    <a:pt x="1225991" y="274783"/>
                    <a:pt x="1173345" y="250853"/>
                  </a:cubicBezTo>
                  <a:cubicBezTo>
                    <a:pt x="1151382" y="240870"/>
                    <a:pt x="1132014" y="224336"/>
                    <a:pt x="1108609" y="218485"/>
                  </a:cubicBezTo>
                  <a:cubicBezTo>
                    <a:pt x="1087030" y="213090"/>
                    <a:pt x="1063768" y="212248"/>
                    <a:pt x="1043873" y="202301"/>
                  </a:cubicBezTo>
                  <a:cubicBezTo>
                    <a:pt x="1001557" y="181143"/>
                    <a:pt x="1023208" y="189043"/>
                    <a:pt x="979136" y="178025"/>
                  </a:cubicBezTo>
                  <a:cubicBezTo>
                    <a:pt x="971044" y="172630"/>
                    <a:pt x="963799" y="165671"/>
                    <a:pt x="954860" y="161840"/>
                  </a:cubicBezTo>
                  <a:cubicBezTo>
                    <a:pt x="944638" y="157459"/>
                    <a:pt x="933144" y="156944"/>
                    <a:pt x="922492" y="153748"/>
                  </a:cubicBezTo>
                  <a:cubicBezTo>
                    <a:pt x="906152" y="148846"/>
                    <a:pt x="890124" y="142959"/>
                    <a:pt x="873940" y="137564"/>
                  </a:cubicBezTo>
                  <a:lnTo>
                    <a:pt x="849664" y="129472"/>
                  </a:lnTo>
                  <a:cubicBezTo>
                    <a:pt x="841572" y="126775"/>
                    <a:pt x="833752" y="123053"/>
                    <a:pt x="825388" y="121380"/>
                  </a:cubicBezTo>
                  <a:cubicBezTo>
                    <a:pt x="811901" y="118683"/>
                    <a:pt x="798354" y="116272"/>
                    <a:pt x="784928" y="113288"/>
                  </a:cubicBezTo>
                  <a:cubicBezTo>
                    <a:pt x="774071" y="110875"/>
                    <a:pt x="763501" y="107185"/>
                    <a:pt x="752559" y="105196"/>
                  </a:cubicBezTo>
                  <a:cubicBezTo>
                    <a:pt x="733794" y="101784"/>
                    <a:pt x="714729" y="100240"/>
                    <a:pt x="695915" y="97104"/>
                  </a:cubicBezTo>
                  <a:cubicBezTo>
                    <a:pt x="682348" y="94843"/>
                    <a:pt x="668798" y="92348"/>
                    <a:pt x="655455" y="89012"/>
                  </a:cubicBezTo>
                  <a:cubicBezTo>
                    <a:pt x="647180" y="86943"/>
                    <a:pt x="639506" y="82770"/>
                    <a:pt x="631179" y="80920"/>
                  </a:cubicBezTo>
                  <a:cubicBezTo>
                    <a:pt x="615162" y="77361"/>
                    <a:pt x="598811" y="75525"/>
                    <a:pt x="582627" y="72828"/>
                  </a:cubicBezTo>
                  <a:cubicBezTo>
                    <a:pt x="574535" y="67433"/>
                    <a:pt x="567050" y="60993"/>
                    <a:pt x="558351" y="56644"/>
                  </a:cubicBezTo>
                  <a:cubicBezTo>
                    <a:pt x="550721" y="52829"/>
                    <a:pt x="542303" y="50796"/>
                    <a:pt x="534074" y="48552"/>
                  </a:cubicBezTo>
                  <a:cubicBezTo>
                    <a:pt x="512615" y="42700"/>
                    <a:pt x="490439" y="39402"/>
                    <a:pt x="469338" y="32368"/>
                  </a:cubicBezTo>
                  <a:lnTo>
                    <a:pt x="420786" y="16184"/>
                  </a:lnTo>
                  <a:cubicBezTo>
                    <a:pt x="412694" y="13487"/>
                    <a:pt x="404785" y="10161"/>
                    <a:pt x="396510" y="8092"/>
                  </a:cubicBezTo>
                  <a:lnTo>
                    <a:pt x="364142" y="0"/>
                  </a:lnTo>
                  <a:cubicBezTo>
                    <a:pt x="344064" y="1544"/>
                    <a:pt x="269603" y="-1283"/>
                    <a:pt x="234669" y="16184"/>
                  </a:cubicBezTo>
                  <a:cubicBezTo>
                    <a:pt x="224422" y="21307"/>
                    <a:pt x="183157" y="52246"/>
                    <a:pt x="178025" y="56644"/>
                  </a:cubicBezTo>
                  <a:cubicBezTo>
                    <a:pt x="149327" y="81242"/>
                    <a:pt x="156876" y="84913"/>
                    <a:pt x="121381" y="105196"/>
                  </a:cubicBezTo>
                  <a:cubicBezTo>
                    <a:pt x="113975" y="109428"/>
                    <a:pt x="104734" y="109473"/>
                    <a:pt x="97105" y="113288"/>
                  </a:cubicBezTo>
                  <a:cubicBezTo>
                    <a:pt x="88406" y="117637"/>
                    <a:pt x="81527" y="125123"/>
                    <a:pt x="72828" y="129472"/>
                  </a:cubicBezTo>
                  <a:cubicBezTo>
                    <a:pt x="65199" y="133287"/>
                    <a:pt x="56181" y="133749"/>
                    <a:pt x="48552" y="137564"/>
                  </a:cubicBezTo>
                  <a:cubicBezTo>
                    <a:pt x="-14194" y="168937"/>
                    <a:pt x="61018" y="141501"/>
                    <a:pt x="0" y="161840"/>
                  </a:cubicBezTo>
                  <a:lnTo>
                    <a:pt x="339866" y="169932"/>
                  </a:lnTo>
                  <a:cubicBezTo>
                    <a:pt x="396224" y="172186"/>
                    <a:pt x="393433" y="176442"/>
                    <a:pt x="436970" y="186117"/>
                  </a:cubicBezTo>
                  <a:cubicBezTo>
                    <a:pt x="484632" y="196709"/>
                    <a:pt x="486111" y="195294"/>
                    <a:pt x="542166" y="202301"/>
                  </a:cubicBezTo>
                  <a:cubicBezTo>
                    <a:pt x="589794" y="226114"/>
                    <a:pt x="563091" y="214670"/>
                    <a:pt x="623087" y="234669"/>
                  </a:cubicBezTo>
                  <a:lnTo>
                    <a:pt x="647363" y="242761"/>
                  </a:lnTo>
                  <a:cubicBezTo>
                    <a:pt x="655455" y="245458"/>
                    <a:pt x="663364" y="248784"/>
                    <a:pt x="671639" y="250853"/>
                  </a:cubicBezTo>
                  <a:cubicBezTo>
                    <a:pt x="682428" y="253550"/>
                    <a:pt x="693456" y="255428"/>
                    <a:pt x="704007" y="258945"/>
                  </a:cubicBezTo>
                  <a:cubicBezTo>
                    <a:pt x="717787" y="263538"/>
                    <a:pt x="731475" y="268633"/>
                    <a:pt x="744467" y="275129"/>
                  </a:cubicBezTo>
                  <a:cubicBezTo>
                    <a:pt x="753166" y="279478"/>
                    <a:pt x="759637" y="287898"/>
                    <a:pt x="768743" y="291313"/>
                  </a:cubicBezTo>
                  <a:cubicBezTo>
                    <a:pt x="781621" y="296142"/>
                    <a:pt x="795861" y="296069"/>
                    <a:pt x="809204" y="299405"/>
                  </a:cubicBezTo>
                  <a:cubicBezTo>
                    <a:pt x="817479" y="301474"/>
                    <a:pt x="825278" y="305154"/>
                    <a:pt x="833480" y="307497"/>
                  </a:cubicBezTo>
                  <a:cubicBezTo>
                    <a:pt x="844173" y="310552"/>
                    <a:pt x="854991" y="313176"/>
                    <a:pt x="865848" y="315589"/>
                  </a:cubicBezTo>
                  <a:cubicBezTo>
                    <a:pt x="879274" y="318573"/>
                    <a:pt x="893134" y="319729"/>
                    <a:pt x="906308" y="323681"/>
                  </a:cubicBezTo>
                  <a:cubicBezTo>
                    <a:pt x="920221" y="327855"/>
                    <a:pt x="932855" y="335691"/>
                    <a:pt x="946768" y="339865"/>
                  </a:cubicBezTo>
                  <a:cubicBezTo>
                    <a:pt x="959942" y="343817"/>
                    <a:pt x="973959" y="344338"/>
                    <a:pt x="987228" y="347957"/>
                  </a:cubicBezTo>
                  <a:cubicBezTo>
                    <a:pt x="1003687" y="352446"/>
                    <a:pt x="1019597" y="358746"/>
                    <a:pt x="1035781" y="364141"/>
                  </a:cubicBezTo>
                  <a:cubicBezTo>
                    <a:pt x="1043873" y="366838"/>
                    <a:pt x="1051782" y="370164"/>
                    <a:pt x="1060057" y="372233"/>
                  </a:cubicBezTo>
                  <a:cubicBezTo>
                    <a:pt x="1070846" y="374930"/>
                    <a:pt x="1082012" y="376420"/>
                    <a:pt x="1092425" y="380325"/>
                  </a:cubicBezTo>
                  <a:cubicBezTo>
                    <a:pt x="1103720" y="384561"/>
                    <a:pt x="1113498" y="392273"/>
                    <a:pt x="1124793" y="396509"/>
                  </a:cubicBezTo>
                  <a:cubicBezTo>
                    <a:pt x="1135206" y="400414"/>
                    <a:pt x="1146509" y="401406"/>
                    <a:pt x="1157161" y="404602"/>
                  </a:cubicBezTo>
                  <a:cubicBezTo>
                    <a:pt x="1173501" y="409504"/>
                    <a:pt x="1189874" y="414450"/>
                    <a:pt x="1205713" y="420786"/>
                  </a:cubicBezTo>
                  <a:cubicBezTo>
                    <a:pt x="1276238" y="448996"/>
                    <a:pt x="1200372" y="427543"/>
                    <a:pt x="1270450" y="445062"/>
                  </a:cubicBezTo>
                  <a:cubicBezTo>
                    <a:pt x="1341859" y="492668"/>
                    <a:pt x="1227721" y="419652"/>
                    <a:pt x="1343278" y="477430"/>
                  </a:cubicBezTo>
                  <a:cubicBezTo>
                    <a:pt x="1364857" y="488219"/>
                    <a:pt x="1385126" y="502169"/>
                    <a:pt x="1408014" y="509798"/>
                  </a:cubicBezTo>
                  <a:cubicBezTo>
                    <a:pt x="1443734" y="521705"/>
                    <a:pt x="1424661" y="514075"/>
                    <a:pt x="1464659" y="534074"/>
                  </a:cubicBezTo>
                  <a:cubicBezTo>
                    <a:pt x="1521153" y="590568"/>
                    <a:pt x="1458560" y="535213"/>
                    <a:pt x="1513211" y="566442"/>
                  </a:cubicBezTo>
                  <a:cubicBezTo>
                    <a:pt x="1524921" y="573133"/>
                    <a:pt x="1533790" y="584168"/>
                    <a:pt x="1545579" y="590718"/>
                  </a:cubicBezTo>
                  <a:cubicBezTo>
                    <a:pt x="1626110" y="635458"/>
                    <a:pt x="1546007" y="574833"/>
                    <a:pt x="1626499" y="631179"/>
                  </a:cubicBezTo>
                  <a:cubicBezTo>
                    <a:pt x="1640648" y="641084"/>
                    <a:pt x="1652149" y="654661"/>
                    <a:pt x="1666959" y="663547"/>
                  </a:cubicBezTo>
                  <a:cubicBezTo>
                    <a:pt x="1692819" y="679063"/>
                    <a:pt x="1722788" y="687279"/>
                    <a:pt x="1747880" y="704007"/>
                  </a:cubicBezTo>
                  <a:cubicBezTo>
                    <a:pt x="1764064" y="714796"/>
                    <a:pt x="1777359" y="732560"/>
                    <a:pt x="1796432" y="736375"/>
                  </a:cubicBezTo>
                  <a:cubicBezTo>
                    <a:pt x="1878691" y="752827"/>
                    <a:pt x="1803109" y="735971"/>
                    <a:pt x="1861168" y="752559"/>
                  </a:cubicBezTo>
                  <a:cubicBezTo>
                    <a:pt x="1871861" y="755614"/>
                    <a:pt x="1883123" y="756746"/>
                    <a:pt x="1893536" y="760651"/>
                  </a:cubicBezTo>
                  <a:cubicBezTo>
                    <a:pt x="1970113" y="789367"/>
                    <a:pt x="1877698" y="767194"/>
                    <a:pt x="1966365" y="784927"/>
                  </a:cubicBezTo>
                  <a:cubicBezTo>
                    <a:pt x="2003322" y="809565"/>
                    <a:pt x="1977287" y="796140"/>
                    <a:pt x="2023009" y="809203"/>
                  </a:cubicBezTo>
                  <a:cubicBezTo>
                    <a:pt x="2070318" y="822720"/>
                    <a:pt x="2022735" y="812739"/>
                    <a:pt x="2079653" y="825387"/>
                  </a:cubicBezTo>
                  <a:cubicBezTo>
                    <a:pt x="2113584" y="832927"/>
                    <a:pt x="2133529" y="835715"/>
                    <a:pt x="2168666" y="841571"/>
                  </a:cubicBezTo>
                  <a:cubicBezTo>
                    <a:pt x="2179455" y="846966"/>
                    <a:pt x="2189739" y="853519"/>
                    <a:pt x="2201034" y="857755"/>
                  </a:cubicBezTo>
                  <a:cubicBezTo>
                    <a:pt x="2224492" y="866552"/>
                    <a:pt x="2259059" y="868852"/>
                    <a:pt x="2281954" y="873940"/>
                  </a:cubicBezTo>
                  <a:cubicBezTo>
                    <a:pt x="2290281" y="875790"/>
                    <a:pt x="2298028" y="879689"/>
                    <a:pt x="2306230" y="882032"/>
                  </a:cubicBezTo>
                  <a:cubicBezTo>
                    <a:pt x="2350087" y="894563"/>
                    <a:pt x="2334161" y="887618"/>
                    <a:pt x="2387151" y="898216"/>
                  </a:cubicBezTo>
                  <a:cubicBezTo>
                    <a:pt x="2398056" y="900397"/>
                    <a:pt x="2408577" y="904319"/>
                    <a:pt x="2419519" y="906308"/>
                  </a:cubicBezTo>
                  <a:cubicBezTo>
                    <a:pt x="2505021" y="921854"/>
                    <a:pt x="2446498" y="906849"/>
                    <a:pt x="2524715" y="922492"/>
                  </a:cubicBezTo>
                  <a:cubicBezTo>
                    <a:pt x="2597455" y="937040"/>
                    <a:pt x="2512751" y="924544"/>
                    <a:pt x="2597543" y="938676"/>
                  </a:cubicBezTo>
                  <a:cubicBezTo>
                    <a:pt x="2616357" y="941812"/>
                    <a:pt x="2635422" y="943356"/>
                    <a:pt x="2654188" y="946768"/>
                  </a:cubicBezTo>
                  <a:cubicBezTo>
                    <a:pt x="2665130" y="948757"/>
                    <a:pt x="2675681" y="952530"/>
                    <a:pt x="2686556" y="954860"/>
                  </a:cubicBezTo>
                  <a:cubicBezTo>
                    <a:pt x="2713453" y="960624"/>
                    <a:pt x="2740343" y="966522"/>
                    <a:pt x="2767476" y="971044"/>
                  </a:cubicBezTo>
                  <a:cubicBezTo>
                    <a:pt x="2783660" y="973741"/>
                    <a:pt x="2799939" y="975918"/>
                    <a:pt x="2816028" y="979136"/>
                  </a:cubicBezTo>
                  <a:cubicBezTo>
                    <a:pt x="2854484" y="986827"/>
                    <a:pt x="2846464" y="989668"/>
                    <a:pt x="2888857" y="995320"/>
                  </a:cubicBezTo>
                  <a:cubicBezTo>
                    <a:pt x="2915727" y="998903"/>
                    <a:pt x="2942804" y="1000715"/>
                    <a:pt x="2969777" y="1003412"/>
                  </a:cubicBezTo>
                  <a:cubicBezTo>
                    <a:pt x="2980566" y="1006109"/>
                    <a:pt x="2992198" y="1006530"/>
                    <a:pt x="3002145" y="1011504"/>
                  </a:cubicBezTo>
                  <a:cubicBezTo>
                    <a:pt x="3014208" y="1017535"/>
                    <a:pt x="3021991" y="1030771"/>
                    <a:pt x="3034513" y="1035780"/>
                  </a:cubicBezTo>
                  <a:cubicBezTo>
                    <a:pt x="3049747" y="1041874"/>
                    <a:pt x="3066882" y="1041175"/>
                    <a:pt x="3083066" y="1043872"/>
                  </a:cubicBezTo>
                  <a:cubicBezTo>
                    <a:pt x="3096553" y="1049267"/>
                    <a:pt x="3109925" y="1054956"/>
                    <a:pt x="3123526" y="1060056"/>
                  </a:cubicBezTo>
                  <a:cubicBezTo>
                    <a:pt x="3131513" y="1063051"/>
                    <a:pt x="3139815" y="1065153"/>
                    <a:pt x="3147802" y="1068148"/>
                  </a:cubicBezTo>
                  <a:cubicBezTo>
                    <a:pt x="3161403" y="1073248"/>
                    <a:pt x="3174379" y="1080060"/>
                    <a:pt x="3188262" y="1084332"/>
                  </a:cubicBezTo>
                  <a:cubicBezTo>
                    <a:pt x="3209521" y="1090873"/>
                    <a:pt x="3231419" y="1095122"/>
                    <a:pt x="3252998" y="1100517"/>
                  </a:cubicBezTo>
                  <a:cubicBezTo>
                    <a:pt x="3263787" y="1103214"/>
                    <a:pt x="3274815" y="1105092"/>
                    <a:pt x="3285366" y="1108609"/>
                  </a:cubicBezTo>
                  <a:cubicBezTo>
                    <a:pt x="3293458" y="1111306"/>
                    <a:pt x="3301803" y="1113341"/>
                    <a:pt x="3309643" y="1116701"/>
                  </a:cubicBezTo>
                  <a:cubicBezTo>
                    <a:pt x="3320731" y="1121453"/>
                    <a:pt x="3330567" y="1129070"/>
                    <a:pt x="3342011" y="1132885"/>
                  </a:cubicBezTo>
                  <a:cubicBezTo>
                    <a:pt x="3363112" y="1139919"/>
                    <a:pt x="3385168" y="1143674"/>
                    <a:pt x="3406747" y="1149069"/>
                  </a:cubicBezTo>
                  <a:cubicBezTo>
                    <a:pt x="3417536" y="1151766"/>
                    <a:pt x="3428564" y="1153644"/>
                    <a:pt x="3439115" y="1157161"/>
                  </a:cubicBezTo>
                  <a:cubicBezTo>
                    <a:pt x="3447207" y="1159858"/>
                    <a:pt x="3455551" y="1161893"/>
                    <a:pt x="3463391" y="1165253"/>
                  </a:cubicBezTo>
                  <a:cubicBezTo>
                    <a:pt x="3474479" y="1170005"/>
                    <a:pt x="3484464" y="1177202"/>
                    <a:pt x="3495759" y="1181437"/>
                  </a:cubicBezTo>
                  <a:cubicBezTo>
                    <a:pt x="3506173" y="1185342"/>
                    <a:pt x="3517434" y="1186474"/>
                    <a:pt x="3528128" y="1189529"/>
                  </a:cubicBezTo>
                  <a:cubicBezTo>
                    <a:pt x="3583908" y="1205466"/>
                    <a:pt x="3513331" y="1191109"/>
                    <a:pt x="3600956" y="1205713"/>
                  </a:cubicBezTo>
                  <a:cubicBezTo>
                    <a:pt x="3620700" y="1199132"/>
                    <a:pt x="3633821" y="1197124"/>
                    <a:pt x="3649508" y="1181437"/>
                  </a:cubicBezTo>
                  <a:cubicBezTo>
                    <a:pt x="3686110" y="1144835"/>
                    <a:pt x="3642708" y="1164822"/>
                    <a:pt x="3689968" y="1149069"/>
                  </a:cubicBezTo>
                  <a:cubicBezTo>
                    <a:pt x="3695363" y="1140977"/>
                    <a:pt x="3698833" y="1131197"/>
                    <a:pt x="3706152" y="1124793"/>
                  </a:cubicBezTo>
                  <a:cubicBezTo>
                    <a:pt x="3729956" y="1103965"/>
                    <a:pt x="3773586" y="1091075"/>
                    <a:pt x="3787073" y="1084332"/>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CD593E3A-2A89-4C72-913C-4805AA865A31}"/>
                </a:ext>
              </a:extLst>
            </p:cNvPr>
            <p:cNvSpPr/>
            <p:nvPr/>
          </p:nvSpPr>
          <p:spPr>
            <a:xfrm>
              <a:off x="5271413" y="1696354"/>
              <a:ext cx="3118169" cy="258946"/>
            </a:xfrm>
            <a:custGeom>
              <a:avLst/>
              <a:gdLst>
                <a:gd name="connsiteX0" fmla="*/ 3118169 w 3118169"/>
                <a:gd name="connsiteY0" fmla="*/ 218485 h 258946"/>
                <a:gd name="connsiteX1" fmla="*/ 3118169 w 3118169"/>
                <a:gd name="connsiteY1" fmla="*/ 218485 h 258946"/>
                <a:gd name="connsiteX2" fmla="*/ 3037249 w 3118169"/>
                <a:gd name="connsiteY2" fmla="*/ 202301 h 258946"/>
                <a:gd name="connsiteX3" fmla="*/ 3012973 w 3118169"/>
                <a:gd name="connsiteY3" fmla="*/ 194209 h 258946"/>
                <a:gd name="connsiteX4" fmla="*/ 2964421 w 3118169"/>
                <a:gd name="connsiteY4" fmla="*/ 186117 h 258946"/>
                <a:gd name="connsiteX5" fmla="*/ 2915869 w 3118169"/>
                <a:gd name="connsiteY5" fmla="*/ 169933 h 258946"/>
                <a:gd name="connsiteX6" fmla="*/ 2851132 w 3118169"/>
                <a:gd name="connsiteY6" fmla="*/ 153749 h 258946"/>
                <a:gd name="connsiteX7" fmla="*/ 2778304 w 3118169"/>
                <a:gd name="connsiteY7" fmla="*/ 121381 h 258946"/>
                <a:gd name="connsiteX8" fmla="*/ 2737844 w 3118169"/>
                <a:gd name="connsiteY8" fmla="*/ 105197 h 258946"/>
                <a:gd name="connsiteX9" fmla="*/ 2681199 w 3118169"/>
                <a:gd name="connsiteY9" fmla="*/ 89013 h 258946"/>
                <a:gd name="connsiteX10" fmla="*/ 2656923 w 3118169"/>
                <a:gd name="connsiteY10" fmla="*/ 80921 h 258946"/>
                <a:gd name="connsiteX11" fmla="*/ 2616463 w 3118169"/>
                <a:gd name="connsiteY11" fmla="*/ 72829 h 258946"/>
                <a:gd name="connsiteX12" fmla="*/ 2592187 w 3118169"/>
                <a:gd name="connsiteY12" fmla="*/ 64737 h 258946"/>
                <a:gd name="connsiteX13" fmla="*/ 2551727 w 3118169"/>
                <a:gd name="connsiteY13" fmla="*/ 56645 h 258946"/>
                <a:gd name="connsiteX14" fmla="*/ 2495083 w 3118169"/>
                <a:gd name="connsiteY14" fmla="*/ 40461 h 258946"/>
                <a:gd name="connsiteX15" fmla="*/ 2414162 w 3118169"/>
                <a:gd name="connsiteY15" fmla="*/ 32369 h 258946"/>
                <a:gd name="connsiteX16" fmla="*/ 1896272 w 3118169"/>
                <a:gd name="connsiteY16" fmla="*/ 40461 h 258946"/>
                <a:gd name="connsiteX17" fmla="*/ 1710155 w 3118169"/>
                <a:gd name="connsiteY17" fmla="*/ 48553 h 258946"/>
                <a:gd name="connsiteX18" fmla="*/ 1111345 w 3118169"/>
                <a:gd name="connsiteY18" fmla="*/ 40461 h 258946"/>
                <a:gd name="connsiteX19" fmla="*/ 593454 w 3118169"/>
                <a:gd name="connsiteY19" fmla="*/ 16184 h 258946"/>
                <a:gd name="connsiteX20" fmla="*/ 407338 w 3118169"/>
                <a:gd name="connsiteY20" fmla="*/ 0 h 258946"/>
                <a:gd name="connsiteX21" fmla="*/ 245497 w 3118169"/>
                <a:gd name="connsiteY21" fmla="*/ 8092 h 258946"/>
                <a:gd name="connsiteX22" fmla="*/ 196945 w 3118169"/>
                <a:gd name="connsiteY22" fmla="*/ 16184 h 258946"/>
                <a:gd name="connsiteX23" fmla="*/ 132208 w 3118169"/>
                <a:gd name="connsiteY23" fmla="*/ 32369 h 258946"/>
                <a:gd name="connsiteX24" fmla="*/ 107932 w 3118169"/>
                <a:gd name="connsiteY24" fmla="*/ 40461 h 258946"/>
                <a:gd name="connsiteX25" fmla="*/ 67472 w 3118169"/>
                <a:gd name="connsiteY25" fmla="*/ 48553 h 258946"/>
                <a:gd name="connsiteX26" fmla="*/ 43196 w 3118169"/>
                <a:gd name="connsiteY26" fmla="*/ 64737 h 258946"/>
                <a:gd name="connsiteX27" fmla="*/ 18920 w 3118169"/>
                <a:gd name="connsiteY27" fmla="*/ 72829 h 258946"/>
                <a:gd name="connsiteX28" fmla="*/ 2736 w 3118169"/>
                <a:gd name="connsiteY28" fmla="*/ 97105 h 258946"/>
                <a:gd name="connsiteX29" fmla="*/ 124116 w 3118169"/>
                <a:gd name="connsiteY29" fmla="*/ 89013 h 258946"/>
                <a:gd name="connsiteX30" fmla="*/ 334509 w 3118169"/>
                <a:gd name="connsiteY30" fmla="*/ 97105 h 258946"/>
                <a:gd name="connsiteX31" fmla="*/ 577270 w 3118169"/>
                <a:gd name="connsiteY31" fmla="*/ 105197 h 258946"/>
                <a:gd name="connsiteX32" fmla="*/ 706743 w 3118169"/>
                <a:gd name="connsiteY32" fmla="*/ 113289 h 258946"/>
                <a:gd name="connsiteX33" fmla="*/ 1111345 w 3118169"/>
                <a:gd name="connsiteY33" fmla="*/ 121381 h 258946"/>
                <a:gd name="connsiteX34" fmla="*/ 1782984 w 3118169"/>
                <a:gd name="connsiteY34" fmla="*/ 137565 h 258946"/>
                <a:gd name="connsiteX35" fmla="*/ 1961008 w 3118169"/>
                <a:gd name="connsiteY35" fmla="*/ 153749 h 258946"/>
                <a:gd name="connsiteX36" fmla="*/ 2228045 w 3118169"/>
                <a:gd name="connsiteY36" fmla="*/ 145657 h 258946"/>
                <a:gd name="connsiteX37" fmla="*/ 2584095 w 3118169"/>
                <a:gd name="connsiteY37" fmla="*/ 161841 h 258946"/>
                <a:gd name="connsiteX38" fmla="*/ 2681199 w 3118169"/>
                <a:gd name="connsiteY38" fmla="*/ 178025 h 258946"/>
                <a:gd name="connsiteX39" fmla="*/ 2745936 w 3118169"/>
                <a:gd name="connsiteY39" fmla="*/ 194209 h 258946"/>
                <a:gd name="connsiteX40" fmla="*/ 2826856 w 3118169"/>
                <a:gd name="connsiteY40" fmla="*/ 202301 h 258946"/>
                <a:gd name="connsiteX41" fmla="*/ 2875408 w 3118169"/>
                <a:gd name="connsiteY41" fmla="*/ 210393 h 258946"/>
                <a:gd name="connsiteX42" fmla="*/ 2932053 w 3118169"/>
                <a:gd name="connsiteY42" fmla="*/ 218485 h 258946"/>
                <a:gd name="connsiteX43" fmla="*/ 2956329 w 3118169"/>
                <a:gd name="connsiteY43" fmla="*/ 234669 h 258946"/>
                <a:gd name="connsiteX44" fmla="*/ 3045341 w 3118169"/>
                <a:gd name="connsiteY44" fmla="*/ 258946 h 258946"/>
                <a:gd name="connsiteX45" fmla="*/ 3101985 w 3118169"/>
                <a:gd name="connsiteY45" fmla="*/ 250853 h 258946"/>
                <a:gd name="connsiteX46" fmla="*/ 3118169 w 3118169"/>
                <a:gd name="connsiteY46" fmla="*/ 218485 h 25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18169" h="258946">
                  <a:moveTo>
                    <a:pt x="3118169" y="218485"/>
                  </a:moveTo>
                  <a:lnTo>
                    <a:pt x="3118169" y="218485"/>
                  </a:lnTo>
                  <a:cubicBezTo>
                    <a:pt x="3091196" y="213090"/>
                    <a:pt x="3064052" y="208486"/>
                    <a:pt x="3037249" y="202301"/>
                  </a:cubicBezTo>
                  <a:cubicBezTo>
                    <a:pt x="3028938" y="200383"/>
                    <a:pt x="3021300" y="196059"/>
                    <a:pt x="3012973" y="194209"/>
                  </a:cubicBezTo>
                  <a:cubicBezTo>
                    <a:pt x="2996956" y="190650"/>
                    <a:pt x="2980338" y="190096"/>
                    <a:pt x="2964421" y="186117"/>
                  </a:cubicBezTo>
                  <a:cubicBezTo>
                    <a:pt x="2947871" y="181979"/>
                    <a:pt x="2932419" y="174070"/>
                    <a:pt x="2915869" y="169933"/>
                  </a:cubicBezTo>
                  <a:cubicBezTo>
                    <a:pt x="2894290" y="164538"/>
                    <a:pt x="2872234" y="160783"/>
                    <a:pt x="2851132" y="153749"/>
                  </a:cubicBezTo>
                  <a:cubicBezTo>
                    <a:pt x="2799759" y="136625"/>
                    <a:pt x="2855553" y="156494"/>
                    <a:pt x="2778304" y="121381"/>
                  </a:cubicBezTo>
                  <a:cubicBezTo>
                    <a:pt x="2765080" y="115370"/>
                    <a:pt x="2751445" y="110297"/>
                    <a:pt x="2737844" y="105197"/>
                  </a:cubicBezTo>
                  <a:cubicBezTo>
                    <a:pt x="2706800" y="93555"/>
                    <a:pt x="2716911" y="99216"/>
                    <a:pt x="2681199" y="89013"/>
                  </a:cubicBezTo>
                  <a:cubicBezTo>
                    <a:pt x="2672997" y="86670"/>
                    <a:pt x="2665198" y="82990"/>
                    <a:pt x="2656923" y="80921"/>
                  </a:cubicBezTo>
                  <a:cubicBezTo>
                    <a:pt x="2643580" y="77585"/>
                    <a:pt x="2629806" y="76165"/>
                    <a:pt x="2616463" y="72829"/>
                  </a:cubicBezTo>
                  <a:cubicBezTo>
                    <a:pt x="2608188" y="70760"/>
                    <a:pt x="2600462" y="66806"/>
                    <a:pt x="2592187" y="64737"/>
                  </a:cubicBezTo>
                  <a:cubicBezTo>
                    <a:pt x="2578844" y="61401"/>
                    <a:pt x="2565070" y="59981"/>
                    <a:pt x="2551727" y="56645"/>
                  </a:cubicBezTo>
                  <a:cubicBezTo>
                    <a:pt x="2532676" y="51882"/>
                    <a:pt x="2514421" y="43874"/>
                    <a:pt x="2495083" y="40461"/>
                  </a:cubicBezTo>
                  <a:cubicBezTo>
                    <a:pt x="2468387" y="35750"/>
                    <a:pt x="2441136" y="35066"/>
                    <a:pt x="2414162" y="32369"/>
                  </a:cubicBezTo>
                  <a:lnTo>
                    <a:pt x="1896272" y="40461"/>
                  </a:lnTo>
                  <a:cubicBezTo>
                    <a:pt x="1834191" y="41888"/>
                    <a:pt x="1772253" y="48553"/>
                    <a:pt x="1710155" y="48553"/>
                  </a:cubicBezTo>
                  <a:cubicBezTo>
                    <a:pt x="1510533" y="48553"/>
                    <a:pt x="1310948" y="43158"/>
                    <a:pt x="1111345" y="40461"/>
                  </a:cubicBezTo>
                  <a:lnTo>
                    <a:pt x="593454" y="16184"/>
                  </a:lnTo>
                  <a:cubicBezTo>
                    <a:pt x="529405" y="8178"/>
                    <a:pt x="474108" y="0"/>
                    <a:pt x="407338" y="0"/>
                  </a:cubicBezTo>
                  <a:cubicBezTo>
                    <a:pt x="353324" y="0"/>
                    <a:pt x="299444" y="5395"/>
                    <a:pt x="245497" y="8092"/>
                  </a:cubicBezTo>
                  <a:cubicBezTo>
                    <a:pt x="229313" y="10789"/>
                    <a:pt x="212988" y="12746"/>
                    <a:pt x="196945" y="16184"/>
                  </a:cubicBezTo>
                  <a:cubicBezTo>
                    <a:pt x="175196" y="20845"/>
                    <a:pt x="153667" y="26516"/>
                    <a:pt x="132208" y="32369"/>
                  </a:cubicBezTo>
                  <a:cubicBezTo>
                    <a:pt x="123979" y="34613"/>
                    <a:pt x="116207" y="38392"/>
                    <a:pt x="107932" y="40461"/>
                  </a:cubicBezTo>
                  <a:cubicBezTo>
                    <a:pt x="94589" y="43797"/>
                    <a:pt x="80959" y="45856"/>
                    <a:pt x="67472" y="48553"/>
                  </a:cubicBezTo>
                  <a:cubicBezTo>
                    <a:pt x="59380" y="53948"/>
                    <a:pt x="51895" y="60388"/>
                    <a:pt x="43196" y="64737"/>
                  </a:cubicBezTo>
                  <a:cubicBezTo>
                    <a:pt x="35567" y="68552"/>
                    <a:pt x="25581" y="67501"/>
                    <a:pt x="18920" y="72829"/>
                  </a:cubicBezTo>
                  <a:cubicBezTo>
                    <a:pt x="11326" y="78904"/>
                    <a:pt x="-6876" y="95626"/>
                    <a:pt x="2736" y="97105"/>
                  </a:cubicBezTo>
                  <a:cubicBezTo>
                    <a:pt x="42814" y="103271"/>
                    <a:pt x="83656" y="91710"/>
                    <a:pt x="124116" y="89013"/>
                  </a:cubicBezTo>
                  <a:lnTo>
                    <a:pt x="334509" y="97105"/>
                  </a:lnTo>
                  <a:lnTo>
                    <a:pt x="577270" y="105197"/>
                  </a:lnTo>
                  <a:cubicBezTo>
                    <a:pt x="620471" y="107075"/>
                    <a:pt x="663521" y="111979"/>
                    <a:pt x="706743" y="113289"/>
                  </a:cubicBezTo>
                  <a:cubicBezTo>
                    <a:pt x="841575" y="117375"/>
                    <a:pt x="976478" y="118684"/>
                    <a:pt x="1111345" y="121381"/>
                  </a:cubicBezTo>
                  <a:cubicBezTo>
                    <a:pt x="1488739" y="146541"/>
                    <a:pt x="862027" y="106867"/>
                    <a:pt x="1782984" y="137565"/>
                  </a:cubicBezTo>
                  <a:cubicBezTo>
                    <a:pt x="1842537" y="139550"/>
                    <a:pt x="1901667" y="148354"/>
                    <a:pt x="1961008" y="153749"/>
                  </a:cubicBezTo>
                  <a:cubicBezTo>
                    <a:pt x="2050020" y="151052"/>
                    <a:pt x="2138992" y="145657"/>
                    <a:pt x="2228045" y="145657"/>
                  </a:cubicBezTo>
                  <a:cubicBezTo>
                    <a:pt x="2343669" y="145657"/>
                    <a:pt x="2467407" y="154548"/>
                    <a:pt x="2584095" y="161841"/>
                  </a:cubicBezTo>
                  <a:cubicBezTo>
                    <a:pt x="2616069" y="166409"/>
                    <a:pt x="2649644" y="170136"/>
                    <a:pt x="2681199" y="178025"/>
                  </a:cubicBezTo>
                  <a:cubicBezTo>
                    <a:pt x="2727879" y="189695"/>
                    <a:pt x="2682028" y="185688"/>
                    <a:pt x="2745936" y="194209"/>
                  </a:cubicBezTo>
                  <a:cubicBezTo>
                    <a:pt x="2772806" y="197792"/>
                    <a:pt x="2799957" y="198939"/>
                    <a:pt x="2826856" y="202301"/>
                  </a:cubicBezTo>
                  <a:cubicBezTo>
                    <a:pt x="2843137" y="204336"/>
                    <a:pt x="2859192" y="207898"/>
                    <a:pt x="2875408" y="210393"/>
                  </a:cubicBezTo>
                  <a:cubicBezTo>
                    <a:pt x="2894260" y="213293"/>
                    <a:pt x="2913171" y="215788"/>
                    <a:pt x="2932053" y="218485"/>
                  </a:cubicBezTo>
                  <a:cubicBezTo>
                    <a:pt x="2940145" y="223880"/>
                    <a:pt x="2947442" y="230719"/>
                    <a:pt x="2956329" y="234669"/>
                  </a:cubicBezTo>
                  <a:cubicBezTo>
                    <a:pt x="2989926" y="249601"/>
                    <a:pt x="3010730" y="252023"/>
                    <a:pt x="3045341" y="258946"/>
                  </a:cubicBezTo>
                  <a:cubicBezTo>
                    <a:pt x="3064222" y="256248"/>
                    <a:pt x="3083716" y="256334"/>
                    <a:pt x="3101985" y="250853"/>
                  </a:cubicBezTo>
                  <a:cubicBezTo>
                    <a:pt x="3116568" y="246478"/>
                    <a:pt x="3115472" y="223880"/>
                    <a:pt x="3118169" y="218485"/>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9432547C-DB58-40D0-BEE5-381E962931BA}"/>
              </a:ext>
            </a:extLst>
          </p:cNvPr>
          <p:cNvSpPr txBox="1"/>
          <p:nvPr/>
        </p:nvSpPr>
        <p:spPr>
          <a:xfrm>
            <a:off x="2067296" y="3279881"/>
            <a:ext cx="914400"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400" dirty="0"/>
              <a:t>Triggering</a:t>
            </a:r>
            <a:endParaRPr lang="en-US" sz="1400" dirty="0"/>
          </a:p>
        </p:txBody>
      </p:sp>
      <p:sp>
        <p:nvSpPr>
          <p:cNvPr id="71" name="TextBox 70">
            <a:extLst>
              <a:ext uri="{FF2B5EF4-FFF2-40B4-BE49-F238E27FC236}">
                <a16:creationId xmlns:a16="http://schemas.microsoft.com/office/drawing/2014/main" id="{1AA9D90D-4F7E-4018-A5BB-537FB12A7302}"/>
              </a:ext>
            </a:extLst>
          </p:cNvPr>
          <p:cNvSpPr txBox="1"/>
          <p:nvPr/>
        </p:nvSpPr>
        <p:spPr>
          <a:xfrm>
            <a:off x="8846535" y="2370402"/>
            <a:ext cx="2436298" cy="73866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400" dirty="0"/>
              <a:t>Technical support for appropriate latrine design in difficult ground condition</a:t>
            </a:r>
            <a:endParaRPr lang="en-US" sz="1400" dirty="0"/>
          </a:p>
        </p:txBody>
      </p:sp>
      <p:sp>
        <p:nvSpPr>
          <p:cNvPr id="72" name="TextBox 71">
            <a:extLst>
              <a:ext uri="{FF2B5EF4-FFF2-40B4-BE49-F238E27FC236}">
                <a16:creationId xmlns:a16="http://schemas.microsoft.com/office/drawing/2014/main" id="{1421324C-A611-4B9D-A2A9-B06F97F04D10}"/>
              </a:ext>
            </a:extLst>
          </p:cNvPr>
          <p:cNvSpPr txBox="1"/>
          <p:nvPr/>
        </p:nvSpPr>
        <p:spPr>
          <a:xfrm>
            <a:off x="5057243" y="1465138"/>
            <a:ext cx="289598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400" dirty="0"/>
              <a:t>Pre-Triggering: ensuring conditions are favourable for the CLTS approach</a:t>
            </a:r>
            <a:endParaRPr lang="en-US" sz="1400" dirty="0"/>
          </a:p>
        </p:txBody>
      </p:sp>
      <p:sp>
        <p:nvSpPr>
          <p:cNvPr id="17" name="Rectangle 16">
            <a:extLst>
              <a:ext uri="{FF2B5EF4-FFF2-40B4-BE49-F238E27FC236}">
                <a16:creationId xmlns:a16="http://schemas.microsoft.com/office/drawing/2014/main" id="{4A12A11A-3B64-4E95-91C7-7C0BAD1F71C8}"/>
              </a:ext>
            </a:extLst>
          </p:cNvPr>
          <p:cNvSpPr/>
          <p:nvPr/>
        </p:nvSpPr>
        <p:spPr>
          <a:xfrm>
            <a:off x="2067296" y="803645"/>
            <a:ext cx="8633464" cy="369332"/>
          </a:xfrm>
          <a:prstGeom prst="rect">
            <a:avLst/>
          </a:prstGeom>
        </p:spPr>
        <p:txBody>
          <a:bodyPr wrap="square">
            <a:spAutoFit/>
          </a:bodyPr>
          <a:lstStyle/>
          <a:p>
            <a:r>
              <a:rPr lang="en-GB" dirty="0">
                <a:latin typeface="Plan-Roman"/>
              </a:rPr>
              <a:t>CLTS concentrates on the whole community rather than on </a:t>
            </a:r>
            <a:r>
              <a:rPr lang="en-US" dirty="0">
                <a:latin typeface="Plan-Roman"/>
              </a:rPr>
              <a:t>individual </a:t>
            </a:r>
            <a:r>
              <a:rPr lang="en-US" dirty="0" err="1">
                <a:latin typeface="Plan-Roman"/>
              </a:rPr>
              <a:t>behaviours</a:t>
            </a:r>
            <a:endParaRPr lang="en-US" dirty="0"/>
          </a:p>
        </p:txBody>
      </p:sp>
      <p:sp>
        <p:nvSpPr>
          <p:cNvPr id="53" name="TextBox 52">
            <a:extLst>
              <a:ext uri="{FF2B5EF4-FFF2-40B4-BE49-F238E27FC236}">
                <a16:creationId xmlns:a16="http://schemas.microsoft.com/office/drawing/2014/main" id="{22CDA856-0ED6-42ED-BF54-371DD4CAB4A5}"/>
              </a:ext>
            </a:extLst>
          </p:cNvPr>
          <p:cNvSpPr txBox="1"/>
          <p:nvPr/>
        </p:nvSpPr>
        <p:spPr>
          <a:xfrm>
            <a:off x="6289901" y="6242069"/>
            <a:ext cx="5113269" cy="276999"/>
          </a:xfrm>
          <a:prstGeom prst="rect">
            <a:avLst/>
          </a:prstGeom>
          <a:noFill/>
        </p:spPr>
        <p:txBody>
          <a:bodyPr wrap="square" rtlCol="0">
            <a:spAutoFit/>
          </a:bodyPr>
          <a:lstStyle/>
          <a:p>
            <a:r>
              <a:rPr lang="en-GB" sz="1200" dirty="0"/>
              <a:t>Reference: Plan - </a:t>
            </a:r>
            <a:r>
              <a:rPr lang="en-GB" sz="1200" dirty="0">
                <a:hlinkClick r:id="rId46"/>
              </a:rPr>
              <a:t>Handbook of Community-led Total Sanitation</a:t>
            </a:r>
            <a:endParaRPr lang="en-US" sz="1200" dirty="0"/>
          </a:p>
        </p:txBody>
      </p:sp>
      <p:sp>
        <p:nvSpPr>
          <p:cNvPr id="55" name="TextBox 54">
            <a:extLst>
              <a:ext uri="{FF2B5EF4-FFF2-40B4-BE49-F238E27FC236}">
                <a16:creationId xmlns:a16="http://schemas.microsoft.com/office/drawing/2014/main" id="{EEAA387F-CD8B-4B1C-BB11-1A725283F78F}"/>
              </a:ext>
            </a:extLst>
          </p:cNvPr>
          <p:cNvSpPr txBox="1"/>
          <p:nvPr/>
        </p:nvSpPr>
        <p:spPr>
          <a:xfrm>
            <a:off x="7896656" y="5143997"/>
            <a:ext cx="3369631"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1400" dirty="0"/>
              <a:t>Post-Triggering: Celebrating achieving ODF (Open Defecation Free) status</a:t>
            </a:r>
            <a:endParaRPr lang="en-US" sz="1400" dirty="0"/>
          </a:p>
        </p:txBody>
      </p:sp>
      <p:sp>
        <p:nvSpPr>
          <p:cNvPr id="57" name="Action Button: Go to End 56">
            <a:hlinkClick r:id="rId47" action="ppaction://hlinksldjump" highlightClick="1"/>
            <a:extLst>
              <a:ext uri="{FF2B5EF4-FFF2-40B4-BE49-F238E27FC236}">
                <a16:creationId xmlns:a16="http://schemas.microsoft.com/office/drawing/2014/main" id="{BF904972-9B7F-4FF6-AF39-29336EF38400}"/>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E152569-2B81-4069-81C4-CDEF6289698B}"/>
              </a:ext>
            </a:extLst>
          </p:cNvPr>
          <p:cNvSpPr txBox="1"/>
          <p:nvPr/>
        </p:nvSpPr>
        <p:spPr>
          <a:xfrm>
            <a:off x="1295018" y="1228111"/>
            <a:ext cx="3185533" cy="1323439"/>
          </a:xfrm>
          <a:prstGeom prst="rect">
            <a:avLst/>
          </a:prstGeom>
          <a:noFill/>
        </p:spPr>
        <p:txBody>
          <a:bodyPr wrap="square" rtlCol="0">
            <a:spAutoFit/>
          </a:bodyPr>
          <a:lstStyle/>
          <a:p>
            <a:r>
              <a:rPr lang="en-GB" sz="1600" dirty="0">
                <a:solidFill>
                  <a:srgbClr val="00B0F0"/>
                </a:solidFill>
              </a:rPr>
              <a:t>The facilitation phase involves a community engagement process where WASH engineers listen to users and understand enablers and barriers </a:t>
            </a:r>
            <a:endParaRPr lang="en-US" sz="1600" dirty="0">
              <a:solidFill>
                <a:srgbClr val="00B0F0"/>
              </a:solidFill>
            </a:endParaRPr>
          </a:p>
        </p:txBody>
      </p:sp>
      <p:cxnSp>
        <p:nvCxnSpPr>
          <p:cNvPr id="29" name="Straight Arrow Connector 28">
            <a:extLst>
              <a:ext uri="{FF2B5EF4-FFF2-40B4-BE49-F238E27FC236}">
                <a16:creationId xmlns:a16="http://schemas.microsoft.com/office/drawing/2014/main" id="{A30A647E-A459-455A-89EB-0E124C0BEA61}"/>
              </a:ext>
            </a:extLst>
          </p:cNvPr>
          <p:cNvCxnSpPr>
            <a:cxnSpLocks/>
          </p:cNvCxnSpPr>
          <p:nvPr/>
        </p:nvCxnSpPr>
        <p:spPr>
          <a:xfrm>
            <a:off x="2500312" y="2593256"/>
            <a:ext cx="0" cy="5622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1A8C7ED-F3E7-4E2D-B078-435A9844E304}"/>
              </a:ext>
            </a:extLst>
          </p:cNvPr>
          <p:cNvCxnSpPr>
            <a:cxnSpLocks/>
          </p:cNvCxnSpPr>
          <p:nvPr/>
        </p:nvCxnSpPr>
        <p:spPr>
          <a:xfrm flipV="1">
            <a:off x="4310263" y="1702725"/>
            <a:ext cx="627716" cy="7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441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3"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6B9F8F8B-C4D0-4116-8447-82AABD5DC556}"/>
              </a:ext>
            </a:extLst>
          </p:cNvPr>
          <p:cNvSpPr/>
          <p:nvPr/>
        </p:nvSpPr>
        <p:spPr>
          <a:xfrm>
            <a:off x="120211" y="256562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Household toilet</a:t>
            </a:r>
            <a:endParaRPr lang="en-US" sz="900" dirty="0">
              <a:solidFill>
                <a:schemeClr val="tx1"/>
              </a:solidFill>
            </a:endParaRPr>
          </a:p>
        </p:txBody>
      </p:sp>
      <p:sp>
        <p:nvSpPr>
          <p:cNvPr id="21" name="Rectangle 20">
            <a:hlinkClick r:id="rId16" action="ppaction://hlinksldjump"/>
            <a:extLst>
              <a:ext uri="{FF2B5EF4-FFF2-40B4-BE49-F238E27FC236}">
                <a16:creationId xmlns:a16="http://schemas.microsoft.com/office/drawing/2014/main" id="{0AF27ECB-3F06-448F-9F15-52AF3375BAC7}"/>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2" name="Rectangle 21">
            <a:hlinkClick r:id="rId17" action="ppaction://hlinksldjump"/>
            <a:extLst>
              <a:ext uri="{FF2B5EF4-FFF2-40B4-BE49-F238E27FC236}">
                <a16:creationId xmlns:a16="http://schemas.microsoft.com/office/drawing/2014/main" id="{EDD45054-7975-45F4-A5FE-87971C519E3C}"/>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23" name="Rectangle 22">
            <a:hlinkClick r:id="rId18" action="ppaction://hlinksldjump"/>
            <a:extLst>
              <a:ext uri="{FF2B5EF4-FFF2-40B4-BE49-F238E27FC236}">
                <a16:creationId xmlns:a16="http://schemas.microsoft.com/office/drawing/2014/main" id="{DE1F37E6-7FAE-476C-B420-7E6B8A19AD66}"/>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24" name="Rectangle 23">
            <a:hlinkClick r:id="rId19" action="ppaction://hlinksldjump"/>
            <a:extLst>
              <a:ext uri="{FF2B5EF4-FFF2-40B4-BE49-F238E27FC236}">
                <a16:creationId xmlns:a16="http://schemas.microsoft.com/office/drawing/2014/main" id="{4A4A23E1-4CDB-4BE6-91ED-333298B3E02E}"/>
              </a:ext>
            </a:extLst>
          </p:cNvPr>
          <p:cNvSpPr/>
          <p:nvPr/>
        </p:nvSpPr>
        <p:spPr>
          <a:xfrm>
            <a:off x="-3"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11F31A88-A8C0-4070-B9DD-7C8F8B3D0F57}"/>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2082D61E-26A6-4B4D-BDED-2FFBA8A24233}"/>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Beginning 26">
            <a:hlinkClick r:id="rId20" action="ppaction://hlinksldjump" highlightClick="1"/>
            <a:extLst>
              <a:ext uri="{FF2B5EF4-FFF2-40B4-BE49-F238E27FC236}">
                <a16:creationId xmlns:a16="http://schemas.microsoft.com/office/drawing/2014/main" id="{40A98946-A28D-4421-BD0E-1A7539462901}"/>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0E52226-437F-4A75-B64A-A7001ED61454}"/>
              </a:ext>
            </a:extLst>
          </p:cNvPr>
          <p:cNvSpPr txBox="1"/>
          <p:nvPr/>
        </p:nvSpPr>
        <p:spPr>
          <a:xfrm>
            <a:off x="1473271" y="132933"/>
            <a:ext cx="7702695" cy="369332"/>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Supporting families to build their own toilet through </a:t>
            </a:r>
            <a:r>
              <a:rPr lang="en-GB" dirty="0">
                <a:hlinkClick r:id="rId21"/>
              </a:rPr>
              <a:t>Market-based programming</a:t>
            </a:r>
            <a:endParaRPr lang="en-US" dirty="0"/>
          </a:p>
        </p:txBody>
      </p:sp>
      <p:pic>
        <p:nvPicPr>
          <p:cNvPr id="28" name="Picture 27" descr="A picture containing application&#10;&#10;Description automatically generated">
            <a:extLst>
              <a:ext uri="{FF2B5EF4-FFF2-40B4-BE49-F238E27FC236}">
                <a16:creationId xmlns:a16="http://schemas.microsoft.com/office/drawing/2014/main" id="{66A90D93-BB2A-48F5-B2CC-592B2D8BDBB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31349" y="2346119"/>
            <a:ext cx="3430911" cy="3078593"/>
          </a:xfrm>
          <a:prstGeom prst="rect">
            <a:avLst/>
          </a:prstGeom>
        </p:spPr>
      </p:pic>
      <p:sp>
        <p:nvSpPr>
          <p:cNvPr id="29" name="TextBox 28">
            <a:extLst>
              <a:ext uri="{FF2B5EF4-FFF2-40B4-BE49-F238E27FC236}">
                <a16:creationId xmlns:a16="http://schemas.microsoft.com/office/drawing/2014/main" id="{59243E39-89F5-4292-A6E3-CE2C543CAEC2}"/>
              </a:ext>
            </a:extLst>
          </p:cNvPr>
          <p:cNvSpPr txBox="1"/>
          <p:nvPr/>
        </p:nvSpPr>
        <p:spPr>
          <a:xfrm>
            <a:off x="1375646" y="551339"/>
            <a:ext cx="6514089" cy="276999"/>
          </a:xfrm>
          <a:prstGeom prst="rect">
            <a:avLst/>
          </a:prstGeom>
          <a:noFill/>
        </p:spPr>
        <p:txBody>
          <a:bodyPr wrap="square" rtlCol="0">
            <a:spAutoFit/>
          </a:bodyPr>
          <a:lstStyle/>
          <a:p>
            <a:r>
              <a:rPr lang="en-GB" sz="1200" dirty="0"/>
              <a:t>Based on  Oxfam Philippines’ program to make toilet affordable</a:t>
            </a:r>
            <a:endParaRPr lang="en-US" sz="1200" dirty="0"/>
          </a:p>
        </p:txBody>
      </p:sp>
      <p:sp>
        <p:nvSpPr>
          <p:cNvPr id="36" name="Cloud 35">
            <a:extLst>
              <a:ext uri="{FF2B5EF4-FFF2-40B4-BE49-F238E27FC236}">
                <a16:creationId xmlns:a16="http://schemas.microsoft.com/office/drawing/2014/main" id="{BC355004-EEAC-45F7-846B-B48400C387BC}"/>
              </a:ext>
            </a:extLst>
          </p:cNvPr>
          <p:cNvSpPr/>
          <p:nvPr/>
        </p:nvSpPr>
        <p:spPr>
          <a:xfrm>
            <a:off x="4921550" y="714058"/>
            <a:ext cx="3050511" cy="1764632"/>
          </a:xfrm>
          <a:prstGeom prst="cloud">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Getting government buy in to use existing social support mechanisms to increase toilet  ownership and use</a:t>
            </a:r>
            <a:endParaRPr lang="en-US" sz="1400" dirty="0"/>
          </a:p>
        </p:txBody>
      </p:sp>
      <p:sp>
        <p:nvSpPr>
          <p:cNvPr id="37" name="Cloud 36">
            <a:extLst>
              <a:ext uri="{FF2B5EF4-FFF2-40B4-BE49-F238E27FC236}">
                <a16:creationId xmlns:a16="http://schemas.microsoft.com/office/drawing/2014/main" id="{6867529C-0FAE-4B68-9381-DB54CD029E95}"/>
              </a:ext>
            </a:extLst>
          </p:cNvPr>
          <p:cNvSpPr/>
          <p:nvPr/>
        </p:nvSpPr>
        <p:spPr>
          <a:xfrm>
            <a:off x="7964230" y="2092731"/>
            <a:ext cx="2423472" cy="1477328"/>
          </a:xfrm>
          <a:prstGeom prst="cloud">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Making it easy to save for a toilet or take out an affordable loan</a:t>
            </a:r>
            <a:endParaRPr lang="en-US" sz="1400" dirty="0"/>
          </a:p>
        </p:txBody>
      </p:sp>
      <p:sp>
        <p:nvSpPr>
          <p:cNvPr id="38" name="Cloud 37">
            <a:extLst>
              <a:ext uri="{FF2B5EF4-FFF2-40B4-BE49-F238E27FC236}">
                <a16:creationId xmlns:a16="http://schemas.microsoft.com/office/drawing/2014/main" id="{7C1ABD38-AD5B-4088-9C01-5654EB972B63}"/>
              </a:ext>
            </a:extLst>
          </p:cNvPr>
          <p:cNvSpPr/>
          <p:nvPr/>
        </p:nvSpPr>
        <p:spPr>
          <a:xfrm>
            <a:off x="7964230" y="3851595"/>
            <a:ext cx="2610362" cy="1477328"/>
          </a:xfrm>
          <a:prstGeom prst="cloud">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Showing people that owning a toilet could become a reality through affordable loan and savings</a:t>
            </a:r>
            <a:endParaRPr lang="en-US" sz="1400" dirty="0"/>
          </a:p>
        </p:txBody>
      </p:sp>
      <p:sp>
        <p:nvSpPr>
          <p:cNvPr id="39" name="Cloud 38">
            <a:extLst>
              <a:ext uri="{FF2B5EF4-FFF2-40B4-BE49-F238E27FC236}">
                <a16:creationId xmlns:a16="http://schemas.microsoft.com/office/drawing/2014/main" id="{DBA340F4-698A-448A-8036-7D1F46325819}"/>
              </a:ext>
            </a:extLst>
          </p:cNvPr>
          <p:cNvSpPr/>
          <p:nvPr/>
        </p:nvSpPr>
        <p:spPr>
          <a:xfrm>
            <a:off x="5279373" y="5231554"/>
            <a:ext cx="2610362" cy="1477328"/>
          </a:xfrm>
          <a:prstGeom prst="cloud">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Understanding the type of toilets people want to use and maintain</a:t>
            </a:r>
            <a:endParaRPr lang="en-US" sz="1400" dirty="0"/>
          </a:p>
        </p:txBody>
      </p:sp>
      <p:sp>
        <p:nvSpPr>
          <p:cNvPr id="40" name="Cloud 39">
            <a:extLst>
              <a:ext uri="{FF2B5EF4-FFF2-40B4-BE49-F238E27FC236}">
                <a16:creationId xmlns:a16="http://schemas.microsoft.com/office/drawing/2014/main" id="{A5611A8A-D73C-457E-8BA1-F8C439DE7B21}"/>
              </a:ext>
            </a:extLst>
          </p:cNvPr>
          <p:cNvSpPr/>
          <p:nvPr/>
        </p:nvSpPr>
        <p:spPr>
          <a:xfrm>
            <a:off x="2231091" y="4205437"/>
            <a:ext cx="2860578" cy="1511305"/>
          </a:xfrm>
          <a:prstGeom prst="cloud">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Reducing cost through bulk buying materials, developing local supply routes and using sales agent</a:t>
            </a:r>
            <a:endParaRPr lang="en-US" sz="1400" dirty="0"/>
          </a:p>
        </p:txBody>
      </p:sp>
      <p:sp>
        <p:nvSpPr>
          <p:cNvPr id="41" name="Cloud 40">
            <a:extLst>
              <a:ext uri="{FF2B5EF4-FFF2-40B4-BE49-F238E27FC236}">
                <a16:creationId xmlns:a16="http://schemas.microsoft.com/office/drawing/2014/main" id="{455F5A64-CA6D-4C50-AC25-10CB9D1B39BD}"/>
              </a:ext>
            </a:extLst>
          </p:cNvPr>
          <p:cNvSpPr/>
          <p:nvPr/>
        </p:nvSpPr>
        <p:spPr>
          <a:xfrm>
            <a:off x="2444042" y="2248303"/>
            <a:ext cx="2610362" cy="1511305"/>
          </a:xfrm>
          <a:prstGeom prst="cloud">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Designing new, more affordable and more desirable products to suit a range of customers</a:t>
            </a:r>
            <a:endParaRPr lang="en-US" sz="1400" dirty="0"/>
          </a:p>
        </p:txBody>
      </p:sp>
      <p:sp>
        <p:nvSpPr>
          <p:cNvPr id="34" name="Action Button: Go to End 33">
            <a:hlinkClick r:id="rId23" action="ppaction://hlinksldjump" highlightClick="1"/>
            <a:extLst>
              <a:ext uri="{FF2B5EF4-FFF2-40B4-BE49-F238E27FC236}">
                <a16:creationId xmlns:a16="http://schemas.microsoft.com/office/drawing/2014/main" id="{0907407A-29F4-4FC8-9EE4-452BF3BD2DF1}"/>
              </a:ext>
            </a:extLst>
          </p:cNvPr>
          <p:cNvSpPr/>
          <p:nvPr/>
        </p:nvSpPr>
        <p:spPr>
          <a:xfrm>
            <a:off x="11212110" y="0"/>
            <a:ext cx="343318" cy="29131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Forward or Next 34">
            <a:hlinkClick r:id="" action="ppaction://hlinkshowjump?jump=nextslide" highlightClick="1"/>
            <a:extLst>
              <a:ext uri="{FF2B5EF4-FFF2-40B4-BE49-F238E27FC236}">
                <a16:creationId xmlns:a16="http://schemas.microsoft.com/office/drawing/2014/main" id="{69FAB349-00B1-4A88-98B0-39754E73C9A0}"/>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353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8C7DA-58D5-47F5-B8F4-BC267FC5ADE8}"/>
              </a:ext>
            </a:extLst>
          </p:cNvPr>
          <p:cNvSpPr/>
          <p:nvPr/>
        </p:nvSpPr>
        <p:spPr>
          <a:xfrm>
            <a:off x="0" y="1619292"/>
            <a:ext cx="1209038" cy="3851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Modalities of implementation</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6F38EC1-4C39-4397-9A7C-DC9965151181}"/>
              </a:ext>
            </a:extLst>
          </p:cNvPr>
          <p:cNvSpPr/>
          <p:nvPr/>
        </p:nvSpPr>
        <p:spPr>
          <a:xfrm>
            <a:off x="0" y="273898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3" action="ppaction://hlinksldjump"/>
            <a:extLst>
              <a:ext uri="{FF2B5EF4-FFF2-40B4-BE49-F238E27FC236}">
                <a16:creationId xmlns:a16="http://schemas.microsoft.com/office/drawing/2014/main" id="{8CFB6290-ED90-435C-ADDC-3332855BCA80}"/>
              </a:ext>
            </a:extLst>
          </p:cNvPr>
          <p:cNvSpPr/>
          <p:nvPr/>
        </p:nvSpPr>
        <p:spPr>
          <a:xfrm>
            <a:off x="0" y="3156094"/>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96012F1B-88BB-4144-9313-76BECBABB738}"/>
              </a:ext>
            </a:extLst>
          </p:cNvPr>
          <p:cNvSpPr/>
          <p:nvPr/>
        </p:nvSpPr>
        <p:spPr>
          <a:xfrm>
            <a:off x="0" y="354171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1C98E83E-259F-4276-B2AF-AC2FA8A08246}"/>
              </a:ext>
            </a:extLst>
          </p:cNvPr>
          <p:cNvSpPr/>
          <p:nvPr/>
        </p:nvSpPr>
        <p:spPr>
          <a:xfrm>
            <a:off x="-2" y="385468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11E22987-F8CA-4BC7-8798-CC160C7349C1}"/>
              </a:ext>
            </a:extLst>
          </p:cNvPr>
          <p:cNvSpPr/>
          <p:nvPr/>
        </p:nvSpPr>
        <p:spPr>
          <a:xfrm>
            <a:off x="-2" y="4247108"/>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E1AA1F7D-07F6-42EC-973A-A071CC0917A4}"/>
              </a:ext>
            </a:extLst>
          </p:cNvPr>
          <p:cNvSpPr/>
          <p:nvPr/>
        </p:nvSpPr>
        <p:spPr>
          <a:xfrm>
            <a:off x="-2" y="456078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5D65058A-6D57-4AF3-B8AC-D77787414D09}"/>
              </a:ext>
            </a:extLst>
          </p:cNvPr>
          <p:cNvSpPr/>
          <p:nvPr/>
        </p:nvSpPr>
        <p:spPr>
          <a:xfrm>
            <a:off x="-1" y="4868664"/>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1C5CB63B-AB9D-4ABD-A9B2-9F8934D3CCC0}"/>
              </a:ext>
            </a:extLst>
          </p:cNvPr>
          <p:cNvSpPr/>
          <p:nvPr/>
        </p:nvSpPr>
        <p:spPr>
          <a:xfrm>
            <a:off x="-2" y="508919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2FC3018D-E7BC-48E6-90B5-438C9251AF3F}"/>
              </a:ext>
            </a:extLst>
          </p:cNvPr>
          <p:cNvSpPr/>
          <p:nvPr/>
        </p:nvSpPr>
        <p:spPr>
          <a:xfrm>
            <a:off x="-2" y="543348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0C15FA98-2F44-4DF6-8F2C-6E9EC284307E}"/>
              </a:ext>
            </a:extLst>
          </p:cNvPr>
          <p:cNvSpPr/>
          <p:nvPr/>
        </p:nvSpPr>
        <p:spPr>
          <a:xfrm>
            <a:off x="-2" y="97597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08373C21-A418-48C2-8A54-FC80B57DB7DE}"/>
              </a:ext>
            </a:extLst>
          </p:cNvPr>
          <p:cNvSpPr/>
          <p:nvPr/>
        </p:nvSpPr>
        <p:spPr>
          <a:xfrm>
            <a:off x="0" y="33954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44AA9526-9DE8-44EF-8C73-52BEA8E7F8CC}"/>
              </a:ext>
            </a:extLst>
          </p:cNvPr>
          <p:cNvSpPr/>
          <p:nvPr/>
        </p:nvSpPr>
        <p:spPr>
          <a:xfrm>
            <a:off x="-1" y="67340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B314063A-F899-473B-BEB6-A770F6DD5855}"/>
              </a:ext>
            </a:extLst>
          </p:cNvPr>
          <p:cNvSpPr/>
          <p:nvPr/>
        </p:nvSpPr>
        <p:spPr>
          <a:xfrm>
            <a:off x="-3" y="135042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371AF3FE-0318-4264-ADB7-B83A9CF338D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6B9F8F8B-C4D0-4116-8447-82AABD5DC556}"/>
              </a:ext>
            </a:extLst>
          </p:cNvPr>
          <p:cNvSpPr/>
          <p:nvPr/>
        </p:nvSpPr>
        <p:spPr>
          <a:xfrm>
            <a:off x="120211" y="2565627"/>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Household toilet</a:t>
            </a:r>
            <a:endParaRPr lang="en-US" sz="900" dirty="0">
              <a:solidFill>
                <a:schemeClr val="tx1"/>
              </a:solidFill>
            </a:endParaRPr>
          </a:p>
        </p:txBody>
      </p:sp>
      <p:sp>
        <p:nvSpPr>
          <p:cNvPr id="21" name="Rectangle 20">
            <a:hlinkClick r:id="rId16" action="ppaction://hlinksldjump"/>
            <a:extLst>
              <a:ext uri="{FF2B5EF4-FFF2-40B4-BE49-F238E27FC236}">
                <a16:creationId xmlns:a16="http://schemas.microsoft.com/office/drawing/2014/main" id="{0AF27ECB-3F06-448F-9F15-52AF3375BAC7}"/>
              </a:ext>
            </a:extLst>
          </p:cNvPr>
          <p:cNvSpPr/>
          <p:nvPr/>
        </p:nvSpPr>
        <p:spPr>
          <a:xfrm>
            <a:off x="120213" y="1999919"/>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Construction mode</a:t>
            </a:r>
            <a:endParaRPr lang="en-US" sz="900" dirty="0"/>
          </a:p>
        </p:txBody>
      </p:sp>
      <p:sp>
        <p:nvSpPr>
          <p:cNvPr id="22" name="Rectangle 21">
            <a:hlinkClick r:id="rId17" action="ppaction://hlinksldjump"/>
            <a:extLst>
              <a:ext uri="{FF2B5EF4-FFF2-40B4-BE49-F238E27FC236}">
                <a16:creationId xmlns:a16="http://schemas.microsoft.com/office/drawing/2014/main" id="{EDD45054-7975-45F4-A5FE-87971C519E3C}"/>
              </a:ext>
            </a:extLst>
          </p:cNvPr>
          <p:cNvSpPr/>
          <p:nvPr/>
        </p:nvSpPr>
        <p:spPr>
          <a:xfrm>
            <a:off x="120213" y="2162030"/>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Public toilet</a:t>
            </a:r>
            <a:endParaRPr lang="en-US" sz="900" dirty="0"/>
          </a:p>
        </p:txBody>
      </p:sp>
      <p:sp>
        <p:nvSpPr>
          <p:cNvPr id="23" name="Rectangle 22">
            <a:hlinkClick r:id="rId18" action="ppaction://hlinksldjump"/>
            <a:extLst>
              <a:ext uri="{FF2B5EF4-FFF2-40B4-BE49-F238E27FC236}">
                <a16:creationId xmlns:a16="http://schemas.microsoft.com/office/drawing/2014/main" id="{DE1F37E6-7FAE-476C-B420-7E6B8A19AD66}"/>
              </a:ext>
            </a:extLst>
          </p:cNvPr>
          <p:cNvSpPr/>
          <p:nvPr/>
        </p:nvSpPr>
        <p:spPr>
          <a:xfrm>
            <a:off x="120212" y="2327341"/>
            <a:ext cx="1088825" cy="24399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Family shared toilet</a:t>
            </a:r>
            <a:endParaRPr lang="en-US" sz="900" dirty="0"/>
          </a:p>
        </p:txBody>
      </p:sp>
      <p:sp>
        <p:nvSpPr>
          <p:cNvPr id="24" name="Rectangle 23">
            <a:hlinkClick r:id="rId19" action="ppaction://hlinksldjump"/>
            <a:extLst>
              <a:ext uri="{FF2B5EF4-FFF2-40B4-BE49-F238E27FC236}">
                <a16:creationId xmlns:a16="http://schemas.microsoft.com/office/drawing/2014/main" id="{4A4A23E1-4CDB-4BE6-91ED-333298B3E02E}"/>
              </a:ext>
            </a:extLst>
          </p:cNvPr>
          <p:cNvSpPr/>
          <p:nvPr/>
        </p:nvSpPr>
        <p:spPr>
          <a:xfrm>
            <a:off x="-3" y="585004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5" name="Rectangle 24">
            <a:extLst>
              <a:ext uri="{FF2B5EF4-FFF2-40B4-BE49-F238E27FC236}">
                <a16:creationId xmlns:a16="http://schemas.microsoft.com/office/drawing/2014/main" id="{11F31A88-A8C0-4070-B9DD-7C8F8B3D0F57}"/>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2082D61E-26A6-4B4D-BDED-2FFBA8A24233}"/>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Beginning 26">
            <a:hlinkClick r:id="rId20" action="ppaction://hlinksldjump" highlightClick="1"/>
            <a:extLst>
              <a:ext uri="{FF2B5EF4-FFF2-40B4-BE49-F238E27FC236}">
                <a16:creationId xmlns:a16="http://schemas.microsoft.com/office/drawing/2014/main" id="{40A98946-A28D-4421-BD0E-1A7539462901}"/>
              </a:ext>
            </a:extLst>
          </p:cNvPr>
          <p:cNvSpPr/>
          <p:nvPr/>
        </p:nvSpPr>
        <p:spPr>
          <a:xfrm>
            <a:off x="9491035" y="0"/>
            <a:ext cx="413616" cy="29131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1D8AE6A-565D-4127-A267-B4C22E02473C}"/>
              </a:ext>
            </a:extLst>
          </p:cNvPr>
          <p:cNvSpPr txBox="1"/>
          <p:nvPr/>
        </p:nvSpPr>
        <p:spPr>
          <a:xfrm>
            <a:off x="1309014" y="81352"/>
            <a:ext cx="7919304" cy="369332"/>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In which situation should you consider market-based or cash-based programming?</a:t>
            </a:r>
            <a:endParaRPr lang="en-US" dirty="0"/>
          </a:p>
        </p:txBody>
      </p:sp>
      <p:sp>
        <p:nvSpPr>
          <p:cNvPr id="18" name="TextBox 17">
            <a:extLst>
              <a:ext uri="{FF2B5EF4-FFF2-40B4-BE49-F238E27FC236}">
                <a16:creationId xmlns:a16="http://schemas.microsoft.com/office/drawing/2014/main" id="{6930F8CC-4BBB-44F1-93D9-77A0D42936C6}"/>
              </a:ext>
            </a:extLst>
          </p:cNvPr>
          <p:cNvSpPr txBox="1"/>
          <p:nvPr/>
        </p:nvSpPr>
        <p:spPr>
          <a:xfrm>
            <a:off x="1787499" y="1878592"/>
            <a:ext cx="4951409" cy="1077218"/>
          </a:xfrm>
          <a:prstGeom prst="rect">
            <a:avLst/>
          </a:prstGeom>
          <a:noFill/>
        </p:spPr>
        <p:txBody>
          <a:bodyPr wrap="square" rtlCol="0">
            <a:spAutoFit/>
          </a:bodyPr>
          <a:lstStyle/>
          <a:p>
            <a:r>
              <a:rPr lang="en-GB" sz="1600" dirty="0"/>
              <a:t>There are artisans and small business which can easily deliver any part of the excreta disposal system (e.g., material production, construction of facilities, desludging) through capacity building or financial support</a:t>
            </a:r>
            <a:endParaRPr lang="en-US" sz="1600" dirty="0"/>
          </a:p>
        </p:txBody>
      </p:sp>
      <p:sp>
        <p:nvSpPr>
          <p:cNvPr id="42" name="TextBox 41">
            <a:extLst>
              <a:ext uri="{FF2B5EF4-FFF2-40B4-BE49-F238E27FC236}">
                <a16:creationId xmlns:a16="http://schemas.microsoft.com/office/drawing/2014/main" id="{3E2D1268-76BB-47A2-B441-BFA7D5F1E37B}"/>
              </a:ext>
            </a:extLst>
          </p:cNvPr>
          <p:cNvSpPr txBox="1"/>
          <p:nvPr/>
        </p:nvSpPr>
        <p:spPr>
          <a:xfrm>
            <a:off x="4332150" y="3256854"/>
            <a:ext cx="2595642" cy="584775"/>
          </a:xfrm>
          <a:prstGeom prst="rect">
            <a:avLst/>
          </a:prstGeom>
          <a:noFill/>
        </p:spPr>
        <p:txBody>
          <a:bodyPr wrap="square" rtlCol="0">
            <a:spAutoFit/>
          </a:bodyPr>
          <a:lstStyle/>
          <a:p>
            <a:r>
              <a:rPr lang="en-GB" sz="1600" dirty="0"/>
              <a:t>People have an income and access to market</a:t>
            </a:r>
            <a:endParaRPr lang="en-US" sz="1600" dirty="0"/>
          </a:p>
        </p:txBody>
      </p:sp>
      <p:sp>
        <p:nvSpPr>
          <p:cNvPr id="43" name="TextBox 42">
            <a:extLst>
              <a:ext uri="{FF2B5EF4-FFF2-40B4-BE49-F238E27FC236}">
                <a16:creationId xmlns:a16="http://schemas.microsoft.com/office/drawing/2014/main" id="{AF991AD9-7CDB-4C6B-A944-713E529D3965}"/>
              </a:ext>
            </a:extLst>
          </p:cNvPr>
          <p:cNvSpPr txBox="1"/>
          <p:nvPr/>
        </p:nvSpPr>
        <p:spPr>
          <a:xfrm>
            <a:off x="4662139" y="4161596"/>
            <a:ext cx="2595642" cy="584775"/>
          </a:xfrm>
          <a:prstGeom prst="rect">
            <a:avLst/>
          </a:prstGeom>
          <a:noFill/>
        </p:spPr>
        <p:txBody>
          <a:bodyPr wrap="square" rtlCol="0">
            <a:spAutoFit/>
          </a:bodyPr>
          <a:lstStyle/>
          <a:p>
            <a:r>
              <a:rPr lang="en-GB" sz="1600" dirty="0"/>
              <a:t>People have access to credit or savings groups</a:t>
            </a:r>
            <a:endParaRPr lang="en-US" sz="1600" dirty="0"/>
          </a:p>
        </p:txBody>
      </p:sp>
      <p:sp>
        <p:nvSpPr>
          <p:cNvPr id="19" name="TextBox 18">
            <a:extLst>
              <a:ext uri="{FF2B5EF4-FFF2-40B4-BE49-F238E27FC236}">
                <a16:creationId xmlns:a16="http://schemas.microsoft.com/office/drawing/2014/main" id="{23A0EEED-24F3-446A-B2A3-4CBBFC389AA5}"/>
              </a:ext>
            </a:extLst>
          </p:cNvPr>
          <p:cNvSpPr txBox="1"/>
          <p:nvPr/>
        </p:nvSpPr>
        <p:spPr>
          <a:xfrm>
            <a:off x="7581530" y="2898016"/>
            <a:ext cx="2730589" cy="58477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b="1" dirty="0">
                <a:solidFill>
                  <a:srgbClr val="FF0000"/>
                </a:solidFill>
              </a:rPr>
              <a:t>In refugee camps, people rarely have access to income</a:t>
            </a:r>
            <a:endParaRPr lang="en-US" sz="1600" b="1" dirty="0">
              <a:solidFill>
                <a:srgbClr val="FF0000"/>
              </a:solidFill>
            </a:endParaRPr>
          </a:p>
        </p:txBody>
      </p:sp>
      <p:sp>
        <p:nvSpPr>
          <p:cNvPr id="44" name="TextBox 43">
            <a:extLst>
              <a:ext uri="{FF2B5EF4-FFF2-40B4-BE49-F238E27FC236}">
                <a16:creationId xmlns:a16="http://schemas.microsoft.com/office/drawing/2014/main" id="{08E6D8E2-A322-43BE-A169-CAF9E20BB82F}"/>
              </a:ext>
            </a:extLst>
          </p:cNvPr>
          <p:cNvSpPr txBox="1"/>
          <p:nvPr/>
        </p:nvSpPr>
        <p:spPr>
          <a:xfrm>
            <a:off x="6853561" y="1961726"/>
            <a:ext cx="4147129" cy="83099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chemeClr val="accent5">
                    <a:lumMod val="75000"/>
                  </a:schemeClr>
                </a:solidFill>
              </a:rPr>
              <a:t>Hiring the service of local enterprise for the upgrade or construction of latrine for  IDPs / refugees  families and their host</a:t>
            </a:r>
            <a:endParaRPr lang="en-US" sz="1600" b="1" dirty="0">
              <a:solidFill>
                <a:schemeClr val="accent5">
                  <a:lumMod val="75000"/>
                </a:schemeClr>
              </a:solidFill>
            </a:endParaRPr>
          </a:p>
        </p:txBody>
      </p:sp>
      <p:sp>
        <p:nvSpPr>
          <p:cNvPr id="45" name="TextBox 44">
            <a:extLst>
              <a:ext uri="{FF2B5EF4-FFF2-40B4-BE49-F238E27FC236}">
                <a16:creationId xmlns:a16="http://schemas.microsoft.com/office/drawing/2014/main" id="{101A7BB1-070E-4077-9F95-5FDA99D58B40}"/>
              </a:ext>
            </a:extLst>
          </p:cNvPr>
          <p:cNvSpPr txBox="1"/>
          <p:nvPr/>
        </p:nvSpPr>
        <p:spPr>
          <a:xfrm>
            <a:off x="1354159" y="828338"/>
            <a:ext cx="3370555" cy="584775"/>
          </a:xfrm>
          <a:prstGeom prst="rect">
            <a:avLst/>
          </a:prstGeom>
          <a:noFill/>
        </p:spPr>
        <p:txBody>
          <a:bodyPr wrap="square" rtlCol="0">
            <a:spAutoFit/>
          </a:bodyPr>
          <a:lstStyle/>
          <a:p>
            <a:r>
              <a:rPr lang="en-GB" sz="1600" dirty="0"/>
              <a:t>In affected communities and communities hosting IDPs / Refugees </a:t>
            </a:r>
            <a:endParaRPr lang="en-US" sz="1600" dirty="0"/>
          </a:p>
        </p:txBody>
      </p:sp>
      <p:sp>
        <p:nvSpPr>
          <p:cNvPr id="46" name="TextBox 45">
            <a:extLst>
              <a:ext uri="{FF2B5EF4-FFF2-40B4-BE49-F238E27FC236}">
                <a16:creationId xmlns:a16="http://schemas.microsoft.com/office/drawing/2014/main" id="{1B5AB580-F2AA-4E6F-97F9-CF30EC3DD879}"/>
              </a:ext>
            </a:extLst>
          </p:cNvPr>
          <p:cNvSpPr txBox="1"/>
          <p:nvPr/>
        </p:nvSpPr>
        <p:spPr>
          <a:xfrm>
            <a:off x="1359761" y="3299004"/>
            <a:ext cx="2683885"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chemeClr val="accent5">
                    <a:lumMod val="75000"/>
                  </a:schemeClr>
                </a:solidFill>
              </a:rPr>
              <a:t>Conditional cash grant for toilet (through vouchers) to households building their own toilet or for vulnerable families (either in host communities or camps)</a:t>
            </a:r>
            <a:endParaRPr lang="en-US" sz="1600" b="1" dirty="0">
              <a:solidFill>
                <a:schemeClr val="accent5">
                  <a:lumMod val="75000"/>
                </a:schemeClr>
              </a:solidFill>
            </a:endParaRPr>
          </a:p>
        </p:txBody>
      </p:sp>
      <p:sp>
        <p:nvSpPr>
          <p:cNvPr id="47" name="TextBox 46">
            <a:extLst>
              <a:ext uri="{FF2B5EF4-FFF2-40B4-BE49-F238E27FC236}">
                <a16:creationId xmlns:a16="http://schemas.microsoft.com/office/drawing/2014/main" id="{AD02DDA2-C6A5-490C-918A-574F54F47E07}"/>
              </a:ext>
            </a:extLst>
          </p:cNvPr>
          <p:cNvSpPr txBox="1"/>
          <p:nvPr/>
        </p:nvSpPr>
        <p:spPr>
          <a:xfrm>
            <a:off x="5015883" y="5401403"/>
            <a:ext cx="2683885" cy="83099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chemeClr val="accent5">
                    <a:lumMod val="75000"/>
                  </a:schemeClr>
                </a:solidFill>
              </a:rPr>
              <a:t>Identifying micro-finance institutions and supporting access to credit</a:t>
            </a:r>
            <a:endParaRPr lang="en-US" sz="1600" b="1" dirty="0">
              <a:solidFill>
                <a:schemeClr val="accent5">
                  <a:lumMod val="75000"/>
                </a:schemeClr>
              </a:solidFill>
            </a:endParaRPr>
          </a:p>
        </p:txBody>
      </p:sp>
      <p:sp>
        <p:nvSpPr>
          <p:cNvPr id="48" name="TextBox 47">
            <a:extLst>
              <a:ext uri="{FF2B5EF4-FFF2-40B4-BE49-F238E27FC236}">
                <a16:creationId xmlns:a16="http://schemas.microsoft.com/office/drawing/2014/main" id="{613D85BC-594A-450A-9FAB-CAA93F6F0CF5}"/>
              </a:ext>
            </a:extLst>
          </p:cNvPr>
          <p:cNvSpPr txBox="1"/>
          <p:nvPr/>
        </p:nvSpPr>
        <p:spPr>
          <a:xfrm>
            <a:off x="4618018" y="598628"/>
            <a:ext cx="2683885"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chemeClr val="accent5">
                    <a:lumMod val="75000"/>
                  </a:schemeClr>
                </a:solidFill>
              </a:rPr>
              <a:t>Supporting communities and artisans / enterprise in designing appropriate sanitation infrastructure</a:t>
            </a:r>
            <a:endParaRPr lang="en-US" sz="1600" b="1" dirty="0">
              <a:solidFill>
                <a:schemeClr val="accent5">
                  <a:lumMod val="75000"/>
                </a:schemeClr>
              </a:solidFill>
            </a:endParaRPr>
          </a:p>
        </p:txBody>
      </p:sp>
      <p:sp>
        <p:nvSpPr>
          <p:cNvPr id="49" name="TextBox 48">
            <a:extLst>
              <a:ext uri="{FF2B5EF4-FFF2-40B4-BE49-F238E27FC236}">
                <a16:creationId xmlns:a16="http://schemas.microsoft.com/office/drawing/2014/main" id="{2C88E3DF-3FE1-4899-B103-717A28A861E0}"/>
              </a:ext>
            </a:extLst>
          </p:cNvPr>
          <p:cNvSpPr txBox="1"/>
          <p:nvPr/>
        </p:nvSpPr>
        <p:spPr>
          <a:xfrm>
            <a:off x="7461545" y="3747384"/>
            <a:ext cx="4472596" cy="1077218"/>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b="1" dirty="0">
                <a:solidFill>
                  <a:srgbClr val="FF0000"/>
                </a:solidFill>
              </a:rPr>
              <a:t>The market need to be monitored to avoid prices inflation or any other negative impact resulting from the intervention and / or from other reasons that can be beyond the control of the program</a:t>
            </a:r>
          </a:p>
        </p:txBody>
      </p:sp>
      <p:sp>
        <p:nvSpPr>
          <p:cNvPr id="50" name="TextBox 49">
            <a:extLst>
              <a:ext uri="{FF2B5EF4-FFF2-40B4-BE49-F238E27FC236}">
                <a16:creationId xmlns:a16="http://schemas.microsoft.com/office/drawing/2014/main" id="{630954BB-946A-4CB5-9B71-94A53E322B63}"/>
              </a:ext>
            </a:extLst>
          </p:cNvPr>
          <p:cNvSpPr txBox="1"/>
          <p:nvPr/>
        </p:nvSpPr>
        <p:spPr>
          <a:xfrm>
            <a:off x="1779000" y="5218918"/>
            <a:ext cx="2683885" cy="132343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chemeClr val="accent5">
                    <a:lumMod val="75000"/>
                  </a:schemeClr>
                </a:solidFill>
              </a:rPr>
              <a:t>In designing think in capital investment and operational cost. The latter should be as low as possible for long term sustainability</a:t>
            </a:r>
            <a:endParaRPr lang="en-US" sz="1600" b="1" dirty="0">
              <a:solidFill>
                <a:schemeClr val="accent5">
                  <a:lumMod val="75000"/>
                </a:schemeClr>
              </a:solidFill>
            </a:endParaRPr>
          </a:p>
        </p:txBody>
      </p:sp>
      <p:sp>
        <p:nvSpPr>
          <p:cNvPr id="51" name="TextBox 50">
            <a:extLst>
              <a:ext uri="{FF2B5EF4-FFF2-40B4-BE49-F238E27FC236}">
                <a16:creationId xmlns:a16="http://schemas.microsoft.com/office/drawing/2014/main" id="{C17F07B6-2849-41AF-9158-A7C7BA56AD7D}"/>
              </a:ext>
            </a:extLst>
          </p:cNvPr>
          <p:cNvSpPr txBox="1"/>
          <p:nvPr/>
        </p:nvSpPr>
        <p:spPr>
          <a:xfrm>
            <a:off x="7936510" y="5089196"/>
            <a:ext cx="4117616"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chemeClr val="accent5">
                    <a:lumMod val="75000"/>
                  </a:schemeClr>
                </a:solidFill>
              </a:rPr>
              <a:t>To support loan request, think in term of return in investment (income) but also prevention in future cost / expense (reduction on health expense, less water treatment cost, reduced disaster impact, reduced water stress, etc.)</a:t>
            </a:r>
            <a:endParaRPr lang="en-US" sz="1600" b="1" dirty="0">
              <a:solidFill>
                <a:schemeClr val="accent5">
                  <a:lumMod val="75000"/>
                </a:schemeClr>
              </a:solidFill>
            </a:endParaRPr>
          </a:p>
        </p:txBody>
      </p:sp>
      <p:sp>
        <p:nvSpPr>
          <p:cNvPr id="38" name="TextBox 37">
            <a:extLst>
              <a:ext uri="{FF2B5EF4-FFF2-40B4-BE49-F238E27FC236}">
                <a16:creationId xmlns:a16="http://schemas.microsoft.com/office/drawing/2014/main" id="{7504412E-715C-4C83-83E6-0DF62CE71ADB}"/>
              </a:ext>
            </a:extLst>
          </p:cNvPr>
          <p:cNvSpPr txBox="1"/>
          <p:nvPr/>
        </p:nvSpPr>
        <p:spPr>
          <a:xfrm>
            <a:off x="7581530" y="598628"/>
            <a:ext cx="4472596" cy="1077218"/>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solidFill>
                  <a:srgbClr val="00B050"/>
                </a:solidFill>
              </a:rPr>
              <a:t>Find out more in: GWC, J. Allen &amp; J. Brown – </a:t>
            </a:r>
            <a:r>
              <a:rPr lang="en-GB" sz="1600" b="1" dirty="0">
                <a:solidFill>
                  <a:srgbClr val="00B050"/>
                </a:solidFill>
                <a:hlinkClick r:id="rId21">
                  <a:extLst>
                    <a:ext uri="{A12FA001-AC4F-418D-AE19-62706E023703}">
                      <ahyp:hlinkClr xmlns:ahyp="http://schemas.microsoft.com/office/drawing/2018/hyperlinkcolor" val="tx"/>
                    </a:ext>
                  </a:extLst>
                </a:hlinkClick>
              </a:rPr>
              <a:t>Market Based Programming in WASH, Technical Guidance for Humanitarian Practitioners, 2</a:t>
            </a:r>
            <a:r>
              <a:rPr lang="en-GB" sz="1600" b="1" baseline="30000" dirty="0">
                <a:solidFill>
                  <a:srgbClr val="00B050"/>
                </a:solidFill>
                <a:hlinkClick r:id="rId21">
                  <a:extLst>
                    <a:ext uri="{A12FA001-AC4F-418D-AE19-62706E023703}">
                      <ahyp:hlinkClr xmlns:ahyp="http://schemas.microsoft.com/office/drawing/2018/hyperlinkcolor" val="tx"/>
                    </a:ext>
                  </a:extLst>
                </a:hlinkClick>
              </a:rPr>
              <a:t>nd</a:t>
            </a:r>
            <a:r>
              <a:rPr lang="en-GB" sz="1600" b="1" dirty="0">
                <a:solidFill>
                  <a:srgbClr val="00B050"/>
                </a:solidFill>
                <a:hlinkClick r:id="rId21">
                  <a:extLst>
                    <a:ext uri="{A12FA001-AC4F-418D-AE19-62706E023703}">
                      <ahyp:hlinkClr xmlns:ahyp="http://schemas.microsoft.com/office/drawing/2018/hyperlinkcolor" val="tx"/>
                    </a:ext>
                  </a:extLst>
                </a:hlinkClick>
              </a:rPr>
              <a:t> edition, Sept 2021</a:t>
            </a:r>
            <a:endParaRPr lang="en-US" sz="1600" b="1" dirty="0">
              <a:solidFill>
                <a:srgbClr val="00B050"/>
              </a:solidFill>
            </a:endParaRPr>
          </a:p>
        </p:txBody>
      </p:sp>
    </p:spTree>
    <p:extLst>
      <p:ext uri="{BB962C8B-B14F-4D97-AF65-F5344CB8AC3E}">
        <p14:creationId xmlns:p14="http://schemas.microsoft.com/office/powerpoint/2010/main" val="384998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892BF9-78FE-4A10-B1E4-56C1481DB43E}"/>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16" name="Rectangle 15">
            <a:hlinkClick r:id="rId2" action="ppaction://hlinksldjump"/>
            <a:extLst>
              <a:ext uri="{FF2B5EF4-FFF2-40B4-BE49-F238E27FC236}">
                <a16:creationId xmlns:a16="http://schemas.microsoft.com/office/drawing/2014/main" id="{7B10A837-A497-4558-8661-A7E9595A4E47}"/>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8" name="Rectangle 17">
            <a:hlinkClick r:id="rId3" action="ppaction://hlinksldjump"/>
            <a:extLst>
              <a:ext uri="{FF2B5EF4-FFF2-40B4-BE49-F238E27FC236}">
                <a16:creationId xmlns:a16="http://schemas.microsoft.com/office/drawing/2014/main" id="{FCA916D3-D4CC-445B-B210-D136B273F28C}"/>
              </a:ext>
            </a:extLst>
          </p:cNvPr>
          <p:cNvSpPr/>
          <p:nvPr/>
        </p:nvSpPr>
        <p:spPr>
          <a:xfrm>
            <a:off x="0" y="3142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9" name="Rectangle 18">
            <a:hlinkClick r:id="rId4" action="ppaction://hlinksldjump"/>
            <a:extLst>
              <a:ext uri="{FF2B5EF4-FFF2-40B4-BE49-F238E27FC236}">
                <a16:creationId xmlns:a16="http://schemas.microsoft.com/office/drawing/2014/main" id="{72F3EDA6-4446-44B8-A721-7DC4E2D5F112}"/>
              </a:ext>
            </a:extLst>
          </p:cNvPr>
          <p:cNvSpPr/>
          <p:nvPr/>
        </p:nvSpPr>
        <p:spPr>
          <a:xfrm>
            <a:off x="0" y="353363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0" name="Rectangle 19">
            <a:hlinkClick r:id="rId5" action="ppaction://hlinksldjump"/>
            <a:extLst>
              <a:ext uri="{FF2B5EF4-FFF2-40B4-BE49-F238E27FC236}">
                <a16:creationId xmlns:a16="http://schemas.microsoft.com/office/drawing/2014/main" id="{187D03AA-8735-4B2D-A761-1CF2C8B66512}"/>
              </a:ext>
            </a:extLst>
          </p:cNvPr>
          <p:cNvSpPr/>
          <p:nvPr/>
        </p:nvSpPr>
        <p:spPr>
          <a:xfrm>
            <a:off x="-2" y="3846602"/>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1" name="Rectangle 20">
            <a:hlinkClick r:id="rId6" action="ppaction://hlinksldjump"/>
            <a:extLst>
              <a:ext uri="{FF2B5EF4-FFF2-40B4-BE49-F238E27FC236}">
                <a16:creationId xmlns:a16="http://schemas.microsoft.com/office/drawing/2014/main" id="{7873C6B3-A975-476D-8B99-08AD64371C11}"/>
              </a:ext>
            </a:extLst>
          </p:cNvPr>
          <p:cNvSpPr/>
          <p:nvPr/>
        </p:nvSpPr>
        <p:spPr>
          <a:xfrm>
            <a:off x="0" y="423838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2" name="Rectangle 21">
            <a:hlinkClick r:id="rId7" action="ppaction://hlinksldjump"/>
            <a:extLst>
              <a:ext uri="{FF2B5EF4-FFF2-40B4-BE49-F238E27FC236}">
                <a16:creationId xmlns:a16="http://schemas.microsoft.com/office/drawing/2014/main" id="{0EBE60D6-35AC-4DD4-9E6D-200373413E54}"/>
              </a:ext>
            </a:extLst>
          </p:cNvPr>
          <p:cNvSpPr/>
          <p:nvPr/>
        </p:nvSpPr>
        <p:spPr>
          <a:xfrm>
            <a:off x="-6" y="4557185"/>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3" name="Rectangle 22">
            <a:hlinkClick r:id="rId8" action="ppaction://hlinksldjump"/>
            <a:extLst>
              <a:ext uri="{FF2B5EF4-FFF2-40B4-BE49-F238E27FC236}">
                <a16:creationId xmlns:a16="http://schemas.microsoft.com/office/drawing/2014/main" id="{B423B624-1D9F-461E-859B-C20AADF24403}"/>
              </a:ext>
            </a:extLst>
          </p:cNvPr>
          <p:cNvSpPr/>
          <p:nvPr/>
        </p:nvSpPr>
        <p:spPr>
          <a:xfrm>
            <a:off x="-6" y="4875983"/>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4" name="Rectangle 23">
            <a:hlinkClick r:id="rId9" action="ppaction://hlinksldjump"/>
            <a:extLst>
              <a:ext uri="{FF2B5EF4-FFF2-40B4-BE49-F238E27FC236}">
                <a16:creationId xmlns:a16="http://schemas.microsoft.com/office/drawing/2014/main" id="{8AF37941-50AD-4275-8B0F-086590B65CFF}"/>
              </a:ext>
            </a:extLst>
          </p:cNvPr>
          <p:cNvSpPr/>
          <p:nvPr/>
        </p:nvSpPr>
        <p:spPr>
          <a:xfrm>
            <a:off x="-6" y="5107123"/>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5" name="Rectangle 24">
            <a:hlinkClick r:id="rId10" action="ppaction://hlinksldjump"/>
            <a:extLst>
              <a:ext uri="{FF2B5EF4-FFF2-40B4-BE49-F238E27FC236}">
                <a16:creationId xmlns:a16="http://schemas.microsoft.com/office/drawing/2014/main" id="{913461CB-6153-46D1-8B72-386311E00C08}"/>
              </a:ext>
            </a:extLst>
          </p:cNvPr>
          <p:cNvSpPr/>
          <p:nvPr/>
        </p:nvSpPr>
        <p:spPr>
          <a:xfrm>
            <a:off x="0" y="5452560"/>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77B96E06-72EC-4593-A993-631A62C7CD38}"/>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2" action="ppaction://hlinksldjump"/>
            <a:extLst>
              <a:ext uri="{FF2B5EF4-FFF2-40B4-BE49-F238E27FC236}">
                <a16:creationId xmlns:a16="http://schemas.microsoft.com/office/drawing/2014/main" id="{53FA5C18-2B27-445A-A18A-738F59893A0F}"/>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3" action="ppaction://hlinksldjump"/>
            <a:extLst>
              <a:ext uri="{FF2B5EF4-FFF2-40B4-BE49-F238E27FC236}">
                <a16:creationId xmlns:a16="http://schemas.microsoft.com/office/drawing/2014/main" id="{207DADFA-507B-4438-B62D-145EE786634D}"/>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C97BB5B6-4CCB-44E5-B305-6E045AFB1022}"/>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A82CD662-7238-49D3-9695-684BD3BEFC5E}"/>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9" name="Rectangle 28">
            <a:hlinkClick r:id="rId16" action="ppaction://hlinksldjump"/>
            <a:extLst>
              <a:ext uri="{FF2B5EF4-FFF2-40B4-BE49-F238E27FC236}">
                <a16:creationId xmlns:a16="http://schemas.microsoft.com/office/drawing/2014/main" id="{B1932748-DFB9-401B-B761-AEB0BC5712F4}"/>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30" name="Rectangle 29">
            <a:hlinkClick r:id="rId17" action="ppaction://hlinksldjump"/>
            <a:extLst>
              <a:ext uri="{FF2B5EF4-FFF2-40B4-BE49-F238E27FC236}">
                <a16:creationId xmlns:a16="http://schemas.microsoft.com/office/drawing/2014/main" id="{329D628D-F0EF-4A72-AFB8-7E1976246913}"/>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32" name="Rectangle 31">
            <a:hlinkClick r:id="rId18" action="ppaction://hlinksldjump"/>
            <a:extLst>
              <a:ext uri="{FF2B5EF4-FFF2-40B4-BE49-F238E27FC236}">
                <a16:creationId xmlns:a16="http://schemas.microsoft.com/office/drawing/2014/main" id="{B0B8D900-03AF-4803-87F9-F97C83EC9BFE}"/>
              </a:ext>
            </a:extLst>
          </p:cNvPr>
          <p:cNvSpPr/>
          <p:nvPr/>
        </p:nvSpPr>
        <p:spPr>
          <a:xfrm>
            <a:off x="69411" y="27934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33" name="Rectangle 32">
            <a:hlinkClick r:id="rId19" action="ppaction://hlinksldjump"/>
            <a:extLst>
              <a:ext uri="{FF2B5EF4-FFF2-40B4-BE49-F238E27FC236}">
                <a16:creationId xmlns:a16="http://schemas.microsoft.com/office/drawing/2014/main" id="{AB57B854-0040-46CE-B2E2-E8D8A4B200B2}"/>
              </a:ext>
            </a:extLst>
          </p:cNvPr>
          <p:cNvSpPr/>
          <p:nvPr/>
        </p:nvSpPr>
        <p:spPr>
          <a:xfrm>
            <a:off x="69411" y="2966190"/>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8" name="TextBox 27">
            <a:extLst>
              <a:ext uri="{FF2B5EF4-FFF2-40B4-BE49-F238E27FC236}">
                <a16:creationId xmlns:a16="http://schemas.microsoft.com/office/drawing/2014/main" id="{6F7DB3D5-C9CB-434E-A9F4-158BE55C0047}"/>
              </a:ext>
            </a:extLst>
          </p:cNvPr>
          <p:cNvSpPr txBox="1"/>
          <p:nvPr/>
        </p:nvSpPr>
        <p:spPr>
          <a:xfrm>
            <a:off x="2472856" y="5388699"/>
            <a:ext cx="6194066" cy="461665"/>
          </a:xfrm>
          <a:prstGeom prst="rect">
            <a:avLst/>
          </a:prstGeom>
          <a:noFill/>
        </p:spPr>
        <p:txBody>
          <a:bodyPr wrap="square" rtlCol="0">
            <a:spAutoFit/>
          </a:bodyPr>
          <a:lstStyle/>
          <a:p>
            <a:r>
              <a:rPr lang="en-GB" sz="1200" dirty="0"/>
              <a:t>Reference: WaterAid (2018) -  </a:t>
            </a:r>
            <a:r>
              <a:rPr lang="en-GB" sz="1200" dirty="0">
                <a:hlinkClick r:id="rId20"/>
              </a:rPr>
              <a:t>Understanding and addressing equality, non-discrimination and inclusion in water, sanitation and hygiene (WASH) work</a:t>
            </a:r>
            <a:r>
              <a:rPr lang="en-GB" sz="1200" dirty="0"/>
              <a:t>. Water Aid: London, UK</a:t>
            </a:r>
            <a:endParaRPr lang="en-US" sz="1200" dirty="0"/>
          </a:p>
        </p:txBody>
      </p:sp>
      <p:sp>
        <p:nvSpPr>
          <p:cNvPr id="34" name="Rectangle 33">
            <a:hlinkClick r:id="rId21" action="ppaction://hlinksldjump"/>
            <a:extLst>
              <a:ext uri="{FF2B5EF4-FFF2-40B4-BE49-F238E27FC236}">
                <a16:creationId xmlns:a16="http://schemas.microsoft.com/office/drawing/2014/main" id="{BAF6AB24-19BE-4DEB-93EC-A99BF8699007}"/>
              </a:ext>
            </a:extLst>
          </p:cNvPr>
          <p:cNvSpPr/>
          <p:nvPr/>
        </p:nvSpPr>
        <p:spPr>
          <a:xfrm>
            <a:off x="-6" y="5869120"/>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 name="Rectangle 1">
            <a:extLst>
              <a:ext uri="{FF2B5EF4-FFF2-40B4-BE49-F238E27FC236}">
                <a16:creationId xmlns:a16="http://schemas.microsoft.com/office/drawing/2014/main" id="{63DBAF2B-6480-487C-AE48-B83068D5DCAE}"/>
              </a:ext>
            </a:extLst>
          </p:cNvPr>
          <p:cNvSpPr/>
          <p:nvPr/>
        </p:nvSpPr>
        <p:spPr>
          <a:xfrm>
            <a:off x="2028403" y="609490"/>
            <a:ext cx="9438010" cy="2031325"/>
          </a:xfrm>
          <a:prstGeom prst="rect">
            <a:avLst/>
          </a:prstGeom>
        </p:spPr>
        <p:txBody>
          <a:bodyPr wrap="square">
            <a:spAutoFit/>
          </a:bodyPr>
          <a:lstStyle/>
          <a:p>
            <a:r>
              <a:rPr lang="en-GB" dirty="0">
                <a:solidFill>
                  <a:srgbClr val="000000"/>
                </a:solidFill>
                <a:latin typeface="Noto Sans"/>
              </a:rPr>
              <a:t>There is no one-size-fits-all solution that can be picked up and apply to make WASH work inclusive; a range of different things need to be done, adapted to the specific context. </a:t>
            </a:r>
          </a:p>
          <a:p>
            <a:r>
              <a:rPr lang="en-GB" dirty="0">
                <a:solidFill>
                  <a:srgbClr val="000000"/>
                </a:solidFill>
                <a:latin typeface="Noto Sans"/>
              </a:rPr>
              <a:t>It’s not a linear process either; some activities can be carried out at various times in the programme cycle, and some can be run in parallel. An activity may result in unexpected outcomes, requiring you to respond in ways you had not originally anticipated, adapting your approach. </a:t>
            </a:r>
          </a:p>
          <a:p>
            <a:r>
              <a:rPr lang="en-GB" dirty="0">
                <a:solidFill>
                  <a:srgbClr val="000000"/>
                </a:solidFill>
                <a:latin typeface="Noto Sans"/>
              </a:rPr>
              <a:t>Focusing on the principles of the </a:t>
            </a:r>
            <a:r>
              <a:rPr lang="en-GB" b="1" dirty="0">
                <a:solidFill>
                  <a:srgbClr val="000000"/>
                </a:solidFill>
                <a:latin typeface="Noto Sans"/>
              </a:rPr>
              <a:t>rights to sanitation </a:t>
            </a:r>
            <a:r>
              <a:rPr lang="en-GB" dirty="0">
                <a:solidFill>
                  <a:srgbClr val="000000"/>
                </a:solidFill>
                <a:latin typeface="Noto Sans"/>
              </a:rPr>
              <a:t>will help guide your journey towards equality, non-discrimination and inclusion in WASH. </a:t>
            </a:r>
            <a:endParaRPr lang="en-US" dirty="0"/>
          </a:p>
        </p:txBody>
      </p:sp>
      <p:sp>
        <p:nvSpPr>
          <p:cNvPr id="3" name="Rectangle 2">
            <a:extLst>
              <a:ext uri="{FF2B5EF4-FFF2-40B4-BE49-F238E27FC236}">
                <a16:creationId xmlns:a16="http://schemas.microsoft.com/office/drawing/2014/main" id="{A493CFB4-E5B4-433F-816B-06FB2D1E8E38}"/>
              </a:ext>
            </a:extLst>
          </p:cNvPr>
          <p:cNvSpPr/>
          <p:nvPr/>
        </p:nvSpPr>
        <p:spPr>
          <a:xfrm>
            <a:off x="3339314" y="3138737"/>
            <a:ext cx="6096000" cy="1600438"/>
          </a:xfrm>
          <a:prstGeom prst="rect">
            <a:avLst/>
          </a:prstGeom>
        </p:spPr>
        <p:txBody>
          <a:bodyPr>
            <a:spAutoFit/>
          </a:bodyPr>
          <a:lstStyle/>
          <a:p>
            <a:r>
              <a:rPr lang="en-GB" b="1" dirty="0">
                <a:solidFill>
                  <a:srgbClr val="000000"/>
                </a:solidFill>
                <a:latin typeface="Noto Sans"/>
              </a:rPr>
              <a:t>‘The human right to sanitation entitles everyone without discrimination to physical and affordable access to sanitation, in all spheres of life, which is safe, hygienic, secure, socially and culturally acceptable, which provides for privacy and ensures dignity.’ </a:t>
            </a:r>
            <a:endParaRPr lang="en-GB" dirty="0">
              <a:solidFill>
                <a:srgbClr val="000000"/>
              </a:solidFill>
              <a:latin typeface="Noto Sans"/>
            </a:endParaRPr>
          </a:p>
          <a:p>
            <a:pPr algn="r"/>
            <a:r>
              <a:rPr lang="en-GB" sz="800" dirty="0">
                <a:solidFill>
                  <a:srgbClr val="000000"/>
                </a:solidFill>
                <a:latin typeface="Noto Sans"/>
              </a:rPr>
              <a:t>United Nations General Assembly / Human Rights Council </a:t>
            </a:r>
            <a:endParaRPr lang="en-US" dirty="0"/>
          </a:p>
        </p:txBody>
      </p:sp>
    </p:spTree>
    <p:extLst>
      <p:ext uri="{BB962C8B-B14F-4D97-AF65-F5344CB8AC3E}">
        <p14:creationId xmlns:p14="http://schemas.microsoft.com/office/powerpoint/2010/main" val="2433040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5"/>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8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2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91D1B929-DBAB-49AF-9BB3-3E647A630303}"/>
              </a:ext>
            </a:extLst>
          </p:cNvPr>
          <p:cNvSpPr/>
          <p:nvPr/>
        </p:nvSpPr>
        <p:spPr>
          <a:xfrm>
            <a:off x="69413" y="244046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Lighting</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0C9D5928-7043-4A04-870A-E41023D004CC}"/>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24" name="Rectangle 23">
            <a:hlinkClick r:id="rId17" action="ppaction://hlinksldjump"/>
            <a:extLst>
              <a:ext uri="{FF2B5EF4-FFF2-40B4-BE49-F238E27FC236}">
                <a16:creationId xmlns:a16="http://schemas.microsoft.com/office/drawing/2014/main" id="{FD7A4E75-7CBD-4D7D-AC92-ED20CAAEB043}"/>
              </a:ext>
            </a:extLst>
          </p:cNvPr>
          <p:cNvSpPr/>
          <p:nvPr/>
        </p:nvSpPr>
        <p:spPr>
          <a:xfrm>
            <a:off x="69411" y="2793470"/>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5" name="Rectangle 24">
            <a:hlinkClick r:id="rId18" action="ppaction://hlinksldjump"/>
            <a:extLst>
              <a:ext uri="{FF2B5EF4-FFF2-40B4-BE49-F238E27FC236}">
                <a16:creationId xmlns:a16="http://schemas.microsoft.com/office/drawing/2014/main" id="{673758BB-1BE6-458B-A55E-CC64E27124BB}"/>
              </a:ext>
            </a:extLst>
          </p:cNvPr>
          <p:cNvSpPr/>
          <p:nvPr/>
        </p:nvSpPr>
        <p:spPr>
          <a:xfrm>
            <a:off x="69411" y="2966188"/>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Rectangle 25">
            <a:hlinkClick r:id="rId19" action="ppaction://hlinksldjump"/>
            <a:extLst>
              <a:ext uri="{FF2B5EF4-FFF2-40B4-BE49-F238E27FC236}">
                <a16:creationId xmlns:a16="http://schemas.microsoft.com/office/drawing/2014/main" id="{0BC18746-E208-400F-95A2-D37729CFEA2C}"/>
              </a:ext>
            </a:extLst>
          </p:cNvPr>
          <p:cNvSpPr/>
          <p:nvPr/>
        </p:nvSpPr>
        <p:spPr>
          <a:xfrm>
            <a:off x="-6" y="586248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extLst>
              <a:ext uri="{FF2B5EF4-FFF2-40B4-BE49-F238E27FC236}">
                <a16:creationId xmlns:a16="http://schemas.microsoft.com/office/drawing/2014/main" id="{9EE850CA-A5EB-4A84-A822-034E7BE8FF5A}"/>
              </a:ext>
            </a:extLst>
          </p:cNvPr>
          <p:cNvSpPr/>
          <p:nvPr/>
        </p:nvSpPr>
        <p:spPr>
          <a:xfrm>
            <a:off x="1905675" y="659770"/>
            <a:ext cx="9559392" cy="1169551"/>
          </a:xfrm>
          <a:prstGeom prst="rect">
            <a:avLst/>
          </a:prstGeom>
        </p:spPr>
        <p:txBody>
          <a:bodyPr wrap="square">
            <a:spAutoFit/>
          </a:bodyPr>
          <a:lstStyle/>
          <a:p>
            <a:r>
              <a:rPr lang="en-GB" sz="1400" dirty="0">
                <a:solidFill>
                  <a:srgbClr val="212529"/>
                </a:solidFill>
                <a:latin typeface="open sans"/>
              </a:rPr>
              <a:t>Sanitation facilities are only effective if they are used, and they will only be used if the experience of using them is acceptable. This means users must feel safe and be able to see what they are doing inside the toilet. Whilst lighting may initially be viewed as a costly extra, especially in addition to the cost of a basic superstructure, its benefits justify the investment. Planning lighting in advance helps ensure that it is both efficient, effective and contributes towards greater safety, especially for women and children.</a:t>
            </a:r>
            <a:endParaRPr lang="en-US" sz="1400" dirty="0"/>
          </a:p>
        </p:txBody>
      </p:sp>
      <p:sp>
        <p:nvSpPr>
          <p:cNvPr id="19" name="TextBox 18">
            <a:extLst>
              <a:ext uri="{FF2B5EF4-FFF2-40B4-BE49-F238E27FC236}">
                <a16:creationId xmlns:a16="http://schemas.microsoft.com/office/drawing/2014/main" id="{6E256D2A-8071-49CD-BD89-90E4E91D0AE0}"/>
              </a:ext>
            </a:extLst>
          </p:cNvPr>
          <p:cNvSpPr txBox="1"/>
          <p:nvPr/>
        </p:nvSpPr>
        <p:spPr>
          <a:xfrm>
            <a:off x="2063468" y="6355360"/>
            <a:ext cx="6732574" cy="276999"/>
          </a:xfrm>
          <a:prstGeom prst="rect">
            <a:avLst/>
          </a:prstGeom>
          <a:noFill/>
        </p:spPr>
        <p:txBody>
          <a:bodyPr wrap="square" rtlCol="0">
            <a:spAutoFit/>
          </a:bodyPr>
          <a:lstStyle/>
          <a:p>
            <a:r>
              <a:rPr lang="en-GB" sz="1200" dirty="0"/>
              <a:t>Reference: </a:t>
            </a:r>
            <a:r>
              <a:rPr lang="en-GB" sz="1200" dirty="0">
                <a:hlinkClick r:id="rId20"/>
              </a:rPr>
              <a:t>Oxfam Technical brief – Lighting for Sanitation facilities</a:t>
            </a:r>
            <a:endParaRPr lang="en-US" sz="1200" dirty="0"/>
          </a:p>
        </p:txBody>
      </p:sp>
      <p:sp>
        <p:nvSpPr>
          <p:cNvPr id="21" name="Rectangle: Rounded Corners 20">
            <a:extLst>
              <a:ext uri="{FF2B5EF4-FFF2-40B4-BE49-F238E27FC236}">
                <a16:creationId xmlns:a16="http://schemas.microsoft.com/office/drawing/2014/main" id="{A604DD15-4CCC-4755-BA0A-22D509699D9C}"/>
              </a:ext>
            </a:extLst>
          </p:cNvPr>
          <p:cNvSpPr/>
          <p:nvPr/>
        </p:nvSpPr>
        <p:spPr>
          <a:xfrm>
            <a:off x="2063468" y="2089052"/>
            <a:ext cx="1901629" cy="5270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latin typeface="Calibri" panose="020F0502020204030204" pitchFamily="34" charset="0"/>
              </a:rPr>
              <a:t>NATURAL LIGHT INSIDE THE TOILET </a:t>
            </a:r>
            <a:endParaRPr lang="en-US" sz="1400" dirty="0">
              <a:solidFill>
                <a:schemeClr val="bg1"/>
              </a:solidFill>
            </a:endParaRPr>
          </a:p>
        </p:txBody>
      </p:sp>
      <p:sp>
        <p:nvSpPr>
          <p:cNvPr id="23" name="TextBox 22">
            <a:extLst>
              <a:ext uri="{FF2B5EF4-FFF2-40B4-BE49-F238E27FC236}">
                <a16:creationId xmlns:a16="http://schemas.microsoft.com/office/drawing/2014/main" id="{22AA9B56-05FA-4D8E-AD39-7A9E17DEF301}"/>
              </a:ext>
            </a:extLst>
          </p:cNvPr>
          <p:cNvSpPr txBox="1"/>
          <p:nvPr/>
        </p:nvSpPr>
        <p:spPr>
          <a:xfrm>
            <a:off x="1907022" y="2929537"/>
            <a:ext cx="2891555" cy="1569660"/>
          </a:xfrm>
          <a:prstGeom prst="rect">
            <a:avLst/>
          </a:prstGeom>
          <a:noFill/>
        </p:spPr>
        <p:txBody>
          <a:bodyPr wrap="square" rtlCol="0">
            <a:spAutoFit/>
          </a:bodyPr>
          <a:lstStyle/>
          <a:p>
            <a:pPr marL="285750" indent="-285750">
              <a:buFont typeface="Arial" panose="020B0604020202020204" pitchFamily="34" charset="0"/>
              <a:buChar char="•"/>
            </a:pPr>
            <a:r>
              <a:rPr lang="en-GB" sz="1200" dirty="0"/>
              <a:t>Painting walls, door, floor in light </a:t>
            </a:r>
            <a:r>
              <a:rPr lang="en-GB" sz="1200" dirty="0" err="1"/>
              <a:t>color</a:t>
            </a:r>
            <a:r>
              <a:rPr lang="en-GB" sz="1200" dirty="0"/>
              <a:t> to reflect light</a:t>
            </a:r>
          </a:p>
          <a:p>
            <a:pPr marL="285750" indent="-285750">
              <a:buFont typeface="Arial" panose="020B0604020202020204" pitchFamily="34" charset="0"/>
              <a:buChar char="•"/>
            </a:pPr>
            <a:r>
              <a:rPr lang="en-GB" sz="1200" dirty="0"/>
              <a:t>Window at the top of the wall or space between top of the wall and roof</a:t>
            </a:r>
          </a:p>
          <a:p>
            <a:pPr marL="285750" indent="-285750">
              <a:buFont typeface="Arial" panose="020B0604020202020204" pitchFamily="34" charset="0"/>
              <a:buChar char="•"/>
            </a:pPr>
            <a:r>
              <a:rPr lang="en-GB" sz="1200" dirty="0"/>
              <a:t>Window on the roof or using material allowing light through (e.g. clear plastic sheeting)</a:t>
            </a:r>
          </a:p>
          <a:p>
            <a:pPr marL="285750" indent="-285750">
              <a:buFont typeface="Arial" panose="020B0604020202020204" pitchFamily="34" charset="0"/>
              <a:buChar char="•"/>
            </a:pPr>
            <a:endParaRPr lang="en-US" sz="1200" dirty="0"/>
          </a:p>
        </p:txBody>
      </p:sp>
      <p:sp>
        <p:nvSpPr>
          <p:cNvPr id="27" name="Rectangle: Rounded Corners 26">
            <a:extLst>
              <a:ext uri="{FF2B5EF4-FFF2-40B4-BE49-F238E27FC236}">
                <a16:creationId xmlns:a16="http://schemas.microsoft.com/office/drawing/2014/main" id="{E4B55A39-3CE7-4FD1-9944-0BC13375F3F0}"/>
              </a:ext>
            </a:extLst>
          </p:cNvPr>
          <p:cNvSpPr/>
          <p:nvPr/>
        </p:nvSpPr>
        <p:spPr>
          <a:xfrm>
            <a:off x="5299608" y="2098646"/>
            <a:ext cx="1901629" cy="5270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ARTIFICIAL LIGHTING INSIDE THE TOILET </a:t>
            </a:r>
            <a:endParaRPr lang="en-US" sz="1400" dirty="0">
              <a:solidFill>
                <a:schemeClr val="bg1"/>
              </a:solidFill>
            </a:endParaRPr>
          </a:p>
        </p:txBody>
      </p:sp>
      <p:sp>
        <p:nvSpPr>
          <p:cNvPr id="28" name="TextBox 27">
            <a:extLst>
              <a:ext uri="{FF2B5EF4-FFF2-40B4-BE49-F238E27FC236}">
                <a16:creationId xmlns:a16="http://schemas.microsoft.com/office/drawing/2014/main" id="{307F1B16-64C8-4AF7-B9FA-874AD91A44AE}"/>
              </a:ext>
            </a:extLst>
          </p:cNvPr>
          <p:cNvSpPr txBox="1"/>
          <p:nvPr/>
        </p:nvSpPr>
        <p:spPr>
          <a:xfrm>
            <a:off x="5262520" y="2894990"/>
            <a:ext cx="1975804"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t>Torches and lamp</a:t>
            </a:r>
          </a:p>
          <a:p>
            <a:pPr marL="285750" indent="-285750">
              <a:buFont typeface="Arial" panose="020B0604020202020204" pitchFamily="34" charset="0"/>
              <a:buChar char="•"/>
            </a:pPr>
            <a:r>
              <a:rPr lang="en-GB" sz="1200" dirty="0"/>
              <a:t>Fixed lighting</a:t>
            </a:r>
          </a:p>
          <a:p>
            <a:pPr marL="285750" indent="-285750">
              <a:buFont typeface="Arial" panose="020B0604020202020204" pitchFamily="34" charset="0"/>
              <a:buChar char="•"/>
            </a:pPr>
            <a:endParaRPr lang="en-US" sz="1200" dirty="0"/>
          </a:p>
        </p:txBody>
      </p:sp>
      <p:sp>
        <p:nvSpPr>
          <p:cNvPr id="29" name="Rectangle: Rounded Corners 28">
            <a:extLst>
              <a:ext uri="{FF2B5EF4-FFF2-40B4-BE49-F238E27FC236}">
                <a16:creationId xmlns:a16="http://schemas.microsoft.com/office/drawing/2014/main" id="{158FF0D5-6B12-48D1-BB2A-E0868B4EBCBB}"/>
              </a:ext>
            </a:extLst>
          </p:cNvPr>
          <p:cNvSpPr/>
          <p:nvPr/>
        </p:nvSpPr>
        <p:spPr>
          <a:xfrm>
            <a:off x="8535748" y="2089052"/>
            <a:ext cx="1901629" cy="5270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LIGHTING THE WAY </a:t>
            </a:r>
            <a:endParaRPr lang="en-US" sz="1400" dirty="0">
              <a:solidFill>
                <a:schemeClr val="bg1"/>
              </a:solidFill>
            </a:endParaRPr>
          </a:p>
        </p:txBody>
      </p:sp>
      <p:sp>
        <p:nvSpPr>
          <p:cNvPr id="30" name="TextBox 29">
            <a:extLst>
              <a:ext uri="{FF2B5EF4-FFF2-40B4-BE49-F238E27FC236}">
                <a16:creationId xmlns:a16="http://schemas.microsoft.com/office/drawing/2014/main" id="{8AF0C8B7-E109-4AB9-B2AA-ABCDA8AE0CCA}"/>
              </a:ext>
            </a:extLst>
          </p:cNvPr>
          <p:cNvSpPr txBox="1"/>
          <p:nvPr/>
        </p:nvSpPr>
        <p:spPr>
          <a:xfrm>
            <a:off x="8145983" y="2857279"/>
            <a:ext cx="3409983" cy="1384995"/>
          </a:xfrm>
          <a:prstGeom prst="rect">
            <a:avLst/>
          </a:prstGeom>
          <a:noFill/>
        </p:spPr>
        <p:txBody>
          <a:bodyPr wrap="square" rtlCol="0">
            <a:spAutoFit/>
          </a:bodyPr>
          <a:lstStyle/>
          <a:p>
            <a:pPr marL="285750" indent="-285750">
              <a:buFont typeface="Arial" panose="020B0604020202020204" pitchFamily="34" charset="0"/>
              <a:buChar char="•"/>
            </a:pPr>
            <a:r>
              <a:rPr lang="en-GB" sz="1200" dirty="0"/>
              <a:t>A clear, smooth path with no obstacles marked with light-coloured stones, easier to follow </a:t>
            </a:r>
          </a:p>
          <a:p>
            <a:pPr marL="285750" indent="-285750">
              <a:buFont typeface="Arial" panose="020B0604020202020204" pitchFamily="34" charset="0"/>
              <a:buChar char="•"/>
            </a:pPr>
            <a:r>
              <a:rPr lang="en-GB" sz="1200" dirty="0"/>
              <a:t>Different paths to separated men’s and women’s toilets increase privacy and safety</a:t>
            </a:r>
          </a:p>
          <a:p>
            <a:pPr marL="285750" indent="-285750">
              <a:buFont typeface="Arial" panose="020B0604020202020204" pitchFamily="34" charset="0"/>
              <a:buChar char="•"/>
            </a:pPr>
            <a:r>
              <a:rPr lang="en-GB" sz="1200" dirty="0"/>
              <a:t>Lantern attached to post or building, powered through battery charged by solar panel or electricity grid </a:t>
            </a:r>
            <a:endParaRPr lang="en-US" sz="1200" dirty="0"/>
          </a:p>
        </p:txBody>
      </p:sp>
      <p:sp>
        <p:nvSpPr>
          <p:cNvPr id="31" name="Rectangle 30">
            <a:extLst>
              <a:ext uri="{FF2B5EF4-FFF2-40B4-BE49-F238E27FC236}">
                <a16:creationId xmlns:a16="http://schemas.microsoft.com/office/drawing/2014/main" id="{91DA0DB6-98F2-45BE-AA2F-AD79E38BC110}"/>
              </a:ext>
            </a:extLst>
          </p:cNvPr>
          <p:cNvSpPr/>
          <p:nvPr/>
        </p:nvSpPr>
        <p:spPr>
          <a:xfrm>
            <a:off x="1881399" y="4544187"/>
            <a:ext cx="6056888" cy="1600438"/>
          </a:xfrm>
          <a:prstGeom prst="rect">
            <a:avLst/>
          </a:prstGeom>
        </p:spPr>
        <p:txBody>
          <a:bodyPr wrap="square">
            <a:spAutoFit/>
          </a:bodyPr>
          <a:lstStyle/>
          <a:p>
            <a:r>
              <a:rPr lang="en-GB" sz="1400" b="1" dirty="0">
                <a:solidFill>
                  <a:srgbClr val="FF0000"/>
                </a:solidFill>
                <a:latin typeface="Calibri" panose="020F0502020204030204" pitchFamily="34" charset="0"/>
              </a:rPr>
              <a:t>If public lighting is limited, it will attract more than just insects at night. Children doing homework or men meeting to chat and drink may gather beneath it. If the only light is near a toilet, users are very visible, and this may discourage their use. Too much lighting may make going to the toilet obvious to those who would prefer the cover of darkness. Consultation with a variety of users and ongoing monitoring is the only way to fully understand what is working and what needs further adaptation </a:t>
            </a:r>
            <a:endParaRPr lang="en-US" sz="1400" b="1" dirty="0">
              <a:solidFill>
                <a:srgbClr val="FF0000"/>
              </a:solidFill>
            </a:endParaRPr>
          </a:p>
        </p:txBody>
      </p:sp>
      <p:pic>
        <p:nvPicPr>
          <p:cNvPr id="32" name="Picture 31">
            <a:extLst>
              <a:ext uri="{FF2B5EF4-FFF2-40B4-BE49-F238E27FC236}">
                <a16:creationId xmlns:a16="http://schemas.microsoft.com/office/drawing/2014/main" id="{A8BCBA34-A69E-4486-A823-F5534C73157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56890" y="4444490"/>
            <a:ext cx="2909524" cy="1295909"/>
          </a:xfrm>
          <a:prstGeom prst="rect">
            <a:avLst/>
          </a:prstGeom>
        </p:spPr>
      </p:pic>
      <p:sp>
        <p:nvSpPr>
          <p:cNvPr id="33" name="TextBox 32">
            <a:extLst>
              <a:ext uri="{FF2B5EF4-FFF2-40B4-BE49-F238E27FC236}">
                <a16:creationId xmlns:a16="http://schemas.microsoft.com/office/drawing/2014/main" id="{3C23C0A1-F0FB-445B-886E-50FFAB6C0C0F}"/>
              </a:ext>
            </a:extLst>
          </p:cNvPr>
          <p:cNvSpPr txBox="1"/>
          <p:nvPr/>
        </p:nvSpPr>
        <p:spPr>
          <a:xfrm>
            <a:off x="8556890" y="5850895"/>
            <a:ext cx="2909524" cy="461665"/>
          </a:xfrm>
          <a:prstGeom prst="rect">
            <a:avLst/>
          </a:prstGeom>
          <a:noFill/>
        </p:spPr>
        <p:txBody>
          <a:bodyPr wrap="square" rtlCol="0">
            <a:spAutoFit/>
          </a:bodyPr>
          <a:lstStyle/>
          <a:p>
            <a:r>
              <a:rPr lang="en-GB" sz="1200" dirty="0"/>
              <a:t>Phosphorescent sheeting experimented by </a:t>
            </a:r>
            <a:r>
              <a:rPr lang="en-GB" sz="1200" dirty="0">
                <a:hlinkClick r:id="rId22"/>
              </a:rPr>
              <a:t>French Red Cross in Madagascar</a:t>
            </a:r>
            <a:endParaRPr lang="en-US" sz="1200" dirty="0"/>
          </a:p>
        </p:txBody>
      </p:sp>
      <p:sp>
        <p:nvSpPr>
          <p:cNvPr id="34" name="Rectangle 33">
            <a:extLst>
              <a:ext uri="{FF2B5EF4-FFF2-40B4-BE49-F238E27FC236}">
                <a16:creationId xmlns:a16="http://schemas.microsoft.com/office/drawing/2014/main" id="{76EF60F4-98A3-4002-B4D3-6D174B633B9F}"/>
              </a:ext>
            </a:extLst>
          </p:cNvPr>
          <p:cNvSpPr/>
          <p:nvPr/>
        </p:nvSpPr>
        <p:spPr>
          <a:xfrm>
            <a:off x="1715512" y="102037"/>
            <a:ext cx="93756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Lighting</a:t>
            </a:r>
            <a:endParaRPr lang="en-US" dirty="0"/>
          </a:p>
        </p:txBody>
      </p:sp>
    </p:spTree>
    <p:extLst>
      <p:ext uri="{BB962C8B-B14F-4D97-AF65-F5344CB8AC3E}">
        <p14:creationId xmlns:p14="http://schemas.microsoft.com/office/powerpoint/2010/main" val="369394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2882290-A696-4DC0-B184-5A16340FEE74}"/>
              </a:ext>
            </a:extLst>
          </p:cNvPr>
          <p:cNvPicPr>
            <a:picLocks noChangeAspect="1"/>
          </p:cNvPicPr>
          <p:nvPr/>
        </p:nvPicPr>
        <p:blipFill>
          <a:blip r:embed="rId2"/>
          <a:stretch>
            <a:fillRect/>
          </a:stretch>
        </p:blipFill>
        <p:spPr>
          <a:xfrm>
            <a:off x="1192190" y="0"/>
            <a:ext cx="10302180" cy="6430500"/>
          </a:xfrm>
          <a:prstGeom prst="rect">
            <a:avLst/>
          </a:prstGeom>
        </p:spPr>
      </p:pic>
      <p:sp>
        <p:nvSpPr>
          <p:cNvPr id="2" name="Rectangle 1">
            <a:hlinkClick r:id="rId3" action="ppaction://hlinksldjump"/>
            <a:extLst>
              <a:ext uri="{FF2B5EF4-FFF2-40B4-BE49-F238E27FC236}">
                <a16:creationId xmlns:a16="http://schemas.microsoft.com/office/drawing/2014/main" id="{3D6FC2F1-3081-40F6-AD29-5EB94BCFDF4C}"/>
              </a:ext>
            </a:extLst>
          </p:cNvPr>
          <p:cNvSpPr/>
          <p:nvPr/>
        </p:nvSpPr>
        <p:spPr>
          <a:xfrm>
            <a:off x="0" y="2665374"/>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4" action="ppaction://hlinksldjump"/>
            <a:extLst>
              <a:ext uri="{FF2B5EF4-FFF2-40B4-BE49-F238E27FC236}">
                <a16:creationId xmlns:a16="http://schemas.microsoft.com/office/drawing/2014/main" id="{14165611-1942-4C3B-99F6-C1DD58E89C3F}"/>
              </a:ext>
            </a:extLst>
          </p:cNvPr>
          <p:cNvSpPr/>
          <p:nvPr/>
        </p:nvSpPr>
        <p:spPr>
          <a:xfrm>
            <a:off x="-2" y="3003184"/>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5" action="ppaction://hlinksldjump"/>
            <a:extLst>
              <a:ext uri="{FF2B5EF4-FFF2-40B4-BE49-F238E27FC236}">
                <a16:creationId xmlns:a16="http://schemas.microsoft.com/office/drawing/2014/main" id="{DDA620CC-BE5D-4CED-9C5E-F9A6CD0A8D94}"/>
              </a:ext>
            </a:extLst>
          </p:cNvPr>
          <p:cNvSpPr/>
          <p:nvPr/>
        </p:nvSpPr>
        <p:spPr>
          <a:xfrm>
            <a:off x="-2" y="3802738"/>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6" action="ppaction://hlinksldjump"/>
            <a:extLst>
              <a:ext uri="{FF2B5EF4-FFF2-40B4-BE49-F238E27FC236}">
                <a16:creationId xmlns:a16="http://schemas.microsoft.com/office/drawing/2014/main" id="{B9133123-311D-4459-82EA-6E3E42F4BC93}"/>
              </a:ext>
            </a:extLst>
          </p:cNvPr>
          <p:cNvSpPr/>
          <p:nvPr/>
        </p:nvSpPr>
        <p:spPr>
          <a:xfrm>
            <a:off x="0" y="4506770"/>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7" action="ppaction://hlinksldjump"/>
            <a:extLst>
              <a:ext uri="{FF2B5EF4-FFF2-40B4-BE49-F238E27FC236}">
                <a16:creationId xmlns:a16="http://schemas.microsoft.com/office/drawing/2014/main" id="{36F45F7E-635B-419D-96F6-3C29E1C72CDC}"/>
              </a:ext>
            </a:extLst>
          </p:cNvPr>
          <p:cNvSpPr/>
          <p:nvPr/>
        </p:nvSpPr>
        <p:spPr>
          <a:xfrm>
            <a:off x="-2" y="512659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8" action="ppaction://hlinksldjump"/>
            <a:extLst>
              <a:ext uri="{FF2B5EF4-FFF2-40B4-BE49-F238E27FC236}">
                <a16:creationId xmlns:a16="http://schemas.microsoft.com/office/drawing/2014/main" id="{196B95D4-8D13-4CE3-9F84-F155681B995B}"/>
              </a:ext>
            </a:extLst>
          </p:cNvPr>
          <p:cNvSpPr/>
          <p:nvPr/>
        </p:nvSpPr>
        <p:spPr>
          <a:xfrm>
            <a:off x="-2" y="5676759"/>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9" action="ppaction://hlinksldjump"/>
            <a:extLst>
              <a:ext uri="{FF2B5EF4-FFF2-40B4-BE49-F238E27FC236}">
                <a16:creationId xmlns:a16="http://schemas.microsoft.com/office/drawing/2014/main" id="{B721C2BB-163F-411B-A1A4-DCFFA083DDE6}"/>
              </a:ext>
            </a:extLst>
          </p:cNvPr>
          <p:cNvSpPr/>
          <p:nvPr/>
        </p:nvSpPr>
        <p:spPr>
          <a:xfrm>
            <a:off x="-2" y="3410595"/>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10" action="ppaction://hlinksldjump"/>
            <a:extLst>
              <a:ext uri="{FF2B5EF4-FFF2-40B4-BE49-F238E27FC236}">
                <a16:creationId xmlns:a16="http://schemas.microsoft.com/office/drawing/2014/main" id="{3D2D7105-C5E6-4108-BD77-D277C7B54DF8}"/>
              </a:ext>
            </a:extLst>
          </p:cNvPr>
          <p:cNvSpPr/>
          <p:nvPr/>
        </p:nvSpPr>
        <p:spPr>
          <a:xfrm>
            <a:off x="0" y="4110533"/>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1" action="ppaction://hlinksldjump"/>
            <a:extLst>
              <a:ext uri="{FF2B5EF4-FFF2-40B4-BE49-F238E27FC236}">
                <a16:creationId xmlns:a16="http://schemas.microsoft.com/office/drawing/2014/main" id="{E22EA8F6-61F4-4B7C-9D63-B68655E7B2E4}"/>
              </a:ext>
            </a:extLst>
          </p:cNvPr>
          <p:cNvSpPr/>
          <p:nvPr/>
        </p:nvSpPr>
        <p:spPr>
          <a:xfrm>
            <a:off x="-2" y="481671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2" action="ppaction://hlinksldjump"/>
            <a:extLst>
              <a:ext uri="{FF2B5EF4-FFF2-40B4-BE49-F238E27FC236}">
                <a16:creationId xmlns:a16="http://schemas.microsoft.com/office/drawing/2014/main" id="{D23A61FE-F7F3-446D-B29D-CECD258A6502}"/>
              </a:ext>
            </a:extLst>
          </p:cNvPr>
          <p:cNvSpPr/>
          <p:nvPr/>
        </p:nvSpPr>
        <p:spPr>
          <a:xfrm>
            <a:off x="-2" y="5342486"/>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3" action="ppaction://hlinksldjump"/>
            <a:extLst>
              <a:ext uri="{FF2B5EF4-FFF2-40B4-BE49-F238E27FC236}">
                <a16:creationId xmlns:a16="http://schemas.microsoft.com/office/drawing/2014/main" id="{9B146AE2-4A3C-4936-B832-F9664AF51BF4}"/>
              </a:ext>
            </a:extLst>
          </p:cNvPr>
          <p:cNvSpPr/>
          <p:nvPr/>
        </p:nvSpPr>
        <p:spPr>
          <a:xfrm>
            <a:off x="-2" y="2017323"/>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4" action="ppaction://hlinksldjump"/>
            <a:extLst>
              <a:ext uri="{FF2B5EF4-FFF2-40B4-BE49-F238E27FC236}">
                <a16:creationId xmlns:a16="http://schemas.microsoft.com/office/drawing/2014/main" id="{D591570F-EF79-4109-A8F3-E4FDBCC6BF34}"/>
              </a:ext>
            </a:extLst>
          </p:cNvPr>
          <p:cNvSpPr/>
          <p:nvPr/>
        </p:nvSpPr>
        <p:spPr>
          <a:xfrm>
            <a:off x="-1" y="1714744"/>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A8BF8F21-7152-4747-B543-973D9451BE6D}"/>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5" action="ppaction://hlinksldjump"/>
            <a:extLst>
              <a:ext uri="{FF2B5EF4-FFF2-40B4-BE49-F238E27FC236}">
                <a16:creationId xmlns:a16="http://schemas.microsoft.com/office/drawing/2014/main" id="{16DDEB91-95BF-4319-A8FB-36DE5129E8F7}"/>
              </a:ext>
            </a:extLst>
          </p:cNvPr>
          <p:cNvSpPr/>
          <p:nvPr/>
        </p:nvSpPr>
        <p:spPr>
          <a:xfrm>
            <a:off x="-3" y="2391770"/>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16A9FC23-9C64-4B5D-BB3F-C27CF1496F7D}"/>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AF7971F7-8A13-4C98-A63C-30EB42AA80F7}"/>
              </a:ext>
            </a:extLst>
          </p:cNvPr>
          <p:cNvSpPr/>
          <p:nvPr/>
        </p:nvSpPr>
        <p:spPr>
          <a:xfrm>
            <a:off x="103367" y="694257"/>
            <a:ext cx="1088825" cy="1643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Technology choices</a:t>
            </a:r>
            <a:endParaRPr lang="en-US" sz="900" dirty="0">
              <a:solidFill>
                <a:schemeClr val="tx1"/>
              </a:solidFill>
            </a:endParaRPr>
          </a:p>
        </p:txBody>
      </p:sp>
      <p:sp>
        <p:nvSpPr>
          <p:cNvPr id="24" name="TextBox 23">
            <a:extLst>
              <a:ext uri="{FF2B5EF4-FFF2-40B4-BE49-F238E27FC236}">
                <a16:creationId xmlns:a16="http://schemas.microsoft.com/office/drawing/2014/main" id="{3691FD52-A376-4B1D-A3EF-050D1C5107AB}"/>
              </a:ext>
            </a:extLst>
          </p:cNvPr>
          <p:cNvSpPr txBox="1"/>
          <p:nvPr/>
        </p:nvSpPr>
        <p:spPr>
          <a:xfrm>
            <a:off x="1410406" y="6505751"/>
            <a:ext cx="8680362" cy="276999"/>
          </a:xfrm>
          <a:prstGeom prst="rect">
            <a:avLst/>
          </a:prstGeom>
          <a:noFill/>
        </p:spPr>
        <p:txBody>
          <a:bodyPr wrap="square" rtlCol="0">
            <a:spAutoFit/>
          </a:bodyPr>
          <a:lstStyle/>
          <a:p>
            <a:r>
              <a:rPr lang="en-GB" sz="1200" dirty="0"/>
              <a:t>Reference “</a:t>
            </a:r>
            <a:r>
              <a:rPr lang="en-GB" sz="1200" dirty="0">
                <a:hlinkClick r:id="rId17"/>
              </a:rPr>
              <a:t>Compendium of sanitation technologies in Emergencies</a:t>
            </a:r>
            <a:r>
              <a:rPr lang="en-GB" sz="1200" dirty="0"/>
              <a:t>”</a:t>
            </a:r>
            <a:endParaRPr lang="en-US" sz="1200" dirty="0"/>
          </a:p>
        </p:txBody>
      </p:sp>
      <p:sp>
        <p:nvSpPr>
          <p:cNvPr id="31" name="Rectangle 30">
            <a:hlinkClick r:id="rId18" action="ppaction://hlinksldjump"/>
            <a:extLst>
              <a:ext uri="{FF2B5EF4-FFF2-40B4-BE49-F238E27FC236}">
                <a16:creationId xmlns:a16="http://schemas.microsoft.com/office/drawing/2014/main" id="{84F4A532-BEF8-41A8-8E29-0071C6D6166D}"/>
              </a:ext>
            </a:extLst>
          </p:cNvPr>
          <p:cNvSpPr/>
          <p:nvPr/>
        </p:nvSpPr>
        <p:spPr>
          <a:xfrm>
            <a:off x="0" y="609332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2" name="Action Button: Go Back or Previous 31">
            <a:hlinkClick r:id="" action="ppaction://hlinkshowjump?jump=previousslide" highlightClick="1"/>
            <a:extLst>
              <a:ext uri="{FF2B5EF4-FFF2-40B4-BE49-F238E27FC236}">
                <a16:creationId xmlns:a16="http://schemas.microsoft.com/office/drawing/2014/main" id="{BC78B417-ED6E-414E-B0DE-EFDC654749E7}"/>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B920AC-F8A2-43C7-82D8-3A7D6C1A2EDB}"/>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5" name="Rectangle 34">
            <a:hlinkClick r:id="rId19" action="ppaction://hlinksldjump"/>
            <a:extLst>
              <a:ext uri="{FF2B5EF4-FFF2-40B4-BE49-F238E27FC236}">
                <a16:creationId xmlns:a16="http://schemas.microsoft.com/office/drawing/2014/main" id="{FBC625B1-CD4C-488E-A4E3-05BC2206F05D}"/>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36" name="Rectangle 35">
            <a:hlinkClick r:id="rId20" action="ppaction://hlinksldjump"/>
            <a:extLst>
              <a:ext uri="{FF2B5EF4-FFF2-40B4-BE49-F238E27FC236}">
                <a16:creationId xmlns:a16="http://schemas.microsoft.com/office/drawing/2014/main" id="{DF71C106-581A-4C27-AEB8-360AEDF87F71}"/>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37" name="Rectangle 36">
            <a:hlinkClick r:id="rId21" action="ppaction://hlinksldjump"/>
            <a:extLst>
              <a:ext uri="{FF2B5EF4-FFF2-40B4-BE49-F238E27FC236}">
                <a16:creationId xmlns:a16="http://schemas.microsoft.com/office/drawing/2014/main" id="{10D5DAA2-E455-4437-A5D7-7242D95A10F8}"/>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39" name="Rectangle 38">
            <a:hlinkClick r:id="rId22" action="ppaction://hlinksldjump"/>
            <a:extLst>
              <a:ext uri="{FF2B5EF4-FFF2-40B4-BE49-F238E27FC236}">
                <a16:creationId xmlns:a16="http://schemas.microsoft.com/office/drawing/2014/main" id="{D2FE5193-28D8-4EEC-8925-D85294EACB51}"/>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28" name="Rectangle 27">
            <a:hlinkClick r:id="rId23" action="ppaction://hlinksldjump"/>
            <a:extLst>
              <a:ext uri="{FF2B5EF4-FFF2-40B4-BE49-F238E27FC236}">
                <a16:creationId xmlns:a16="http://schemas.microsoft.com/office/drawing/2014/main" id="{A4167B51-A53B-463B-A046-7748927C9BA3}"/>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Tree>
    <p:extLst>
      <p:ext uri="{BB962C8B-B14F-4D97-AF65-F5344CB8AC3E}">
        <p14:creationId xmlns:p14="http://schemas.microsoft.com/office/powerpoint/2010/main" val="3272975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5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7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1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E64E79B1-EEDE-4B72-9C61-6EC8F159B4B2}"/>
              </a:ext>
            </a:extLst>
          </p:cNvPr>
          <p:cNvSpPr/>
          <p:nvPr/>
        </p:nvSpPr>
        <p:spPr>
          <a:xfrm>
            <a:off x="69413" y="2616172"/>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Reduced mobility</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2737F9B-361E-43FA-8494-211FB00F7641}"/>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4" name="Rectangle 23">
            <a:hlinkClick r:id="rId17" action="ppaction://hlinksldjump"/>
            <a:extLst>
              <a:ext uri="{FF2B5EF4-FFF2-40B4-BE49-F238E27FC236}">
                <a16:creationId xmlns:a16="http://schemas.microsoft.com/office/drawing/2014/main" id="{9566C6A7-0749-4482-A7E5-335D33143F42}"/>
              </a:ext>
            </a:extLst>
          </p:cNvPr>
          <p:cNvSpPr/>
          <p:nvPr/>
        </p:nvSpPr>
        <p:spPr>
          <a:xfrm>
            <a:off x="69411" y="2793467"/>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5" name="Rectangle 24">
            <a:hlinkClick r:id="rId18" action="ppaction://hlinksldjump"/>
            <a:extLst>
              <a:ext uri="{FF2B5EF4-FFF2-40B4-BE49-F238E27FC236}">
                <a16:creationId xmlns:a16="http://schemas.microsoft.com/office/drawing/2014/main" id="{6BFF2F62-C6B1-4ECC-BA53-8BB7D3203DEE}"/>
              </a:ext>
            </a:extLst>
          </p:cNvPr>
          <p:cNvSpPr/>
          <p:nvPr/>
        </p:nvSpPr>
        <p:spPr>
          <a:xfrm>
            <a:off x="69411" y="2966185"/>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83A9E2CF-822F-4753-B43E-7C3314127D31}"/>
              </a:ext>
            </a:extLst>
          </p:cNvPr>
          <p:cNvSpPr txBox="1"/>
          <p:nvPr/>
        </p:nvSpPr>
        <p:spPr>
          <a:xfrm>
            <a:off x="2011904" y="6255562"/>
            <a:ext cx="4754880" cy="276999"/>
          </a:xfrm>
          <a:prstGeom prst="rect">
            <a:avLst/>
          </a:prstGeom>
          <a:noFill/>
        </p:spPr>
        <p:txBody>
          <a:bodyPr wrap="square" rtlCol="0">
            <a:spAutoFit/>
          </a:bodyPr>
          <a:lstStyle/>
          <a:p>
            <a:r>
              <a:rPr lang="en-GB" sz="1200" dirty="0"/>
              <a:t>Reference: WaterAid – </a:t>
            </a:r>
            <a:r>
              <a:rPr lang="en-GB" sz="1200" dirty="0">
                <a:hlinkClick r:id="rId19"/>
              </a:rPr>
              <a:t>Compendium of accessible WASH technologies</a:t>
            </a:r>
            <a:endParaRPr lang="en-US" sz="1200" dirty="0"/>
          </a:p>
        </p:txBody>
      </p:sp>
      <p:sp>
        <p:nvSpPr>
          <p:cNvPr id="27" name="Rectangle 26">
            <a:hlinkClick r:id="rId20" action="ppaction://hlinksldjump"/>
            <a:extLst>
              <a:ext uri="{FF2B5EF4-FFF2-40B4-BE49-F238E27FC236}">
                <a16:creationId xmlns:a16="http://schemas.microsoft.com/office/drawing/2014/main" id="{279DD51C-7F73-4612-965F-F34515BCD51E}"/>
              </a:ext>
            </a:extLst>
          </p:cNvPr>
          <p:cNvSpPr/>
          <p:nvPr/>
        </p:nvSpPr>
        <p:spPr>
          <a:xfrm>
            <a:off x="0" y="586911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5A629219-D0AB-47FE-BD88-4582F2C6CD93}"/>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1/5</a:t>
            </a:r>
            <a:endParaRPr lang="en-US" sz="900" dirty="0"/>
          </a:p>
        </p:txBody>
      </p:sp>
      <p:sp>
        <p:nvSpPr>
          <p:cNvPr id="28" name="Action Button: Go Forward or Next 27">
            <a:hlinkClick r:id="" action="ppaction://hlinkshowjump?jump=nextslide" highlightClick="1"/>
            <a:extLst>
              <a:ext uri="{FF2B5EF4-FFF2-40B4-BE49-F238E27FC236}">
                <a16:creationId xmlns:a16="http://schemas.microsoft.com/office/drawing/2014/main" id="{730C6757-E870-4B62-926F-9B13C3E28A41}"/>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21" action="ppaction://hlinksldjump" highlightClick="1"/>
            <a:extLst>
              <a:ext uri="{FF2B5EF4-FFF2-40B4-BE49-F238E27FC236}">
                <a16:creationId xmlns:a16="http://schemas.microsoft.com/office/drawing/2014/main" id="{0EF31BFD-6522-4488-8FC8-D0C56D65194E}"/>
              </a:ext>
            </a:extLst>
          </p:cNvPr>
          <p:cNvSpPr/>
          <p:nvPr/>
        </p:nvSpPr>
        <p:spPr>
          <a:xfrm>
            <a:off x="11212110" y="0"/>
            <a:ext cx="343318" cy="291312"/>
          </a:xfrm>
          <a:prstGeom prst="actionButtonEn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4CA43905-4F2A-41E8-9772-2A6A476FBB8C}"/>
              </a:ext>
            </a:extLst>
          </p:cNvPr>
          <p:cNvSpPr/>
          <p:nvPr/>
        </p:nvSpPr>
        <p:spPr>
          <a:xfrm>
            <a:off x="2192940" y="1068145"/>
            <a:ext cx="944872" cy="4611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Siting</a:t>
            </a:r>
            <a:endParaRPr lang="en-US" dirty="0"/>
          </a:p>
        </p:txBody>
      </p:sp>
      <p:sp>
        <p:nvSpPr>
          <p:cNvPr id="31" name="Rectangle: Rounded Corners 30">
            <a:extLst>
              <a:ext uri="{FF2B5EF4-FFF2-40B4-BE49-F238E27FC236}">
                <a16:creationId xmlns:a16="http://schemas.microsoft.com/office/drawing/2014/main" id="{191FFF05-6D9B-4B9E-AA6A-30499F263C2C}"/>
              </a:ext>
            </a:extLst>
          </p:cNvPr>
          <p:cNvSpPr/>
          <p:nvPr/>
        </p:nvSpPr>
        <p:spPr>
          <a:xfrm>
            <a:off x="5287563" y="1321115"/>
            <a:ext cx="1512296" cy="4611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Path to toilet</a:t>
            </a:r>
            <a:endParaRPr lang="en-US" dirty="0"/>
          </a:p>
        </p:txBody>
      </p:sp>
      <p:sp>
        <p:nvSpPr>
          <p:cNvPr id="32" name="Rectangle: Rounded Corners 31">
            <a:extLst>
              <a:ext uri="{FF2B5EF4-FFF2-40B4-BE49-F238E27FC236}">
                <a16:creationId xmlns:a16="http://schemas.microsoft.com/office/drawing/2014/main" id="{DB5C3A0A-4236-4F68-BA91-210A3B50056E}"/>
              </a:ext>
            </a:extLst>
          </p:cNvPr>
          <p:cNvSpPr/>
          <p:nvPr/>
        </p:nvSpPr>
        <p:spPr>
          <a:xfrm>
            <a:off x="8448081" y="1595615"/>
            <a:ext cx="1228642" cy="4611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Entrance</a:t>
            </a:r>
            <a:endParaRPr lang="en-US" dirty="0"/>
          </a:p>
        </p:txBody>
      </p:sp>
      <p:sp>
        <p:nvSpPr>
          <p:cNvPr id="33" name="TextBox 32">
            <a:extLst>
              <a:ext uri="{FF2B5EF4-FFF2-40B4-BE49-F238E27FC236}">
                <a16:creationId xmlns:a16="http://schemas.microsoft.com/office/drawing/2014/main" id="{7227F52F-691A-44A5-B76E-D2A80C20901E}"/>
              </a:ext>
            </a:extLst>
          </p:cNvPr>
          <p:cNvSpPr txBox="1"/>
          <p:nvPr/>
        </p:nvSpPr>
        <p:spPr>
          <a:xfrm>
            <a:off x="1564609" y="1721767"/>
            <a:ext cx="2366486"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No more than 15 m from household (with member with reduced mobility)</a:t>
            </a:r>
            <a:endParaRPr lang="en-US" sz="14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7F1D4C7-332C-44C0-999B-3824EFCC5775}"/>
              </a:ext>
            </a:extLst>
          </p:cNvPr>
          <p:cNvSpPr/>
          <p:nvPr/>
        </p:nvSpPr>
        <p:spPr>
          <a:xfrm>
            <a:off x="8316540" y="2380310"/>
            <a:ext cx="2614357" cy="1169551"/>
          </a:xfrm>
          <a:prstGeom prst="rect">
            <a:avLst/>
          </a:prstGeom>
        </p:spPr>
        <p:txBody>
          <a:bodyPr wrap="square">
            <a:spAutoFit/>
          </a:bodyPr>
          <a:lstStyle/>
          <a:p>
            <a:r>
              <a:rPr lang="en-GB" sz="1400" b="1" dirty="0">
                <a:latin typeface="Arial" panose="020B0604020202020204" pitchFamily="34" charset="0"/>
              </a:rPr>
              <a:t>Entrances must be: </a:t>
            </a:r>
            <a:r>
              <a:rPr lang="en-GB" sz="1400" dirty="0">
                <a:latin typeface="Arial" panose="020B0604020202020204" pitchFamily="34" charset="0"/>
              </a:rPr>
              <a:t>a) wide enough (wheelchair width + 20cm), and b) level enough (minimal or no difference between outside and inside) </a:t>
            </a:r>
            <a:endParaRPr lang="en-US" sz="1400" dirty="0"/>
          </a:p>
        </p:txBody>
      </p:sp>
      <p:sp>
        <p:nvSpPr>
          <p:cNvPr id="35" name="Rectangle 34">
            <a:extLst>
              <a:ext uri="{FF2B5EF4-FFF2-40B4-BE49-F238E27FC236}">
                <a16:creationId xmlns:a16="http://schemas.microsoft.com/office/drawing/2014/main" id="{2D75DBDF-CBDA-4E30-BBC1-725B326EFDE0}"/>
              </a:ext>
            </a:extLst>
          </p:cNvPr>
          <p:cNvSpPr/>
          <p:nvPr/>
        </p:nvSpPr>
        <p:spPr>
          <a:xfrm>
            <a:off x="5165410" y="1994514"/>
            <a:ext cx="2366487" cy="1169551"/>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everyone, especially users with a visual impairment and with physical impairments, including wheelchair users. </a:t>
            </a:r>
            <a:endParaRPr lang="en-US" sz="1400" dirty="0"/>
          </a:p>
        </p:txBody>
      </p:sp>
      <p:sp>
        <p:nvSpPr>
          <p:cNvPr id="36" name="Rectangle 35">
            <a:extLst>
              <a:ext uri="{FF2B5EF4-FFF2-40B4-BE49-F238E27FC236}">
                <a16:creationId xmlns:a16="http://schemas.microsoft.com/office/drawing/2014/main" id="{4A884398-4AE3-4277-A9C5-6613C060A717}"/>
              </a:ext>
            </a:extLst>
          </p:cNvPr>
          <p:cNvSpPr/>
          <p:nvPr/>
        </p:nvSpPr>
        <p:spPr>
          <a:xfrm>
            <a:off x="5146891" y="3631644"/>
            <a:ext cx="2614357" cy="1015663"/>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cs typeface="Arial" panose="020B0604020202020204" pitchFamily="34" charset="0"/>
              </a:rPr>
              <a:t>Guide string from house to latrine and bath shelter </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Clear, level path, lined with rocks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Landmark posts made from local materials </a:t>
            </a:r>
            <a:r>
              <a:rPr lang="en-GB" sz="1200" dirty="0"/>
              <a:t>	</a:t>
            </a:r>
          </a:p>
        </p:txBody>
      </p:sp>
      <p:pic>
        <p:nvPicPr>
          <p:cNvPr id="37" name="Picture 36">
            <a:extLst>
              <a:ext uri="{FF2B5EF4-FFF2-40B4-BE49-F238E27FC236}">
                <a16:creationId xmlns:a16="http://schemas.microsoft.com/office/drawing/2014/main" id="{B3A1A34D-9769-4E95-B310-B1BDF4C8225C}"/>
              </a:ext>
            </a:extLst>
          </p:cNvPr>
          <p:cNvPicPr>
            <a:picLocks noChangeAspect="1"/>
          </p:cNvPicPr>
          <p:nvPr/>
        </p:nvPicPr>
        <p:blipFill>
          <a:blip r:embed="rId22"/>
          <a:stretch>
            <a:fillRect/>
          </a:stretch>
        </p:blipFill>
        <p:spPr>
          <a:xfrm>
            <a:off x="1540752" y="2779741"/>
            <a:ext cx="2848592" cy="1851586"/>
          </a:xfrm>
          <a:prstGeom prst="rect">
            <a:avLst/>
          </a:prstGeom>
        </p:spPr>
      </p:pic>
      <p:pic>
        <p:nvPicPr>
          <p:cNvPr id="38" name="Picture 37">
            <a:extLst>
              <a:ext uri="{FF2B5EF4-FFF2-40B4-BE49-F238E27FC236}">
                <a16:creationId xmlns:a16="http://schemas.microsoft.com/office/drawing/2014/main" id="{9CA1B443-6DBD-47A8-A4CA-44F01049E193}"/>
              </a:ext>
            </a:extLst>
          </p:cNvPr>
          <p:cNvPicPr>
            <a:picLocks noChangeAspect="1"/>
          </p:cNvPicPr>
          <p:nvPr/>
        </p:nvPicPr>
        <p:blipFill>
          <a:blip r:embed="rId23"/>
          <a:stretch>
            <a:fillRect/>
          </a:stretch>
        </p:blipFill>
        <p:spPr>
          <a:xfrm>
            <a:off x="2750603" y="4482988"/>
            <a:ext cx="2414807" cy="1789544"/>
          </a:xfrm>
          <a:prstGeom prst="rect">
            <a:avLst/>
          </a:prstGeom>
        </p:spPr>
      </p:pic>
      <p:sp>
        <p:nvSpPr>
          <p:cNvPr id="39" name="Rectangle 38">
            <a:extLst>
              <a:ext uri="{FF2B5EF4-FFF2-40B4-BE49-F238E27FC236}">
                <a16:creationId xmlns:a16="http://schemas.microsoft.com/office/drawing/2014/main" id="{4250B9DE-F4CA-485C-8290-0B92A7956B2C}"/>
              </a:ext>
            </a:extLst>
          </p:cNvPr>
          <p:cNvSpPr/>
          <p:nvPr/>
        </p:nvSpPr>
        <p:spPr>
          <a:xfrm>
            <a:off x="8295682" y="4022052"/>
            <a:ext cx="2762082" cy="1938992"/>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Wide and level entrance to allow wheelchair access or user with helper. Rammed earth floor.</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Latrine with level concrete entrance, wide enough for a wheelchair user</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Level concrete threshold with raised cement mound to reduce flooding. Mound is rounded for wheelchair access. 	</a:t>
            </a:r>
          </a:p>
        </p:txBody>
      </p:sp>
      <p:sp>
        <p:nvSpPr>
          <p:cNvPr id="40" name="Rectangle 39">
            <a:extLst>
              <a:ext uri="{FF2B5EF4-FFF2-40B4-BE49-F238E27FC236}">
                <a16:creationId xmlns:a16="http://schemas.microsoft.com/office/drawing/2014/main" id="{6F38E58D-F46B-44BE-BFC0-E32ED2F2D38F}"/>
              </a:ext>
            </a:extLst>
          </p:cNvPr>
          <p:cNvSpPr/>
          <p:nvPr/>
        </p:nvSpPr>
        <p:spPr>
          <a:xfrm>
            <a:off x="1715512" y="102037"/>
            <a:ext cx="1867627"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Reduced Mobility</a:t>
            </a:r>
            <a:endParaRPr lang="en-US" dirty="0"/>
          </a:p>
        </p:txBody>
      </p:sp>
    </p:spTree>
    <p:extLst>
      <p:ext uri="{BB962C8B-B14F-4D97-AF65-F5344CB8AC3E}">
        <p14:creationId xmlns:p14="http://schemas.microsoft.com/office/powerpoint/2010/main" val="376951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5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7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1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E64E79B1-EEDE-4B72-9C61-6EC8F159B4B2}"/>
              </a:ext>
            </a:extLst>
          </p:cNvPr>
          <p:cNvSpPr/>
          <p:nvPr/>
        </p:nvSpPr>
        <p:spPr>
          <a:xfrm>
            <a:off x="69413" y="2616172"/>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Reduced mobility</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2737F9B-361E-43FA-8494-211FB00F7641}"/>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4" name="Rectangle 23">
            <a:hlinkClick r:id="rId17" action="ppaction://hlinksldjump"/>
            <a:extLst>
              <a:ext uri="{FF2B5EF4-FFF2-40B4-BE49-F238E27FC236}">
                <a16:creationId xmlns:a16="http://schemas.microsoft.com/office/drawing/2014/main" id="{9566C6A7-0749-4482-A7E5-335D33143F42}"/>
              </a:ext>
            </a:extLst>
          </p:cNvPr>
          <p:cNvSpPr/>
          <p:nvPr/>
        </p:nvSpPr>
        <p:spPr>
          <a:xfrm>
            <a:off x="69411" y="2793467"/>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5" name="Rectangle 24">
            <a:hlinkClick r:id="rId18" action="ppaction://hlinksldjump"/>
            <a:extLst>
              <a:ext uri="{FF2B5EF4-FFF2-40B4-BE49-F238E27FC236}">
                <a16:creationId xmlns:a16="http://schemas.microsoft.com/office/drawing/2014/main" id="{6BFF2F62-C6B1-4ECC-BA53-8BB7D3203DEE}"/>
              </a:ext>
            </a:extLst>
          </p:cNvPr>
          <p:cNvSpPr/>
          <p:nvPr/>
        </p:nvSpPr>
        <p:spPr>
          <a:xfrm>
            <a:off x="69411" y="2966185"/>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83A9E2CF-822F-4753-B43E-7C3314127D31}"/>
              </a:ext>
            </a:extLst>
          </p:cNvPr>
          <p:cNvSpPr txBox="1"/>
          <p:nvPr/>
        </p:nvSpPr>
        <p:spPr>
          <a:xfrm>
            <a:off x="2033634" y="6157253"/>
            <a:ext cx="4754880" cy="276999"/>
          </a:xfrm>
          <a:prstGeom prst="rect">
            <a:avLst/>
          </a:prstGeom>
          <a:noFill/>
        </p:spPr>
        <p:txBody>
          <a:bodyPr wrap="square" rtlCol="0">
            <a:spAutoFit/>
          </a:bodyPr>
          <a:lstStyle/>
          <a:p>
            <a:r>
              <a:rPr lang="en-GB" sz="1200" dirty="0"/>
              <a:t>Reference: WaterAid – </a:t>
            </a:r>
            <a:r>
              <a:rPr lang="en-GB" sz="1200" dirty="0">
                <a:hlinkClick r:id="rId19"/>
              </a:rPr>
              <a:t>Compendium of accessible WASH technologies</a:t>
            </a:r>
            <a:endParaRPr lang="en-US" sz="1200" dirty="0"/>
          </a:p>
        </p:txBody>
      </p:sp>
      <p:sp>
        <p:nvSpPr>
          <p:cNvPr id="27" name="Rectangle 26">
            <a:hlinkClick r:id="rId20" action="ppaction://hlinksldjump"/>
            <a:extLst>
              <a:ext uri="{FF2B5EF4-FFF2-40B4-BE49-F238E27FC236}">
                <a16:creationId xmlns:a16="http://schemas.microsoft.com/office/drawing/2014/main" id="{279DD51C-7F73-4612-965F-F34515BCD51E}"/>
              </a:ext>
            </a:extLst>
          </p:cNvPr>
          <p:cNvSpPr/>
          <p:nvPr/>
        </p:nvSpPr>
        <p:spPr>
          <a:xfrm>
            <a:off x="0" y="586911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108A393B-09BD-40F9-94F8-0719181E98CC}"/>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2/5</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E5633792-535B-43D2-89E4-09C949711A01}"/>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21" action="ppaction://hlinksldjump" highlightClick="1"/>
            <a:extLst>
              <a:ext uri="{FF2B5EF4-FFF2-40B4-BE49-F238E27FC236}">
                <a16:creationId xmlns:a16="http://schemas.microsoft.com/office/drawing/2014/main" id="{839F5107-87E8-4C88-A147-C6F4CBB33D7A}"/>
              </a:ext>
            </a:extLst>
          </p:cNvPr>
          <p:cNvSpPr/>
          <p:nvPr/>
        </p:nvSpPr>
        <p:spPr>
          <a:xfrm>
            <a:off x="9491035" y="0"/>
            <a:ext cx="413616" cy="291313"/>
          </a:xfrm>
          <a:prstGeom prst="actionButtonBeginning">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4CA7DD4A-6C5B-4C06-8C78-97B0AD0B054B}"/>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22" action="ppaction://hlinksldjump" highlightClick="1"/>
            <a:extLst>
              <a:ext uri="{FF2B5EF4-FFF2-40B4-BE49-F238E27FC236}">
                <a16:creationId xmlns:a16="http://schemas.microsoft.com/office/drawing/2014/main" id="{A79C3B56-B09A-483D-8EA5-3F59BE0A00B5}"/>
              </a:ext>
            </a:extLst>
          </p:cNvPr>
          <p:cNvSpPr/>
          <p:nvPr/>
        </p:nvSpPr>
        <p:spPr>
          <a:xfrm>
            <a:off x="11212110" y="0"/>
            <a:ext cx="343318" cy="291312"/>
          </a:xfrm>
          <a:prstGeom prst="actionButtonEn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29D46129-2129-42D7-89E8-6E880D9758AE}"/>
              </a:ext>
            </a:extLst>
          </p:cNvPr>
          <p:cNvSpPr/>
          <p:nvPr/>
        </p:nvSpPr>
        <p:spPr>
          <a:xfrm>
            <a:off x="2516623" y="423748"/>
            <a:ext cx="944872" cy="46119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Door</a:t>
            </a:r>
            <a:endParaRPr lang="en-US" dirty="0"/>
          </a:p>
        </p:txBody>
      </p:sp>
      <p:sp>
        <p:nvSpPr>
          <p:cNvPr id="34" name="Rectangle: Rounded Corners 33">
            <a:extLst>
              <a:ext uri="{FF2B5EF4-FFF2-40B4-BE49-F238E27FC236}">
                <a16:creationId xmlns:a16="http://schemas.microsoft.com/office/drawing/2014/main" id="{B184294B-317C-46F5-A2BF-8F7B4508DD2C}"/>
              </a:ext>
            </a:extLst>
          </p:cNvPr>
          <p:cNvSpPr/>
          <p:nvPr/>
        </p:nvSpPr>
        <p:spPr>
          <a:xfrm>
            <a:off x="7225084" y="808507"/>
            <a:ext cx="2533208" cy="6298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Door handles and closing mechanisms</a:t>
            </a:r>
            <a:endParaRPr lang="en-US" dirty="0"/>
          </a:p>
        </p:txBody>
      </p:sp>
      <p:sp>
        <p:nvSpPr>
          <p:cNvPr id="17" name="Rectangle 16">
            <a:extLst>
              <a:ext uri="{FF2B5EF4-FFF2-40B4-BE49-F238E27FC236}">
                <a16:creationId xmlns:a16="http://schemas.microsoft.com/office/drawing/2014/main" id="{98D1F2D1-C3D0-4A89-B65C-457057A2323F}"/>
              </a:ext>
            </a:extLst>
          </p:cNvPr>
          <p:cNvSpPr/>
          <p:nvPr/>
        </p:nvSpPr>
        <p:spPr>
          <a:xfrm>
            <a:off x="2033634" y="1122752"/>
            <a:ext cx="3500614" cy="738664"/>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users with mobility devices, a helper, or carrying a small child, or people who are overweight. </a:t>
            </a:r>
            <a:endParaRPr lang="en-US" sz="1400" dirty="0"/>
          </a:p>
        </p:txBody>
      </p:sp>
      <p:sp>
        <p:nvSpPr>
          <p:cNvPr id="19" name="Rectangle 18">
            <a:extLst>
              <a:ext uri="{FF2B5EF4-FFF2-40B4-BE49-F238E27FC236}">
                <a16:creationId xmlns:a16="http://schemas.microsoft.com/office/drawing/2014/main" id="{26E3C7F4-D4DA-4A11-947E-09B2BEDDC6ED}"/>
              </a:ext>
            </a:extLst>
          </p:cNvPr>
          <p:cNvSpPr/>
          <p:nvPr/>
        </p:nvSpPr>
        <p:spPr>
          <a:xfrm>
            <a:off x="1793734" y="2339475"/>
            <a:ext cx="3740514" cy="1200329"/>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Latrine with a curtain for privacy made of light cloth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Outward-opening tin door on wooden frame. Raised platform edge acts as a door stop</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Outward-opening wooden double doors with a latch on outside to keep closed</a:t>
            </a:r>
          </a:p>
        </p:txBody>
      </p:sp>
      <p:sp>
        <p:nvSpPr>
          <p:cNvPr id="35" name="Rectangle 34">
            <a:extLst>
              <a:ext uri="{FF2B5EF4-FFF2-40B4-BE49-F238E27FC236}">
                <a16:creationId xmlns:a16="http://schemas.microsoft.com/office/drawing/2014/main" id="{BCF8EF52-7B6B-4248-B017-AA2EBFE5DA86}"/>
              </a:ext>
            </a:extLst>
          </p:cNvPr>
          <p:cNvSpPr/>
          <p:nvPr/>
        </p:nvSpPr>
        <p:spPr>
          <a:xfrm>
            <a:off x="7119479" y="1675684"/>
            <a:ext cx="3630627" cy="523220"/>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everyone, especially women and girls </a:t>
            </a:r>
            <a:endParaRPr lang="en-US" sz="1400" dirty="0"/>
          </a:p>
        </p:txBody>
      </p:sp>
      <p:sp>
        <p:nvSpPr>
          <p:cNvPr id="36" name="Rectangle 35">
            <a:extLst>
              <a:ext uri="{FF2B5EF4-FFF2-40B4-BE49-F238E27FC236}">
                <a16:creationId xmlns:a16="http://schemas.microsoft.com/office/drawing/2014/main" id="{B18449FE-BC3F-43ED-940F-0FEF08729A77}"/>
              </a:ext>
            </a:extLst>
          </p:cNvPr>
          <p:cNvSpPr/>
          <p:nvPr/>
        </p:nvSpPr>
        <p:spPr>
          <a:xfrm>
            <a:off x="6986768" y="2314944"/>
            <a:ext cx="3609752" cy="1384995"/>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Horizontal handrail the full width of the door on the inside. Internal bolt. </a:t>
            </a:r>
            <a:r>
              <a:rPr lang="en-GB" dirty="0">
                <a:solidFill>
                  <a:srgbClr val="000000"/>
                </a:solidFill>
                <a:latin typeface="Arial" panose="020B0604020202020204" pitchFamily="34" charset="0"/>
              </a:rPr>
              <a:t>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Carved wooden handle nailed to the inside of the door</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Metal hook and eye on inside of door</a:t>
            </a:r>
          </a:p>
          <a:p>
            <a:pPr marL="171450" indent="-171450">
              <a:buFont typeface="Arial" panose="020B0604020202020204" pitchFamily="34" charset="0"/>
              <a:buChar char="•"/>
            </a:pPr>
            <a:endParaRPr lang="en-GB" dirty="0">
              <a:solidFill>
                <a:srgbClr val="000000"/>
              </a:solidFill>
              <a:latin typeface="Arial" panose="020B0604020202020204" pitchFamily="34" charset="0"/>
            </a:endParaRPr>
          </a:p>
        </p:txBody>
      </p:sp>
      <p:pic>
        <p:nvPicPr>
          <p:cNvPr id="39" name="Picture 38">
            <a:extLst>
              <a:ext uri="{FF2B5EF4-FFF2-40B4-BE49-F238E27FC236}">
                <a16:creationId xmlns:a16="http://schemas.microsoft.com/office/drawing/2014/main" id="{AF96C62D-5B62-4F8E-A87B-F446BA9D6F62}"/>
              </a:ext>
            </a:extLst>
          </p:cNvPr>
          <p:cNvPicPr>
            <a:picLocks noChangeAspect="1"/>
          </p:cNvPicPr>
          <p:nvPr/>
        </p:nvPicPr>
        <p:blipFill>
          <a:blip r:embed="rId23"/>
          <a:stretch>
            <a:fillRect/>
          </a:stretch>
        </p:blipFill>
        <p:spPr>
          <a:xfrm>
            <a:off x="6547491" y="3812598"/>
            <a:ext cx="1939679" cy="1568251"/>
          </a:xfrm>
          <a:prstGeom prst="rect">
            <a:avLst/>
          </a:prstGeom>
        </p:spPr>
      </p:pic>
      <p:pic>
        <p:nvPicPr>
          <p:cNvPr id="40" name="Picture 39">
            <a:extLst>
              <a:ext uri="{FF2B5EF4-FFF2-40B4-BE49-F238E27FC236}">
                <a16:creationId xmlns:a16="http://schemas.microsoft.com/office/drawing/2014/main" id="{4D6FA756-7583-4A8C-9174-AA2719A5041C}"/>
              </a:ext>
            </a:extLst>
          </p:cNvPr>
          <p:cNvPicPr>
            <a:picLocks noChangeAspect="1"/>
          </p:cNvPicPr>
          <p:nvPr/>
        </p:nvPicPr>
        <p:blipFill>
          <a:blip r:embed="rId24"/>
          <a:stretch>
            <a:fillRect/>
          </a:stretch>
        </p:blipFill>
        <p:spPr>
          <a:xfrm>
            <a:off x="8623959" y="4083937"/>
            <a:ext cx="1563914" cy="1833876"/>
          </a:xfrm>
          <a:prstGeom prst="rect">
            <a:avLst/>
          </a:prstGeom>
        </p:spPr>
      </p:pic>
      <p:pic>
        <p:nvPicPr>
          <p:cNvPr id="41" name="Picture 40">
            <a:extLst>
              <a:ext uri="{FF2B5EF4-FFF2-40B4-BE49-F238E27FC236}">
                <a16:creationId xmlns:a16="http://schemas.microsoft.com/office/drawing/2014/main" id="{90752376-C31C-41C1-A7C9-7AE9D089AC98}"/>
              </a:ext>
            </a:extLst>
          </p:cNvPr>
          <p:cNvPicPr>
            <a:picLocks noChangeAspect="1"/>
          </p:cNvPicPr>
          <p:nvPr/>
        </p:nvPicPr>
        <p:blipFill>
          <a:blip r:embed="rId25"/>
          <a:stretch>
            <a:fillRect/>
          </a:stretch>
        </p:blipFill>
        <p:spPr>
          <a:xfrm>
            <a:off x="10082676" y="4875978"/>
            <a:ext cx="1894024" cy="1584795"/>
          </a:xfrm>
          <a:prstGeom prst="rect">
            <a:avLst/>
          </a:prstGeom>
        </p:spPr>
      </p:pic>
      <p:pic>
        <p:nvPicPr>
          <p:cNvPr id="42" name="Picture 41">
            <a:extLst>
              <a:ext uri="{FF2B5EF4-FFF2-40B4-BE49-F238E27FC236}">
                <a16:creationId xmlns:a16="http://schemas.microsoft.com/office/drawing/2014/main" id="{4331F04A-DD75-4AC9-9195-BFD795A46721}"/>
              </a:ext>
            </a:extLst>
          </p:cNvPr>
          <p:cNvPicPr>
            <a:picLocks noChangeAspect="1"/>
          </p:cNvPicPr>
          <p:nvPr/>
        </p:nvPicPr>
        <p:blipFill>
          <a:blip r:embed="rId26"/>
          <a:stretch>
            <a:fillRect/>
          </a:stretch>
        </p:blipFill>
        <p:spPr>
          <a:xfrm>
            <a:off x="3156259" y="3830395"/>
            <a:ext cx="1603687" cy="2015747"/>
          </a:xfrm>
          <a:prstGeom prst="rect">
            <a:avLst/>
          </a:prstGeom>
        </p:spPr>
      </p:pic>
      <p:pic>
        <p:nvPicPr>
          <p:cNvPr id="43" name="Picture 42">
            <a:extLst>
              <a:ext uri="{FF2B5EF4-FFF2-40B4-BE49-F238E27FC236}">
                <a16:creationId xmlns:a16="http://schemas.microsoft.com/office/drawing/2014/main" id="{1BC371C4-EB7E-4E0B-944C-7ABD4558956B}"/>
              </a:ext>
            </a:extLst>
          </p:cNvPr>
          <p:cNvPicPr>
            <a:picLocks noChangeAspect="1"/>
          </p:cNvPicPr>
          <p:nvPr/>
        </p:nvPicPr>
        <p:blipFill>
          <a:blip r:embed="rId27"/>
          <a:stretch>
            <a:fillRect/>
          </a:stretch>
        </p:blipFill>
        <p:spPr>
          <a:xfrm>
            <a:off x="4934733" y="4238382"/>
            <a:ext cx="1385889" cy="1934471"/>
          </a:xfrm>
          <a:prstGeom prst="rect">
            <a:avLst/>
          </a:prstGeom>
        </p:spPr>
      </p:pic>
      <p:pic>
        <p:nvPicPr>
          <p:cNvPr id="44" name="Picture 43">
            <a:extLst>
              <a:ext uri="{FF2B5EF4-FFF2-40B4-BE49-F238E27FC236}">
                <a16:creationId xmlns:a16="http://schemas.microsoft.com/office/drawing/2014/main" id="{684E64C7-18B0-4638-ABC8-6F3DA232285B}"/>
              </a:ext>
            </a:extLst>
          </p:cNvPr>
          <p:cNvPicPr>
            <a:picLocks noChangeAspect="1"/>
          </p:cNvPicPr>
          <p:nvPr/>
        </p:nvPicPr>
        <p:blipFill>
          <a:blip r:embed="rId28"/>
          <a:stretch>
            <a:fillRect/>
          </a:stretch>
        </p:blipFill>
        <p:spPr>
          <a:xfrm>
            <a:off x="1242668" y="3533631"/>
            <a:ext cx="1864307" cy="1716527"/>
          </a:xfrm>
          <a:prstGeom prst="rect">
            <a:avLst/>
          </a:prstGeom>
        </p:spPr>
      </p:pic>
    </p:spTree>
    <p:extLst>
      <p:ext uri="{BB962C8B-B14F-4D97-AF65-F5344CB8AC3E}">
        <p14:creationId xmlns:p14="http://schemas.microsoft.com/office/powerpoint/2010/main" val="1028451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5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7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1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E64E79B1-EEDE-4B72-9C61-6EC8F159B4B2}"/>
              </a:ext>
            </a:extLst>
          </p:cNvPr>
          <p:cNvSpPr/>
          <p:nvPr/>
        </p:nvSpPr>
        <p:spPr>
          <a:xfrm>
            <a:off x="69413" y="2616172"/>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Reduced mobility</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2737F9B-361E-43FA-8494-211FB00F7641}"/>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4" name="Rectangle 23">
            <a:hlinkClick r:id="rId17" action="ppaction://hlinksldjump"/>
            <a:extLst>
              <a:ext uri="{FF2B5EF4-FFF2-40B4-BE49-F238E27FC236}">
                <a16:creationId xmlns:a16="http://schemas.microsoft.com/office/drawing/2014/main" id="{9566C6A7-0749-4482-A7E5-335D33143F42}"/>
              </a:ext>
            </a:extLst>
          </p:cNvPr>
          <p:cNvSpPr/>
          <p:nvPr/>
        </p:nvSpPr>
        <p:spPr>
          <a:xfrm>
            <a:off x="69411" y="2793467"/>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5" name="Rectangle 24">
            <a:hlinkClick r:id="rId18" action="ppaction://hlinksldjump"/>
            <a:extLst>
              <a:ext uri="{FF2B5EF4-FFF2-40B4-BE49-F238E27FC236}">
                <a16:creationId xmlns:a16="http://schemas.microsoft.com/office/drawing/2014/main" id="{6BFF2F62-C6B1-4ECC-BA53-8BB7D3203DEE}"/>
              </a:ext>
            </a:extLst>
          </p:cNvPr>
          <p:cNvSpPr/>
          <p:nvPr/>
        </p:nvSpPr>
        <p:spPr>
          <a:xfrm>
            <a:off x="69411" y="2966185"/>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83A9E2CF-822F-4753-B43E-7C3314127D31}"/>
              </a:ext>
            </a:extLst>
          </p:cNvPr>
          <p:cNvSpPr txBox="1"/>
          <p:nvPr/>
        </p:nvSpPr>
        <p:spPr>
          <a:xfrm>
            <a:off x="2033634" y="6157253"/>
            <a:ext cx="4754880" cy="276999"/>
          </a:xfrm>
          <a:prstGeom prst="rect">
            <a:avLst/>
          </a:prstGeom>
          <a:noFill/>
        </p:spPr>
        <p:txBody>
          <a:bodyPr wrap="square" rtlCol="0">
            <a:spAutoFit/>
          </a:bodyPr>
          <a:lstStyle/>
          <a:p>
            <a:r>
              <a:rPr lang="en-GB" sz="1200" dirty="0"/>
              <a:t>Reference: WaterAid – </a:t>
            </a:r>
            <a:r>
              <a:rPr lang="en-GB" sz="1200" dirty="0">
                <a:hlinkClick r:id="rId19"/>
              </a:rPr>
              <a:t>Compendium of accessible WASH technologies</a:t>
            </a:r>
            <a:endParaRPr lang="en-US" sz="1200" dirty="0"/>
          </a:p>
        </p:txBody>
      </p:sp>
      <p:sp>
        <p:nvSpPr>
          <p:cNvPr id="27" name="Rectangle 26">
            <a:hlinkClick r:id="rId20" action="ppaction://hlinksldjump"/>
            <a:extLst>
              <a:ext uri="{FF2B5EF4-FFF2-40B4-BE49-F238E27FC236}">
                <a16:creationId xmlns:a16="http://schemas.microsoft.com/office/drawing/2014/main" id="{279DD51C-7F73-4612-965F-F34515BCD51E}"/>
              </a:ext>
            </a:extLst>
          </p:cNvPr>
          <p:cNvSpPr/>
          <p:nvPr/>
        </p:nvSpPr>
        <p:spPr>
          <a:xfrm>
            <a:off x="0" y="586911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6CF42CE5-CE78-4159-9E47-674B91338CB4}"/>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3/5</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8361A84D-7736-4162-A32E-85B21D972224}"/>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21" action="ppaction://hlinksldjump" highlightClick="1"/>
            <a:extLst>
              <a:ext uri="{FF2B5EF4-FFF2-40B4-BE49-F238E27FC236}">
                <a16:creationId xmlns:a16="http://schemas.microsoft.com/office/drawing/2014/main" id="{EF1E376B-296A-47F9-BE7B-43899D288B13}"/>
              </a:ext>
            </a:extLst>
          </p:cNvPr>
          <p:cNvSpPr/>
          <p:nvPr/>
        </p:nvSpPr>
        <p:spPr>
          <a:xfrm>
            <a:off x="9491035" y="0"/>
            <a:ext cx="413616" cy="291313"/>
          </a:xfrm>
          <a:prstGeom prst="actionButtonBeginning">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64A06EC3-B191-4773-87DC-639715EAD04A}"/>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22" action="ppaction://hlinksldjump" highlightClick="1"/>
            <a:extLst>
              <a:ext uri="{FF2B5EF4-FFF2-40B4-BE49-F238E27FC236}">
                <a16:creationId xmlns:a16="http://schemas.microsoft.com/office/drawing/2014/main" id="{78792ABD-31DC-4250-9067-62D5ECF49EBD}"/>
              </a:ext>
            </a:extLst>
          </p:cNvPr>
          <p:cNvSpPr/>
          <p:nvPr/>
        </p:nvSpPr>
        <p:spPr>
          <a:xfrm>
            <a:off x="11212110" y="0"/>
            <a:ext cx="343318" cy="291312"/>
          </a:xfrm>
          <a:prstGeom prst="actionButtonEn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619D42F2-869F-43A9-9847-845E4CE91A49}"/>
              </a:ext>
            </a:extLst>
          </p:cNvPr>
          <p:cNvSpPr/>
          <p:nvPr/>
        </p:nvSpPr>
        <p:spPr>
          <a:xfrm>
            <a:off x="2905041" y="373489"/>
            <a:ext cx="1343278" cy="6088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Internal space</a:t>
            </a:r>
            <a:endParaRPr lang="en-US" dirty="0"/>
          </a:p>
        </p:txBody>
      </p:sp>
      <p:sp>
        <p:nvSpPr>
          <p:cNvPr id="33" name="Rectangle: Rounded Corners 32">
            <a:extLst>
              <a:ext uri="{FF2B5EF4-FFF2-40B4-BE49-F238E27FC236}">
                <a16:creationId xmlns:a16="http://schemas.microsoft.com/office/drawing/2014/main" id="{B9B2921D-979F-43D9-B71F-C1D3297DAF83}"/>
              </a:ext>
            </a:extLst>
          </p:cNvPr>
          <p:cNvSpPr/>
          <p:nvPr/>
        </p:nvSpPr>
        <p:spPr>
          <a:xfrm>
            <a:off x="8155849" y="1235212"/>
            <a:ext cx="1343278" cy="6088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Floor finish</a:t>
            </a:r>
            <a:endParaRPr lang="en-US" dirty="0"/>
          </a:p>
        </p:txBody>
      </p:sp>
      <p:sp>
        <p:nvSpPr>
          <p:cNvPr id="17" name="Rectangle 16">
            <a:extLst>
              <a:ext uri="{FF2B5EF4-FFF2-40B4-BE49-F238E27FC236}">
                <a16:creationId xmlns:a16="http://schemas.microsoft.com/office/drawing/2014/main" id="{D041A9F8-237F-4C73-BEF4-054F397F0C8B}"/>
              </a:ext>
            </a:extLst>
          </p:cNvPr>
          <p:cNvSpPr/>
          <p:nvPr/>
        </p:nvSpPr>
        <p:spPr>
          <a:xfrm>
            <a:off x="1927403" y="1531057"/>
            <a:ext cx="4424844" cy="1969770"/>
          </a:xfrm>
          <a:prstGeom prst="rect">
            <a:avLst/>
          </a:prstGeom>
        </p:spPr>
        <p:txBody>
          <a:bodyPr wrap="square">
            <a:spAutoFit/>
          </a:bodyPr>
          <a:lstStyle/>
          <a:p>
            <a:r>
              <a:rPr lang="en-GB" sz="1400" b="1" dirty="0">
                <a:latin typeface="Arial" panose="020B0604020202020204" pitchFamily="34" charset="0"/>
              </a:rPr>
              <a:t>Think about: </a:t>
            </a:r>
            <a:r>
              <a:rPr lang="en-GB" sz="1400" dirty="0">
                <a:latin typeface="Arial" panose="020B0604020202020204" pitchFamily="34" charset="0"/>
              </a:rPr>
              <a:t>who will use the toilet, and how much space they will need. </a:t>
            </a:r>
          </a:p>
          <a:p>
            <a:pPr>
              <a:spcAft>
                <a:spcPts val="600"/>
              </a:spcAft>
            </a:pPr>
            <a:r>
              <a:rPr lang="en-GB" sz="1400" dirty="0">
                <a:latin typeface="Arial" panose="020B0604020202020204" pitchFamily="34" charset="0"/>
              </a:rPr>
              <a:t>Level 1: Space for users who can stand and enter using support rails, or blind users. </a:t>
            </a:r>
          </a:p>
          <a:p>
            <a:pPr>
              <a:spcAft>
                <a:spcPts val="600"/>
              </a:spcAft>
            </a:pPr>
            <a:r>
              <a:rPr lang="en-GB" sz="1400" dirty="0">
                <a:latin typeface="Arial" panose="020B0604020202020204" pitchFamily="34" charset="0"/>
              </a:rPr>
              <a:t>Level 2: Additional space for a carer, to use crutches/sticks or to park a wheelchair but not turn. </a:t>
            </a:r>
          </a:p>
          <a:p>
            <a:pPr>
              <a:spcAft>
                <a:spcPts val="600"/>
              </a:spcAft>
            </a:pPr>
            <a:r>
              <a:rPr lang="en-GB" sz="1400" dirty="0">
                <a:latin typeface="Arial" panose="020B0604020202020204" pitchFamily="34" charset="0"/>
              </a:rPr>
              <a:t>Level 3: Space for a wheelchair to enter, shut the door, and turn around inside. </a:t>
            </a:r>
            <a:endParaRPr lang="en-US" sz="1400" dirty="0"/>
          </a:p>
        </p:txBody>
      </p:sp>
      <p:sp>
        <p:nvSpPr>
          <p:cNvPr id="19" name="Rectangle 18">
            <a:extLst>
              <a:ext uri="{FF2B5EF4-FFF2-40B4-BE49-F238E27FC236}">
                <a16:creationId xmlns:a16="http://schemas.microsoft.com/office/drawing/2014/main" id="{3C4D123C-0CB2-4697-939C-E21958A02932}"/>
              </a:ext>
            </a:extLst>
          </p:cNvPr>
          <p:cNvSpPr/>
          <p:nvPr/>
        </p:nvSpPr>
        <p:spPr>
          <a:xfrm>
            <a:off x="7709013" y="2237668"/>
            <a:ext cx="3288063" cy="1169551"/>
          </a:xfrm>
          <a:prstGeom prst="rect">
            <a:avLst/>
          </a:prstGeom>
        </p:spPr>
        <p:txBody>
          <a:bodyPr wrap="square">
            <a:spAutoFit/>
          </a:bodyPr>
          <a:lstStyle/>
          <a:p>
            <a:r>
              <a:rPr lang="en-GB" sz="1400" b="1" dirty="0">
                <a:latin typeface="Arial" panose="020B0604020202020204" pitchFamily="34" charset="0"/>
              </a:rPr>
              <a:t>Think about: </a:t>
            </a:r>
            <a:r>
              <a:rPr lang="en-GB" sz="1400" dirty="0">
                <a:latin typeface="Arial" panose="020B0604020202020204" pitchFamily="34" charset="0"/>
              </a:rPr>
              <a:t>the balance between hygiene and safety. Floors need to be smooth enough to be washed and swept, but not so smooth that they are slippery when wet. </a:t>
            </a:r>
            <a:endParaRPr lang="en-US" sz="1400" dirty="0"/>
          </a:p>
        </p:txBody>
      </p:sp>
      <p:sp>
        <p:nvSpPr>
          <p:cNvPr id="20" name="Rectangle 19">
            <a:extLst>
              <a:ext uri="{FF2B5EF4-FFF2-40B4-BE49-F238E27FC236}">
                <a16:creationId xmlns:a16="http://schemas.microsoft.com/office/drawing/2014/main" id="{FD6BF3E1-F322-419B-BDCA-489511DDCA15}"/>
              </a:ext>
            </a:extLst>
          </p:cNvPr>
          <p:cNvSpPr/>
          <p:nvPr/>
        </p:nvSpPr>
        <p:spPr>
          <a:xfrm>
            <a:off x="1718748" y="3684384"/>
            <a:ext cx="4639433" cy="1200329"/>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Traditional round superstructure, cement seat, wooden handrail each side, curtain for privacy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Entrance corridor, with wall on left in front of latrine and a gap between corridor and toilet</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Spacious toilet cubicle, with drop hole located in the corner to provide maximum usable space 	</a:t>
            </a:r>
          </a:p>
        </p:txBody>
      </p:sp>
      <p:sp>
        <p:nvSpPr>
          <p:cNvPr id="35" name="Rectangle 34">
            <a:extLst>
              <a:ext uri="{FF2B5EF4-FFF2-40B4-BE49-F238E27FC236}">
                <a16:creationId xmlns:a16="http://schemas.microsoft.com/office/drawing/2014/main" id="{81CC3272-B7A3-4933-8F04-A8BC9E07ADA0}"/>
              </a:ext>
            </a:extLst>
          </p:cNvPr>
          <p:cNvSpPr/>
          <p:nvPr/>
        </p:nvSpPr>
        <p:spPr>
          <a:xfrm>
            <a:off x="7628092" y="3736292"/>
            <a:ext cx="3174775" cy="1384995"/>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Rammed earth floor without marram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Rammed earth floor made of marram (small stones) and sand; cow dung is smeared over to make it even and smooth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Cement slab, installed level with earth floor around it 	</a:t>
            </a:r>
          </a:p>
        </p:txBody>
      </p:sp>
    </p:spTree>
    <p:extLst>
      <p:ext uri="{BB962C8B-B14F-4D97-AF65-F5344CB8AC3E}">
        <p14:creationId xmlns:p14="http://schemas.microsoft.com/office/powerpoint/2010/main" val="3857497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5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7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1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E64E79B1-EEDE-4B72-9C61-6EC8F159B4B2}"/>
              </a:ext>
            </a:extLst>
          </p:cNvPr>
          <p:cNvSpPr/>
          <p:nvPr/>
        </p:nvSpPr>
        <p:spPr>
          <a:xfrm>
            <a:off x="69413" y="2616172"/>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Reduced mobility</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2737F9B-361E-43FA-8494-211FB00F7641}"/>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4" name="Rectangle 23">
            <a:hlinkClick r:id="rId17" action="ppaction://hlinksldjump"/>
            <a:extLst>
              <a:ext uri="{FF2B5EF4-FFF2-40B4-BE49-F238E27FC236}">
                <a16:creationId xmlns:a16="http://schemas.microsoft.com/office/drawing/2014/main" id="{9566C6A7-0749-4482-A7E5-335D33143F42}"/>
              </a:ext>
            </a:extLst>
          </p:cNvPr>
          <p:cNvSpPr/>
          <p:nvPr/>
        </p:nvSpPr>
        <p:spPr>
          <a:xfrm>
            <a:off x="69411" y="2793467"/>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5" name="Rectangle 24">
            <a:hlinkClick r:id="rId18" action="ppaction://hlinksldjump"/>
            <a:extLst>
              <a:ext uri="{FF2B5EF4-FFF2-40B4-BE49-F238E27FC236}">
                <a16:creationId xmlns:a16="http://schemas.microsoft.com/office/drawing/2014/main" id="{6BFF2F62-C6B1-4ECC-BA53-8BB7D3203DEE}"/>
              </a:ext>
            </a:extLst>
          </p:cNvPr>
          <p:cNvSpPr/>
          <p:nvPr/>
        </p:nvSpPr>
        <p:spPr>
          <a:xfrm>
            <a:off x="69411" y="2966185"/>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83A9E2CF-822F-4753-B43E-7C3314127D31}"/>
              </a:ext>
            </a:extLst>
          </p:cNvPr>
          <p:cNvSpPr txBox="1"/>
          <p:nvPr/>
        </p:nvSpPr>
        <p:spPr>
          <a:xfrm>
            <a:off x="2033634" y="6157253"/>
            <a:ext cx="4754880" cy="276999"/>
          </a:xfrm>
          <a:prstGeom prst="rect">
            <a:avLst/>
          </a:prstGeom>
          <a:noFill/>
        </p:spPr>
        <p:txBody>
          <a:bodyPr wrap="square" rtlCol="0">
            <a:spAutoFit/>
          </a:bodyPr>
          <a:lstStyle/>
          <a:p>
            <a:r>
              <a:rPr lang="en-GB" sz="1200" dirty="0"/>
              <a:t>Reference: WaterAid – </a:t>
            </a:r>
            <a:r>
              <a:rPr lang="en-GB" sz="1200" dirty="0">
                <a:hlinkClick r:id="rId19"/>
              </a:rPr>
              <a:t>Compendium of accessible WASH technologies</a:t>
            </a:r>
            <a:endParaRPr lang="en-US" sz="1200" dirty="0"/>
          </a:p>
        </p:txBody>
      </p:sp>
      <p:sp>
        <p:nvSpPr>
          <p:cNvPr id="27" name="Rectangle 26">
            <a:hlinkClick r:id="rId20" action="ppaction://hlinksldjump"/>
            <a:extLst>
              <a:ext uri="{FF2B5EF4-FFF2-40B4-BE49-F238E27FC236}">
                <a16:creationId xmlns:a16="http://schemas.microsoft.com/office/drawing/2014/main" id="{279DD51C-7F73-4612-965F-F34515BCD51E}"/>
              </a:ext>
            </a:extLst>
          </p:cNvPr>
          <p:cNvSpPr/>
          <p:nvPr/>
        </p:nvSpPr>
        <p:spPr>
          <a:xfrm>
            <a:off x="0" y="586911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6FB24249-715A-4F33-9427-14465AC755C2}"/>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4/5</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3908C512-DB49-4617-9C45-D55E9F42B0D7}"/>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21" action="ppaction://hlinksldjump" highlightClick="1"/>
            <a:extLst>
              <a:ext uri="{FF2B5EF4-FFF2-40B4-BE49-F238E27FC236}">
                <a16:creationId xmlns:a16="http://schemas.microsoft.com/office/drawing/2014/main" id="{615DFADB-161E-491C-A53E-68BDB6463F33}"/>
              </a:ext>
            </a:extLst>
          </p:cNvPr>
          <p:cNvSpPr/>
          <p:nvPr/>
        </p:nvSpPr>
        <p:spPr>
          <a:xfrm>
            <a:off x="9491035" y="0"/>
            <a:ext cx="413616" cy="291313"/>
          </a:xfrm>
          <a:prstGeom prst="actionButtonBeginning">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D95FBFF7-7FA3-4364-9AA5-C523D99EACCA}"/>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22" action="ppaction://hlinksldjump" highlightClick="1"/>
            <a:extLst>
              <a:ext uri="{FF2B5EF4-FFF2-40B4-BE49-F238E27FC236}">
                <a16:creationId xmlns:a16="http://schemas.microsoft.com/office/drawing/2014/main" id="{6F1F7489-C5B0-4357-9A20-0633ED5D2D03}"/>
              </a:ext>
            </a:extLst>
          </p:cNvPr>
          <p:cNvSpPr/>
          <p:nvPr/>
        </p:nvSpPr>
        <p:spPr>
          <a:xfrm>
            <a:off x="11212110" y="0"/>
            <a:ext cx="343318" cy="291312"/>
          </a:xfrm>
          <a:prstGeom prst="actionButtonEn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A8A92DF-C2FB-4792-A6B6-B781F11DE60C}"/>
              </a:ext>
            </a:extLst>
          </p:cNvPr>
          <p:cNvSpPr/>
          <p:nvPr/>
        </p:nvSpPr>
        <p:spPr>
          <a:xfrm>
            <a:off x="2042133" y="256572"/>
            <a:ext cx="1699327" cy="6088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Handrail and support</a:t>
            </a:r>
            <a:endParaRPr lang="en-US" dirty="0"/>
          </a:p>
        </p:txBody>
      </p:sp>
      <p:sp>
        <p:nvSpPr>
          <p:cNvPr id="33" name="Rectangle: Rounded Corners 32">
            <a:extLst>
              <a:ext uri="{FF2B5EF4-FFF2-40B4-BE49-F238E27FC236}">
                <a16:creationId xmlns:a16="http://schemas.microsoft.com/office/drawing/2014/main" id="{C2BC5DA9-98E0-485B-B1B1-B094CF26D42F}"/>
              </a:ext>
            </a:extLst>
          </p:cNvPr>
          <p:cNvSpPr/>
          <p:nvPr/>
        </p:nvSpPr>
        <p:spPr>
          <a:xfrm>
            <a:off x="7455460" y="850271"/>
            <a:ext cx="1699327" cy="6088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Fixed seat pan</a:t>
            </a:r>
            <a:endParaRPr lang="en-US" dirty="0"/>
          </a:p>
        </p:txBody>
      </p:sp>
      <p:sp>
        <p:nvSpPr>
          <p:cNvPr id="17" name="Rectangle 16">
            <a:extLst>
              <a:ext uri="{FF2B5EF4-FFF2-40B4-BE49-F238E27FC236}">
                <a16:creationId xmlns:a16="http://schemas.microsoft.com/office/drawing/2014/main" id="{75F9268D-1BD0-4D2E-B48D-3BF221BDE3BF}"/>
              </a:ext>
            </a:extLst>
          </p:cNvPr>
          <p:cNvSpPr/>
          <p:nvPr/>
        </p:nvSpPr>
        <p:spPr>
          <a:xfrm>
            <a:off x="1476120" y="1113503"/>
            <a:ext cx="3544313" cy="523220"/>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People who are unstable or unable to walk, squat or stand unaided </a:t>
            </a:r>
            <a:endParaRPr lang="en-US" sz="1400" dirty="0"/>
          </a:p>
        </p:txBody>
      </p:sp>
      <p:sp>
        <p:nvSpPr>
          <p:cNvPr id="19" name="Rectangle 18">
            <a:extLst>
              <a:ext uri="{FF2B5EF4-FFF2-40B4-BE49-F238E27FC236}">
                <a16:creationId xmlns:a16="http://schemas.microsoft.com/office/drawing/2014/main" id="{4EDE5767-FFBD-4FDC-ABB0-45B834B923CC}"/>
              </a:ext>
            </a:extLst>
          </p:cNvPr>
          <p:cNvSpPr/>
          <p:nvPr/>
        </p:nvSpPr>
        <p:spPr>
          <a:xfrm>
            <a:off x="1359462" y="1717803"/>
            <a:ext cx="4178188" cy="1661993"/>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Bricks protruding from wall for support to a weak or visually impaired person</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Wooden/ bamboo support rails fixed to floor either in front or on either side of toilet (depending on user’s needs)</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Metal bars (e.g. galvanised iron pipe) fixed to side wall/s of latrine</a:t>
            </a:r>
          </a:p>
          <a:p>
            <a:r>
              <a:rPr lang="en-GB" sz="1200" dirty="0">
                <a:solidFill>
                  <a:srgbClr val="000000"/>
                </a:solidFill>
                <a:latin typeface="Arial" panose="020B0604020202020204" pitchFamily="34" charset="0"/>
              </a:rPr>
              <a:t> </a:t>
            </a:r>
            <a:r>
              <a:rPr lang="en-GB" dirty="0">
                <a:solidFill>
                  <a:srgbClr val="000000"/>
                </a:solidFill>
                <a:latin typeface="Arial" panose="020B0604020202020204" pitchFamily="34" charset="0"/>
              </a:rPr>
              <a:t>	</a:t>
            </a:r>
          </a:p>
        </p:txBody>
      </p:sp>
      <p:sp>
        <p:nvSpPr>
          <p:cNvPr id="34" name="Rectangle 33">
            <a:extLst>
              <a:ext uri="{FF2B5EF4-FFF2-40B4-BE49-F238E27FC236}">
                <a16:creationId xmlns:a16="http://schemas.microsoft.com/office/drawing/2014/main" id="{EAD82494-439B-4898-AB84-421308F77491}"/>
              </a:ext>
            </a:extLst>
          </p:cNvPr>
          <p:cNvSpPr/>
          <p:nvPr/>
        </p:nvSpPr>
        <p:spPr>
          <a:xfrm>
            <a:off x="7110199" y="1763538"/>
            <a:ext cx="4089176" cy="738664"/>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people who have difficulty squatting, including overweight people, pregnant women, older people and disabled people. </a:t>
            </a:r>
            <a:endParaRPr lang="en-US" sz="1400" dirty="0"/>
          </a:p>
        </p:txBody>
      </p:sp>
      <p:sp>
        <p:nvSpPr>
          <p:cNvPr id="35" name="Rectangle 34">
            <a:extLst>
              <a:ext uri="{FF2B5EF4-FFF2-40B4-BE49-F238E27FC236}">
                <a16:creationId xmlns:a16="http://schemas.microsoft.com/office/drawing/2014/main" id="{2CE94804-6C57-47FC-B89F-D419BDF45651}"/>
              </a:ext>
            </a:extLst>
          </p:cNvPr>
          <p:cNvSpPr/>
          <p:nvPr/>
        </p:nvSpPr>
        <p:spPr>
          <a:xfrm>
            <a:off x="7052312" y="2679880"/>
            <a:ext cx="3408904" cy="646331"/>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latin typeface="Arial" panose="020B0604020202020204" pitchFamily="34" charset="0"/>
              </a:rPr>
              <a:t>Twin cement-plastered brick sitting blocks</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Brick seat with a cement screed</a:t>
            </a:r>
          </a:p>
          <a:p>
            <a:pPr marL="171450" indent="-171450">
              <a:buFont typeface="Arial" panose="020B0604020202020204" pitchFamily="34" charset="0"/>
              <a:buChar char="•"/>
            </a:pPr>
            <a:r>
              <a:rPr lang="en-US" sz="1200" dirty="0">
                <a:solidFill>
                  <a:srgbClr val="000000"/>
                </a:solidFill>
                <a:latin typeface="Arial" panose="020B0604020202020204" pitchFamily="34" charset="0"/>
              </a:rPr>
              <a:t> </a:t>
            </a:r>
            <a:r>
              <a:rPr lang="en-GB" sz="1200" dirty="0">
                <a:solidFill>
                  <a:srgbClr val="000000"/>
                </a:solidFill>
                <a:latin typeface="Arial" panose="020B0604020202020204" pitchFamily="34" charset="0"/>
              </a:rPr>
              <a:t>Cement bowl made with mould </a:t>
            </a:r>
            <a:r>
              <a:rPr lang="en-US" sz="1200" dirty="0">
                <a:solidFill>
                  <a:srgbClr val="000000"/>
                </a:solidFill>
                <a:latin typeface="Arial" panose="020B0604020202020204" pitchFamily="34" charset="0"/>
              </a:rPr>
              <a:t>	</a:t>
            </a:r>
          </a:p>
        </p:txBody>
      </p:sp>
      <p:pic>
        <p:nvPicPr>
          <p:cNvPr id="38" name="Picture 37">
            <a:extLst>
              <a:ext uri="{FF2B5EF4-FFF2-40B4-BE49-F238E27FC236}">
                <a16:creationId xmlns:a16="http://schemas.microsoft.com/office/drawing/2014/main" id="{A9505C4D-2590-44CA-A170-7452CEF7E2F5}"/>
              </a:ext>
            </a:extLst>
          </p:cNvPr>
          <p:cNvPicPr>
            <a:picLocks noChangeAspect="1"/>
          </p:cNvPicPr>
          <p:nvPr/>
        </p:nvPicPr>
        <p:blipFill>
          <a:blip r:embed="rId23"/>
          <a:stretch>
            <a:fillRect/>
          </a:stretch>
        </p:blipFill>
        <p:spPr>
          <a:xfrm>
            <a:off x="1073573" y="3254987"/>
            <a:ext cx="1820926" cy="1293272"/>
          </a:xfrm>
          <a:prstGeom prst="rect">
            <a:avLst/>
          </a:prstGeom>
        </p:spPr>
      </p:pic>
      <p:pic>
        <p:nvPicPr>
          <p:cNvPr id="39" name="Picture 38">
            <a:extLst>
              <a:ext uri="{FF2B5EF4-FFF2-40B4-BE49-F238E27FC236}">
                <a16:creationId xmlns:a16="http://schemas.microsoft.com/office/drawing/2014/main" id="{F45915CE-E76F-4FDA-9137-90C008B6F7A6}"/>
              </a:ext>
            </a:extLst>
          </p:cNvPr>
          <p:cNvPicPr>
            <a:picLocks noChangeAspect="1"/>
          </p:cNvPicPr>
          <p:nvPr/>
        </p:nvPicPr>
        <p:blipFill>
          <a:blip r:embed="rId24"/>
          <a:stretch>
            <a:fillRect/>
          </a:stretch>
        </p:blipFill>
        <p:spPr>
          <a:xfrm>
            <a:off x="1649193" y="4681873"/>
            <a:ext cx="1647050" cy="1216135"/>
          </a:xfrm>
          <a:prstGeom prst="rect">
            <a:avLst/>
          </a:prstGeom>
        </p:spPr>
      </p:pic>
      <p:pic>
        <p:nvPicPr>
          <p:cNvPr id="40" name="Picture 39">
            <a:extLst>
              <a:ext uri="{FF2B5EF4-FFF2-40B4-BE49-F238E27FC236}">
                <a16:creationId xmlns:a16="http://schemas.microsoft.com/office/drawing/2014/main" id="{F64C0DE5-D7AB-4FF1-8571-142E7790C6F7}"/>
              </a:ext>
            </a:extLst>
          </p:cNvPr>
          <p:cNvPicPr>
            <a:picLocks noChangeAspect="1"/>
          </p:cNvPicPr>
          <p:nvPr/>
        </p:nvPicPr>
        <p:blipFill>
          <a:blip r:embed="rId25"/>
          <a:stretch>
            <a:fillRect/>
          </a:stretch>
        </p:blipFill>
        <p:spPr>
          <a:xfrm>
            <a:off x="3377614" y="3848623"/>
            <a:ext cx="1633091" cy="1504776"/>
          </a:xfrm>
          <a:prstGeom prst="rect">
            <a:avLst/>
          </a:prstGeom>
        </p:spPr>
      </p:pic>
      <p:pic>
        <p:nvPicPr>
          <p:cNvPr id="41" name="Picture 40">
            <a:extLst>
              <a:ext uri="{FF2B5EF4-FFF2-40B4-BE49-F238E27FC236}">
                <a16:creationId xmlns:a16="http://schemas.microsoft.com/office/drawing/2014/main" id="{438D9F90-743C-41B2-B362-F452AD661054}"/>
              </a:ext>
            </a:extLst>
          </p:cNvPr>
          <p:cNvPicPr>
            <a:picLocks noChangeAspect="1"/>
          </p:cNvPicPr>
          <p:nvPr/>
        </p:nvPicPr>
        <p:blipFill>
          <a:blip r:embed="rId26"/>
          <a:stretch>
            <a:fillRect/>
          </a:stretch>
        </p:blipFill>
        <p:spPr>
          <a:xfrm>
            <a:off x="5103520" y="4674981"/>
            <a:ext cx="1660021" cy="1293272"/>
          </a:xfrm>
          <a:prstGeom prst="rect">
            <a:avLst/>
          </a:prstGeom>
        </p:spPr>
      </p:pic>
      <p:pic>
        <p:nvPicPr>
          <p:cNvPr id="42" name="Picture 41">
            <a:extLst>
              <a:ext uri="{FF2B5EF4-FFF2-40B4-BE49-F238E27FC236}">
                <a16:creationId xmlns:a16="http://schemas.microsoft.com/office/drawing/2014/main" id="{CFA2BE64-FFE3-45CE-BD38-A22690F0224B}"/>
              </a:ext>
            </a:extLst>
          </p:cNvPr>
          <p:cNvPicPr>
            <a:picLocks noChangeAspect="1"/>
          </p:cNvPicPr>
          <p:nvPr/>
        </p:nvPicPr>
        <p:blipFill>
          <a:blip r:embed="rId27"/>
          <a:stretch>
            <a:fillRect/>
          </a:stretch>
        </p:blipFill>
        <p:spPr>
          <a:xfrm>
            <a:off x="7555764" y="3826973"/>
            <a:ext cx="1405419" cy="1932450"/>
          </a:xfrm>
          <a:prstGeom prst="rect">
            <a:avLst/>
          </a:prstGeom>
        </p:spPr>
      </p:pic>
      <p:pic>
        <p:nvPicPr>
          <p:cNvPr id="43" name="Picture 42">
            <a:extLst>
              <a:ext uri="{FF2B5EF4-FFF2-40B4-BE49-F238E27FC236}">
                <a16:creationId xmlns:a16="http://schemas.microsoft.com/office/drawing/2014/main" id="{C3DDBACE-AD78-459F-ADB4-B04EF8A67FEE}"/>
              </a:ext>
            </a:extLst>
          </p:cNvPr>
          <p:cNvPicPr>
            <a:picLocks noChangeAspect="1"/>
          </p:cNvPicPr>
          <p:nvPr/>
        </p:nvPicPr>
        <p:blipFill>
          <a:blip r:embed="rId28"/>
          <a:stretch>
            <a:fillRect/>
          </a:stretch>
        </p:blipFill>
        <p:spPr>
          <a:xfrm>
            <a:off x="9042554" y="4242201"/>
            <a:ext cx="1804268" cy="1628243"/>
          </a:xfrm>
          <a:prstGeom prst="rect">
            <a:avLst/>
          </a:prstGeom>
        </p:spPr>
      </p:pic>
      <p:pic>
        <p:nvPicPr>
          <p:cNvPr id="44" name="Picture 43">
            <a:extLst>
              <a:ext uri="{FF2B5EF4-FFF2-40B4-BE49-F238E27FC236}">
                <a16:creationId xmlns:a16="http://schemas.microsoft.com/office/drawing/2014/main" id="{49C3E556-F955-4EF6-AF49-BBA0BBC0958F}"/>
              </a:ext>
            </a:extLst>
          </p:cNvPr>
          <p:cNvPicPr>
            <a:picLocks noChangeAspect="1"/>
          </p:cNvPicPr>
          <p:nvPr/>
        </p:nvPicPr>
        <p:blipFill>
          <a:blip r:embed="rId29"/>
          <a:stretch>
            <a:fillRect/>
          </a:stretch>
        </p:blipFill>
        <p:spPr>
          <a:xfrm>
            <a:off x="10872549" y="4577115"/>
            <a:ext cx="1365758" cy="1809628"/>
          </a:xfrm>
          <a:prstGeom prst="rect">
            <a:avLst/>
          </a:prstGeom>
        </p:spPr>
      </p:pic>
    </p:spTree>
    <p:extLst>
      <p:ext uri="{BB962C8B-B14F-4D97-AF65-F5344CB8AC3E}">
        <p14:creationId xmlns:p14="http://schemas.microsoft.com/office/powerpoint/2010/main" val="2155822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1"/>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597"/>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7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1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5"/>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E64E79B1-EEDE-4B72-9C61-6EC8F159B4B2}"/>
              </a:ext>
            </a:extLst>
          </p:cNvPr>
          <p:cNvSpPr/>
          <p:nvPr/>
        </p:nvSpPr>
        <p:spPr>
          <a:xfrm>
            <a:off x="69413" y="2616172"/>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Reduced mobility</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2737F9B-361E-43FA-8494-211FB00F7641}"/>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4" name="Rectangle 23">
            <a:hlinkClick r:id="rId17" action="ppaction://hlinksldjump"/>
            <a:extLst>
              <a:ext uri="{FF2B5EF4-FFF2-40B4-BE49-F238E27FC236}">
                <a16:creationId xmlns:a16="http://schemas.microsoft.com/office/drawing/2014/main" id="{9566C6A7-0749-4482-A7E5-335D33143F42}"/>
              </a:ext>
            </a:extLst>
          </p:cNvPr>
          <p:cNvSpPr/>
          <p:nvPr/>
        </p:nvSpPr>
        <p:spPr>
          <a:xfrm>
            <a:off x="69411" y="2793467"/>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5" name="Rectangle 24">
            <a:hlinkClick r:id="rId18" action="ppaction://hlinksldjump"/>
            <a:extLst>
              <a:ext uri="{FF2B5EF4-FFF2-40B4-BE49-F238E27FC236}">
                <a16:creationId xmlns:a16="http://schemas.microsoft.com/office/drawing/2014/main" id="{6BFF2F62-C6B1-4ECC-BA53-8BB7D3203DEE}"/>
              </a:ext>
            </a:extLst>
          </p:cNvPr>
          <p:cNvSpPr/>
          <p:nvPr/>
        </p:nvSpPr>
        <p:spPr>
          <a:xfrm>
            <a:off x="69411" y="2966185"/>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83A9E2CF-822F-4753-B43E-7C3314127D31}"/>
              </a:ext>
            </a:extLst>
          </p:cNvPr>
          <p:cNvSpPr txBox="1"/>
          <p:nvPr/>
        </p:nvSpPr>
        <p:spPr>
          <a:xfrm>
            <a:off x="2033634" y="6157253"/>
            <a:ext cx="4754880" cy="276999"/>
          </a:xfrm>
          <a:prstGeom prst="rect">
            <a:avLst/>
          </a:prstGeom>
          <a:noFill/>
        </p:spPr>
        <p:txBody>
          <a:bodyPr wrap="square" rtlCol="0">
            <a:spAutoFit/>
          </a:bodyPr>
          <a:lstStyle/>
          <a:p>
            <a:r>
              <a:rPr lang="en-GB" sz="1200" dirty="0"/>
              <a:t>Reference: WaterAid – </a:t>
            </a:r>
            <a:r>
              <a:rPr lang="en-GB" sz="1200" dirty="0">
                <a:hlinkClick r:id="rId19"/>
              </a:rPr>
              <a:t>Compendium of accessible WASH technologies</a:t>
            </a:r>
            <a:endParaRPr lang="en-US" sz="1200" dirty="0"/>
          </a:p>
        </p:txBody>
      </p:sp>
      <p:sp>
        <p:nvSpPr>
          <p:cNvPr id="27" name="Rectangle 26">
            <a:hlinkClick r:id="rId20" action="ppaction://hlinksldjump"/>
            <a:extLst>
              <a:ext uri="{FF2B5EF4-FFF2-40B4-BE49-F238E27FC236}">
                <a16:creationId xmlns:a16="http://schemas.microsoft.com/office/drawing/2014/main" id="{279DD51C-7F73-4612-965F-F34515BCD51E}"/>
              </a:ext>
            </a:extLst>
          </p:cNvPr>
          <p:cNvSpPr/>
          <p:nvPr/>
        </p:nvSpPr>
        <p:spPr>
          <a:xfrm>
            <a:off x="0" y="5869115"/>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3" name="Rectangle 22">
            <a:extLst>
              <a:ext uri="{FF2B5EF4-FFF2-40B4-BE49-F238E27FC236}">
                <a16:creationId xmlns:a16="http://schemas.microsoft.com/office/drawing/2014/main" id="{79664426-2A1C-470D-A069-CE0B5479E2EF}"/>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5/5</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EFB48B9C-2E2D-4D97-8EC8-898F96CC0024}"/>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21" action="ppaction://hlinksldjump" highlightClick="1"/>
            <a:extLst>
              <a:ext uri="{FF2B5EF4-FFF2-40B4-BE49-F238E27FC236}">
                <a16:creationId xmlns:a16="http://schemas.microsoft.com/office/drawing/2014/main" id="{696ED253-1810-4AE6-A6A6-84398FD2D241}"/>
              </a:ext>
            </a:extLst>
          </p:cNvPr>
          <p:cNvSpPr/>
          <p:nvPr/>
        </p:nvSpPr>
        <p:spPr>
          <a:xfrm>
            <a:off x="9491035" y="0"/>
            <a:ext cx="413616" cy="291313"/>
          </a:xfrm>
          <a:prstGeom prst="actionButtonBeginning">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9C43D6C5-6E8F-40E5-B353-970153C1F904}"/>
              </a:ext>
            </a:extLst>
          </p:cNvPr>
          <p:cNvSpPr/>
          <p:nvPr/>
        </p:nvSpPr>
        <p:spPr>
          <a:xfrm>
            <a:off x="2155178" y="475609"/>
            <a:ext cx="1699327" cy="6088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Moveable seat </a:t>
            </a:r>
            <a:endParaRPr lang="en-US" dirty="0"/>
          </a:p>
        </p:txBody>
      </p:sp>
      <p:sp>
        <p:nvSpPr>
          <p:cNvPr id="41" name="Rectangle: Rounded Corners 40">
            <a:extLst>
              <a:ext uri="{FF2B5EF4-FFF2-40B4-BE49-F238E27FC236}">
                <a16:creationId xmlns:a16="http://schemas.microsoft.com/office/drawing/2014/main" id="{3DDC375D-3398-4741-8F11-C74D67A63DC7}"/>
              </a:ext>
            </a:extLst>
          </p:cNvPr>
          <p:cNvSpPr/>
          <p:nvPr/>
        </p:nvSpPr>
        <p:spPr>
          <a:xfrm>
            <a:off x="7599768" y="946691"/>
            <a:ext cx="1699327" cy="60883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Commode seat </a:t>
            </a:r>
            <a:endParaRPr lang="en-US" dirty="0"/>
          </a:p>
        </p:txBody>
      </p:sp>
      <p:sp>
        <p:nvSpPr>
          <p:cNvPr id="42" name="Rectangle 41">
            <a:extLst>
              <a:ext uri="{FF2B5EF4-FFF2-40B4-BE49-F238E27FC236}">
                <a16:creationId xmlns:a16="http://schemas.microsoft.com/office/drawing/2014/main" id="{3D31A6AC-BA0A-411B-8E19-5456944C77C8}"/>
              </a:ext>
            </a:extLst>
          </p:cNvPr>
          <p:cNvSpPr/>
          <p:nvPr/>
        </p:nvSpPr>
        <p:spPr>
          <a:xfrm>
            <a:off x="1915116" y="1391638"/>
            <a:ext cx="3466088" cy="968506"/>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users who have difficulty squatting, including overweight people, heavily pregnant women, older people, disabled people </a:t>
            </a:r>
            <a:endParaRPr lang="en-US" sz="1400" dirty="0"/>
          </a:p>
        </p:txBody>
      </p:sp>
      <p:sp>
        <p:nvSpPr>
          <p:cNvPr id="43" name="Rectangle 42">
            <a:extLst>
              <a:ext uri="{FF2B5EF4-FFF2-40B4-BE49-F238E27FC236}">
                <a16:creationId xmlns:a16="http://schemas.microsoft.com/office/drawing/2014/main" id="{350197B3-C705-402C-B831-19437E340432}"/>
              </a:ext>
            </a:extLst>
          </p:cNvPr>
          <p:cNvSpPr/>
          <p:nvPr/>
        </p:nvSpPr>
        <p:spPr>
          <a:xfrm>
            <a:off x="1815150" y="2410708"/>
            <a:ext cx="3967795" cy="1015663"/>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Low wooden or bamboo toilet stool with hole in seat, placed over toilet hole, with or without funnel as a splash guard (see lower image)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Standard varnished wooden chair with hole cut in the seat 	</a:t>
            </a:r>
          </a:p>
        </p:txBody>
      </p:sp>
      <p:pic>
        <p:nvPicPr>
          <p:cNvPr id="45" name="Picture 44">
            <a:extLst>
              <a:ext uri="{FF2B5EF4-FFF2-40B4-BE49-F238E27FC236}">
                <a16:creationId xmlns:a16="http://schemas.microsoft.com/office/drawing/2014/main" id="{2F468D73-2750-4DFA-B506-BB1F3B4C6B08}"/>
              </a:ext>
            </a:extLst>
          </p:cNvPr>
          <p:cNvPicPr>
            <a:picLocks noChangeAspect="1"/>
          </p:cNvPicPr>
          <p:nvPr/>
        </p:nvPicPr>
        <p:blipFill>
          <a:blip r:embed="rId22"/>
          <a:stretch>
            <a:fillRect/>
          </a:stretch>
        </p:blipFill>
        <p:spPr>
          <a:xfrm>
            <a:off x="1297596" y="3544892"/>
            <a:ext cx="1715163" cy="1559240"/>
          </a:xfrm>
          <a:prstGeom prst="rect">
            <a:avLst/>
          </a:prstGeom>
        </p:spPr>
      </p:pic>
      <p:pic>
        <p:nvPicPr>
          <p:cNvPr id="46" name="Picture 45">
            <a:extLst>
              <a:ext uri="{FF2B5EF4-FFF2-40B4-BE49-F238E27FC236}">
                <a16:creationId xmlns:a16="http://schemas.microsoft.com/office/drawing/2014/main" id="{DE29EA73-8389-467E-A556-076AD9113AB8}"/>
              </a:ext>
            </a:extLst>
          </p:cNvPr>
          <p:cNvPicPr>
            <a:picLocks noChangeAspect="1"/>
          </p:cNvPicPr>
          <p:nvPr/>
        </p:nvPicPr>
        <p:blipFill>
          <a:blip r:embed="rId23"/>
          <a:stretch>
            <a:fillRect/>
          </a:stretch>
        </p:blipFill>
        <p:spPr>
          <a:xfrm>
            <a:off x="3012759" y="3986812"/>
            <a:ext cx="1675851" cy="1685160"/>
          </a:xfrm>
          <a:prstGeom prst="rect">
            <a:avLst/>
          </a:prstGeom>
        </p:spPr>
      </p:pic>
      <p:pic>
        <p:nvPicPr>
          <p:cNvPr id="47" name="Picture 46">
            <a:extLst>
              <a:ext uri="{FF2B5EF4-FFF2-40B4-BE49-F238E27FC236}">
                <a16:creationId xmlns:a16="http://schemas.microsoft.com/office/drawing/2014/main" id="{3433D9DE-F8A0-4E04-9E76-11FA766CFA3D}"/>
              </a:ext>
            </a:extLst>
          </p:cNvPr>
          <p:cNvPicPr>
            <a:picLocks noChangeAspect="1"/>
          </p:cNvPicPr>
          <p:nvPr/>
        </p:nvPicPr>
        <p:blipFill>
          <a:blip r:embed="rId24"/>
          <a:stretch>
            <a:fillRect/>
          </a:stretch>
        </p:blipFill>
        <p:spPr>
          <a:xfrm>
            <a:off x="4798024" y="4572153"/>
            <a:ext cx="1654061" cy="1461086"/>
          </a:xfrm>
          <a:prstGeom prst="rect">
            <a:avLst/>
          </a:prstGeom>
        </p:spPr>
      </p:pic>
      <p:pic>
        <p:nvPicPr>
          <p:cNvPr id="48" name="Picture 47">
            <a:extLst>
              <a:ext uri="{FF2B5EF4-FFF2-40B4-BE49-F238E27FC236}">
                <a16:creationId xmlns:a16="http://schemas.microsoft.com/office/drawing/2014/main" id="{94A2767F-A851-492E-B5F5-A081B94F233A}"/>
              </a:ext>
            </a:extLst>
          </p:cNvPr>
          <p:cNvPicPr>
            <a:picLocks noChangeAspect="1"/>
          </p:cNvPicPr>
          <p:nvPr/>
        </p:nvPicPr>
        <p:blipFill>
          <a:blip r:embed="rId25"/>
          <a:stretch>
            <a:fillRect/>
          </a:stretch>
        </p:blipFill>
        <p:spPr>
          <a:xfrm>
            <a:off x="8842118" y="4059727"/>
            <a:ext cx="1283163" cy="1863641"/>
          </a:xfrm>
          <a:prstGeom prst="rect">
            <a:avLst/>
          </a:prstGeom>
        </p:spPr>
      </p:pic>
      <p:pic>
        <p:nvPicPr>
          <p:cNvPr id="49" name="Picture 48">
            <a:extLst>
              <a:ext uri="{FF2B5EF4-FFF2-40B4-BE49-F238E27FC236}">
                <a16:creationId xmlns:a16="http://schemas.microsoft.com/office/drawing/2014/main" id="{53F0017C-8873-4F3B-A7E5-2084B754093E}"/>
              </a:ext>
            </a:extLst>
          </p:cNvPr>
          <p:cNvPicPr>
            <a:picLocks noChangeAspect="1"/>
          </p:cNvPicPr>
          <p:nvPr/>
        </p:nvPicPr>
        <p:blipFill>
          <a:blip r:embed="rId26"/>
          <a:stretch>
            <a:fillRect/>
          </a:stretch>
        </p:blipFill>
        <p:spPr>
          <a:xfrm>
            <a:off x="10249600" y="4499341"/>
            <a:ext cx="1476690" cy="2079972"/>
          </a:xfrm>
          <a:prstGeom prst="rect">
            <a:avLst/>
          </a:prstGeom>
        </p:spPr>
      </p:pic>
      <p:sp>
        <p:nvSpPr>
          <p:cNvPr id="50" name="Rectangle 49">
            <a:extLst>
              <a:ext uri="{FF2B5EF4-FFF2-40B4-BE49-F238E27FC236}">
                <a16:creationId xmlns:a16="http://schemas.microsoft.com/office/drawing/2014/main" id="{85932199-06D5-404F-BFFC-F306FA325777}"/>
              </a:ext>
            </a:extLst>
          </p:cNvPr>
          <p:cNvSpPr/>
          <p:nvPr/>
        </p:nvSpPr>
        <p:spPr>
          <a:xfrm>
            <a:off x="7125413" y="1835957"/>
            <a:ext cx="3764143" cy="523220"/>
          </a:xfrm>
          <a:prstGeom prst="rect">
            <a:avLst/>
          </a:prstGeom>
        </p:spPr>
        <p:txBody>
          <a:bodyPr wrap="square">
            <a:spAutoFit/>
          </a:bodyPr>
          <a:lstStyle/>
          <a:p>
            <a:r>
              <a:rPr lang="en-GB" sz="1400" b="1" dirty="0">
                <a:latin typeface="Arial" panose="020B0604020202020204" pitchFamily="34" charset="0"/>
              </a:rPr>
              <a:t>Suitable for: </a:t>
            </a:r>
            <a:r>
              <a:rPr lang="en-GB" sz="1400" dirty="0">
                <a:latin typeface="Arial" panose="020B0604020202020204" pitchFamily="34" charset="0"/>
              </a:rPr>
              <a:t>people who cannot reach a latrine; small children </a:t>
            </a:r>
            <a:endParaRPr lang="en-US" sz="1400" dirty="0"/>
          </a:p>
        </p:txBody>
      </p:sp>
      <p:sp>
        <p:nvSpPr>
          <p:cNvPr id="51" name="Rectangle 50">
            <a:extLst>
              <a:ext uri="{FF2B5EF4-FFF2-40B4-BE49-F238E27FC236}">
                <a16:creationId xmlns:a16="http://schemas.microsoft.com/office/drawing/2014/main" id="{708451AA-C828-4D92-8157-1C4451506570}"/>
              </a:ext>
            </a:extLst>
          </p:cNvPr>
          <p:cNvSpPr/>
          <p:nvPr/>
        </p:nvSpPr>
        <p:spPr>
          <a:xfrm>
            <a:off x="7125413" y="2529229"/>
            <a:ext cx="3967794" cy="1015663"/>
          </a:xfrm>
          <a:prstGeom prst="rect">
            <a:avLst/>
          </a:prstGeom>
        </p:spPr>
        <p:txBody>
          <a:bodyPr wrap="square">
            <a:spAutoFit/>
          </a:bodyPr>
          <a:lstStyle/>
          <a:p>
            <a:pPr marL="171450" indent="-171450">
              <a:buFont typeface="Arial" panose="020B0604020202020204" pitchFamily="34" charset="0"/>
              <a:buChar char="•"/>
            </a:pPr>
            <a:r>
              <a:rPr lang="en-GB" sz="1200" dirty="0">
                <a:solidFill>
                  <a:srgbClr val="000000"/>
                </a:solidFill>
                <a:latin typeface="Arial" panose="020B0604020202020204" pitchFamily="34" charset="0"/>
              </a:rPr>
              <a:t>Painted wooden chair with ‘potty’ inserted in hole in seat. Potty is removed for emptying.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Metal commode chair with plastic inset toilet pan (bought in local market). Container is placed beneath the seat and emptied into the latrine 	</a:t>
            </a:r>
          </a:p>
        </p:txBody>
      </p:sp>
      <p:pic>
        <p:nvPicPr>
          <p:cNvPr id="19" name="Picture 18" descr="A picture containing furniture, seat, chair&#10;&#10;Description automatically generated">
            <a:extLst>
              <a:ext uri="{FF2B5EF4-FFF2-40B4-BE49-F238E27FC236}">
                <a16:creationId xmlns:a16="http://schemas.microsoft.com/office/drawing/2014/main" id="{DD283ED8-4470-48C1-867C-7829B8BBFDE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230248" y="3900234"/>
            <a:ext cx="1311508" cy="1670524"/>
          </a:xfrm>
          <a:prstGeom prst="rect">
            <a:avLst/>
          </a:prstGeom>
        </p:spPr>
      </p:pic>
      <p:sp>
        <p:nvSpPr>
          <p:cNvPr id="39" name="TextBox 38">
            <a:extLst>
              <a:ext uri="{FF2B5EF4-FFF2-40B4-BE49-F238E27FC236}">
                <a16:creationId xmlns:a16="http://schemas.microsoft.com/office/drawing/2014/main" id="{0EB0FE3E-D56A-413F-A632-58CCBCE51FF9}"/>
              </a:ext>
            </a:extLst>
          </p:cNvPr>
          <p:cNvSpPr txBox="1"/>
          <p:nvPr/>
        </p:nvSpPr>
        <p:spPr>
          <a:xfrm>
            <a:off x="7134274" y="5565396"/>
            <a:ext cx="1726225" cy="461665"/>
          </a:xfrm>
          <a:prstGeom prst="rect">
            <a:avLst/>
          </a:prstGeom>
          <a:noFill/>
        </p:spPr>
        <p:txBody>
          <a:bodyPr wrap="square" rtlCol="0">
            <a:spAutoFit/>
          </a:bodyPr>
          <a:lstStyle/>
          <a:p>
            <a:r>
              <a:rPr lang="en-GB" sz="1200" dirty="0">
                <a:hlinkClick r:id="rId28"/>
              </a:rPr>
              <a:t>Oxfam Supply Centre – Code HCWOW</a:t>
            </a:r>
            <a:endParaRPr lang="en-US" sz="1200" dirty="0"/>
          </a:p>
        </p:txBody>
      </p:sp>
    </p:spTree>
    <p:extLst>
      <p:ext uri="{BB962C8B-B14F-4D97-AF65-F5344CB8AC3E}">
        <p14:creationId xmlns:p14="http://schemas.microsoft.com/office/powerpoint/2010/main" val="138712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5"/>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8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2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522395B1-212B-43E2-964A-713D1038D9B1}"/>
              </a:ext>
            </a:extLst>
          </p:cNvPr>
          <p:cNvSpPr/>
          <p:nvPr/>
        </p:nvSpPr>
        <p:spPr>
          <a:xfrm>
            <a:off x="69411" y="279347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Wheelchair</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78EE9C65-A10F-4DCE-8A49-42EB467DCE18}"/>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3" name="Rectangle 22">
            <a:hlinkClick r:id="rId17" action="ppaction://hlinksldjump"/>
            <a:extLst>
              <a:ext uri="{FF2B5EF4-FFF2-40B4-BE49-F238E27FC236}">
                <a16:creationId xmlns:a16="http://schemas.microsoft.com/office/drawing/2014/main" id="{7726714F-30F8-4C84-A4FE-D01025C27F01}"/>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25" name="Rectangle 24">
            <a:hlinkClick r:id="rId18" action="ppaction://hlinksldjump"/>
            <a:extLst>
              <a:ext uri="{FF2B5EF4-FFF2-40B4-BE49-F238E27FC236}">
                <a16:creationId xmlns:a16="http://schemas.microsoft.com/office/drawing/2014/main" id="{02BCEAFD-3C82-411C-A1C3-30408910F4EE}"/>
              </a:ext>
            </a:extLst>
          </p:cNvPr>
          <p:cNvSpPr/>
          <p:nvPr/>
        </p:nvSpPr>
        <p:spPr>
          <a:xfrm>
            <a:off x="69411" y="2966188"/>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D7C36E34-D633-4EC1-9449-E2335346B98F}"/>
              </a:ext>
            </a:extLst>
          </p:cNvPr>
          <p:cNvSpPr txBox="1"/>
          <p:nvPr/>
        </p:nvSpPr>
        <p:spPr>
          <a:xfrm>
            <a:off x="2632445" y="6122708"/>
            <a:ext cx="4754880" cy="276999"/>
          </a:xfrm>
          <a:prstGeom prst="rect">
            <a:avLst/>
          </a:prstGeom>
          <a:noFill/>
        </p:spPr>
        <p:txBody>
          <a:bodyPr wrap="square" rtlCol="0">
            <a:spAutoFit/>
          </a:bodyPr>
          <a:lstStyle/>
          <a:p>
            <a:r>
              <a:rPr lang="en-GB" sz="1200" dirty="0"/>
              <a:t>Reference: WaterAid – </a:t>
            </a:r>
            <a:r>
              <a:rPr lang="en-GB" sz="1200" dirty="0">
                <a:hlinkClick r:id="rId19"/>
              </a:rPr>
              <a:t>Compendium of accessible WASH technologies</a:t>
            </a:r>
            <a:endParaRPr lang="en-US" sz="1200" dirty="0"/>
          </a:p>
        </p:txBody>
      </p:sp>
      <p:sp>
        <p:nvSpPr>
          <p:cNvPr id="27" name="Rectangle 26">
            <a:hlinkClick r:id="rId20" action="ppaction://hlinksldjump"/>
            <a:extLst>
              <a:ext uri="{FF2B5EF4-FFF2-40B4-BE49-F238E27FC236}">
                <a16:creationId xmlns:a16="http://schemas.microsoft.com/office/drawing/2014/main" id="{6BB13E9B-D906-41DF-9BD5-EAEF323E9E1F}"/>
              </a:ext>
            </a:extLst>
          </p:cNvPr>
          <p:cNvSpPr/>
          <p:nvPr/>
        </p:nvSpPr>
        <p:spPr>
          <a:xfrm>
            <a:off x="0" y="586911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9" name="Picture 18">
            <a:extLst>
              <a:ext uri="{FF2B5EF4-FFF2-40B4-BE49-F238E27FC236}">
                <a16:creationId xmlns:a16="http://schemas.microsoft.com/office/drawing/2014/main" id="{2993E9DB-E43E-4138-A9E5-AFC523BB05DA}"/>
              </a:ext>
            </a:extLst>
          </p:cNvPr>
          <p:cNvPicPr>
            <a:picLocks noChangeAspect="1"/>
          </p:cNvPicPr>
          <p:nvPr/>
        </p:nvPicPr>
        <p:blipFill>
          <a:blip r:embed="rId21"/>
          <a:stretch>
            <a:fillRect/>
          </a:stretch>
        </p:blipFill>
        <p:spPr>
          <a:xfrm>
            <a:off x="1893535" y="458293"/>
            <a:ext cx="7881643" cy="5571506"/>
          </a:xfrm>
          <a:prstGeom prst="rect">
            <a:avLst/>
          </a:prstGeom>
        </p:spPr>
      </p:pic>
      <p:sp>
        <p:nvSpPr>
          <p:cNvPr id="30" name="Rectangle 29">
            <a:extLst>
              <a:ext uri="{FF2B5EF4-FFF2-40B4-BE49-F238E27FC236}">
                <a16:creationId xmlns:a16="http://schemas.microsoft.com/office/drawing/2014/main" id="{222809EC-769A-4FCB-BDC3-DF98B041049B}"/>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1" name="Action Button: Go Forward or Next 30">
            <a:hlinkClick r:id="" action="ppaction://hlinkshowjump?jump=nextslide" highlightClick="1"/>
            <a:extLst>
              <a:ext uri="{FF2B5EF4-FFF2-40B4-BE49-F238E27FC236}">
                <a16:creationId xmlns:a16="http://schemas.microsoft.com/office/drawing/2014/main" id="{60DEA400-317D-44D1-A9B9-05D8296CFFE4}"/>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A3A9220-BD8F-4DD0-AAFE-E3922D263E06}"/>
              </a:ext>
            </a:extLst>
          </p:cNvPr>
          <p:cNvSpPr/>
          <p:nvPr/>
        </p:nvSpPr>
        <p:spPr>
          <a:xfrm>
            <a:off x="1715512" y="102037"/>
            <a:ext cx="193354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Wheelchair access</a:t>
            </a:r>
            <a:endParaRPr lang="en-US" dirty="0"/>
          </a:p>
        </p:txBody>
      </p:sp>
    </p:spTree>
    <p:extLst>
      <p:ext uri="{BB962C8B-B14F-4D97-AF65-F5344CB8AC3E}">
        <p14:creationId xmlns:p14="http://schemas.microsoft.com/office/powerpoint/2010/main" val="1041964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42215"/>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3363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4660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838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5718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7598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10712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5255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522395B1-212B-43E2-964A-713D1038D9B1}"/>
              </a:ext>
            </a:extLst>
          </p:cNvPr>
          <p:cNvSpPr/>
          <p:nvPr/>
        </p:nvSpPr>
        <p:spPr>
          <a:xfrm>
            <a:off x="69411" y="2793470"/>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Wheelchair</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78EE9C65-A10F-4DCE-8A49-42EB467DCE18}"/>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3" name="Rectangle 22">
            <a:hlinkClick r:id="rId17" action="ppaction://hlinksldjump"/>
            <a:extLst>
              <a:ext uri="{FF2B5EF4-FFF2-40B4-BE49-F238E27FC236}">
                <a16:creationId xmlns:a16="http://schemas.microsoft.com/office/drawing/2014/main" id="{7726714F-30F8-4C84-A4FE-D01025C27F01}"/>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25" name="Rectangle 24">
            <a:hlinkClick r:id="rId18" action="ppaction://hlinksldjump"/>
            <a:extLst>
              <a:ext uri="{FF2B5EF4-FFF2-40B4-BE49-F238E27FC236}">
                <a16:creationId xmlns:a16="http://schemas.microsoft.com/office/drawing/2014/main" id="{02BCEAFD-3C82-411C-A1C3-30408910F4EE}"/>
              </a:ext>
            </a:extLst>
          </p:cNvPr>
          <p:cNvSpPr/>
          <p:nvPr/>
        </p:nvSpPr>
        <p:spPr>
          <a:xfrm>
            <a:off x="69411" y="2966188"/>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Menstrual Hygiene</a:t>
            </a:r>
            <a:endParaRPr lang="en-US" sz="900" dirty="0"/>
          </a:p>
        </p:txBody>
      </p:sp>
      <p:sp>
        <p:nvSpPr>
          <p:cNvPr id="26" name="TextBox 25">
            <a:extLst>
              <a:ext uri="{FF2B5EF4-FFF2-40B4-BE49-F238E27FC236}">
                <a16:creationId xmlns:a16="http://schemas.microsoft.com/office/drawing/2014/main" id="{D7C36E34-D633-4EC1-9449-E2335346B98F}"/>
              </a:ext>
            </a:extLst>
          </p:cNvPr>
          <p:cNvSpPr txBox="1"/>
          <p:nvPr/>
        </p:nvSpPr>
        <p:spPr>
          <a:xfrm>
            <a:off x="1996955" y="6080219"/>
            <a:ext cx="4754880" cy="276999"/>
          </a:xfrm>
          <a:prstGeom prst="rect">
            <a:avLst/>
          </a:prstGeom>
          <a:noFill/>
        </p:spPr>
        <p:txBody>
          <a:bodyPr wrap="square" rtlCol="0">
            <a:spAutoFit/>
          </a:bodyPr>
          <a:lstStyle/>
          <a:p>
            <a:r>
              <a:rPr lang="en-GB" sz="1200" dirty="0"/>
              <a:t>Reference: NDA - </a:t>
            </a:r>
            <a:r>
              <a:rPr lang="en-GB" sz="1200" dirty="0">
                <a:hlinkClick r:id="rId19"/>
              </a:rPr>
              <a:t>Building for Everyone: A Universal Design Approach </a:t>
            </a:r>
            <a:endParaRPr lang="en-US" sz="1200" dirty="0"/>
          </a:p>
        </p:txBody>
      </p:sp>
      <p:sp>
        <p:nvSpPr>
          <p:cNvPr id="27" name="Rectangle 26">
            <a:hlinkClick r:id="rId20" action="ppaction://hlinksldjump"/>
            <a:extLst>
              <a:ext uri="{FF2B5EF4-FFF2-40B4-BE49-F238E27FC236}">
                <a16:creationId xmlns:a16="http://schemas.microsoft.com/office/drawing/2014/main" id="{6BB13E9B-D906-41DF-9BD5-EAEF323E9E1F}"/>
              </a:ext>
            </a:extLst>
          </p:cNvPr>
          <p:cNvSpPr/>
          <p:nvPr/>
        </p:nvSpPr>
        <p:spPr>
          <a:xfrm>
            <a:off x="0" y="586911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7" name="Picture 16">
            <a:extLst>
              <a:ext uri="{FF2B5EF4-FFF2-40B4-BE49-F238E27FC236}">
                <a16:creationId xmlns:a16="http://schemas.microsoft.com/office/drawing/2014/main" id="{B1D893DC-CBC0-4D0F-B2D6-98D3CA39157C}"/>
              </a:ext>
            </a:extLst>
          </p:cNvPr>
          <p:cNvPicPr>
            <a:picLocks noChangeAspect="1"/>
          </p:cNvPicPr>
          <p:nvPr/>
        </p:nvPicPr>
        <p:blipFill>
          <a:blip r:embed="rId21"/>
          <a:stretch>
            <a:fillRect/>
          </a:stretch>
        </p:blipFill>
        <p:spPr>
          <a:xfrm>
            <a:off x="1511707" y="562245"/>
            <a:ext cx="4754879" cy="4969238"/>
          </a:xfrm>
          <a:prstGeom prst="rect">
            <a:avLst/>
          </a:prstGeom>
        </p:spPr>
      </p:pic>
      <p:pic>
        <p:nvPicPr>
          <p:cNvPr id="18" name="Picture 17">
            <a:extLst>
              <a:ext uri="{FF2B5EF4-FFF2-40B4-BE49-F238E27FC236}">
                <a16:creationId xmlns:a16="http://schemas.microsoft.com/office/drawing/2014/main" id="{B8DC91BF-50B0-4723-824D-1F7E075DEB28}"/>
              </a:ext>
            </a:extLst>
          </p:cNvPr>
          <p:cNvPicPr>
            <a:picLocks noChangeAspect="1"/>
          </p:cNvPicPr>
          <p:nvPr/>
        </p:nvPicPr>
        <p:blipFill>
          <a:blip r:embed="rId22"/>
          <a:stretch>
            <a:fillRect/>
          </a:stretch>
        </p:blipFill>
        <p:spPr>
          <a:xfrm>
            <a:off x="6751841" y="778586"/>
            <a:ext cx="4516227" cy="5302534"/>
          </a:xfrm>
          <a:prstGeom prst="rect">
            <a:avLst/>
          </a:prstGeom>
        </p:spPr>
      </p:pic>
      <p:sp>
        <p:nvSpPr>
          <p:cNvPr id="28" name="Rectangle 27">
            <a:extLst>
              <a:ext uri="{FF2B5EF4-FFF2-40B4-BE49-F238E27FC236}">
                <a16:creationId xmlns:a16="http://schemas.microsoft.com/office/drawing/2014/main" id="{B4C84A93-719C-4D58-B847-3950E3AF407C}"/>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0" name="Action Button: Go Back or Previous 29">
            <a:hlinkClick r:id="" action="ppaction://hlinkshowjump?jump=previousslide" highlightClick="1"/>
            <a:extLst>
              <a:ext uri="{FF2B5EF4-FFF2-40B4-BE49-F238E27FC236}">
                <a16:creationId xmlns:a16="http://schemas.microsoft.com/office/drawing/2014/main" id="{09295EB6-1C55-44FC-A91C-7E1C6DE4ABB0}"/>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015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3426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256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3865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043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4923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6803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09917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4460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01AFBAEA-CAA0-4678-92A9-1C56FB003C5A}"/>
              </a:ext>
            </a:extLst>
          </p:cNvPr>
          <p:cNvSpPr/>
          <p:nvPr/>
        </p:nvSpPr>
        <p:spPr>
          <a:xfrm>
            <a:off x="69411" y="2958236"/>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Menstrual Hygiene</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8D099BF-5B6F-46D0-BF23-DEBDA933B02C}"/>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3" name="Rectangle 22">
            <a:hlinkClick r:id="rId17" action="ppaction://hlinksldjump"/>
            <a:extLst>
              <a:ext uri="{FF2B5EF4-FFF2-40B4-BE49-F238E27FC236}">
                <a16:creationId xmlns:a16="http://schemas.microsoft.com/office/drawing/2014/main" id="{7638B2AD-7815-4334-97FB-0CE99B7C2359}"/>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25" name="Rectangle 24">
            <a:hlinkClick r:id="rId18" action="ppaction://hlinksldjump"/>
            <a:extLst>
              <a:ext uri="{FF2B5EF4-FFF2-40B4-BE49-F238E27FC236}">
                <a16:creationId xmlns:a16="http://schemas.microsoft.com/office/drawing/2014/main" id="{3F270CAA-215C-49E8-9B14-3ADFB7160063}"/>
              </a:ext>
            </a:extLst>
          </p:cNvPr>
          <p:cNvSpPr/>
          <p:nvPr/>
        </p:nvSpPr>
        <p:spPr>
          <a:xfrm>
            <a:off x="69411" y="2785518"/>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6" name="Rectangle 25">
            <a:hlinkClick r:id="rId19" action="ppaction://hlinksldjump"/>
            <a:extLst>
              <a:ext uri="{FF2B5EF4-FFF2-40B4-BE49-F238E27FC236}">
                <a16:creationId xmlns:a16="http://schemas.microsoft.com/office/drawing/2014/main" id="{607692E2-4DA4-47A7-AF26-8C0CA7225D82}"/>
              </a:ext>
            </a:extLst>
          </p:cNvPr>
          <p:cNvSpPr/>
          <p:nvPr/>
        </p:nvSpPr>
        <p:spPr>
          <a:xfrm>
            <a:off x="0" y="586116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7" name="TextBox 16">
            <a:extLst>
              <a:ext uri="{FF2B5EF4-FFF2-40B4-BE49-F238E27FC236}">
                <a16:creationId xmlns:a16="http://schemas.microsoft.com/office/drawing/2014/main" id="{973F42CD-A3EF-450F-A804-9A9F14F2639D}"/>
              </a:ext>
            </a:extLst>
          </p:cNvPr>
          <p:cNvSpPr txBox="1"/>
          <p:nvPr/>
        </p:nvSpPr>
        <p:spPr>
          <a:xfrm>
            <a:off x="1332383" y="6429606"/>
            <a:ext cx="10728060" cy="461665"/>
          </a:xfrm>
          <a:prstGeom prst="rect">
            <a:avLst/>
          </a:prstGeom>
          <a:noFill/>
        </p:spPr>
        <p:txBody>
          <a:bodyPr wrap="square" rtlCol="0">
            <a:spAutoFit/>
          </a:bodyPr>
          <a:lstStyle/>
          <a:p>
            <a:r>
              <a:rPr lang="en-GB" sz="1200" dirty="0"/>
              <a:t>Reference: </a:t>
            </a:r>
            <a:r>
              <a:rPr lang="de-DE" sz="1200" dirty="0"/>
              <a:t>Sommer, M., Schmitt, M., Clatworthy, D. (2017)</a:t>
            </a:r>
            <a:r>
              <a:rPr lang="en-GB" sz="1200" dirty="0">
                <a:hlinkClick r:id="rId20"/>
              </a:rPr>
              <a:t> – A Toolkit for integrating menstrual hygiene management (MHM) into Humanitarian Response </a:t>
            </a:r>
            <a:r>
              <a:rPr lang="en-GB" sz="1200" dirty="0"/>
              <a:t>(First Edit). New York: Columbia University, Mailman School of Public Health and International Rescue Committee</a:t>
            </a:r>
            <a:endParaRPr lang="en-US" sz="1200" dirty="0"/>
          </a:p>
        </p:txBody>
      </p:sp>
      <p:sp>
        <p:nvSpPr>
          <p:cNvPr id="18" name="Rectangle 17">
            <a:extLst>
              <a:ext uri="{FF2B5EF4-FFF2-40B4-BE49-F238E27FC236}">
                <a16:creationId xmlns:a16="http://schemas.microsoft.com/office/drawing/2014/main" id="{82DA98A6-ADC8-4681-9A59-29DAA64E9AB8}"/>
              </a:ext>
            </a:extLst>
          </p:cNvPr>
          <p:cNvSpPr/>
          <p:nvPr/>
        </p:nvSpPr>
        <p:spPr>
          <a:xfrm>
            <a:off x="1227647" y="495130"/>
            <a:ext cx="10701439" cy="523220"/>
          </a:xfrm>
          <a:prstGeom prst="rect">
            <a:avLst/>
          </a:prstGeom>
        </p:spPr>
        <p:txBody>
          <a:bodyPr wrap="square">
            <a:spAutoFit/>
          </a:bodyPr>
          <a:lstStyle/>
          <a:p>
            <a:r>
              <a:rPr lang="en-GB" sz="1400" b="1" dirty="0">
                <a:solidFill>
                  <a:srgbClr val="FF0000"/>
                </a:solidFill>
                <a:latin typeface="TradeGothicLTStd-Bd2"/>
              </a:rPr>
              <a:t>Women and girls require more privacy for sanitation than men and boys, especially when dealing with menstruation. Maintaining safety and dignity while accessing sanitation facilities remains a widespread challenge in </a:t>
            </a:r>
            <a:r>
              <a:rPr lang="en-US" sz="1400" b="1" dirty="0">
                <a:solidFill>
                  <a:srgbClr val="FF0000"/>
                </a:solidFill>
                <a:latin typeface="TradeGothicLTStd-Bd2"/>
              </a:rPr>
              <a:t>humanitarian contexts.</a:t>
            </a:r>
            <a:endParaRPr lang="en-US" sz="1400" b="1" dirty="0">
              <a:solidFill>
                <a:srgbClr val="FF0000"/>
              </a:solidFill>
            </a:endParaRPr>
          </a:p>
        </p:txBody>
      </p:sp>
      <p:pic>
        <p:nvPicPr>
          <p:cNvPr id="19" name="Picture 18">
            <a:extLst>
              <a:ext uri="{FF2B5EF4-FFF2-40B4-BE49-F238E27FC236}">
                <a16:creationId xmlns:a16="http://schemas.microsoft.com/office/drawing/2014/main" id="{64681AE9-D686-4B73-9041-C7ED84367075}"/>
              </a:ext>
            </a:extLst>
          </p:cNvPr>
          <p:cNvPicPr>
            <a:picLocks noChangeAspect="1"/>
          </p:cNvPicPr>
          <p:nvPr/>
        </p:nvPicPr>
        <p:blipFill>
          <a:blip r:embed="rId21"/>
          <a:stretch>
            <a:fillRect/>
          </a:stretch>
        </p:blipFill>
        <p:spPr>
          <a:xfrm>
            <a:off x="1227647" y="1274725"/>
            <a:ext cx="5081798" cy="5208142"/>
          </a:xfrm>
          <a:prstGeom prst="rect">
            <a:avLst/>
          </a:prstGeom>
        </p:spPr>
      </p:pic>
      <p:sp>
        <p:nvSpPr>
          <p:cNvPr id="27" name="Rectangle 26">
            <a:extLst>
              <a:ext uri="{FF2B5EF4-FFF2-40B4-BE49-F238E27FC236}">
                <a16:creationId xmlns:a16="http://schemas.microsoft.com/office/drawing/2014/main" id="{D3595413-9F34-4195-A678-A28CFF3D50BB}"/>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28" name="Action Button: Go Forward or Next 27">
            <a:hlinkClick r:id="" action="ppaction://hlinkshowjump?jump=nextslide" highlightClick="1"/>
            <a:extLst>
              <a:ext uri="{FF2B5EF4-FFF2-40B4-BE49-F238E27FC236}">
                <a16:creationId xmlns:a16="http://schemas.microsoft.com/office/drawing/2014/main" id="{1BD88ED8-A161-4A61-8EFA-ADD974359268}"/>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22" action="ppaction://hlinksldjump" highlightClick="1"/>
            <a:extLst>
              <a:ext uri="{FF2B5EF4-FFF2-40B4-BE49-F238E27FC236}">
                <a16:creationId xmlns:a16="http://schemas.microsoft.com/office/drawing/2014/main" id="{4882732C-2E8C-4A27-9200-0F988A060638}"/>
              </a:ext>
            </a:extLst>
          </p:cNvPr>
          <p:cNvSpPr/>
          <p:nvPr/>
        </p:nvSpPr>
        <p:spPr>
          <a:xfrm>
            <a:off x="11212110" y="0"/>
            <a:ext cx="343318" cy="291312"/>
          </a:xfrm>
          <a:prstGeom prst="actionButtonEn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B39FFDE-C652-4E35-81C9-38E871D53374}"/>
              </a:ext>
            </a:extLst>
          </p:cNvPr>
          <p:cNvPicPr>
            <a:picLocks noChangeAspect="1"/>
          </p:cNvPicPr>
          <p:nvPr/>
        </p:nvPicPr>
        <p:blipFill>
          <a:blip r:embed="rId23"/>
          <a:stretch>
            <a:fillRect/>
          </a:stretch>
        </p:blipFill>
        <p:spPr>
          <a:xfrm>
            <a:off x="6073424" y="1523344"/>
            <a:ext cx="6049163" cy="4710905"/>
          </a:xfrm>
          <a:prstGeom prst="rect">
            <a:avLst/>
          </a:prstGeom>
        </p:spPr>
      </p:pic>
      <p:sp>
        <p:nvSpPr>
          <p:cNvPr id="30" name="Rectangle 29">
            <a:extLst>
              <a:ext uri="{FF2B5EF4-FFF2-40B4-BE49-F238E27FC236}">
                <a16:creationId xmlns:a16="http://schemas.microsoft.com/office/drawing/2014/main" id="{5B9B224C-7E1C-4155-9762-5CF529CFE289}"/>
              </a:ext>
            </a:extLst>
          </p:cNvPr>
          <p:cNvSpPr/>
          <p:nvPr/>
        </p:nvSpPr>
        <p:spPr>
          <a:xfrm>
            <a:off x="1227647" y="39222"/>
            <a:ext cx="332674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Menstrual Hygiene Management</a:t>
            </a:r>
            <a:endParaRPr lang="en-US" dirty="0"/>
          </a:p>
        </p:txBody>
      </p:sp>
    </p:spTree>
    <p:extLst>
      <p:ext uri="{BB962C8B-B14F-4D97-AF65-F5344CB8AC3E}">
        <p14:creationId xmlns:p14="http://schemas.microsoft.com/office/powerpoint/2010/main" val="3903612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3426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256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3865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043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4923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6803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09917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4460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01AFBAEA-CAA0-4678-92A9-1C56FB003C5A}"/>
              </a:ext>
            </a:extLst>
          </p:cNvPr>
          <p:cNvSpPr/>
          <p:nvPr/>
        </p:nvSpPr>
        <p:spPr>
          <a:xfrm>
            <a:off x="69411" y="2958236"/>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Menstrual Hygiene</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8D099BF-5B6F-46D0-BF23-DEBDA933B02C}"/>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3" name="Rectangle 22">
            <a:hlinkClick r:id="rId17" action="ppaction://hlinksldjump"/>
            <a:extLst>
              <a:ext uri="{FF2B5EF4-FFF2-40B4-BE49-F238E27FC236}">
                <a16:creationId xmlns:a16="http://schemas.microsoft.com/office/drawing/2014/main" id="{7638B2AD-7815-4334-97FB-0CE99B7C2359}"/>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25" name="Rectangle 24">
            <a:hlinkClick r:id="rId18" action="ppaction://hlinksldjump"/>
            <a:extLst>
              <a:ext uri="{FF2B5EF4-FFF2-40B4-BE49-F238E27FC236}">
                <a16:creationId xmlns:a16="http://schemas.microsoft.com/office/drawing/2014/main" id="{3F270CAA-215C-49E8-9B14-3ADFB7160063}"/>
              </a:ext>
            </a:extLst>
          </p:cNvPr>
          <p:cNvSpPr/>
          <p:nvPr/>
        </p:nvSpPr>
        <p:spPr>
          <a:xfrm>
            <a:off x="69411" y="2785518"/>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6" name="Rectangle 25">
            <a:hlinkClick r:id="rId19" action="ppaction://hlinksldjump"/>
            <a:extLst>
              <a:ext uri="{FF2B5EF4-FFF2-40B4-BE49-F238E27FC236}">
                <a16:creationId xmlns:a16="http://schemas.microsoft.com/office/drawing/2014/main" id="{607692E2-4DA4-47A7-AF26-8C0CA7225D82}"/>
              </a:ext>
            </a:extLst>
          </p:cNvPr>
          <p:cNvSpPr/>
          <p:nvPr/>
        </p:nvSpPr>
        <p:spPr>
          <a:xfrm>
            <a:off x="0" y="586116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D3595413-9F34-4195-A678-A28CFF3D50BB}"/>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8" name="Action Button: Go Forward or Next 27">
            <a:hlinkClick r:id="" action="ppaction://hlinkshowjump?jump=nextslide" highlightClick="1"/>
            <a:extLst>
              <a:ext uri="{FF2B5EF4-FFF2-40B4-BE49-F238E27FC236}">
                <a16:creationId xmlns:a16="http://schemas.microsoft.com/office/drawing/2014/main" id="{1BD88ED8-A161-4A61-8EFA-ADD974359268}"/>
              </a:ext>
            </a:extLst>
          </p:cNvPr>
          <p:cNvSpPr/>
          <p:nvPr/>
        </p:nvSpPr>
        <p:spPr>
          <a:xfrm>
            <a:off x="10924248" y="-1"/>
            <a:ext cx="291313" cy="291313"/>
          </a:xfrm>
          <a:prstGeom prst="actionButtonForwardNex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740B475B-663E-4E35-8669-4AD45E9ED3F4}"/>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Beginning 30">
            <a:hlinkClick r:id="rId20" action="ppaction://hlinksldjump" highlightClick="1"/>
            <a:extLst>
              <a:ext uri="{FF2B5EF4-FFF2-40B4-BE49-F238E27FC236}">
                <a16:creationId xmlns:a16="http://schemas.microsoft.com/office/drawing/2014/main" id="{4F8B40D9-313D-4FB9-96F0-A0D26FEB3CC4}"/>
              </a:ext>
            </a:extLst>
          </p:cNvPr>
          <p:cNvSpPr/>
          <p:nvPr/>
        </p:nvSpPr>
        <p:spPr>
          <a:xfrm>
            <a:off x="9491035" y="0"/>
            <a:ext cx="413616" cy="291313"/>
          </a:xfrm>
          <a:prstGeom prst="actionButtonBeginning">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21" action="ppaction://hlinksldjump" highlightClick="1"/>
            <a:extLst>
              <a:ext uri="{FF2B5EF4-FFF2-40B4-BE49-F238E27FC236}">
                <a16:creationId xmlns:a16="http://schemas.microsoft.com/office/drawing/2014/main" id="{C0875D31-5037-4CB5-A00E-64EADF12B45F}"/>
              </a:ext>
            </a:extLst>
          </p:cNvPr>
          <p:cNvSpPr/>
          <p:nvPr/>
        </p:nvSpPr>
        <p:spPr>
          <a:xfrm>
            <a:off x="11212110" y="0"/>
            <a:ext cx="343318" cy="291312"/>
          </a:xfrm>
          <a:prstGeom prst="actionButtonEn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DC94524-8ACC-4392-9EE3-49782B3A7438}"/>
              </a:ext>
            </a:extLst>
          </p:cNvPr>
          <p:cNvPicPr>
            <a:picLocks noChangeAspect="1"/>
          </p:cNvPicPr>
          <p:nvPr/>
        </p:nvPicPr>
        <p:blipFill>
          <a:blip r:embed="rId22"/>
          <a:stretch>
            <a:fillRect/>
          </a:stretch>
        </p:blipFill>
        <p:spPr>
          <a:xfrm>
            <a:off x="2082350" y="457716"/>
            <a:ext cx="7091802" cy="5663392"/>
          </a:xfrm>
          <a:prstGeom prst="rect">
            <a:avLst/>
          </a:prstGeom>
        </p:spPr>
      </p:pic>
      <p:sp>
        <p:nvSpPr>
          <p:cNvPr id="29" name="TextBox 28">
            <a:extLst>
              <a:ext uri="{FF2B5EF4-FFF2-40B4-BE49-F238E27FC236}">
                <a16:creationId xmlns:a16="http://schemas.microsoft.com/office/drawing/2014/main" id="{576A9E67-15C8-47EE-B294-FD49FF9E542F}"/>
              </a:ext>
            </a:extLst>
          </p:cNvPr>
          <p:cNvSpPr txBox="1"/>
          <p:nvPr/>
        </p:nvSpPr>
        <p:spPr>
          <a:xfrm>
            <a:off x="1332383" y="6429606"/>
            <a:ext cx="10728060" cy="461665"/>
          </a:xfrm>
          <a:prstGeom prst="rect">
            <a:avLst/>
          </a:prstGeom>
          <a:noFill/>
        </p:spPr>
        <p:txBody>
          <a:bodyPr wrap="square" rtlCol="0">
            <a:spAutoFit/>
          </a:bodyPr>
          <a:lstStyle/>
          <a:p>
            <a:r>
              <a:rPr lang="en-GB" sz="1200" dirty="0"/>
              <a:t>Reference: </a:t>
            </a:r>
            <a:r>
              <a:rPr lang="de-DE" sz="1200" dirty="0"/>
              <a:t>Sommer, M., Schmitt, M., Clatworthy, D. (2017)</a:t>
            </a:r>
            <a:r>
              <a:rPr lang="en-GB" sz="1200" dirty="0">
                <a:hlinkClick r:id="rId23"/>
              </a:rPr>
              <a:t> – A Toolkit for integrating menstrual hygiene management (MHM) into Humanitarian Response </a:t>
            </a:r>
            <a:r>
              <a:rPr lang="en-GB" sz="1200" dirty="0"/>
              <a:t>(First Edit). New York: Columbia University, Mailman School of Public Health and International Rescue Committee</a:t>
            </a:r>
            <a:endParaRPr lang="en-US" sz="1200" dirty="0"/>
          </a:p>
        </p:txBody>
      </p:sp>
    </p:spTree>
    <p:extLst>
      <p:ext uri="{BB962C8B-B14F-4D97-AF65-F5344CB8AC3E}">
        <p14:creationId xmlns:p14="http://schemas.microsoft.com/office/powerpoint/2010/main" val="3513902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7C177-820E-4D27-8D40-06C0A73B44A9}"/>
              </a:ext>
            </a:extLst>
          </p:cNvPr>
          <p:cNvSpPr/>
          <p:nvPr/>
        </p:nvSpPr>
        <p:spPr>
          <a:xfrm>
            <a:off x="-2" y="1966557"/>
            <a:ext cx="1158240" cy="472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Adaptation for easier access</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3827B067-3315-43C6-BDF2-5EAAF7067D5D}"/>
              </a:ext>
            </a:extLst>
          </p:cNvPr>
          <p:cNvSpPr/>
          <p:nvPr/>
        </p:nvSpPr>
        <p:spPr>
          <a:xfrm>
            <a:off x="2" y="1625153"/>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F8663CE6-B076-4810-9DDA-A649466A6ACD}"/>
              </a:ext>
            </a:extLst>
          </p:cNvPr>
          <p:cNvSpPr/>
          <p:nvPr/>
        </p:nvSpPr>
        <p:spPr>
          <a:xfrm>
            <a:off x="0" y="3134263"/>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5" name="Rectangle 4">
            <a:hlinkClick r:id="rId4" action="ppaction://hlinksldjump"/>
            <a:extLst>
              <a:ext uri="{FF2B5EF4-FFF2-40B4-BE49-F238E27FC236}">
                <a16:creationId xmlns:a16="http://schemas.microsoft.com/office/drawing/2014/main" id="{6F6A33C1-7D1E-4660-9724-3C5B7E4B378D}"/>
              </a:ext>
            </a:extLst>
          </p:cNvPr>
          <p:cNvSpPr/>
          <p:nvPr/>
        </p:nvSpPr>
        <p:spPr>
          <a:xfrm>
            <a:off x="0" y="3525684"/>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0522893E-3FA8-41CE-B302-0D604E9963F8}"/>
              </a:ext>
            </a:extLst>
          </p:cNvPr>
          <p:cNvSpPr/>
          <p:nvPr/>
        </p:nvSpPr>
        <p:spPr>
          <a:xfrm>
            <a:off x="-2" y="383865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79EF0A92-2E22-4B71-820F-1DC92DE33B3D}"/>
              </a:ext>
            </a:extLst>
          </p:cNvPr>
          <p:cNvSpPr/>
          <p:nvPr/>
        </p:nvSpPr>
        <p:spPr>
          <a:xfrm>
            <a:off x="0" y="4230435"/>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BB11593-FC0D-4E3C-A06F-11D9EC640155}"/>
              </a:ext>
            </a:extLst>
          </p:cNvPr>
          <p:cNvSpPr/>
          <p:nvPr/>
        </p:nvSpPr>
        <p:spPr>
          <a:xfrm>
            <a:off x="-6" y="454923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E5DA6185-296E-47AD-9C84-7A37B99FDC56}"/>
              </a:ext>
            </a:extLst>
          </p:cNvPr>
          <p:cNvSpPr/>
          <p:nvPr/>
        </p:nvSpPr>
        <p:spPr>
          <a:xfrm>
            <a:off x="-6" y="486803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DD771ED-911F-4F39-B255-7A94F2065F19}"/>
              </a:ext>
            </a:extLst>
          </p:cNvPr>
          <p:cNvSpPr/>
          <p:nvPr/>
        </p:nvSpPr>
        <p:spPr>
          <a:xfrm>
            <a:off x="-6" y="509917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5432B058-7DB6-4DBE-9C52-16587B919D68}"/>
              </a:ext>
            </a:extLst>
          </p:cNvPr>
          <p:cNvSpPr/>
          <p:nvPr/>
        </p:nvSpPr>
        <p:spPr>
          <a:xfrm>
            <a:off x="0" y="544460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55118100-355E-4EE0-A270-7C762807CABF}"/>
              </a:ext>
            </a:extLst>
          </p:cNvPr>
          <p:cNvSpPr/>
          <p:nvPr/>
        </p:nvSpPr>
        <p:spPr>
          <a:xfrm>
            <a:off x="-2" y="982329"/>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CEBB4C94-DF75-4F1A-BC23-430D8F791D34}"/>
              </a:ext>
            </a:extLst>
          </p:cNvPr>
          <p:cNvSpPr/>
          <p:nvPr/>
        </p:nvSpPr>
        <p:spPr>
          <a:xfrm>
            <a:off x="0" y="345899"/>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92C032BB-57E7-47C4-A850-2FD49C3274B1}"/>
              </a:ext>
            </a:extLst>
          </p:cNvPr>
          <p:cNvSpPr/>
          <p:nvPr/>
        </p:nvSpPr>
        <p:spPr>
          <a:xfrm>
            <a:off x="-1" y="679750"/>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DC96D367-75AB-4F52-AEDC-FE7534C20596}"/>
              </a:ext>
            </a:extLst>
          </p:cNvPr>
          <p:cNvSpPr/>
          <p:nvPr/>
        </p:nvSpPr>
        <p:spPr>
          <a:xfrm>
            <a:off x="-3" y="1356776"/>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06B5720-312C-4A09-BF1F-60585731CB5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01AFBAEA-CAA0-4678-92A9-1C56FB003C5A}"/>
              </a:ext>
            </a:extLst>
          </p:cNvPr>
          <p:cNvSpPr/>
          <p:nvPr/>
        </p:nvSpPr>
        <p:spPr>
          <a:xfrm>
            <a:off x="69411" y="2958236"/>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Menstrual Hygiene</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F8D099BF-5B6F-46D0-BF23-DEBDA933B02C}"/>
              </a:ext>
            </a:extLst>
          </p:cNvPr>
          <p:cNvSpPr/>
          <p:nvPr/>
        </p:nvSpPr>
        <p:spPr>
          <a:xfrm>
            <a:off x="69413" y="2440461"/>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Lighting</a:t>
            </a:r>
            <a:endParaRPr lang="en-US" sz="900" dirty="0"/>
          </a:p>
        </p:txBody>
      </p:sp>
      <p:sp>
        <p:nvSpPr>
          <p:cNvPr id="23" name="Rectangle 22">
            <a:hlinkClick r:id="rId17" action="ppaction://hlinksldjump"/>
            <a:extLst>
              <a:ext uri="{FF2B5EF4-FFF2-40B4-BE49-F238E27FC236}">
                <a16:creationId xmlns:a16="http://schemas.microsoft.com/office/drawing/2014/main" id="{7638B2AD-7815-4334-97FB-0CE99B7C2359}"/>
              </a:ext>
            </a:extLst>
          </p:cNvPr>
          <p:cNvSpPr/>
          <p:nvPr/>
        </p:nvSpPr>
        <p:spPr>
          <a:xfrm>
            <a:off x="69413" y="2616172"/>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Reduced mobility</a:t>
            </a:r>
            <a:endParaRPr lang="en-US" sz="900" dirty="0"/>
          </a:p>
        </p:txBody>
      </p:sp>
      <p:sp>
        <p:nvSpPr>
          <p:cNvPr id="25" name="Rectangle 24">
            <a:hlinkClick r:id="rId18" action="ppaction://hlinksldjump"/>
            <a:extLst>
              <a:ext uri="{FF2B5EF4-FFF2-40B4-BE49-F238E27FC236}">
                <a16:creationId xmlns:a16="http://schemas.microsoft.com/office/drawing/2014/main" id="{3F270CAA-215C-49E8-9B14-3ADFB7160063}"/>
              </a:ext>
            </a:extLst>
          </p:cNvPr>
          <p:cNvSpPr/>
          <p:nvPr/>
        </p:nvSpPr>
        <p:spPr>
          <a:xfrm>
            <a:off x="69411" y="2785518"/>
            <a:ext cx="1088825" cy="172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Wheelchair</a:t>
            </a:r>
            <a:endParaRPr lang="en-US" sz="900" dirty="0"/>
          </a:p>
        </p:txBody>
      </p:sp>
      <p:sp>
        <p:nvSpPr>
          <p:cNvPr id="26" name="Rectangle 25">
            <a:hlinkClick r:id="rId19" action="ppaction://hlinksldjump"/>
            <a:extLst>
              <a:ext uri="{FF2B5EF4-FFF2-40B4-BE49-F238E27FC236}">
                <a16:creationId xmlns:a16="http://schemas.microsoft.com/office/drawing/2014/main" id="{607692E2-4DA4-47A7-AF26-8C0CA7225D82}"/>
              </a:ext>
            </a:extLst>
          </p:cNvPr>
          <p:cNvSpPr/>
          <p:nvPr/>
        </p:nvSpPr>
        <p:spPr>
          <a:xfrm>
            <a:off x="0" y="586116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D3595413-9F34-4195-A678-A28CFF3D50BB}"/>
              </a:ext>
            </a:extLst>
          </p:cNvPr>
          <p:cNvSpPr/>
          <p:nvPr/>
        </p:nvSpPr>
        <p:spPr>
          <a:xfrm>
            <a:off x="10268793" y="0"/>
            <a:ext cx="655455" cy="291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30" name="Action Button: Go Back or Previous 29">
            <a:hlinkClick r:id="" action="ppaction://hlinkshowjump?jump=previousslide" highlightClick="1"/>
            <a:extLst>
              <a:ext uri="{FF2B5EF4-FFF2-40B4-BE49-F238E27FC236}">
                <a16:creationId xmlns:a16="http://schemas.microsoft.com/office/drawing/2014/main" id="{6346E7E0-44E7-408A-8EEF-A7194D8DF1C0}"/>
              </a:ext>
            </a:extLst>
          </p:cNvPr>
          <p:cNvSpPr/>
          <p:nvPr/>
        </p:nvSpPr>
        <p:spPr>
          <a:xfrm>
            <a:off x="9904651" y="3568"/>
            <a:ext cx="372234" cy="291313"/>
          </a:xfrm>
          <a:prstGeom prst="actionButtonBackPrevio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Beginning 30">
            <a:hlinkClick r:id="rId20" action="ppaction://hlinksldjump" highlightClick="1"/>
            <a:extLst>
              <a:ext uri="{FF2B5EF4-FFF2-40B4-BE49-F238E27FC236}">
                <a16:creationId xmlns:a16="http://schemas.microsoft.com/office/drawing/2014/main" id="{7BCA95C8-D549-4C65-B701-EFD6129F17B1}"/>
              </a:ext>
            </a:extLst>
          </p:cNvPr>
          <p:cNvSpPr/>
          <p:nvPr/>
        </p:nvSpPr>
        <p:spPr>
          <a:xfrm>
            <a:off x="9491035" y="0"/>
            <a:ext cx="413616" cy="291313"/>
          </a:xfrm>
          <a:prstGeom prst="actionButtonBeginning">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64A15AE-CA66-423E-A760-DA91D5F68805}"/>
              </a:ext>
            </a:extLst>
          </p:cNvPr>
          <p:cNvPicPr>
            <a:picLocks noChangeAspect="1"/>
          </p:cNvPicPr>
          <p:nvPr/>
        </p:nvPicPr>
        <p:blipFill>
          <a:blip r:embed="rId21"/>
          <a:stretch>
            <a:fillRect/>
          </a:stretch>
        </p:blipFill>
        <p:spPr>
          <a:xfrm>
            <a:off x="1407892" y="579301"/>
            <a:ext cx="6757620" cy="5102963"/>
          </a:xfrm>
          <a:prstGeom prst="rect">
            <a:avLst/>
          </a:prstGeom>
        </p:spPr>
      </p:pic>
      <p:pic>
        <p:nvPicPr>
          <p:cNvPr id="19" name="Picture 18">
            <a:extLst>
              <a:ext uri="{FF2B5EF4-FFF2-40B4-BE49-F238E27FC236}">
                <a16:creationId xmlns:a16="http://schemas.microsoft.com/office/drawing/2014/main" id="{C0B74ED0-2834-403E-ADA7-B4ADB1F67432}"/>
              </a:ext>
            </a:extLst>
          </p:cNvPr>
          <p:cNvPicPr>
            <a:picLocks noChangeAspect="1"/>
          </p:cNvPicPr>
          <p:nvPr/>
        </p:nvPicPr>
        <p:blipFill>
          <a:blip r:embed="rId22"/>
          <a:stretch>
            <a:fillRect/>
          </a:stretch>
        </p:blipFill>
        <p:spPr>
          <a:xfrm>
            <a:off x="8816051" y="834688"/>
            <a:ext cx="2177200" cy="1613227"/>
          </a:xfrm>
          <a:prstGeom prst="rect">
            <a:avLst/>
          </a:prstGeom>
        </p:spPr>
      </p:pic>
      <p:sp>
        <p:nvSpPr>
          <p:cNvPr id="24" name="Rectangle 23">
            <a:extLst>
              <a:ext uri="{FF2B5EF4-FFF2-40B4-BE49-F238E27FC236}">
                <a16:creationId xmlns:a16="http://schemas.microsoft.com/office/drawing/2014/main" id="{1ED5F334-7FF1-4F82-9CA2-8C4175E1BA44}"/>
              </a:ext>
            </a:extLst>
          </p:cNvPr>
          <p:cNvSpPr/>
          <p:nvPr/>
        </p:nvSpPr>
        <p:spPr>
          <a:xfrm>
            <a:off x="8653082" y="2526734"/>
            <a:ext cx="2913133" cy="70477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MHM-RELATED NFI CONSIDERATIONS TO SUPPORT </a:t>
            </a:r>
            <a:r>
              <a:rPr lang="en-GB" sz="1200" dirty="0"/>
              <a:t>THE WASHING AND</a:t>
            </a:r>
            <a:r>
              <a:rPr lang="en-GB" dirty="0"/>
              <a:t> </a:t>
            </a:r>
            <a:r>
              <a:rPr lang="en-GB" sz="1200" dirty="0"/>
              <a:t>DRYING OF </a:t>
            </a:r>
            <a:r>
              <a:rPr lang="en-US" sz="1200" dirty="0"/>
              <a:t>MATERIALS:</a:t>
            </a:r>
          </a:p>
        </p:txBody>
      </p:sp>
      <p:sp>
        <p:nvSpPr>
          <p:cNvPr id="32" name="Rectangle 31">
            <a:extLst>
              <a:ext uri="{FF2B5EF4-FFF2-40B4-BE49-F238E27FC236}">
                <a16:creationId xmlns:a16="http://schemas.microsoft.com/office/drawing/2014/main" id="{7867AE3D-6F9B-4325-8602-47217689E185}"/>
              </a:ext>
            </a:extLst>
          </p:cNvPr>
          <p:cNvSpPr/>
          <p:nvPr/>
        </p:nvSpPr>
        <p:spPr>
          <a:xfrm>
            <a:off x="8628524" y="3390431"/>
            <a:ext cx="3018880" cy="2308324"/>
          </a:xfrm>
          <a:prstGeom prst="rect">
            <a:avLst/>
          </a:prstGeom>
        </p:spPr>
        <p:txBody>
          <a:bodyPr wrap="square">
            <a:spAutoFit/>
          </a:bodyPr>
          <a:lstStyle/>
          <a:p>
            <a:r>
              <a:rPr lang="en-GB" sz="1200" dirty="0">
                <a:solidFill>
                  <a:srgbClr val="00AA50"/>
                </a:solidFill>
                <a:latin typeface="TradeGothicLTStd-Light"/>
              </a:rPr>
              <a:t>• </a:t>
            </a:r>
            <a:r>
              <a:rPr lang="en-GB" sz="1200" dirty="0">
                <a:solidFill>
                  <a:srgbClr val="000000"/>
                </a:solidFill>
                <a:latin typeface="TradeGothicLTStd-Light"/>
              </a:rPr>
              <a:t>Provision of MHM-designated buckets or basins with lids (as girls and women will not want to use the same buckets for cooking and other laundry activities). It can also be used for soaking and storage when not in use.</a:t>
            </a:r>
          </a:p>
          <a:p>
            <a:r>
              <a:rPr lang="en-GB" sz="1200" dirty="0">
                <a:solidFill>
                  <a:srgbClr val="00AA50"/>
                </a:solidFill>
                <a:latin typeface="TradeGothicLTStd-Light"/>
              </a:rPr>
              <a:t>• </a:t>
            </a:r>
            <a:r>
              <a:rPr lang="en-GB" sz="1200" dirty="0">
                <a:solidFill>
                  <a:srgbClr val="000000"/>
                </a:solidFill>
                <a:latin typeface="TradeGothicLTStd-Light"/>
              </a:rPr>
              <a:t>Additional laundry soap for girls and women to </a:t>
            </a:r>
            <a:r>
              <a:rPr lang="en-US" sz="1200" dirty="0">
                <a:solidFill>
                  <a:srgbClr val="000000"/>
                </a:solidFill>
                <a:latin typeface="TradeGothicLTStd-Light"/>
              </a:rPr>
              <a:t>wash menstrual materials</a:t>
            </a:r>
          </a:p>
          <a:p>
            <a:r>
              <a:rPr lang="en-GB" sz="1200" dirty="0">
                <a:solidFill>
                  <a:srgbClr val="00AA50"/>
                </a:solidFill>
                <a:latin typeface="TradeGothicLTStd-Light"/>
              </a:rPr>
              <a:t>• </a:t>
            </a:r>
            <a:r>
              <a:rPr lang="en-GB" sz="1200" dirty="0">
                <a:solidFill>
                  <a:srgbClr val="000000"/>
                </a:solidFill>
                <a:latin typeface="TradeGothicLTStd-Light"/>
              </a:rPr>
              <a:t>A clothesline and clips to ensure girls and women can dry materials separately.</a:t>
            </a:r>
          </a:p>
          <a:p>
            <a:r>
              <a:rPr lang="en-GB" sz="1200" dirty="0">
                <a:solidFill>
                  <a:srgbClr val="00AA50"/>
                </a:solidFill>
                <a:latin typeface="TradeGothicLTStd-Light"/>
              </a:rPr>
              <a:t>• </a:t>
            </a:r>
            <a:r>
              <a:rPr lang="en-GB" sz="1200" dirty="0">
                <a:solidFill>
                  <a:srgbClr val="000000"/>
                </a:solidFill>
                <a:latin typeface="TradeGothicLTStd-Light"/>
              </a:rPr>
              <a:t>In some contexts, women may want a piece of cloth to privately cover these materials while </a:t>
            </a:r>
            <a:r>
              <a:rPr lang="en-US" sz="1200" dirty="0">
                <a:solidFill>
                  <a:srgbClr val="000000"/>
                </a:solidFill>
                <a:latin typeface="TradeGothicLTStd-Light"/>
              </a:rPr>
              <a:t>drying. </a:t>
            </a:r>
            <a:endParaRPr lang="en-US" sz="1200" dirty="0"/>
          </a:p>
        </p:txBody>
      </p:sp>
      <p:sp>
        <p:nvSpPr>
          <p:cNvPr id="33" name="TextBox 32">
            <a:extLst>
              <a:ext uri="{FF2B5EF4-FFF2-40B4-BE49-F238E27FC236}">
                <a16:creationId xmlns:a16="http://schemas.microsoft.com/office/drawing/2014/main" id="{07DB8363-4F83-4CAD-931E-E6085553527C}"/>
              </a:ext>
            </a:extLst>
          </p:cNvPr>
          <p:cNvSpPr txBox="1"/>
          <p:nvPr/>
        </p:nvSpPr>
        <p:spPr>
          <a:xfrm>
            <a:off x="1332383" y="6429606"/>
            <a:ext cx="10728060" cy="461665"/>
          </a:xfrm>
          <a:prstGeom prst="rect">
            <a:avLst/>
          </a:prstGeom>
          <a:noFill/>
        </p:spPr>
        <p:txBody>
          <a:bodyPr wrap="square" rtlCol="0">
            <a:spAutoFit/>
          </a:bodyPr>
          <a:lstStyle/>
          <a:p>
            <a:r>
              <a:rPr lang="en-GB" sz="1200" dirty="0"/>
              <a:t>Reference: </a:t>
            </a:r>
            <a:r>
              <a:rPr lang="de-DE" sz="1200" dirty="0"/>
              <a:t>Sommer, M., Schmitt, M., Clatworthy, D. (2017)</a:t>
            </a:r>
            <a:r>
              <a:rPr lang="en-GB" sz="1200" dirty="0">
                <a:hlinkClick r:id="rId23"/>
              </a:rPr>
              <a:t> – A Toolkit for integrating menstrual hygiene management (MHM) into Humanitarian Response </a:t>
            </a:r>
            <a:r>
              <a:rPr lang="en-GB" sz="1200" dirty="0"/>
              <a:t>(First Edit). New York: Columbia University, Mailman School of Public Health and International Rescue Committee</a:t>
            </a:r>
            <a:endParaRPr lang="en-US" sz="1200" dirty="0"/>
          </a:p>
        </p:txBody>
      </p:sp>
    </p:spTree>
    <p:extLst>
      <p:ext uri="{BB962C8B-B14F-4D97-AF65-F5344CB8AC3E}">
        <p14:creationId xmlns:p14="http://schemas.microsoft.com/office/powerpoint/2010/main" val="2677564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hlinkClick r:id="rId2" action="ppaction://hlinksldjump"/>
            <a:extLst>
              <a:ext uri="{FF2B5EF4-FFF2-40B4-BE49-F238E27FC236}">
                <a16:creationId xmlns:a16="http://schemas.microsoft.com/office/drawing/2014/main" id="{D1630992-E5E9-476A-B685-4DD6CA7F99F0}"/>
              </a:ext>
            </a:extLst>
          </p:cNvPr>
          <p:cNvSpPr/>
          <p:nvPr/>
        </p:nvSpPr>
        <p:spPr>
          <a:xfrm>
            <a:off x="0" y="266538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24" name="Rectangle 23">
            <a:hlinkClick r:id="rId3" action="ppaction://hlinksldjump"/>
            <a:extLst>
              <a:ext uri="{FF2B5EF4-FFF2-40B4-BE49-F238E27FC236}">
                <a16:creationId xmlns:a16="http://schemas.microsoft.com/office/drawing/2014/main" id="{22EC725A-C125-4E7A-AF09-2B6630170B68}"/>
              </a:ext>
            </a:extLst>
          </p:cNvPr>
          <p:cNvSpPr/>
          <p:nvPr/>
        </p:nvSpPr>
        <p:spPr>
          <a:xfrm>
            <a:off x="-2" y="300319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25" name="Rectangle 24">
            <a:hlinkClick r:id="rId4" action="ppaction://hlinksldjump"/>
            <a:extLst>
              <a:ext uri="{FF2B5EF4-FFF2-40B4-BE49-F238E27FC236}">
                <a16:creationId xmlns:a16="http://schemas.microsoft.com/office/drawing/2014/main" id="{CB853339-C45A-4589-AC32-6520B8F9327E}"/>
              </a:ext>
            </a:extLst>
          </p:cNvPr>
          <p:cNvSpPr/>
          <p:nvPr/>
        </p:nvSpPr>
        <p:spPr>
          <a:xfrm>
            <a:off x="-2" y="380274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6" name="Rectangle 25">
            <a:hlinkClick r:id="rId5" action="ppaction://hlinksldjump"/>
            <a:extLst>
              <a:ext uri="{FF2B5EF4-FFF2-40B4-BE49-F238E27FC236}">
                <a16:creationId xmlns:a16="http://schemas.microsoft.com/office/drawing/2014/main" id="{0855EB33-590C-4292-9C6A-EE306EA411F3}"/>
              </a:ext>
            </a:extLst>
          </p:cNvPr>
          <p:cNvSpPr/>
          <p:nvPr/>
        </p:nvSpPr>
        <p:spPr>
          <a:xfrm>
            <a:off x="0" y="450677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7" name="Rectangle 26">
            <a:hlinkClick r:id="rId6" action="ppaction://hlinksldjump"/>
            <a:extLst>
              <a:ext uri="{FF2B5EF4-FFF2-40B4-BE49-F238E27FC236}">
                <a16:creationId xmlns:a16="http://schemas.microsoft.com/office/drawing/2014/main" id="{1AF356F5-E550-45D4-A3F2-3C61442AC7BB}"/>
              </a:ext>
            </a:extLst>
          </p:cNvPr>
          <p:cNvSpPr/>
          <p:nvPr/>
        </p:nvSpPr>
        <p:spPr>
          <a:xfrm>
            <a:off x="-2" y="512659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8" name="Rectangle 27">
            <a:hlinkClick r:id="rId7" action="ppaction://hlinksldjump"/>
            <a:extLst>
              <a:ext uri="{FF2B5EF4-FFF2-40B4-BE49-F238E27FC236}">
                <a16:creationId xmlns:a16="http://schemas.microsoft.com/office/drawing/2014/main" id="{70654670-1A43-41F5-8DDF-43CE5240D8B6}"/>
              </a:ext>
            </a:extLst>
          </p:cNvPr>
          <p:cNvSpPr/>
          <p:nvPr/>
        </p:nvSpPr>
        <p:spPr>
          <a:xfrm>
            <a:off x="-2" y="567676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9" name="Rectangle 28">
            <a:hlinkClick r:id="rId8" action="ppaction://hlinksldjump"/>
            <a:extLst>
              <a:ext uri="{FF2B5EF4-FFF2-40B4-BE49-F238E27FC236}">
                <a16:creationId xmlns:a16="http://schemas.microsoft.com/office/drawing/2014/main" id="{7443C683-F7B8-4455-9911-47B69BC33613}"/>
              </a:ext>
            </a:extLst>
          </p:cNvPr>
          <p:cNvSpPr/>
          <p:nvPr/>
        </p:nvSpPr>
        <p:spPr>
          <a:xfrm>
            <a:off x="-2" y="341060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30" name="Rectangle 29">
            <a:hlinkClick r:id="rId9" action="ppaction://hlinksldjump"/>
            <a:extLst>
              <a:ext uri="{FF2B5EF4-FFF2-40B4-BE49-F238E27FC236}">
                <a16:creationId xmlns:a16="http://schemas.microsoft.com/office/drawing/2014/main" id="{30440B79-D250-4E89-806F-C66000FB33D2}"/>
              </a:ext>
            </a:extLst>
          </p:cNvPr>
          <p:cNvSpPr/>
          <p:nvPr/>
        </p:nvSpPr>
        <p:spPr>
          <a:xfrm>
            <a:off x="0" y="411054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31" name="Rectangle 30">
            <a:hlinkClick r:id="rId10" action="ppaction://hlinksldjump"/>
            <a:extLst>
              <a:ext uri="{FF2B5EF4-FFF2-40B4-BE49-F238E27FC236}">
                <a16:creationId xmlns:a16="http://schemas.microsoft.com/office/drawing/2014/main" id="{6D717041-C80D-4512-89B9-2D8EEBFC7129}"/>
              </a:ext>
            </a:extLst>
          </p:cNvPr>
          <p:cNvSpPr/>
          <p:nvPr/>
        </p:nvSpPr>
        <p:spPr>
          <a:xfrm>
            <a:off x="-2" y="4816721"/>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32" name="Rectangle 31">
            <a:hlinkClick r:id="rId11" action="ppaction://hlinksldjump"/>
            <a:extLst>
              <a:ext uri="{FF2B5EF4-FFF2-40B4-BE49-F238E27FC236}">
                <a16:creationId xmlns:a16="http://schemas.microsoft.com/office/drawing/2014/main" id="{AB390328-F419-4C44-9444-341BC33683F2}"/>
              </a:ext>
            </a:extLst>
          </p:cNvPr>
          <p:cNvSpPr/>
          <p:nvPr/>
        </p:nvSpPr>
        <p:spPr>
          <a:xfrm>
            <a:off x="-2" y="5342493"/>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33" name="Rectangle 32">
            <a:hlinkClick r:id="rId12" action="ppaction://hlinksldjump"/>
            <a:extLst>
              <a:ext uri="{FF2B5EF4-FFF2-40B4-BE49-F238E27FC236}">
                <a16:creationId xmlns:a16="http://schemas.microsoft.com/office/drawing/2014/main" id="{43E3381B-6278-41A0-A4AB-423CBC3D678E}"/>
              </a:ext>
            </a:extLst>
          </p:cNvPr>
          <p:cNvSpPr/>
          <p:nvPr/>
        </p:nvSpPr>
        <p:spPr>
          <a:xfrm>
            <a:off x="-2" y="2017330"/>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34" name="Rectangle 33">
            <a:hlinkClick r:id="rId13" action="ppaction://hlinksldjump"/>
            <a:extLst>
              <a:ext uri="{FF2B5EF4-FFF2-40B4-BE49-F238E27FC236}">
                <a16:creationId xmlns:a16="http://schemas.microsoft.com/office/drawing/2014/main" id="{D281382B-8396-4DB7-A27B-DA7FADC8331B}"/>
              </a:ext>
            </a:extLst>
          </p:cNvPr>
          <p:cNvSpPr/>
          <p:nvPr/>
        </p:nvSpPr>
        <p:spPr>
          <a:xfrm>
            <a:off x="-1" y="1714751"/>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35" name="Rectangle 34">
            <a:extLst>
              <a:ext uri="{FF2B5EF4-FFF2-40B4-BE49-F238E27FC236}">
                <a16:creationId xmlns:a16="http://schemas.microsoft.com/office/drawing/2014/main" id="{355AA4D1-6266-4458-9A68-24C1B2C29314}"/>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36" name="Rectangle 35">
            <a:hlinkClick r:id="rId14" action="ppaction://hlinksldjump"/>
            <a:extLst>
              <a:ext uri="{FF2B5EF4-FFF2-40B4-BE49-F238E27FC236}">
                <a16:creationId xmlns:a16="http://schemas.microsoft.com/office/drawing/2014/main" id="{B68EB3CE-2A27-4373-843B-63F7C7E12264}"/>
              </a:ext>
            </a:extLst>
          </p:cNvPr>
          <p:cNvSpPr/>
          <p:nvPr/>
        </p:nvSpPr>
        <p:spPr>
          <a:xfrm>
            <a:off x="-3" y="2391777"/>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37" name="Rectangle 36">
            <a:hlinkClick r:id="rId15" action="ppaction://hlinksldjump"/>
            <a:extLst>
              <a:ext uri="{FF2B5EF4-FFF2-40B4-BE49-F238E27FC236}">
                <a16:creationId xmlns:a16="http://schemas.microsoft.com/office/drawing/2014/main" id="{58F073F1-E230-4EFF-AFD8-B767A0CF26C7}"/>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39" name="Rectangle 38">
            <a:extLst>
              <a:ext uri="{FF2B5EF4-FFF2-40B4-BE49-F238E27FC236}">
                <a16:creationId xmlns:a16="http://schemas.microsoft.com/office/drawing/2014/main" id="{E420152F-9824-4ED5-9736-075164D3E338}"/>
              </a:ext>
            </a:extLst>
          </p:cNvPr>
          <p:cNvSpPr/>
          <p:nvPr/>
        </p:nvSpPr>
        <p:spPr>
          <a:xfrm>
            <a:off x="103367" y="86217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Decision tree</a:t>
            </a:r>
            <a:endParaRPr lang="en-US" sz="900" dirty="0">
              <a:solidFill>
                <a:schemeClr val="tx1"/>
              </a:solidFill>
            </a:endParaRPr>
          </a:p>
        </p:txBody>
      </p:sp>
      <p:sp>
        <p:nvSpPr>
          <p:cNvPr id="44" name="Rectangle 43">
            <a:hlinkClick r:id="rId16" action="ppaction://hlinksldjump"/>
            <a:extLst>
              <a:ext uri="{FF2B5EF4-FFF2-40B4-BE49-F238E27FC236}">
                <a16:creationId xmlns:a16="http://schemas.microsoft.com/office/drawing/2014/main" id="{D3F1DD6B-E729-4DAB-8510-124EA779D6F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grpSp>
        <p:nvGrpSpPr>
          <p:cNvPr id="100" name="Group 99">
            <a:extLst>
              <a:ext uri="{FF2B5EF4-FFF2-40B4-BE49-F238E27FC236}">
                <a16:creationId xmlns:a16="http://schemas.microsoft.com/office/drawing/2014/main" id="{CCC3F9CD-9789-4DE7-8CBA-128FEC4EB076}"/>
              </a:ext>
            </a:extLst>
          </p:cNvPr>
          <p:cNvGrpSpPr/>
          <p:nvPr/>
        </p:nvGrpSpPr>
        <p:grpSpPr>
          <a:xfrm>
            <a:off x="3271007" y="1078909"/>
            <a:ext cx="6394450" cy="5137150"/>
            <a:chOff x="0" y="0"/>
            <a:chExt cx="6394450" cy="5137150"/>
          </a:xfrm>
        </p:grpSpPr>
        <p:sp>
          <p:nvSpPr>
            <p:cNvPr id="101" name="Text Box 2">
              <a:extLst>
                <a:ext uri="{FF2B5EF4-FFF2-40B4-BE49-F238E27FC236}">
                  <a16:creationId xmlns:a16="http://schemas.microsoft.com/office/drawing/2014/main" id="{7E2209F6-FCA1-4809-A4BF-F1752FA75B6C}"/>
                </a:ext>
              </a:extLst>
            </p:cNvPr>
            <p:cNvSpPr txBox="1">
              <a:spLocks noChangeArrowheads="1"/>
            </p:cNvSpPr>
            <p:nvPr/>
          </p:nvSpPr>
          <p:spPr bwMode="auto">
            <a:xfrm>
              <a:off x="6350" y="4235450"/>
              <a:ext cx="6388100" cy="901700"/>
            </a:xfrm>
            <a:prstGeom prst="rect">
              <a:avLst/>
            </a:prstGeom>
            <a:solidFill>
              <a:schemeClr val="accent1">
                <a:lumMod val="20000"/>
                <a:lumOff val="80000"/>
              </a:schemeClr>
            </a:solidFill>
            <a:ln w="9525">
              <a:solidFill>
                <a:srgbClr val="000000"/>
              </a:solidFill>
              <a:miter lim="800000"/>
              <a:headEnd/>
              <a:tailEnd/>
            </a:ln>
            <a:effectLst>
              <a:glow rad="63500">
                <a:schemeClr val="accent5">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Is the soil stable or unstable? Is there enough space to build new pit to replace full latrine or will the pit need to be desludged? This will determine is the pit is lined (unstable soil and /or desludging operation) or unlined (stable soil and no desludging)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2" name="Group 101">
              <a:extLst>
                <a:ext uri="{FF2B5EF4-FFF2-40B4-BE49-F238E27FC236}">
                  <a16:creationId xmlns:a16="http://schemas.microsoft.com/office/drawing/2014/main" id="{EB709F2C-021F-4F66-ABF3-E8AA605B19FB}"/>
                </a:ext>
              </a:extLst>
            </p:cNvPr>
            <p:cNvGrpSpPr/>
            <p:nvPr/>
          </p:nvGrpSpPr>
          <p:grpSpPr>
            <a:xfrm>
              <a:off x="0" y="0"/>
              <a:ext cx="6388100" cy="4043045"/>
              <a:chOff x="0" y="0"/>
              <a:chExt cx="6388100" cy="4043045"/>
            </a:xfrm>
          </p:grpSpPr>
          <p:sp>
            <p:nvSpPr>
              <p:cNvPr id="103" name="Text Box 2">
                <a:extLst>
                  <a:ext uri="{FF2B5EF4-FFF2-40B4-BE49-F238E27FC236}">
                    <a16:creationId xmlns:a16="http://schemas.microsoft.com/office/drawing/2014/main" id="{9696095D-6870-478A-81BE-2363393D2FC1}"/>
                  </a:ext>
                </a:extLst>
              </p:cNvPr>
              <p:cNvSpPr txBox="1">
                <a:spLocks noChangeArrowheads="1"/>
              </p:cNvSpPr>
              <p:nvPr/>
            </p:nvSpPr>
            <p:spPr bwMode="auto">
              <a:xfrm>
                <a:off x="2540000" y="0"/>
                <a:ext cx="800100" cy="38608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sp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Excavate?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4" name="Straight Arrow Connector 103">
                <a:extLst>
                  <a:ext uri="{FF2B5EF4-FFF2-40B4-BE49-F238E27FC236}">
                    <a16:creationId xmlns:a16="http://schemas.microsoft.com/office/drawing/2014/main" id="{323D2731-565A-4039-A33A-BE64CFA4C658}"/>
                  </a:ext>
                </a:extLst>
              </p:cNvPr>
              <p:cNvCxnSpPr/>
              <p:nvPr/>
            </p:nvCxnSpPr>
            <p:spPr>
              <a:xfrm flipH="1">
                <a:off x="2114550" y="355600"/>
                <a:ext cx="501650" cy="6032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5" name="Straight Arrow Connector 104">
                <a:extLst>
                  <a:ext uri="{FF2B5EF4-FFF2-40B4-BE49-F238E27FC236}">
                    <a16:creationId xmlns:a16="http://schemas.microsoft.com/office/drawing/2014/main" id="{8404331C-DF06-4045-A980-B6534AD6DC9A}"/>
                  </a:ext>
                </a:extLst>
              </p:cNvPr>
              <p:cNvCxnSpPr/>
              <p:nvPr/>
            </p:nvCxnSpPr>
            <p:spPr>
              <a:xfrm>
                <a:off x="3346450" y="368300"/>
                <a:ext cx="1282700" cy="1473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6" name="Text Box 2">
                <a:extLst>
                  <a:ext uri="{FF2B5EF4-FFF2-40B4-BE49-F238E27FC236}">
                    <a16:creationId xmlns:a16="http://schemas.microsoft.com/office/drawing/2014/main" id="{2D16B0E7-B150-4A1B-B039-19DE15A80F9D}"/>
                  </a:ext>
                </a:extLst>
              </p:cNvPr>
              <p:cNvSpPr txBox="1">
                <a:spLocks noChangeArrowheads="1"/>
              </p:cNvSpPr>
              <p:nvPr/>
            </p:nvSpPr>
            <p:spPr bwMode="auto">
              <a:xfrm>
                <a:off x="3917950" y="1892300"/>
                <a:ext cx="1543050" cy="5759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Raised above ground structures to be built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2799DCBE-AC44-4211-A150-155D81A4EC0B}"/>
                  </a:ext>
                </a:extLst>
              </p:cNvPr>
              <p:cNvSpPr txBox="1">
                <a:spLocks noChangeArrowheads="1"/>
              </p:cNvSpPr>
              <p:nvPr/>
            </p:nvSpPr>
            <p:spPr bwMode="auto">
              <a:xfrm>
                <a:off x="349250" y="1905000"/>
                <a:ext cx="1558290" cy="5759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Pits / subsurface structures to be built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8" name="Text Box 10">
                <a:extLst>
                  <a:ext uri="{FF2B5EF4-FFF2-40B4-BE49-F238E27FC236}">
                    <a16:creationId xmlns:a16="http://schemas.microsoft.com/office/drawing/2014/main" id="{D2253F26-78E5-46B6-922D-7E3DCDCBB1C6}"/>
                  </a:ext>
                </a:extLst>
              </p:cNvPr>
              <p:cNvSpPr txBox="1"/>
              <p:nvPr/>
            </p:nvSpPr>
            <p:spPr>
              <a:xfrm>
                <a:off x="1771650" y="444500"/>
                <a:ext cx="393700" cy="241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9" name="Text Box 11">
                <a:extLst>
                  <a:ext uri="{FF2B5EF4-FFF2-40B4-BE49-F238E27FC236}">
                    <a16:creationId xmlns:a16="http://schemas.microsoft.com/office/drawing/2014/main" id="{9BB11725-5AB3-4072-A669-227913118CF6}"/>
                  </a:ext>
                </a:extLst>
              </p:cNvPr>
              <p:cNvSpPr txBox="1"/>
              <p:nvPr/>
            </p:nvSpPr>
            <p:spPr>
              <a:xfrm>
                <a:off x="3841750" y="654050"/>
                <a:ext cx="368300" cy="2349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0" name="Text Box 2">
                <a:extLst>
                  <a:ext uri="{FF2B5EF4-FFF2-40B4-BE49-F238E27FC236}">
                    <a16:creationId xmlns:a16="http://schemas.microsoft.com/office/drawing/2014/main" id="{1B859737-2790-43E0-9C3E-DFF8D2FC5F69}"/>
                  </a:ext>
                </a:extLst>
              </p:cNvPr>
              <p:cNvSpPr txBox="1">
                <a:spLocks noChangeArrowheads="1"/>
              </p:cNvSpPr>
              <p:nvPr/>
            </p:nvSpPr>
            <p:spPr bwMode="auto">
              <a:xfrm>
                <a:off x="3505200" y="3448050"/>
                <a:ext cx="892175" cy="433070"/>
              </a:xfrm>
              <a:prstGeom prst="rect">
                <a:avLst/>
              </a:prstGeom>
              <a:solidFill>
                <a:schemeClr val="accent6">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Raised Direct Drop Toilet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1" name="Text Box 2">
                <a:extLst>
                  <a:ext uri="{FF2B5EF4-FFF2-40B4-BE49-F238E27FC236}">
                    <a16:creationId xmlns:a16="http://schemas.microsoft.com/office/drawing/2014/main" id="{9A05DB04-83EB-4DB5-B2BB-ABEB731BF537}"/>
                  </a:ext>
                </a:extLst>
              </p:cNvPr>
              <p:cNvSpPr txBox="1">
                <a:spLocks noChangeArrowheads="1"/>
              </p:cNvSpPr>
              <p:nvPr/>
            </p:nvSpPr>
            <p:spPr bwMode="auto">
              <a:xfrm>
                <a:off x="285750" y="3467100"/>
                <a:ext cx="803275" cy="575945"/>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Subsurface Direct Drop Toilet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2" name="Text Box 2">
                <a:extLst>
                  <a:ext uri="{FF2B5EF4-FFF2-40B4-BE49-F238E27FC236}">
                    <a16:creationId xmlns:a16="http://schemas.microsoft.com/office/drawing/2014/main" id="{02FA76E0-A91D-4579-9EAF-BF5E6FE49035}"/>
                  </a:ext>
                </a:extLst>
              </p:cNvPr>
              <p:cNvSpPr txBox="1">
                <a:spLocks noChangeArrowheads="1"/>
              </p:cNvSpPr>
              <p:nvPr/>
            </p:nvSpPr>
            <p:spPr bwMode="auto">
              <a:xfrm>
                <a:off x="1936750" y="3498850"/>
                <a:ext cx="840105" cy="433070"/>
              </a:xfrm>
              <a:prstGeom prst="rect">
                <a:avLst/>
              </a:prstGeom>
              <a:solidFill>
                <a:schemeClr val="accent4">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Subsurface Offset Toilet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3" name="Text Box 2">
                <a:extLst>
                  <a:ext uri="{FF2B5EF4-FFF2-40B4-BE49-F238E27FC236}">
                    <a16:creationId xmlns:a16="http://schemas.microsoft.com/office/drawing/2014/main" id="{07BA92E9-3EFF-4929-B012-ED03A5B70573}"/>
                  </a:ext>
                </a:extLst>
              </p:cNvPr>
              <p:cNvSpPr txBox="1">
                <a:spLocks noChangeArrowheads="1"/>
              </p:cNvSpPr>
              <p:nvPr/>
            </p:nvSpPr>
            <p:spPr bwMode="auto">
              <a:xfrm>
                <a:off x="5118100" y="3365500"/>
                <a:ext cx="861060" cy="433070"/>
              </a:xfrm>
              <a:prstGeom prst="rect">
                <a:avLst/>
              </a:prstGeom>
              <a:solidFill>
                <a:srgbClr val="FFCC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Raised Offset Toilet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4" name="Straight Arrow Connector 113">
                <a:extLst>
                  <a:ext uri="{FF2B5EF4-FFF2-40B4-BE49-F238E27FC236}">
                    <a16:creationId xmlns:a16="http://schemas.microsoft.com/office/drawing/2014/main" id="{77E920BB-914A-483A-BEA7-2FB64D95F3F1}"/>
                  </a:ext>
                </a:extLst>
              </p:cNvPr>
              <p:cNvCxnSpPr/>
              <p:nvPr/>
            </p:nvCxnSpPr>
            <p:spPr>
              <a:xfrm flipH="1">
                <a:off x="654050" y="2393950"/>
                <a:ext cx="476250" cy="1066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FC88634A-47FE-4241-897D-AE04FFA65D8F}"/>
                  </a:ext>
                </a:extLst>
              </p:cNvPr>
              <p:cNvCxnSpPr/>
              <p:nvPr/>
            </p:nvCxnSpPr>
            <p:spPr>
              <a:xfrm flipH="1">
                <a:off x="3937000" y="2457450"/>
                <a:ext cx="438150" cy="952500"/>
              </a:xfrm>
              <a:prstGeom prst="straightConnector1">
                <a:avLst/>
              </a:prstGeom>
              <a:noFill/>
              <a:ln w="19050" cap="flat" cmpd="sng" algn="ctr">
                <a:solidFill>
                  <a:sysClr val="windowText" lastClr="000000"/>
                </a:solidFill>
                <a:prstDash val="solid"/>
                <a:miter lim="800000"/>
                <a:tailEnd type="triangle"/>
              </a:ln>
              <a:effectLst/>
            </p:spPr>
          </p:cxnSp>
          <p:cxnSp>
            <p:nvCxnSpPr>
              <p:cNvPr id="116" name="Straight Arrow Connector 115">
                <a:extLst>
                  <a:ext uri="{FF2B5EF4-FFF2-40B4-BE49-F238E27FC236}">
                    <a16:creationId xmlns:a16="http://schemas.microsoft.com/office/drawing/2014/main" id="{1112E51C-84F1-4665-A189-CBDCB4B22818}"/>
                  </a:ext>
                </a:extLst>
              </p:cNvPr>
              <p:cNvCxnSpPr/>
              <p:nvPr/>
            </p:nvCxnSpPr>
            <p:spPr>
              <a:xfrm>
                <a:off x="1403350" y="2470150"/>
                <a:ext cx="844550" cy="996950"/>
              </a:xfrm>
              <a:prstGeom prst="straightConnector1">
                <a:avLst/>
              </a:prstGeom>
              <a:noFill/>
              <a:ln w="19050" cap="flat" cmpd="sng" algn="ctr">
                <a:solidFill>
                  <a:sysClr val="windowText" lastClr="000000"/>
                </a:solidFill>
                <a:prstDash val="solid"/>
                <a:miter lim="800000"/>
                <a:tailEnd type="triangle"/>
              </a:ln>
              <a:effectLst/>
            </p:spPr>
          </p:cxnSp>
          <p:cxnSp>
            <p:nvCxnSpPr>
              <p:cNvPr id="117" name="Straight Arrow Connector 116">
                <a:extLst>
                  <a:ext uri="{FF2B5EF4-FFF2-40B4-BE49-F238E27FC236}">
                    <a16:creationId xmlns:a16="http://schemas.microsoft.com/office/drawing/2014/main" id="{DD995EDA-0234-439B-9238-6B76DEFE1357}"/>
                  </a:ext>
                </a:extLst>
              </p:cNvPr>
              <p:cNvCxnSpPr/>
              <p:nvPr/>
            </p:nvCxnSpPr>
            <p:spPr>
              <a:xfrm>
                <a:off x="4819650" y="2482850"/>
                <a:ext cx="635000" cy="793750"/>
              </a:xfrm>
              <a:prstGeom prst="straightConnector1">
                <a:avLst/>
              </a:prstGeom>
              <a:noFill/>
              <a:ln w="19050" cap="flat" cmpd="sng" algn="ctr">
                <a:solidFill>
                  <a:sysClr val="windowText" lastClr="000000"/>
                </a:solidFill>
                <a:prstDash val="solid"/>
                <a:miter lim="800000"/>
                <a:tailEnd type="triangle"/>
              </a:ln>
              <a:effectLst/>
            </p:spPr>
          </p:cxnSp>
          <p:sp>
            <p:nvSpPr>
              <p:cNvPr id="118" name="Text Box 2">
                <a:extLst>
                  <a:ext uri="{FF2B5EF4-FFF2-40B4-BE49-F238E27FC236}">
                    <a16:creationId xmlns:a16="http://schemas.microsoft.com/office/drawing/2014/main" id="{85EB93CF-2A5A-4B9B-9AC7-94425BE52F8C}"/>
                  </a:ext>
                </a:extLst>
              </p:cNvPr>
              <p:cNvSpPr txBox="1">
                <a:spLocks noChangeArrowheads="1"/>
              </p:cNvSpPr>
              <p:nvPr/>
            </p:nvSpPr>
            <p:spPr bwMode="auto">
              <a:xfrm>
                <a:off x="1003300" y="876300"/>
                <a:ext cx="1327150" cy="57023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sp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Flood prone / water table &lt; 1.5 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9" name="Text Box 2">
                <a:extLst>
                  <a:ext uri="{FF2B5EF4-FFF2-40B4-BE49-F238E27FC236}">
                    <a16:creationId xmlns:a16="http://schemas.microsoft.com/office/drawing/2014/main" id="{FE122006-AEA2-4328-8F0B-38CE7D64BC5F}"/>
                  </a:ext>
                </a:extLst>
              </p:cNvPr>
              <p:cNvSpPr txBox="1"/>
              <p:nvPr/>
            </p:nvSpPr>
            <p:spPr>
              <a:xfrm>
                <a:off x="2743200" y="1270000"/>
                <a:ext cx="393700" cy="241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0" name="Text Box 4">
                <a:extLst>
                  <a:ext uri="{FF2B5EF4-FFF2-40B4-BE49-F238E27FC236}">
                    <a16:creationId xmlns:a16="http://schemas.microsoft.com/office/drawing/2014/main" id="{384B4EAE-82FB-4B4D-B93D-30A9AC773137}"/>
                  </a:ext>
                </a:extLst>
              </p:cNvPr>
              <p:cNvSpPr txBox="1"/>
              <p:nvPr/>
            </p:nvSpPr>
            <p:spPr>
              <a:xfrm>
                <a:off x="1079500" y="1536700"/>
                <a:ext cx="368300" cy="2349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1" name="Straight Arrow Connector 120">
                <a:extLst>
                  <a:ext uri="{FF2B5EF4-FFF2-40B4-BE49-F238E27FC236}">
                    <a16:creationId xmlns:a16="http://schemas.microsoft.com/office/drawing/2014/main" id="{7EC16A4E-C245-41CF-829A-C0EF78E38785}"/>
                  </a:ext>
                </a:extLst>
              </p:cNvPr>
              <p:cNvCxnSpPr/>
              <p:nvPr/>
            </p:nvCxnSpPr>
            <p:spPr>
              <a:xfrm flipH="1">
                <a:off x="1289050" y="1358900"/>
                <a:ext cx="501650" cy="6032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2" name="Straight Arrow Connector 121">
                <a:extLst>
                  <a:ext uri="{FF2B5EF4-FFF2-40B4-BE49-F238E27FC236}">
                    <a16:creationId xmlns:a16="http://schemas.microsoft.com/office/drawing/2014/main" id="{B8FEF9A9-1132-4E72-892A-8A76CBEDA1D5}"/>
                  </a:ext>
                </a:extLst>
              </p:cNvPr>
              <p:cNvCxnSpPr/>
              <p:nvPr/>
            </p:nvCxnSpPr>
            <p:spPr>
              <a:xfrm>
                <a:off x="2311400" y="1314450"/>
                <a:ext cx="1593850" cy="6477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3" name="Text Box 2">
                <a:extLst>
                  <a:ext uri="{FF2B5EF4-FFF2-40B4-BE49-F238E27FC236}">
                    <a16:creationId xmlns:a16="http://schemas.microsoft.com/office/drawing/2014/main" id="{B9469E3E-E501-4258-BFBD-C1D0F9A60E4D}"/>
                  </a:ext>
                </a:extLst>
              </p:cNvPr>
              <p:cNvSpPr txBox="1">
                <a:spLocks noChangeArrowheads="1"/>
              </p:cNvSpPr>
              <p:nvPr/>
            </p:nvSpPr>
            <p:spPr bwMode="auto">
              <a:xfrm>
                <a:off x="0" y="2755900"/>
                <a:ext cx="6388100" cy="367030"/>
              </a:xfrm>
              <a:prstGeom prst="rect">
                <a:avLst/>
              </a:prstGeom>
              <a:solidFill>
                <a:schemeClr val="accent1">
                  <a:lumMod val="20000"/>
                  <a:lumOff val="80000"/>
                </a:schemeClr>
              </a:solidFill>
              <a:ln w="9525">
                <a:solidFill>
                  <a:srgbClr val="000000"/>
                </a:solidFill>
                <a:miter lim="800000"/>
                <a:headEnd/>
                <a:tailEnd/>
              </a:ln>
              <a:effectLst>
                <a:glow rad="63500">
                  <a:schemeClr val="accent5">
                    <a:satMod val="175000"/>
                    <a:alpha val="40000"/>
                  </a:schemeClr>
                </a:glow>
              </a:effectLst>
            </p:spPr>
            <p:txBody>
              <a:bodyPr rot="0" vert="horz" wrap="square" lIns="91440" tIns="45720" rIns="91440" bIns="45720" anchor="t" anchorCtr="0">
                <a:noAutofit/>
              </a:bodyPr>
              <a:lstStyle/>
              <a:p>
                <a:pPr algn="ct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Is there water or not? This will determine if the toilet is direct drop (no water) or offset (with water)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24" name="TextBox 123">
            <a:extLst>
              <a:ext uri="{FF2B5EF4-FFF2-40B4-BE49-F238E27FC236}">
                <a16:creationId xmlns:a16="http://schemas.microsoft.com/office/drawing/2014/main" id="{1C32FB87-08B5-4C22-A095-CA9450829CA9}"/>
              </a:ext>
            </a:extLst>
          </p:cNvPr>
          <p:cNvSpPr txBox="1"/>
          <p:nvPr/>
        </p:nvSpPr>
        <p:spPr>
          <a:xfrm>
            <a:off x="3053947" y="601250"/>
            <a:ext cx="6822220" cy="276999"/>
          </a:xfrm>
          <a:prstGeom prst="rect">
            <a:avLst/>
          </a:prstGeom>
          <a:noFill/>
        </p:spPr>
        <p:txBody>
          <a:bodyPr wrap="square" rtlCol="0">
            <a:spAutoFit/>
          </a:bodyPr>
          <a:lstStyle/>
          <a:p>
            <a:r>
              <a:rPr lang="en-GB" sz="1200" dirty="0"/>
              <a:t>On-site toilet choice will depend on excavation, water table level and the space available </a:t>
            </a:r>
            <a:endParaRPr lang="en-US" sz="1200" dirty="0"/>
          </a:p>
        </p:txBody>
      </p:sp>
      <p:sp>
        <p:nvSpPr>
          <p:cNvPr id="49" name="Rectangle 48">
            <a:hlinkClick r:id="rId17" action="ppaction://hlinksldjump"/>
            <a:extLst>
              <a:ext uri="{FF2B5EF4-FFF2-40B4-BE49-F238E27FC236}">
                <a16:creationId xmlns:a16="http://schemas.microsoft.com/office/drawing/2014/main" id="{0E13A83A-EA89-4115-A5C8-08689E5793A2}"/>
              </a:ext>
            </a:extLst>
          </p:cNvPr>
          <p:cNvSpPr/>
          <p:nvPr/>
        </p:nvSpPr>
        <p:spPr>
          <a:xfrm>
            <a:off x="0" y="609332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51" name="TextBox 50">
            <a:extLst>
              <a:ext uri="{FF2B5EF4-FFF2-40B4-BE49-F238E27FC236}">
                <a16:creationId xmlns:a16="http://schemas.microsoft.com/office/drawing/2014/main" id="{065D5260-A78E-4DD4-A001-6E9EA9BDE6BD}"/>
              </a:ext>
            </a:extLst>
          </p:cNvPr>
          <p:cNvSpPr txBox="1"/>
          <p:nvPr/>
        </p:nvSpPr>
        <p:spPr>
          <a:xfrm>
            <a:off x="2168271" y="-17083"/>
            <a:ext cx="3132011" cy="369332"/>
          </a:xfrm>
          <a:prstGeom prst="rect">
            <a:avLst/>
          </a:prstGeom>
          <a:noFill/>
        </p:spPr>
        <p:txBody>
          <a:bodyPr wrap="square" rtlCol="0">
            <a:spAutoFit/>
          </a:bodyPr>
          <a:lstStyle/>
          <a:p>
            <a:r>
              <a:rPr lang="en-GB" b="1" dirty="0"/>
              <a:t>Decision tree for latrine</a:t>
            </a:r>
            <a:endParaRPr lang="en-US" b="1" dirty="0"/>
          </a:p>
        </p:txBody>
      </p:sp>
      <p:sp>
        <p:nvSpPr>
          <p:cNvPr id="52" name="Rectangle 51">
            <a:extLst>
              <a:ext uri="{FF2B5EF4-FFF2-40B4-BE49-F238E27FC236}">
                <a16:creationId xmlns:a16="http://schemas.microsoft.com/office/drawing/2014/main" id="{E2C3A146-1915-4C38-8F38-3C747C621586}"/>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53" name="Action Button: Go Forward or Next 52">
            <a:hlinkClick r:id="" action="ppaction://hlinkshowjump?jump=nextslide" highlightClick="1"/>
            <a:extLst>
              <a:ext uri="{FF2B5EF4-FFF2-40B4-BE49-F238E27FC236}">
                <a16:creationId xmlns:a16="http://schemas.microsoft.com/office/drawing/2014/main" id="{49A1D980-52CF-4AB9-8CE0-BC0ED5ED33FE}"/>
              </a:ext>
            </a:extLst>
          </p:cNvPr>
          <p:cNvSpPr/>
          <p:nvPr/>
        </p:nvSpPr>
        <p:spPr>
          <a:xfrm>
            <a:off x="10924248" y="-1"/>
            <a:ext cx="291313" cy="291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hlinkClick r:id="rId18" action="ppaction://hlinksldjump"/>
            <a:extLst>
              <a:ext uri="{FF2B5EF4-FFF2-40B4-BE49-F238E27FC236}">
                <a16:creationId xmlns:a16="http://schemas.microsoft.com/office/drawing/2014/main" id="{4FD87A4B-5471-4E1C-A3D5-9B46E9DD4320}"/>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55" name="Rectangle 54">
            <a:hlinkClick r:id="rId19" action="ppaction://hlinksldjump"/>
            <a:extLst>
              <a:ext uri="{FF2B5EF4-FFF2-40B4-BE49-F238E27FC236}">
                <a16:creationId xmlns:a16="http://schemas.microsoft.com/office/drawing/2014/main" id="{5300ED33-0F23-4395-876B-FE379CC931DA}"/>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57" name="Rectangle 56">
            <a:hlinkClick r:id="rId20" action="ppaction://hlinksldjump"/>
            <a:extLst>
              <a:ext uri="{FF2B5EF4-FFF2-40B4-BE49-F238E27FC236}">
                <a16:creationId xmlns:a16="http://schemas.microsoft.com/office/drawing/2014/main" id="{BB5FB26B-51D1-4E6D-AAE7-70010DCC78B5}"/>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58" name="Rectangle 57">
            <a:hlinkClick r:id="rId21" action="ppaction://hlinksldjump"/>
            <a:extLst>
              <a:ext uri="{FF2B5EF4-FFF2-40B4-BE49-F238E27FC236}">
                <a16:creationId xmlns:a16="http://schemas.microsoft.com/office/drawing/2014/main" id="{F99CB1EA-1877-426D-AE4D-4D3C3E48BAFC}"/>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Tree>
    <p:extLst>
      <p:ext uri="{BB962C8B-B14F-4D97-AF65-F5344CB8AC3E}">
        <p14:creationId xmlns:p14="http://schemas.microsoft.com/office/powerpoint/2010/main" val="2037500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A1C97E-7682-4A6E-BF4E-9CD09C0341F3}"/>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16" name="Rectangle 15">
            <a:hlinkClick r:id="rId3" action="ppaction://hlinksldjump"/>
            <a:extLst>
              <a:ext uri="{FF2B5EF4-FFF2-40B4-BE49-F238E27FC236}">
                <a16:creationId xmlns:a16="http://schemas.microsoft.com/office/drawing/2014/main" id="{52E2171E-DFE4-476F-B126-28C6BA8715B4}"/>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8" name="Rectangle 17">
            <a:hlinkClick r:id="rId4" action="ppaction://hlinksldjump"/>
            <a:extLst>
              <a:ext uri="{FF2B5EF4-FFF2-40B4-BE49-F238E27FC236}">
                <a16:creationId xmlns:a16="http://schemas.microsoft.com/office/drawing/2014/main" id="{BE19052B-31AD-4A92-B882-147A96FA3650}"/>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9" name="Rectangle 18">
            <a:hlinkClick r:id="rId5" action="ppaction://hlinksldjump"/>
            <a:extLst>
              <a:ext uri="{FF2B5EF4-FFF2-40B4-BE49-F238E27FC236}">
                <a16:creationId xmlns:a16="http://schemas.microsoft.com/office/drawing/2014/main" id="{4E723771-415A-4B7B-857C-DB8237350DD9}"/>
              </a:ext>
            </a:extLst>
          </p:cNvPr>
          <p:cNvSpPr/>
          <p:nvPr/>
        </p:nvSpPr>
        <p:spPr>
          <a:xfrm>
            <a:off x="0" y="3991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0" name="Rectangle 19">
            <a:hlinkClick r:id="rId6" action="ppaction://hlinksldjump"/>
            <a:extLst>
              <a:ext uri="{FF2B5EF4-FFF2-40B4-BE49-F238E27FC236}">
                <a16:creationId xmlns:a16="http://schemas.microsoft.com/office/drawing/2014/main" id="{570C18BF-919B-4BD7-89FD-7D69291E083D}"/>
              </a:ext>
            </a:extLst>
          </p:cNvPr>
          <p:cNvSpPr/>
          <p:nvPr/>
        </p:nvSpPr>
        <p:spPr>
          <a:xfrm>
            <a:off x="0" y="4298333"/>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1" name="Rectangle 20">
            <a:hlinkClick r:id="rId7" action="ppaction://hlinksldjump"/>
            <a:extLst>
              <a:ext uri="{FF2B5EF4-FFF2-40B4-BE49-F238E27FC236}">
                <a16:creationId xmlns:a16="http://schemas.microsoft.com/office/drawing/2014/main" id="{EDF10314-1485-4640-B43E-55B11AD9CEE8}"/>
              </a:ext>
            </a:extLst>
          </p:cNvPr>
          <p:cNvSpPr/>
          <p:nvPr/>
        </p:nvSpPr>
        <p:spPr>
          <a:xfrm>
            <a:off x="0" y="468197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2" name="Rectangle 21">
            <a:hlinkClick r:id="rId8" action="ppaction://hlinksldjump"/>
            <a:extLst>
              <a:ext uri="{FF2B5EF4-FFF2-40B4-BE49-F238E27FC236}">
                <a16:creationId xmlns:a16="http://schemas.microsoft.com/office/drawing/2014/main" id="{81C9D809-7B04-469C-B373-12D62FDFEA41}"/>
              </a:ext>
            </a:extLst>
          </p:cNvPr>
          <p:cNvSpPr/>
          <p:nvPr/>
        </p:nvSpPr>
        <p:spPr>
          <a:xfrm>
            <a:off x="-6" y="498111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3" name="Rectangle 22">
            <a:hlinkClick r:id="rId9" action="ppaction://hlinksldjump"/>
            <a:extLst>
              <a:ext uri="{FF2B5EF4-FFF2-40B4-BE49-F238E27FC236}">
                <a16:creationId xmlns:a16="http://schemas.microsoft.com/office/drawing/2014/main" id="{E59F1395-36E7-4F2A-AF46-B6B881526F32}"/>
              </a:ext>
            </a:extLst>
          </p:cNvPr>
          <p:cNvSpPr/>
          <p:nvPr/>
        </p:nvSpPr>
        <p:spPr>
          <a:xfrm>
            <a:off x="-6" y="529099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4" name="Rectangle 23">
            <a:hlinkClick r:id="rId10" action="ppaction://hlinksldjump"/>
            <a:extLst>
              <a:ext uri="{FF2B5EF4-FFF2-40B4-BE49-F238E27FC236}">
                <a16:creationId xmlns:a16="http://schemas.microsoft.com/office/drawing/2014/main" id="{5F461414-D0AC-4F87-BCEC-ED2761BB8C77}"/>
              </a:ext>
            </a:extLst>
          </p:cNvPr>
          <p:cNvSpPr/>
          <p:nvPr/>
        </p:nvSpPr>
        <p:spPr>
          <a:xfrm>
            <a:off x="0" y="550669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5" name="Rectangle 24">
            <a:hlinkClick r:id="rId11" action="ppaction://hlinksldjump"/>
            <a:extLst>
              <a:ext uri="{FF2B5EF4-FFF2-40B4-BE49-F238E27FC236}">
                <a16:creationId xmlns:a16="http://schemas.microsoft.com/office/drawing/2014/main" id="{869E2E08-9BEA-4FD8-926A-29FB43DF671E}"/>
              </a:ext>
            </a:extLst>
          </p:cNvPr>
          <p:cNvSpPr/>
          <p:nvPr/>
        </p:nvSpPr>
        <p:spPr>
          <a:xfrm>
            <a:off x="-6" y="585213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2" action="ppaction://hlinksldjump"/>
            <a:extLst>
              <a:ext uri="{FF2B5EF4-FFF2-40B4-BE49-F238E27FC236}">
                <a16:creationId xmlns:a16="http://schemas.microsoft.com/office/drawing/2014/main" id="{EFF60B81-80C4-4ADE-8D4C-15E5A72A9F76}"/>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3" action="ppaction://hlinksldjump"/>
            <a:extLst>
              <a:ext uri="{FF2B5EF4-FFF2-40B4-BE49-F238E27FC236}">
                <a16:creationId xmlns:a16="http://schemas.microsoft.com/office/drawing/2014/main" id="{45B51431-BBAE-4880-BF84-FA673532B549}"/>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4" action="ppaction://hlinksldjump"/>
            <a:extLst>
              <a:ext uri="{FF2B5EF4-FFF2-40B4-BE49-F238E27FC236}">
                <a16:creationId xmlns:a16="http://schemas.microsoft.com/office/drawing/2014/main" id="{848DCAD1-8576-485F-A092-24D3470A43EC}"/>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5" action="ppaction://hlinksldjump"/>
            <a:extLst>
              <a:ext uri="{FF2B5EF4-FFF2-40B4-BE49-F238E27FC236}">
                <a16:creationId xmlns:a16="http://schemas.microsoft.com/office/drawing/2014/main" id="{FF33B773-2DD0-427F-A6F4-0B56261346CC}"/>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6" action="ppaction://hlinksldjump"/>
            <a:extLst>
              <a:ext uri="{FF2B5EF4-FFF2-40B4-BE49-F238E27FC236}">
                <a16:creationId xmlns:a16="http://schemas.microsoft.com/office/drawing/2014/main" id="{7F943193-9070-4052-8944-8327AAC9ABB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7" action="ppaction://hlinksldjump"/>
            <a:extLst>
              <a:ext uri="{FF2B5EF4-FFF2-40B4-BE49-F238E27FC236}">
                <a16:creationId xmlns:a16="http://schemas.microsoft.com/office/drawing/2014/main" id="{272A1BE8-7576-42AA-946E-91B37A83A06E}"/>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9" name="Rectangle 28">
            <a:hlinkClick r:id="rId18" action="ppaction://hlinksldjump"/>
            <a:extLst>
              <a:ext uri="{FF2B5EF4-FFF2-40B4-BE49-F238E27FC236}">
                <a16:creationId xmlns:a16="http://schemas.microsoft.com/office/drawing/2014/main" id="{5457A2DF-8372-4B1D-98C1-4AA90503D01D}"/>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30" name="Rectangle 29">
            <a:hlinkClick r:id="rId19" action="ppaction://hlinksldjump"/>
            <a:extLst>
              <a:ext uri="{FF2B5EF4-FFF2-40B4-BE49-F238E27FC236}">
                <a16:creationId xmlns:a16="http://schemas.microsoft.com/office/drawing/2014/main" id="{2DC5882D-1DC6-476C-B7E4-4DE374A55663}"/>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31" name="Rectangle 30">
            <a:hlinkClick r:id="rId20" action="ppaction://hlinksldjump"/>
            <a:extLst>
              <a:ext uri="{FF2B5EF4-FFF2-40B4-BE49-F238E27FC236}">
                <a16:creationId xmlns:a16="http://schemas.microsoft.com/office/drawing/2014/main" id="{78968260-F345-4E1E-9857-F291B74C6E1A}"/>
              </a:ext>
            </a:extLst>
          </p:cNvPr>
          <p:cNvSpPr/>
          <p:nvPr/>
        </p:nvSpPr>
        <p:spPr>
          <a:xfrm>
            <a:off x="119270" y="3278353"/>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32" name="Rectangle 31">
            <a:hlinkClick r:id="rId21" action="ppaction://hlinksldjump"/>
            <a:extLst>
              <a:ext uri="{FF2B5EF4-FFF2-40B4-BE49-F238E27FC236}">
                <a16:creationId xmlns:a16="http://schemas.microsoft.com/office/drawing/2014/main" id="{13248F9C-BCA3-4FCD-ADED-497FDAA16765}"/>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4" name="Rectangle 33">
            <a:hlinkClick r:id="rId22" action="ppaction://hlinksldjump"/>
            <a:extLst>
              <a:ext uri="{FF2B5EF4-FFF2-40B4-BE49-F238E27FC236}">
                <a16:creationId xmlns:a16="http://schemas.microsoft.com/office/drawing/2014/main" id="{22A4464E-B802-4315-9AE4-1BB98A5B10FB}"/>
              </a:ext>
            </a:extLst>
          </p:cNvPr>
          <p:cNvSpPr/>
          <p:nvPr/>
        </p:nvSpPr>
        <p:spPr>
          <a:xfrm>
            <a:off x="119270" y="364560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33" name="Rectangle 32">
            <a:hlinkClick r:id="rId23" action="ppaction://hlinksldjump"/>
            <a:extLst>
              <a:ext uri="{FF2B5EF4-FFF2-40B4-BE49-F238E27FC236}">
                <a16:creationId xmlns:a16="http://schemas.microsoft.com/office/drawing/2014/main" id="{7F5B7843-F881-4816-B4BA-2AE73AB068E5}"/>
              </a:ext>
            </a:extLst>
          </p:cNvPr>
          <p:cNvSpPr/>
          <p:nvPr/>
        </p:nvSpPr>
        <p:spPr>
          <a:xfrm>
            <a:off x="0" y="626836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Rectangle 34">
            <a:hlinkClick r:id="rId24" action="ppaction://hlinksldjump"/>
            <a:extLst>
              <a:ext uri="{FF2B5EF4-FFF2-40B4-BE49-F238E27FC236}">
                <a16:creationId xmlns:a16="http://schemas.microsoft.com/office/drawing/2014/main" id="{0F23AC2B-BCCE-433F-A35B-5B11457BEF63}"/>
              </a:ext>
            </a:extLst>
          </p:cNvPr>
          <p:cNvSpPr/>
          <p:nvPr/>
        </p:nvSpPr>
        <p:spPr>
          <a:xfrm>
            <a:off x="119270" y="3815262"/>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6" name="TextBox 35">
            <a:extLst>
              <a:ext uri="{FF2B5EF4-FFF2-40B4-BE49-F238E27FC236}">
                <a16:creationId xmlns:a16="http://schemas.microsoft.com/office/drawing/2014/main" id="{03C4844B-0B83-4EFA-A558-E09617DA4188}"/>
              </a:ext>
            </a:extLst>
          </p:cNvPr>
          <p:cNvSpPr txBox="1"/>
          <p:nvPr/>
        </p:nvSpPr>
        <p:spPr>
          <a:xfrm>
            <a:off x="1765412" y="6443951"/>
            <a:ext cx="3041257" cy="276999"/>
          </a:xfrm>
          <a:prstGeom prst="rect">
            <a:avLst/>
          </a:prstGeom>
          <a:noFill/>
        </p:spPr>
        <p:txBody>
          <a:bodyPr wrap="square" rtlCol="0">
            <a:spAutoFit/>
          </a:bodyPr>
          <a:lstStyle/>
          <a:p>
            <a:r>
              <a:rPr lang="en-GB" sz="1200" dirty="0"/>
              <a:t>Reference: </a:t>
            </a:r>
            <a:r>
              <a:rPr lang="en-GB" sz="1200" dirty="0">
                <a:hlinkClick r:id="rId25"/>
              </a:rPr>
              <a:t>WEDC – Latrine superstructure</a:t>
            </a:r>
            <a:endParaRPr lang="en-US" sz="1200" dirty="0"/>
          </a:p>
        </p:txBody>
      </p:sp>
      <p:sp>
        <p:nvSpPr>
          <p:cNvPr id="37" name="Rectangle 36">
            <a:extLst>
              <a:ext uri="{FF2B5EF4-FFF2-40B4-BE49-F238E27FC236}">
                <a16:creationId xmlns:a16="http://schemas.microsoft.com/office/drawing/2014/main" id="{69F0A6DA-7782-494B-863F-410CA2EBFFC1}"/>
              </a:ext>
            </a:extLst>
          </p:cNvPr>
          <p:cNvSpPr/>
          <p:nvPr/>
        </p:nvSpPr>
        <p:spPr>
          <a:xfrm>
            <a:off x="1531818" y="196403"/>
            <a:ext cx="10657210" cy="923330"/>
          </a:xfrm>
          <a:prstGeom prst="rect">
            <a:avLst/>
          </a:prstGeom>
        </p:spPr>
        <p:txBody>
          <a:bodyPr wrap="square">
            <a:spAutoFit/>
          </a:bodyPr>
          <a:lstStyle/>
          <a:p>
            <a:r>
              <a:rPr lang="en-GB" b="1" dirty="0">
                <a:latin typeface="Calibri" panose="020F0502020204030204" pitchFamily="34" charset="0"/>
                <a:cs typeface="Calibri" panose="020F0502020204030204" pitchFamily="34" charset="0"/>
              </a:rPr>
              <a:t>A latrine superstructure is a shelter which provides privacy and protection for the user of the latrine. Superstructures can be built from a variety of materials ranging from bricks, blocks and stone to corrugated metal sheets, wattle and daub and, in emergencies, even plastic or sackcloth.</a:t>
            </a:r>
            <a:endParaRPr lang="en-US"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40759BE1-8CFE-49CB-B42A-0E308FF7CD3C}"/>
              </a:ext>
            </a:extLst>
          </p:cNvPr>
          <p:cNvSpPr/>
          <p:nvPr/>
        </p:nvSpPr>
        <p:spPr>
          <a:xfrm>
            <a:off x="1531818" y="1608715"/>
            <a:ext cx="2473740" cy="1754326"/>
          </a:xfrm>
          <a:prstGeom prst="rect">
            <a:avLst/>
          </a:prstGeom>
        </p:spPr>
        <p:txBody>
          <a:bodyPr wrap="square">
            <a:spAutoFit/>
          </a:bodyPr>
          <a:lstStyle/>
          <a:p>
            <a:r>
              <a:rPr lang="en-GB" sz="1200" dirty="0">
                <a:solidFill>
                  <a:srgbClr val="000000"/>
                </a:solidFill>
                <a:latin typeface="Calibri" panose="020F0502020204030204" pitchFamily="34" charset="0"/>
                <a:cs typeface="Calibri" panose="020F0502020204030204" pitchFamily="34" charset="0"/>
              </a:rPr>
              <a:t>Together with the defecation hole, it is considered by many users to be the</a:t>
            </a:r>
            <a:r>
              <a:rPr lang="en-GB" sz="1200" b="1" dirty="0">
                <a:solidFill>
                  <a:srgbClr val="000000"/>
                </a:solidFill>
                <a:latin typeface="Calibri" panose="020F0502020204030204" pitchFamily="34" charset="0"/>
                <a:cs typeface="Calibri" panose="020F0502020204030204" pitchFamily="34" charset="0"/>
              </a:rPr>
              <a:t> most critical component</a:t>
            </a:r>
            <a:r>
              <a:rPr lang="en-GB" sz="1200" dirty="0">
                <a:solidFill>
                  <a:srgbClr val="000000"/>
                </a:solidFill>
                <a:latin typeface="Calibri" panose="020F0502020204030204" pitchFamily="34" charset="0"/>
                <a:cs typeface="Calibri" panose="020F0502020204030204" pitchFamily="34" charset="0"/>
              </a:rPr>
              <a:t>. It is essential, therefore, that the superstructure meets their requirements. For most users, issues of security, dignity and prestige take precedence over public health consideration</a:t>
            </a:r>
            <a:endParaRPr lang="en-US" sz="1200" dirty="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2064314B-DCEE-47B6-88DD-7A6964FB5EA6}"/>
              </a:ext>
            </a:extLst>
          </p:cNvPr>
          <p:cNvSpPr/>
          <p:nvPr/>
        </p:nvSpPr>
        <p:spPr>
          <a:xfrm>
            <a:off x="4320021" y="1505840"/>
            <a:ext cx="7518627" cy="1938992"/>
          </a:xfrm>
          <a:prstGeom prst="rect">
            <a:avLst/>
          </a:prstGeom>
        </p:spPr>
        <p:txBody>
          <a:bodyPr wrap="square">
            <a:spAutoFit/>
          </a:bodyPr>
          <a:lstStyle/>
          <a:p>
            <a:r>
              <a:rPr lang="en-GB" sz="1200" b="1" i="1" dirty="0">
                <a:solidFill>
                  <a:srgbClr val="000000"/>
                </a:solidFill>
                <a:latin typeface="Calibri" panose="020F0502020204030204" pitchFamily="34" charset="0"/>
                <a:cs typeface="Calibri" panose="020F0502020204030204" pitchFamily="34" charset="0"/>
              </a:rPr>
              <a:t>Floor area</a:t>
            </a:r>
            <a:r>
              <a:rPr lang="en-GB" sz="1200" dirty="0">
                <a:solidFill>
                  <a:srgbClr val="000000"/>
                </a:solidFill>
                <a:latin typeface="Calibri" panose="020F0502020204030204" pitchFamily="34" charset="0"/>
                <a:cs typeface="Calibri" panose="020F0502020204030204" pitchFamily="34" charset="0"/>
              </a:rPr>
              <a:t>:  too large and people in public latrines may be tempted to defecate on the floor, particularly if the squat hole has been fouled by previous users. </a:t>
            </a:r>
          </a:p>
          <a:p>
            <a:r>
              <a:rPr lang="en-GB" sz="1200" b="1" dirty="0">
                <a:solidFill>
                  <a:srgbClr val="000000"/>
                </a:solidFill>
                <a:latin typeface="Calibri" panose="020F0502020204030204" pitchFamily="34" charset="0"/>
                <a:cs typeface="Calibri" panose="020F0502020204030204" pitchFamily="34" charset="0"/>
              </a:rPr>
              <a:t>For wheelchair user</a:t>
            </a:r>
            <a:r>
              <a:rPr lang="en-GB" sz="1200" dirty="0">
                <a:solidFill>
                  <a:srgbClr val="000000"/>
                </a:solidFill>
                <a:latin typeface="Calibri" panose="020F0502020204030204" pitchFamily="34" charset="0"/>
                <a:cs typeface="Calibri" panose="020F0502020204030204" pitchFamily="34" charset="0"/>
              </a:rPr>
              <a:t>: doorway and floor area must be </a:t>
            </a:r>
            <a:r>
              <a:rPr lang="en-GB" sz="1200" dirty="0">
                <a:latin typeface="Calibri" panose="020F0502020204030204" pitchFamily="34" charset="0"/>
                <a:cs typeface="Calibri" panose="020F0502020204030204" pitchFamily="34" charset="0"/>
              </a:rPr>
              <a:t>large enough to allow entry and turning. </a:t>
            </a:r>
          </a:p>
          <a:p>
            <a:r>
              <a:rPr lang="en-GB" sz="1200" b="1" dirty="0">
                <a:latin typeface="Calibri" panose="020F0502020204030204" pitchFamily="34" charset="0"/>
                <a:cs typeface="Calibri" panose="020F0502020204030204" pitchFamily="34" charset="0"/>
              </a:rPr>
              <a:t>For women and girls</a:t>
            </a:r>
            <a:r>
              <a:rPr lang="en-GB" sz="1200" dirty="0">
                <a:latin typeface="Calibri" panose="020F0502020204030204" pitchFamily="34" charset="0"/>
                <a:cs typeface="Calibri" panose="020F0502020204030204" pitchFamily="34" charset="0"/>
              </a:rPr>
              <a:t>:  superstructures with washing facilities help women and girls manage menstruation. </a:t>
            </a:r>
          </a:p>
          <a:p>
            <a:r>
              <a:rPr lang="en-GB" sz="1200" b="1" dirty="0">
                <a:latin typeface="Calibri" panose="020F0502020204030204" pitchFamily="34" charset="0"/>
                <a:cs typeface="Calibri" panose="020F0502020204030204" pitchFamily="34" charset="0"/>
              </a:rPr>
              <a:t>Height of the superstructure: </a:t>
            </a:r>
            <a:r>
              <a:rPr lang="en-GB" sz="1200" dirty="0">
                <a:latin typeface="Calibri" panose="020F0502020204030204" pitchFamily="34" charset="0"/>
                <a:cs typeface="Calibri" panose="020F0502020204030204" pitchFamily="34" charset="0"/>
              </a:rPr>
              <a:t>should </a:t>
            </a:r>
            <a:r>
              <a:rPr lang="en-US" sz="1200" dirty="0">
                <a:latin typeface="Calibri" panose="020F0502020204030204" pitchFamily="34" charset="0"/>
                <a:cs typeface="Calibri" panose="020F0502020204030204" pitchFamily="34" charset="0"/>
              </a:rPr>
              <a:t>accommodate a person standing </a:t>
            </a:r>
            <a:r>
              <a:rPr lang="en-GB" sz="1200" dirty="0">
                <a:latin typeface="Calibri" panose="020F0502020204030204" pitchFamily="34" charset="0"/>
                <a:cs typeface="Calibri" panose="020F0502020204030204" pitchFamily="34" charset="0"/>
              </a:rPr>
              <a:t>upright and be high enough to prevent the space from feeling oppressive. However, if people are used to stooping on entry to buildings, a low entrance may be acceptable or even preferred. </a:t>
            </a:r>
          </a:p>
          <a:p>
            <a:r>
              <a:rPr lang="en-GB" sz="1200" dirty="0">
                <a:latin typeface="Calibri" panose="020F0502020204030204" pitchFamily="34" charset="0"/>
                <a:cs typeface="Calibri" panose="020F0502020204030204" pitchFamily="34" charset="0"/>
              </a:rPr>
              <a:t>There is no accepted minimum size for a superstructure floor, but it would normally be greater than 0.8m wide by 1.2m long, provided the access door opens outwards. If the door opens inwards, then the length must be increased by at least 0.5m</a:t>
            </a:r>
            <a:endParaRPr lang="en-US" sz="1200" dirty="0">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8F9928DB-7554-4DD4-8898-69F341756731}"/>
              </a:ext>
            </a:extLst>
          </p:cNvPr>
          <p:cNvSpPr/>
          <p:nvPr/>
        </p:nvSpPr>
        <p:spPr>
          <a:xfrm>
            <a:off x="4060230" y="3916222"/>
            <a:ext cx="4951107" cy="1200329"/>
          </a:xfrm>
          <a:prstGeom prst="rect">
            <a:avLst/>
          </a:prstGeom>
        </p:spPr>
        <p:txBody>
          <a:bodyPr wrap="square">
            <a:spAutoFit/>
          </a:bodyPr>
          <a:lstStyle/>
          <a:p>
            <a:r>
              <a:rPr lang="en-GB" sz="1200" dirty="0">
                <a:solidFill>
                  <a:srgbClr val="000000"/>
                </a:solidFill>
              </a:rPr>
              <a:t>For superstructures not attached to buildings, there are two basic shapes: a simple round or rectangular space with or without a privacy wall, a barrier in front of the entrance door to give privacy to those entering or leaving the toilet and a spiral which may also be round or </a:t>
            </a:r>
            <a:r>
              <a:rPr lang="en-US" sz="1200" dirty="0">
                <a:solidFill>
                  <a:srgbClr val="000000"/>
                </a:solidFill>
              </a:rPr>
              <a:t>rectangular. </a:t>
            </a:r>
          </a:p>
          <a:p>
            <a:r>
              <a:rPr lang="en-US" sz="1200" dirty="0">
                <a:solidFill>
                  <a:srgbClr val="000000"/>
                </a:solidFill>
              </a:rPr>
              <a:t>Spiral design uses more wall materials but keep the inside of the latrine dark (requirement for Ventilated Improved Latrines)</a:t>
            </a:r>
          </a:p>
        </p:txBody>
      </p:sp>
      <p:pic>
        <p:nvPicPr>
          <p:cNvPr id="41" name="Picture 40">
            <a:extLst>
              <a:ext uri="{FF2B5EF4-FFF2-40B4-BE49-F238E27FC236}">
                <a16:creationId xmlns:a16="http://schemas.microsoft.com/office/drawing/2014/main" id="{BBB8EDD7-EA38-490F-A6A1-AFC06B19C3F1}"/>
              </a:ext>
            </a:extLst>
          </p:cNvPr>
          <p:cNvPicPr>
            <a:picLocks noChangeAspect="1"/>
          </p:cNvPicPr>
          <p:nvPr/>
        </p:nvPicPr>
        <p:blipFill>
          <a:blip r:embed="rId26"/>
          <a:stretch>
            <a:fillRect/>
          </a:stretch>
        </p:blipFill>
        <p:spPr>
          <a:xfrm>
            <a:off x="1839577" y="3791920"/>
            <a:ext cx="2214221" cy="2602144"/>
          </a:xfrm>
          <a:prstGeom prst="rect">
            <a:avLst/>
          </a:prstGeom>
        </p:spPr>
      </p:pic>
      <p:pic>
        <p:nvPicPr>
          <p:cNvPr id="42" name="Picture 41">
            <a:extLst>
              <a:ext uri="{FF2B5EF4-FFF2-40B4-BE49-F238E27FC236}">
                <a16:creationId xmlns:a16="http://schemas.microsoft.com/office/drawing/2014/main" id="{7E8B84DE-282E-45B0-9501-A344119333F8}"/>
              </a:ext>
            </a:extLst>
          </p:cNvPr>
          <p:cNvPicPr>
            <a:picLocks noChangeAspect="1"/>
          </p:cNvPicPr>
          <p:nvPr/>
        </p:nvPicPr>
        <p:blipFill>
          <a:blip r:embed="rId27"/>
          <a:stretch>
            <a:fillRect/>
          </a:stretch>
        </p:blipFill>
        <p:spPr>
          <a:xfrm>
            <a:off x="9011338" y="3810287"/>
            <a:ext cx="1905795" cy="2602144"/>
          </a:xfrm>
          <a:prstGeom prst="rect">
            <a:avLst/>
          </a:prstGeom>
        </p:spPr>
      </p:pic>
      <p:sp>
        <p:nvSpPr>
          <p:cNvPr id="43" name="Rectangle 42">
            <a:extLst>
              <a:ext uri="{FF2B5EF4-FFF2-40B4-BE49-F238E27FC236}">
                <a16:creationId xmlns:a16="http://schemas.microsoft.com/office/drawing/2014/main" id="{6DB28F80-1550-47B8-9BB7-2D0ACA1DD87B}"/>
              </a:ext>
            </a:extLst>
          </p:cNvPr>
          <p:cNvSpPr/>
          <p:nvPr/>
        </p:nvSpPr>
        <p:spPr>
          <a:xfrm>
            <a:off x="4161475" y="5522131"/>
            <a:ext cx="4731672" cy="646331"/>
          </a:xfrm>
          <a:prstGeom prst="rect">
            <a:avLst/>
          </a:prstGeom>
        </p:spPr>
        <p:txBody>
          <a:bodyPr wrap="square">
            <a:spAutoFit/>
          </a:bodyPr>
          <a:lstStyle/>
          <a:p>
            <a:r>
              <a:rPr lang="en-GB" sz="1200" dirty="0"/>
              <a:t>In some cultures, there may be a prohibition on facing in a particular direction when defecating. This must obviously be considered when the latrine is being </a:t>
            </a:r>
            <a:r>
              <a:rPr lang="en-US" sz="1200" dirty="0"/>
              <a:t>positioned.</a:t>
            </a:r>
          </a:p>
        </p:txBody>
      </p:sp>
      <p:sp>
        <p:nvSpPr>
          <p:cNvPr id="44" name="Rectangle 43">
            <a:extLst>
              <a:ext uri="{FF2B5EF4-FFF2-40B4-BE49-F238E27FC236}">
                <a16:creationId xmlns:a16="http://schemas.microsoft.com/office/drawing/2014/main" id="{5BAB4153-9D6F-4210-8586-A71794C36F2F}"/>
              </a:ext>
            </a:extLst>
          </p:cNvPr>
          <p:cNvSpPr/>
          <p:nvPr/>
        </p:nvSpPr>
        <p:spPr>
          <a:xfrm>
            <a:off x="1601001" y="1267161"/>
            <a:ext cx="1974233" cy="2364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Calibri" panose="020F0502020204030204" pitchFamily="34" charset="0"/>
                <a:cs typeface="Calibri" panose="020F0502020204030204" pitchFamily="34" charset="0"/>
              </a:rPr>
              <a:t>Privacy, protection, health</a:t>
            </a:r>
          </a:p>
        </p:txBody>
      </p:sp>
      <p:sp>
        <p:nvSpPr>
          <p:cNvPr id="45" name="Rectangle 44">
            <a:extLst>
              <a:ext uri="{FF2B5EF4-FFF2-40B4-BE49-F238E27FC236}">
                <a16:creationId xmlns:a16="http://schemas.microsoft.com/office/drawing/2014/main" id="{8243C9EA-475C-4261-AF21-E42B7ED94482}"/>
              </a:ext>
            </a:extLst>
          </p:cNvPr>
          <p:cNvSpPr/>
          <p:nvPr/>
        </p:nvSpPr>
        <p:spPr>
          <a:xfrm>
            <a:off x="4433310" y="1220944"/>
            <a:ext cx="535199" cy="2364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Calibri" panose="020F0502020204030204" pitchFamily="34" charset="0"/>
                <a:cs typeface="Calibri" panose="020F0502020204030204" pitchFamily="34" charset="0"/>
              </a:rPr>
              <a:t>Size</a:t>
            </a:r>
          </a:p>
        </p:txBody>
      </p:sp>
      <p:sp>
        <p:nvSpPr>
          <p:cNvPr id="46" name="Rectangle 45">
            <a:extLst>
              <a:ext uri="{FF2B5EF4-FFF2-40B4-BE49-F238E27FC236}">
                <a16:creationId xmlns:a16="http://schemas.microsoft.com/office/drawing/2014/main" id="{B02BF11F-ECD7-4AE3-90A7-87BA4D28D264}"/>
              </a:ext>
            </a:extLst>
          </p:cNvPr>
          <p:cNvSpPr/>
          <p:nvPr/>
        </p:nvSpPr>
        <p:spPr>
          <a:xfrm>
            <a:off x="5387383" y="3600412"/>
            <a:ext cx="1417233" cy="2264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Calibri" panose="020F0502020204030204" pitchFamily="34" charset="0"/>
                <a:cs typeface="Calibri" panose="020F0502020204030204" pitchFamily="34" charset="0"/>
              </a:rPr>
              <a:t>Shape (plan view)</a:t>
            </a:r>
          </a:p>
        </p:txBody>
      </p:sp>
    </p:spTree>
    <p:extLst>
      <p:ext uri="{BB962C8B-B14F-4D97-AF65-F5344CB8AC3E}">
        <p14:creationId xmlns:p14="http://schemas.microsoft.com/office/powerpoint/2010/main" val="39898048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CF7F8F7B-15FC-4B16-91CD-FC663105D546}"/>
              </a:ext>
            </a:extLst>
          </p:cNvPr>
          <p:cNvSpPr/>
          <p:nvPr/>
        </p:nvSpPr>
        <p:spPr>
          <a:xfrm>
            <a:off x="119270" y="2783990"/>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D3BF3673-6315-4A9B-BF98-95D8FC3A7E35}"/>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4" name="Rectangle 23">
            <a:hlinkClick r:id="rId17" action="ppaction://hlinksldjump"/>
            <a:extLst>
              <a:ext uri="{FF2B5EF4-FFF2-40B4-BE49-F238E27FC236}">
                <a16:creationId xmlns:a16="http://schemas.microsoft.com/office/drawing/2014/main" id="{2599140A-C604-47C4-965E-74DC670D6CE0}"/>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8" action="ppaction://hlinksldjump"/>
            <a:extLst>
              <a:ext uri="{FF2B5EF4-FFF2-40B4-BE49-F238E27FC236}">
                <a16:creationId xmlns:a16="http://schemas.microsoft.com/office/drawing/2014/main" id="{1A9A2A01-8131-4B2C-81B5-19B5C696870E}"/>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E3E94D5A-A0E7-40BE-8551-7834B08FF37D}"/>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3C80EFD0-5DC1-4F19-94F6-F1FE4D09B2F6}"/>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D3997E03-D216-42E7-848E-51D4F5AD46F6}"/>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1" name="Rectangle 30">
            <a:extLst>
              <a:ext uri="{FF2B5EF4-FFF2-40B4-BE49-F238E27FC236}">
                <a16:creationId xmlns:a16="http://schemas.microsoft.com/office/drawing/2014/main" id="{FE5F935F-FE34-4E93-B9A0-FFE6B7F7D47E}"/>
              </a:ext>
            </a:extLst>
          </p:cNvPr>
          <p:cNvSpPr/>
          <p:nvPr/>
        </p:nvSpPr>
        <p:spPr>
          <a:xfrm>
            <a:off x="1731672" y="6396247"/>
            <a:ext cx="9297772"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2"/>
              </a:rPr>
              <a:t>A guide to the development of on-site sanitation / R </a:t>
            </a:r>
            <a:r>
              <a:rPr lang="en-US" sz="1200" dirty="0" err="1">
                <a:solidFill>
                  <a:srgbClr val="000000"/>
                </a:solidFill>
                <a:latin typeface="Times New Roman" panose="02020603050405020304" pitchFamily="18" charset="0"/>
                <a:hlinkClick r:id="rId22"/>
              </a:rPr>
              <a:t>Franceys</a:t>
            </a:r>
            <a:r>
              <a:rPr lang="en-US" sz="1200" dirty="0">
                <a:solidFill>
                  <a:srgbClr val="000000"/>
                </a:solidFill>
                <a:latin typeface="Times New Roman" panose="02020603050405020304" pitchFamily="18" charset="0"/>
                <a:hlinkClick r:id="rId22"/>
              </a:rPr>
              <a:t>, J Pickford &amp; R Reed</a:t>
            </a:r>
            <a:r>
              <a:rPr lang="en-US" sz="1200" dirty="0">
                <a:solidFill>
                  <a:srgbClr val="000000"/>
                </a:solidFill>
                <a:latin typeface="Times New Roman" panose="02020603050405020304" pitchFamily="18" charset="0"/>
              </a:rPr>
              <a:t> and </a:t>
            </a:r>
            <a:r>
              <a:rPr lang="en-GB" sz="1200" dirty="0"/>
              <a:t>: </a:t>
            </a:r>
            <a:r>
              <a:rPr lang="en-GB" sz="1200" dirty="0">
                <a:hlinkClick r:id="rId23"/>
              </a:rPr>
              <a:t>WEDC – Latrine superstructure</a:t>
            </a:r>
            <a:endParaRPr lang="en-US" sz="1200" dirty="0">
              <a:solidFill>
                <a:srgbClr val="000000"/>
              </a:solidFill>
              <a:latin typeface="Times New Roman" panose="02020603050405020304" pitchFamily="18" charset="0"/>
            </a:endParaRPr>
          </a:p>
        </p:txBody>
      </p:sp>
      <p:pic>
        <p:nvPicPr>
          <p:cNvPr id="19" name="Picture 18">
            <a:extLst>
              <a:ext uri="{FF2B5EF4-FFF2-40B4-BE49-F238E27FC236}">
                <a16:creationId xmlns:a16="http://schemas.microsoft.com/office/drawing/2014/main" id="{4D4522F2-F9AA-45B4-A769-68DD4060CD62}"/>
              </a:ext>
            </a:extLst>
          </p:cNvPr>
          <p:cNvPicPr>
            <a:picLocks noChangeAspect="1"/>
          </p:cNvPicPr>
          <p:nvPr/>
        </p:nvPicPr>
        <p:blipFill>
          <a:blip r:embed="rId24"/>
          <a:stretch>
            <a:fillRect/>
          </a:stretch>
        </p:blipFill>
        <p:spPr>
          <a:xfrm>
            <a:off x="1347282" y="1858102"/>
            <a:ext cx="8594330" cy="4337201"/>
          </a:xfrm>
          <a:prstGeom prst="rect">
            <a:avLst/>
          </a:prstGeom>
        </p:spPr>
      </p:pic>
      <p:sp>
        <p:nvSpPr>
          <p:cNvPr id="32" name="Rectangle 31">
            <a:extLst>
              <a:ext uri="{FF2B5EF4-FFF2-40B4-BE49-F238E27FC236}">
                <a16:creationId xmlns:a16="http://schemas.microsoft.com/office/drawing/2014/main" id="{03A24128-C31E-4E20-BA90-CE8B7F91B84E}"/>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1/4</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79F83BA7-6909-4987-A27D-03B92716F83C}"/>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25" action="ppaction://hlinksldjump" highlightClick="1"/>
            <a:extLst>
              <a:ext uri="{FF2B5EF4-FFF2-40B4-BE49-F238E27FC236}">
                <a16:creationId xmlns:a16="http://schemas.microsoft.com/office/drawing/2014/main" id="{3F85277F-6481-4441-9024-5667D8B141A5}"/>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26" action="ppaction://hlinksldjump"/>
            <a:extLst>
              <a:ext uri="{FF2B5EF4-FFF2-40B4-BE49-F238E27FC236}">
                <a16:creationId xmlns:a16="http://schemas.microsoft.com/office/drawing/2014/main" id="{546D55BE-4E57-493B-AEF4-8174191966B3}"/>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6" name="Rectangle 35">
            <a:extLst>
              <a:ext uri="{FF2B5EF4-FFF2-40B4-BE49-F238E27FC236}">
                <a16:creationId xmlns:a16="http://schemas.microsoft.com/office/drawing/2014/main" id="{6846ABF4-75CF-4482-9F41-270C1D7C2711}"/>
              </a:ext>
            </a:extLst>
          </p:cNvPr>
          <p:cNvSpPr/>
          <p:nvPr/>
        </p:nvSpPr>
        <p:spPr>
          <a:xfrm>
            <a:off x="1482834" y="45333"/>
            <a:ext cx="99886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Material</a:t>
            </a:r>
            <a:endParaRPr lang="en-US" dirty="0"/>
          </a:p>
        </p:txBody>
      </p:sp>
      <p:sp>
        <p:nvSpPr>
          <p:cNvPr id="37" name="Rectangle 36">
            <a:extLst>
              <a:ext uri="{FF2B5EF4-FFF2-40B4-BE49-F238E27FC236}">
                <a16:creationId xmlns:a16="http://schemas.microsoft.com/office/drawing/2014/main" id="{D16152E2-D085-42EC-999A-721AF501D27F}"/>
              </a:ext>
            </a:extLst>
          </p:cNvPr>
          <p:cNvSpPr/>
          <p:nvPr/>
        </p:nvSpPr>
        <p:spPr>
          <a:xfrm>
            <a:off x="9941612" y="2586640"/>
            <a:ext cx="1891991" cy="2123658"/>
          </a:xfrm>
          <a:prstGeom prst="rect">
            <a:avLst/>
          </a:prstGeom>
        </p:spPr>
        <p:txBody>
          <a:bodyPr wrap="square">
            <a:spAutoFit/>
          </a:bodyPr>
          <a:lstStyle/>
          <a:p>
            <a:r>
              <a:rPr lang="en-GB" sz="1200" dirty="0">
                <a:latin typeface="Arial" panose="020B0604020202020204" pitchFamily="34" charset="0"/>
              </a:rPr>
              <a:t>A roof is not necessary. </a:t>
            </a:r>
          </a:p>
          <a:p>
            <a:endParaRPr lang="en-GB" sz="1200" dirty="0">
              <a:latin typeface="Arial" panose="020B0604020202020204" pitchFamily="34" charset="0"/>
            </a:endParaRPr>
          </a:p>
          <a:p>
            <a:r>
              <a:rPr lang="en-GB" sz="1200" dirty="0">
                <a:latin typeface="Arial" panose="020B0604020202020204" pitchFamily="34" charset="0"/>
              </a:rPr>
              <a:t>It protect the user from rain and sun.</a:t>
            </a:r>
          </a:p>
          <a:p>
            <a:endParaRPr lang="en-GB" sz="1200" dirty="0">
              <a:latin typeface="Arial" panose="020B0604020202020204" pitchFamily="34" charset="0"/>
            </a:endParaRPr>
          </a:p>
          <a:p>
            <a:r>
              <a:rPr lang="en-GB" sz="1200" dirty="0">
                <a:latin typeface="Arial" panose="020B0604020202020204" pitchFamily="34" charset="0"/>
              </a:rPr>
              <a:t>Check local custom as in some cultures people are used to defecating in the open and find it objectionable to have to go into a small building.</a:t>
            </a:r>
            <a:endParaRPr lang="en-US" sz="1200" dirty="0"/>
          </a:p>
        </p:txBody>
      </p:sp>
      <p:sp>
        <p:nvSpPr>
          <p:cNvPr id="38" name="Rectangle 37">
            <a:extLst>
              <a:ext uri="{FF2B5EF4-FFF2-40B4-BE49-F238E27FC236}">
                <a16:creationId xmlns:a16="http://schemas.microsoft.com/office/drawing/2014/main" id="{28FEFAEE-03C3-45D6-B496-00403BCC1822}"/>
              </a:ext>
            </a:extLst>
          </p:cNvPr>
          <p:cNvSpPr/>
          <p:nvPr/>
        </p:nvSpPr>
        <p:spPr>
          <a:xfrm>
            <a:off x="1482834" y="538018"/>
            <a:ext cx="10363906" cy="1200329"/>
          </a:xfrm>
          <a:prstGeom prst="rect">
            <a:avLst/>
          </a:prstGeom>
        </p:spPr>
        <p:txBody>
          <a:bodyPr wrap="square">
            <a:spAutoFit/>
          </a:bodyPr>
          <a:lstStyle/>
          <a:p>
            <a:r>
              <a:rPr lang="en-GB" sz="1200" dirty="0">
                <a:latin typeface="Arial" panose="020B0604020202020204" pitchFamily="34" charset="0"/>
              </a:rPr>
              <a:t>What is the construction style in the area (superstructure and material used)? Avoid better construction standard than local dwelling as it won’t be affordable for other families to copy and build their own latrine outside of subsidised program. </a:t>
            </a:r>
          </a:p>
          <a:p>
            <a:endParaRPr lang="en-GB" sz="1200" dirty="0">
              <a:latin typeface="Arial" panose="020B0604020202020204" pitchFamily="34" charset="0"/>
            </a:endParaRPr>
          </a:p>
          <a:p>
            <a:r>
              <a:rPr lang="en-GB" sz="1200" dirty="0">
                <a:latin typeface="Arial" panose="020B0604020202020204" pitchFamily="34" charset="0"/>
              </a:rPr>
              <a:t>Similarly, the introduction of new materials and methods should normally be avoided in a latrine programme as this diverts attention from the real purpose of the sanitation system. It is better to use local skills and materials which local tradesmen understand how to use and, most importantly, how to maintain.</a:t>
            </a:r>
            <a:endParaRPr lang="en-US" sz="1200" dirty="0"/>
          </a:p>
        </p:txBody>
      </p:sp>
      <p:sp>
        <p:nvSpPr>
          <p:cNvPr id="39" name="TextBox 38">
            <a:extLst>
              <a:ext uri="{FF2B5EF4-FFF2-40B4-BE49-F238E27FC236}">
                <a16:creationId xmlns:a16="http://schemas.microsoft.com/office/drawing/2014/main" id="{0AF99189-5A31-4A24-B64B-CD00AB2F1812}"/>
              </a:ext>
            </a:extLst>
          </p:cNvPr>
          <p:cNvSpPr txBox="1"/>
          <p:nvPr/>
        </p:nvSpPr>
        <p:spPr>
          <a:xfrm>
            <a:off x="8814544" y="5241196"/>
            <a:ext cx="2908497"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In the initial consultation, local material availability, people’s preferences &amp; needs regarding roof, shape, size should be identified</a:t>
            </a:r>
            <a:endParaRPr lang="en-US" sz="1400" dirty="0">
              <a:solidFill>
                <a:srgbClr val="FF0000"/>
              </a:solidFill>
            </a:endParaRPr>
          </a:p>
        </p:txBody>
      </p:sp>
    </p:spTree>
    <p:extLst>
      <p:ext uri="{BB962C8B-B14F-4D97-AF65-F5344CB8AC3E}">
        <p14:creationId xmlns:p14="http://schemas.microsoft.com/office/powerpoint/2010/main" val="39097425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49520B1-890B-4637-8747-B240E8226A80}"/>
              </a:ext>
            </a:extLst>
          </p:cNvPr>
          <p:cNvPicPr>
            <a:picLocks noChangeAspect="1"/>
          </p:cNvPicPr>
          <p:nvPr/>
        </p:nvPicPr>
        <p:blipFill>
          <a:blip r:embed="rId2"/>
          <a:stretch>
            <a:fillRect/>
          </a:stretch>
        </p:blipFill>
        <p:spPr>
          <a:xfrm>
            <a:off x="1363138" y="2805157"/>
            <a:ext cx="3400044" cy="3721269"/>
          </a:xfrm>
          <a:prstGeom prst="rect">
            <a:avLst/>
          </a:prstGeom>
        </p:spPr>
      </p:pic>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7"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CF7F8F7B-15FC-4B16-91CD-FC663105D546}"/>
              </a:ext>
            </a:extLst>
          </p:cNvPr>
          <p:cNvSpPr/>
          <p:nvPr/>
        </p:nvSpPr>
        <p:spPr>
          <a:xfrm>
            <a:off x="119270" y="2783990"/>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3" name="Rectangle 22">
            <a:hlinkClick r:id="rId17" action="ppaction://hlinksldjump"/>
            <a:extLst>
              <a:ext uri="{FF2B5EF4-FFF2-40B4-BE49-F238E27FC236}">
                <a16:creationId xmlns:a16="http://schemas.microsoft.com/office/drawing/2014/main" id="{D3BF3673-6315-4A9B-BF98-95D8FC3A7E35}"/>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4" name="Rectangle 23">
            <a:hlinkClick r:id="rId18" action="ppaction://hlinksldjump"/>
            <a:extLst>
              <a:ext uri="{FF2B5EF4-FFF2-40B4-BE49-F238E27FC236}">
                <a16:creationId xmlns:a16="http://schemas.microsoft.com/office/drawing/2014/main" id="{2599140A-C604-47C4-965E-74DC670D6CE0}"/>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9" action="ppaction://hlinksldjump"/>
            <a:extLst>
              <a:ext uri="{FF2B5EF4-FFF2-40B4-BE49-F238E27FC236}">
                <a16:creationId xmlns:a16="http://schemas.microsoft.com/office/drawing/2014/main" id="{1A9A2A01-8131-4B2C-81B5-19B5C696870E}"/>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20" action="ppaction://hlinksldjump"/>
            <a:extLst>
              <a:ext uri="{FF2B5EF4-FFF2-40B4-BE49-F238E27FC236}">
                <a16:creationId xmlns:a16="http://schemas.microsoft.com/office/drawing/2014/main" id="{E3E94D5A-A0E7-40BE-8551-7834B08FF37D}"/>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1" action="ppaction://hlinksldjump"/>
            <a:extLst>
              <a:ext uri="{FF2B5EF4-FFF2-40B4-BE49-F238E27FC236}">
                <a16:creationId xmlns:a16="http://schemas.microsoft.com/office/drawing/2014/main" id="{3C80EFD0-5DC1-4F19-94F6-F1FE4D09B2F6}"/>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2" action="ppaction://hlinksldjump"/>
            <a:extLst>
              <a:ext uri="{FF2B5EF4-FFF2-40B4-BE49-F238E27FC236}">
                <a16:creationId xmlns:a16="http://schemas.microsoft.com/office/drawing/2014/main" id="{D3997E03-D216-42E7-848E-51D4F5AD46F6}"/>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1" name="Rectangle 30">
            <a:extLst>
              <a:ext uri="{FF2B5EF4-FFF2-40B4-BE49-F238E27FC236}">
                <a16:creationId xmlns:a16="http://schemas.microsoft.com/office/drawing/2014/main" id="{FE5F935F-FE34-4E93-B9A0-FFE6B7F7D47E}"/>
              </a:ext>
            </a:extLst>
          </p:cNvPr>
          <p:cNvSpPr/>
          <p:nvPr/>
        </p:nvSpPr>
        <p:spPr>
          <a:xfrm>
            <a:off x="1180238" y="6402559"/>
            <a:ext cx="9374522"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3"/>
              </a:rPr>
              <a:t>A guide to the development of on-site sanitation / R </a:t>
            </a:r>
            <a:r>
              <a:rPr lang="en-US" sz="1200" dirty="0" err="1">
                <a:solidFill>
                  <a:srgbClr val="000000"/>
                </a:solidFill>
                <a:latin typeface="Times New Roman" panose="02020603050405020304" pitchFamily="18" charset="0"/>
                <a:hlinkClick r:id="rId23"/>
              </a:rPr>
              <a:t>Franceys</a:t>
            </a:r>
            <a:r>
              <a:rPr lang="en-US" sz="1200" dirty="0">
                <a:solidFill>
                  <a:srgbClr val="000000"/>
                </a:solidFill>
                <a:latin typeface="Times New Roman" panose="02020603050405020304" pitchFamily="18" charset="0"/>
                <a:hlinkClick r:id="rId23"/>
              </a:rPr>
              <a:t>, J Pickford &amp; R Reed</a:t>
            </a:r>
            <a:r>
              <a:rPr lang="en-US" sz="1200" dirty="0">
                <a:solidFill>
                  <a:srgbClr val="000000"/>
                </a:solidFill>
                <a:latin typeface="Times New Roman" panose="02020603050405020304" pitchFamily="18" charset="0"/>
              </a:rPr>
              <a:t> and </a:t>
            </a:r>
            <a:r>
              <a:rPr lang="en-GB" sz="1200" dirty="0"/>
              <a:t>: </a:t>
            </a:r>
            <a:r>
              <a:rPr lang="en-GB" sz="1200" dirty="0">
                <a:hlinkClick r:id="rId24"/>
              </a:rPr>
              <a:t>WEDC – Latrine superstructure</a:t>
            </a:r>
            <a:endParaRPr lang="en-US" sz="1200" dirty="0">
              <a:solidFill>
                <a:srgbClr val="000000"/>
              </a:solidFill>
              <a:latin typeface="Times New Roman" panose="02020603050405020304" pitchFamily="18" charset="0"/>
            </a:endParaRPr>
          </a:p>
        </p:txBody>
      </p:sp>
      <p:sp>
        <p:nvSpPr>
          <p:cNvPr id="32" name="Rectangle 31">
            <a:extLst>
              <a:ext uri="{FF2B5EF4-FFF2-40B4-BE49-F238E27FC236}">
                <a16:creationId xmlns:a16="http://schemas.microsoft.com/office/drawing/2014/main" id="{03A24128-C31E-4E20-BA90-CE8B7F91B84E}"/>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2/4</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79F83BA7-6909-4987-A27D-03B92716F83C}"/>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C4A2776B-E1E4-499F-BC40-3BB9413FE8E5}"/>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Beginning 34">
            <a:hlinkClick r:id="rId25" action="ppaction://hlinksldjump" highlightClick="1"/>
            <a:extLst>
              <a:ext uri="{FF2B5EF4-FFF2-40B4-BE49-F238E27FC236}">
                <a16:creationId xmlns:a16="http://schemas.microsoft.com/office/drawing/2014/main" id="{8FB76413-CF69-4F67-BE78-18DBC0349D38}"/>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9C7409-BA41-4559-A52C-D8D6DF4187EE}"/>
              </a:ext>
            </a:extLst>
          </p:cNvPr>
          <p:cNvSpPr/>
          <p:nvPr/>
        </p:nvSpPr>
        <p:spPr>
          <a:xfrm>
            <a:off x="1112561" y="1372692"/>
            <a:ext cx="4060237" cy="1200329"/>
          </a:xfrm>
          <a:prstGeom prst="rect">
            <a:avLst/>
          </a:prstGeom>
        </p:spPr>
        <p:txBody>
          <a:bodyPr wrap="square">
            <a:spAutoFit/>
          </a:bodyPr>
          <a:lstStyle/>
          <a:p>
            <a:r>
              <a:rPr lang="en-US" sz="1200" b="1" i="1" dirty="0">
                <a:latin typeface="Arial" panose="020B0604020202020204" pitchFamily="34" charset="0"/>
              </a:rPr>
              <a:t>Bamboo</a:t>
            </a:r>
          </a:p>
          <a:p>
            <a:r>
              <a:rPr lang="en-GB" sz="1200" dirty="0">
                <a:latin typeface="Arial" panose="020B0604020202020204" pitchFamily="34" charset="0"/>
              </a:rPr>
              <a:t>Shelters can be made from larger-diameter bamboo poles forming the main frame with smaller bamboos nailed or strapped to them to form the walls. Alternatively palm leaves or bamboo matting can be used to fill in the walls of the bamboo frame.</a:t>
            </a:r>
          </a:p>
        </p:txBody>
      </p:sp>
      <p:sp>
        <p:nvSpPr>
          <p:cNvPr id="22" name="Rectangle 21">
            <a:extLst>
              <a:ext uri="{FF2B5EF4-FFF2-40B4-BE49-F238E27FC236}">
                <a16:creationId xmlns:a16="http://schemas.microsoft.com/office/drawing/2014/main" id="{644B9C8D-AA8C-4A8E-BDCA-EE86A55AAB12}"/>
              </a:ext>
            </a:extLst>
          </p:cNvPr>
          <p:cNvSpPr/>
          <p:nvPr/>
        </p:nvSpPr>
        <p:spPr>
          <a:xfrm>
            <a:off x="5388298" y="182383"/>
            <a:ext cx="6587913" cy="830997"/>
          </a:xfrm>
          <a:prstGeom prst="rect">
            <a:avLst/>
          </a:prstGeom>
        </p:spPr>
        <p:txBody>
          <a:bodyPr wrap="square">
            <a:spAutoFit/>
          </a:bodyPr>
          <a:lstStyle/>
          <a:p>
            <a:r>
              <a:rPr lang="en-US" sz="1200" b="1" i="1" dirty="0">
                <a:latin typeface="Arial" panose="020B0604020202020204" pitchFamily="34" charset="0"/>
              </a:rPr>
              <a:t>Sawn timber</a:t>
            </a:r>
          </a:p>
          <a:p>
            <a:r>
              <a:rPr lang="en-GB" sz="1200" dirty="0">
                <a:latin typeface="Arial" panose="020B0604020202020204" pitchFamily="34" charset="0"/>
              </a:rPr>
              <a:t>Increasingly, sawn timber is becoming an expensive and rare commodity in low-income areas, but if off-cuts are available from a sawmill, these can be used to clad a simple </a:t>
            </a:r>
            <a:r>
              <a:rPr lang="en-US" sz="1200" dirty="0">
                <a:latin typeface="Arial" panose="020B0604020202020204" pitchFamily="34" charset="0"/>
              </a:rPr>
              <a:t>timber-framed structure.</a:t>
            </a:r>
            <a:endParaRPr lang="en-US" sz="1200" dirty="0"/>
          </a:p>
        </p:txBody>
      </p:sp>
      <p:sp>
        <p:nvSpPr>
          <p:cNvPr id="37" name="Rectangle 36">
            <a:extLst>
              <a:ext uri="{FF2B5EF4-FFF2-40B4-BE49-F238E27FC236}">
                <a16:creationId xmlns:a16="http://schemas.microsoft.com/office/drawing/2014/main" id="{B844CCFB-A727-4193-8A94-76D86F7AFA82}"/>
              </a:ext>
            </a:extLst>
          </p:cNvPr>
          <p:cNvSpPr/>
          <p:nvPr/>
        </p:nvSpPr>
        <p:spPr>
          <a:xfrm>
            <a:off x="5381200" y="1107726"/>
            <a:ext cx="6489814" cy="1384995"/>
          </a:xfrm>
          <a:prstGeom prst="rect">
            <a:avLst/>
          </a:prstGeom>
        </p:spPr>
        <p:txBody>
          <a:bodyPr wrap="square">
            <a:spAutoFit/>
          </a:bodyPr>
          <a:lstStyle/>
          <a:p>
            <a:r>
              <a:rPr lang="en-US" sz="1200" b="1" i="1" dirty="0">
                <a:latin typeface="Arial" panose="020B0604020202020204" pitchFamily="34" charset="0"/>
              </a:rPr>
              <a:t>Sun-dried bricks</a:t>
            </a:r>
          </a:p>
          <a:p>
            <a:r>
              <a:rPr lang="en-GB" sz="1200" dirty="0">
                <a:latin typeface="Arial" panose="020B0604020202020204" pitchFamily="34" charset="0"/>
              </a:rPr>
              <a:t>Known as adobe, </a:t>
            </a:r>
            <a:r>
              <a:rPr lang="en-GB" sz="1200" dirty="0" err="1">
                <a:latin typeface="Arial" panose="020B0604020202020204" pitchFamily="34" charset="0"/>
              </a:rPr>
              <a:t>modagadol</a:t>
            </a:r>
            <a:r>
              <a:rPr lang="en-GB" sz="1200" dirty="0">
                <a:latin typeface="Arial" panose="020B0604020202020204" pitchFamily="34" charset="0"/>
              </a:rPr>
              <a:t>, </a:t>
            </a:r>
            <a:r>
              <a:rPr lang="en-GB" sz="1200" dirty="0" err="1">
                <a:latin typeface="Arial" panose="020B0604020202020204" pitchFamily="34" charset="0"/>
              </a:rPr>
              <a:t>kacha</a:t>
            </a:r>
            <a:r>
              <a:rPr lang="en-GB" sz="1200" dirty="0">
                <a:latin typeface="Arial" panose="020B0604020202020204" pitchFamily="34" charset="0"/>
              </a:rPr>
              <a:t> or by other local names, made from a mixture of well-puddled and tempered clay. Moulded in simple wooden formers, and allowed to dry slowly, out of direct sunlight. Can be strengthened with the addition of natural fibres such as fine grasses or coconut fibres. The superstructure is erected slowly using mud mortar, and where necessary the walls can be strengthened with the addition of fencing wire on alternate horizontal joints. </a:t>
            </a:r>
          </a:p>
        </p:txBody>
      </p:sp>
      <p:sp>
        <p:nvSpPr>
          <p:cNvPr id="38" name="Rectangle 37">
            <a:extLst>
              <a:ext uri="{FF2B5EF4-FFF2-40B4-BE49-F238E27FC236}">
                <a16:creationId xmlns:a16="http://schemas.microsoft.com/office/drawing/2014/main" id="{BDB121E1-877B-4181-9E47-BB1DEA1D3950}"/>
              </a:ext>
            </a:extLst>
          </p:cNvPr>
          <p:cNvSpPr/>
          <p:nvPr/>
        </p:nvSpPr>
        <p:spPr>
          <a:xfrm>
            <a:off x="5381201" y="2602890"/>
            <a:ext cx="6595010" cy="1200329"/>
          </a:xfrm>
          <a:prstGeom prst="rect">
            <a:avLst/>
          </a:prstGeom>
        </p:spPr>
        <p:txBody>
          <a:bodyPr wrap="square">
            <a:spAutoFit/>
          </a:bodyPr>
          <a:lstStyle/>
          <a:p>
            <a:r>
              <a:rPr lang="en-US" sz="1200" b="1" i="1" dirty="0">
                <a:latin typeface="Arial" panose="020B0604020202020204" pitchFamily="34" charset="0"/>
              </a:rPr>
              <a:t>Machine-pressed blocks</a:t>
            </a:r>
          </a:p>
          <a:p>
            <a:r>
              <a:rPr lang="en-GB" sz="1200" dirty="0">
                <a:latin typeface="Arial" panose="020B0604020202020204" pitchFamily="34" charset="0"/>
              </a:rPr>
              <a:t>This technique employs a portable steel press to compact prepared soils in order to produce regular blocks. The blocks may be stabilized with up to 8% of cement or lime depending upon the character of the soils used and the degree of exposure of the finished wall. The blocks are laid in mud mortar and can be plastered externally with mud mortar which requires attention every couple of wet seasons.</a:t>
            </a:r>
          </a:p>
        </p:txBody>
      </p:sp>
      <p:sp>
        <p:nvSpPr>
          <p:cNvPr id="39" name="Rectangle 38">
            <a:extLst>
              <a:ext uri="{FF2B5EF4-FFF2-40B4-BE49-F238E27FC236}">
                <a16:creationId xmlns:a16="http://schemas.microsoft.com/office/drawing/2014/main" id="{3E8AD565-63D6-424A-AB13-9B5FB70CA80E}"/>
              </a:ext>
            </a:extLst>
          </p:cNvPr>
          <p:cNvSpPr/>
          <p:nvPr/>
        </p:nvSpPr>
        <p:spPr>
          <a:xfrm>
            <a:off x="5381200" y="3887362"/>
            <a:ext cx="6587913" cy="1015663"/>
          </a:xfrm>
          <a:prstGeom prst="rect">
            <a:avLst/>
          </a:prstGeom>
        </p:spPr>
        <p:txBody>
          <a:bodyPr wrap="square">
            <a:spAutoFit/>
          </a:bodyPr>
          <a:lstStyle/>
          <a:p>
            <a:r>
              <a:rPr lang="en-US" sz="1200" b="1" i="1" dirty="0">
                <a:latin typeface="Arial" panose="020B0604020202020204" pitchFamily="34" charset="0"/>
              </a:rPr>
              <a:t>Fired bricks</a:t>
            </a:r>
          </a:p>
          <a:p>
            <a:r>
              <a:rPr lang="en-GB" sz="1200" dirty="0">
                <a:latin typeface="Arial" panose="020B0604020202020204" pitchFamily="34" charset="0"/>
              </a:rPr>
              <a:t>Where also used for housing, these make an excellent material for latrine construction. To exert minimum pressure on the ground, a half-brick wall (112 mm thick) built in cement mortar is used with pillars at the corners. If mud is used as the mortar to reduce costs, then a one-brick wall (225 mm thick) should be constructed.</a:t>
            </a:r>
            <a:endParaRPr lang="en-US" sz="1200" dirty="0"/>
          </a:p>
        </p:txBody>
      </p:sp>
      <p:sp>
        <p:nvSpPr>
          <p:cNvPr id="40" name="Action Button: Go to End 39">
            <a:hlinkClick r:id="rId26" action="ppaction://hlinksldjump" highlightClick="1"/>
            <a:extLst>
              <a:ext uri="{FF2B5EF4-FFF2-40B4-BE49-F238E27FC236}">
                <a16:creationId xmlns:a16="http://schemas.microsoft.com/office/drawing/2014/main" id="{5D3ECF42-E93C-4A70-82CE-0CC3536F7CA8}"/>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27" action="ppaction://hlinksldjump"/>
            <a:extLst>
              <a:ext uri="{FF2B5EF4-FFF2-40B4-BE49-F238E27FC236}">
                <a16:creationId xmlns:a16="http://schemas.microsoft.com/office/drawing/2014/main" id="{FD52CBA5-8CE2-4571-AF18-7403C8C05008}"/>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42" name="Rectangle 41">
            <a:extLst>
              <a:ext uri="{FF2B5EF4-FFF2-40B4-BE49-F238E27FC236}">
                <a16:creationId xmlns:a16="http://schemas.microsoft.com/office/drawing/2014/main" id="{3ACA129B-5EC1-43E9-ADAE-F603713DE54F}"/>
              </a:ext>
            </a:extLst>
          </p:cNvPr>
          <p:cNvSpPr/>
          <p:nvPr/>
        </p:nvSpPr>
        <p:spPr>
          <a:xfrm>
            <a:off x="1112564" y="124581"/>
            <a:ext cx="4227312" cy="1384995"/>
          </a:xfrm>
          <a:prstGeom prst="rect">
            <a:avLst/>
          </a:prstGeom>
        </p:spPr>
        <p:txBody>
          <a:bodyPr wrap="square">
            <a:spAutoFit/>
          </a:bodyPr>
          <a:lstStyle/>
          <a:p>
            <a:r>
              <a:rPr lang="en-US" sz="1200" b="1" i="1" dirty="0">
                <a:latin typeface="Arial" panose="020B0604020202020204" pitchFamily="34" charset="0"/>
              </a:rPr>
              <a:t>Mud and wattle</a:t>
            </a:r>
          </a:p>
          <a:p>
            <a:r>
              <a:rPr lang="en-GB" sz="1200" dirty="0">
                <a:latin typeface="Arial" panose="020B0604020202020204" pitchFamily="34" charset="0"/>
              </a:rPr>
              <a:t>Consist of upright poles, with the bark removed, interwoven with small branches, the whole being plastered with mud. </a:t>
            </a:r>
          </a:p>
          <a:p>
            <a:r>
              <a:rPr lang="en-GB" sz="1200" dirty="0">
                <a:latin typeface="Arial" panose="020B0604020202020204" pitchFamily="34" charset="0"/>
              </a:rPr>
              <a:t>Mud and wattle may be improved by nailing bamboo strips to straight upright poles and filling the gaps with small stones before plastering with mud. </a:t>
            </a:r>
          </a:p>
          <a:p>
            <a:endParaRPr lang="en-GB" sz="1200" dirty="0">
              <a:latin typeface="Arial" panose="020B0604020202020204" pitchFamily="34" charset="0"/>
            </a:endParaRPr>
          </a:p>
        </p:txBody>
      </p:sp>
      <p:sp>
        <p:nvSpPr>
          <p:cNvPr id="43" name="Rectangle 42">
            <a:extLst>
              <a:ext uri="{FF2B5EF4-FFF2-40B4-BE49-F238E27FC236}">
                <a16:creationId xmlns:a16="http://schemas.microsoft.com/office/drawing/2014/main" id="{1022CD59-B369-4865-ADEE-63ED1EAB7F43}"/>
              </a:ext>
            </a:extLst>
          </p:cNvPr>
          <p:cNvSpPr/>
          <p:nvPr/>
        </p:nvSpPr>
        <p:spPr>
          <a:xfrm>
            <a:off x="5374102" y="5077271"/>
            <a:ext cx="6595011" cy="1015663"/>
          </a:xfrm>
          <a:prstGeom prst="rect">
            <a:avLst/>
          </a:prstGeom>
        </p:spPr>
        <p:txBody>
          <a:bodyPr wrap="square">
            <a:spAutoFit/>
          </a:bodyPr>
          <a:lstStyle/>
          <a:p>
            <a:r>
              <a:rPr lang="en-US" sz="1200" b="1" i="1" dirty="0">
                <a:latin typeface="Arial" panose="020B0604020202020204" pitchFamily="34" charset="0"/>
              </a:rPr>
              <a:t>Stone</a:t>
            </a:r>
          </a:p>
          <a:p>
            <a:r>
              <a:rPr lang="en-GB" sz="1200" dirty="0">
                <a:latin typeface="Arial" panose="020B0604020202020204" pitchFamily="34" charset="0"/>
              </a:rPr>
              <a:t>Traditional building techniques with stones are sometimes used for latrine construction. This is normally to be avoided over direct pits as the thickness of the walls (often 450 mm or more) exerts a high load, requiring a strong pit lining for support. Stone buildings are quite acceptable, however, for offset pits.</a:t>
            </a:r>
            <a:endParaRPr lang="en-US" sz="1200" dirty="0"/>
          </a:p>
        </p:txBody>
      </p:sp>
    </p:spTree>
    <p:extLst>
      <p:ext uri="{BB962C8B-B14F-4D97-AF65-F5344CB8AC3E}">
        <p14:creationId xmlns:p14="http://schemas.microsoft.com/office/powerpoint/2010/main" val="1781002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7"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CF7F8F7B-15FC-4B16-91CD-FC663105D546}"/>
              </a:ext>
            </a:extLst>
          </p:cNvPr>
          <p:cNvSpPr/>
          <p:nvPr/>
        </p:nvSpPr>
        <p:spPr>
          <a:xfrm>
            <a:off x="119270" y="2783990"/>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3" name="Rectangle 22">
            <a:hlinkClick r:id="rId17" action="ppaction://hlinksldjump"/>
            <a:extLst>
              <a:ext uri="{FF2B5EF4-FFF2-40B4-BE49-F238E27FC236}">
                <a16:creationId xmlns:a16="http://schemas.microsoft.com/office/drawing/2014/main" id="{D3BF3673-6315-4A9B-BF98-95D8FC3A7E35}"/>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4" name="Rectangle 23">
            <a:hlinkClick r:id="rId18" action="ppaction://hlinksldjump"/>
            <a:extLst>
              <a:ext uri="{FF2B5EF4-FFF2-40B4-BE49-F238E27FC236}">
                <a16:creationId xmlns:a16="http://schemas.microsoft.com/office/drawing/2014/main" id="{2599140A-C604-47C4-965E-74DC670D6CE0}"/>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9" action="ppaction://hlinksldjump"/>
            <a:extLst>
              <a:ext uri="{FF2B5EF4-FFF2-40B4-BE49-F238E27FC236}">
                <a16:creationId xmlns:a16="http://schemas.microsoft.com/office/drawing/2014/main" id="{1A9A2A01-8131-4B2C-81B5-19B5C696870E}"/>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20" action="ppaction://hlinksldjump"/>
            <a:extLst>
              <a:ext uri="{FF2B5EF4-FFF2-40B4-BE49-F238E27FC236}">
                <a16:creationId xmlns:a16="http://schemas.microsoft.com/office/drawing/2014/main" id="{E3E94D5A-A0E7-40BE-8551-7834B08FF37D}"/>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1" action="ppaction://hlinksldjump"/>
            <a:extLst>
              <a:ext uri="{FF2B5EF4-FFF2-40B4-BE49-F238E27FC236}">
                <a16:creationId xmlns:a16="http://schemas.microsoft.com/office/drawing/2014/main" id="{3C80EFD0-5DC1-4F19-94F6-F1FE4D09B2F6}"/>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2" action="ppaction://hlinksldjump"/>
            <a:extLst>
              <a:ext uri="{FF2B5EF4-FFF2-40B4-BE49-F238E27FC236}">
                <a16:creationId xmlns:a16="http://schemas.microsoft.com/office/drawing/2014/main" id="{D3997E03-D216-42E7-848E-51D4F5AD46F6}"/>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1" name="Rectangle 30">
            <a:extLst>
              <a:ext uri="{FF2B5EF4-FFF2-40B4-BE49-F238E27FC236}">
                <a16:creationId xmlns:a16="http://schemas.microsoft.com/office/drawing/2014/main" id="{FE5F935F-FE34-4E93-B9A0-FFE6B7F7D47E}"/>
              </a:ext>
            </a:extLst>
          </p:cNvPr>
          <p:cNvSpPr/>
          <p:nvPr/>
        </p:nvSpPr>
        <p:spPr>
          <a:xfrm>
            <a:off x="1154793" y="6102604"/>
            <a:ext cx="3807949" cy="646331"/>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3"/>
              </a:rPr>
              <a:t>A guide to the development of on-site sanitation / R </a:t>
            </a:r>
            <a:r>
              <a:rPr lang="en-US" sz="1200" dirty="0" err="1">
                <a:solidFill>
                  <a:srgbClr val="000000"/>
                </a:solidFill>
                <a:latin typeface="Times New Roman" panose="02020603050405020304" pitchFamily="18" charset="0"/>
                <a:hlinkClick r:id="rId23"/>
              </a:rPr>
              <a:t>Franceys</a:t>
            </a:r>
            <a:r>
              <a:rPr lang="en-US" sz="1200" dirty="0">
                <a:solidFill>
                  <a:srgbClr val="000000"/>
                </a:solidFill>
                <a:latin typeface="Times New Roman" panose="02020603050405020304" pitchFamily="18" charset="0"/>
                <a:hlinkClick r:id="rId23"/>
              </a:rPr>
              <a:t>, J Pickford &amp; R Reed</a:t>
            </a:r>
            <a:r>
              <a:rPr lang="en-US" sz="1200" dirty="0">
                <a:solidFill>
                  <a:srgbClr val="000000"/>
                </a:solidFill>
                <a:latin typeface="Times New Roman" panose="02020603050405020304" pitchFamily="18" charset="0"/>
              </a:rPr>
              <a:t> and </a:t>
            </a:r>
            <a:r>
              <a:rPr lang="en-GB" sz="1200" dirty="0"/>
              <a:t>: </a:t>
            </a:r>
            <a:r>
              <a:rPr lang="en-GB" sz="1200" dirty="0">
                <a:hlinkClick r:id="rId24"/>
              </a:rPr>
              <a:t>WEDC – Latrine superstructure</a:t>
            </a:r>
            <a:endParaRPr lang="en-US" sz="1200" dirty="0">
              <a:solidFill>
                <a:srgbClr val="000000"/>
              </a:solidFill>
              <a:latin typeface="Times New Roman" panose="02020603050405020304" pitchFamily="18" charset="0"/>
            </a:endParaRPr>
          </a:p>
        </p:txBody>
      </p:sp>
      <p:sp>
        <p:nvSpPr>
          <p:cNvPr id="32" name="Rectangle 31">
            <a:extLst>
              <a:ext uri="{FF2B5EF4-FFF2-40B4-BE49-F238E27FC236}">
                <a16:creationId xmlns:a16="http://schemas.microsoft.com/office/drawing/2014/main" id="{03A24128-C31E-4E20-BA90-CE8B7F91B84E}"/>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3/4</a:t>
            </a:r>
            <a:endParaRPr lang="en-US" sz="900" dirty="0"/>
          </a:p>
        </p:txBody>
      </p:sp>
      <p:sp>
        <p:nvSpPr>
          <p:cNvPr id="30" name="Action Button: Go Back or Previous 29">
            <a:hlinkClick r:id="" action="ppaction://hlinkshowjump?jump=previousslide" highlightClick="1"/>
            <a:extLst>
              <a:ext uri="{FF2B5EF4-FFF2-40B4-BE49-F238E27FC236}">
                <a16:creationId xmlns:a16="http://schemas.microsoft.com/office/drawing/2014/main" id="{C4A2776B-E1E4-499F-BC40-3BB9413FE8E5}"/>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Beginning 35">
            <a:hlinkClick r:id="rId25" action="ppaction://hlinksldjump" highlightClick="1"/>
            <a:extLst>
              <a:ext uri="{FF2B5EF4-FFF2-40B4-BE49-F238E27FC236}">
                <a16:creationId xmlns:a16="http://schemas.microsoft.com/office/drawing/2014/main" id="{DB4FB8B5-4AF3-4E85-949D-0E2B41001CA3}"/>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A07965C-9207-4AB0-AC22-120386369636}"/>
              </a:ext>
            </a:extLst>
          </p:cNvPr>
          <p:cNvSpPr/>
          <p:nvPr/>
        </p:nvSpPr>
        <p:spPr>
          <a:xfrm>
            <a:off x="1172672" y="2019434"/>
            <a:ext cx="3941744" cy="1569660"/>
          </a:xfrm>
          <a:prstGeom prst="rect">
            <a:avLst/>
          </a:prstGeom>
        </p:spPr>
        <p:txBody>
          <a:bodyPr wrap="square">
            <a:spAutoFit/>
          </a:bodyPr>
          <a:lstStyle/>
          <a:p>
            <a:r>
              <a:rPr lang="en-US" sz="1200" b="1" i="1" dirty="0">
                <a:latin typeface="Arial" panose="020B0604020202020204" pitchFamily="34" charset="0"/>
              </a:rPr>
              <a:t>Ferrocement</a:t>
            </a:r>
          </a:p>
          <a:p>
            <a:r>
              <a:rPr lang="en-GB" sz="1200" dirty="0">
                <a:latin typeface="Arial" panose="020B0604020202020204" pitchFamily="34" charset="0"/>
              </a:rPr>
              <a:t>A strong cement mortar pressed into three or four layers of wire mesh forms a strong, reasonably stiff membrane known as ferrocement. This material has been used successfully for spiral superstructures but can only be used where cement costs are low, </a:t>
            </a:r>
            <a:r>
              <a:rPr lang="en-GB" sz="1200" i="1" dirty="0">
                <a:latin typeface="Arial" panose="020B0604020202020204" pitchFamily="34" charset="0"/>
              </a:rPr>
              <a:t>and the people are willing to accept a new technology along with their new latrines.</a:t>
            </a:r>
            <a:endParaRPr lang="en-US" sz="1200" dirty="0"/>
          </a:p>
        </p:txBody>
      </p:sp>
      <p:sp>
        <p:nvSpPr>
          <p:cNvPr id="37" name="Rectangle 36">
            <a:extLst>
              <a:ext uri="{FF2B5EF4-FFF2-40B4-BE49-F238E27FC236}">
                <a16:creationId xmlns:a16="http://schemas.microsoft.com/office/drawing/2014/main" id="{EC8B2F19-467F-47F9-8071-AAC0DD64866B}"/>
              </a:ext>
            </a:extLst>
          </p:cNvPr>
          <p:cNvSpPr/>
          <p:nvPr/>
        </p:nvSpPr>
        <p:spPr>
          <a:xfrm>
            <a:off x="5375104" y="1856750"/>
            <a:ext cx="6548182" cy="1569660"/>
          </a:xfrm>
          <a:prstGeom prst="rect">
            <a:avLst/>
          </a:prstGeom>
        </p:spPr>
        <p:txBody>
          <a:bodyPr wrap="square">
            <a:spAutoFit/>
          </a:bodyPr>
          <a:lstStyle/>
          <a:p>
            <a:r>
              <a:rPr lang="en-US" sz="1200" b="1" i="1" dirty="0">
                <a:latin typeface="Arial" panose="020B0604020202020204" pitchFamily="34" charset="0"/>
              </a:rPr>
              <a:t>Roofing</a:t>
            </a:r>
          </a:p>
          <a:p>
            <a:r>
              <a:rPr lang="en-GB" sz="1200" dirty="0">
                <a:latin typeface="Arial" panose="020B0604020202020204" pitchFamily="34" charset="0"/>
                <a:cs typeface="Arial" panose="020B0604020202020204" pitchFamily="34" charset="0"/>
              </a:rPr>
              <a:t>Materials such as thatch, palm leaves, clay tiles, fibre-cement tiles, wood shingles, corrugated iron, corrugated aluminium, asbestos cement, ferrocement and precast concrete can all be used for roofing the latrine superstructure. An important point to note is that the roof must be adequately tied into the wall structure and the walls must be strong enough to resist the uplift of high winds. Some materials, for example, galvanized corrugated iron, lead to greatly increased temperatures inside the latrine which may increase odour and make the building less pleasant to use.</a:t>
            </a:r>
            <a:endParaRPr lang="en-US" sz="1200" dirty="0">
              <a:latin typeface="Arial" panose="020B0604020202020204" pitchFamily="34" charset="0"/>
              <a:cs typeface="Arial" panose="020B0604020202020204" pitchFamily="34" charset="0"/>
            </a:endParaRPr>
          </a:p>
        </p:txBody>
      </p:sp>
      <p:sp>
        <p:nvSpPr>
          <p:cNvPr id="38" name="Action Button: Go Forward or Next 37">
            <a:hlinkClick r:id="" action="ppaction://hlinkshowjump?jump=nextslide" highlightClick="1"/>
            <a:extLst>
              <a:ext uri="{FF2B5EF4-FFF2-40B4-BE49-F238E27FC236}">
                <a16:creationId xmlns:a16="http://schemas.microsoft.com/office/drawing/2014/main" id="{D7A03180-4B6F-49E8-97B8-7882C844AB0F}"/>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to End 38">
            <a:hlinkClick r:id="rId26" action="ppaction://hlinksldjump" highlightClick="1"/>
            <a:extLst>
              <a:ext uri="{FF2B5EF4-FFF2-40B4-BE49-F238E27FC236}">
                <a16:creationId xmlns:a16="http://schemas.microsoft.com/office/drawing/2014/main" id="{31806BF8-A9D6-4A70-B60D-4A0AC4CF3C2C}"/>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D34E79-2A77-494F-9AC3-59D7A25E8A12}"/>
              </a:ext>
            </a:extLst>
          </p:cNvPr>
          <p:cNvSpPr/>
          <p:nvPr/>
        </p:nvSpPr>
        <p:spPr>
          <a:xfrm>
            <a:off x="5375104" y="287090"/>
            <a:ext cx="6625988" cy="1569660"/>
          </a:xfrm>
          <a:prstGeom prst="rect">
            <a:avLst/>
          </a:prstGeom>
        </p:spPr>
        <p:txBody>
          <a:bodyPr wrap="square">
            <a:spAutoFit/>
          </a:bodyPr>
          <a:lstStyle/>
          <a:p>
            <a:r>
              <a:rPr lang="en-US" sz="1200" b="1" i="1" dirty="0">
                <a:latin typeface="Arial" panose="020B0604020202020204" pitchFamily="34" charset="0"/>
              </a:rPr>
              <a:t>Doors</a:t>
            </a:r>
          </a:p>
          <a:p>
            <a:r>
              <a:rPr lang="en-GB" sz="1200" dirty="0">
                <a:latin typeface="Arial" panose="020B0604020202020204" pitchFamily="34" charset="0"/>
              </a:rPr>
              <a:t>Where possible it is advisable to mount the door on self-closing hinges. Doors can be made of sawn timber, from beaten tins or corrugated iron on a wooden frame, bamboo strips or anything else that is available. Simple curtains may suffice where timber is scarce. Where spiral designs is used without door it is normal for people to knock on the outside of the structure before entering to warn anybody using the latrine of their approach. However, check users’ preference.</a:t>
            </a:r>
          </a:p>
          <a:p>
            <a:r>
              <a:rPr lang="en-GB" sz="1200" dirty="0">
                <a:latin typeface="Arial" panose="020B0604020202020204" pitchFamily="34" charset="0"/>
              </a:rPr>
              <a:t>Hinges do not have to be manufactured in steel; strips of old car tyres or leather from old shoes can equally well be used.</a:t>
            </a:r>
            <a:endParaRPr lang="en-US" sz="1200" dirty="0"/>
          </a:p>
        </p:txBody>
      </p:sp>
      <p:sp>
        <p:nvSpPr>
          <p:cNvPr id="41" name="Rectangle 40">
            <a:extLst>
              <a:ext uri="{FF2B5EF4-FFF2-40B4-BE49-F238E27FC236}">
                <a16:creationId xmlns:a16="http://schemas.microsoft.com/office/drawing/2014/main" id="{2A52BF70-5F58-428A-8B28-BBBDB3AAB9C0}"/>
              </a:ext>
            </a:extLst>
          </p:cNvPr>
          <p:cNvSpPr/>
          <p:nvPr/>
        </p:nvSpPr>
        <p:spPr>
          <a:xfrm>
            <a:off x="1172672" y="4431037"/>
            <a:ext cx="3790070" cy="1600438"/>
          </a:xfrm>
          <a:prstGeom prst="rect">
            <a:avLst/>
          </a:prstGeom>
        </p:spPr>
        <p:txBody>
          <a:bodyPr wrap="square">
            <a:spAutoFit/>
          </a:bodyPr>
          <a:lstStyle/>
          <a:p>
            <a:r>
              <a:rPr lang="en-US" sz="1400" b="1" dirty="0">
                <a:solidFill>
                  <a:srgbClr val="FF0000"/>
                </a:solidFill>
                <a:latin typeface="Swiss721BT-BoldCondensed"/>
              </a:rPr>
              <a:t>Important</a:t>
            </a:r>
          </a:p>
          <a:p>
            <a:r>
              <a:rPr lang="en-GB" sz="1400" dirty="0">
                <a:solidFill>
                  <a:srgbClr val="FF0000"/>
                </a:solidFill>
                <a:latin typeface="Swiss721BT-Roman"/>
              </a:rPr>
              <a:t>Care must be taken to ensure the walls of a superstructure made of brick or blocks are not too heavy if the superstructure is built directly above a pit. Heavy walls can place undue pressure on the foundations, causing the pit to collapse.</a:t>
            </a:r>
            <a:endParaRPr lang="en-US" sz="1400" dirty="0">
              <a:solidFill>
                <a:srgbClr val="FF0000"/>
              </a:solidFill>
            </a:endParaRPr>
          </a:p>
        </p:txBody>
      </p:sp>
      <p:sp>
        <p:nvSpPr>
          <p:cNvPr id="18" name="Rectangle 17">
            <a:extLst>
              <a:ext uri="{FF2B5EF4-FFF2-40B4-BE49-F238E27FC236}">
                <a16:creationId xmlns:a16="http://schemas.microsoft.com/office/drawing/2014/main" id="{4BC17179-FF67-4E06-A071-DEC0585096C1}"/>
              </a:ext>
            </a:extLst>
          </p:cNvPr>
          <p:cNvSpPr/>
          <p:nvPr/>
        </p:nvSpPr>
        <p:spPr>
          <a:xfrm>
            <a:off x="1154793" y="3635819"/>
            <a:ext cx="3790070" cy="646331"/>
          </a:xfrm>
          <a:prstGeom prst="rect">
            <a:avLst/>
          </a:prstGeom>
        </p:spPr>
        <p:txBody>
          <a:bodyPr wrap="square">
            <a:spAutoFit/>
          </a:bodyPr>
          <a:lstStyle/>
          <a:p>
            <a:r>
              <a:rPr lang="en-US" sz="1200" b="1" i="1" dirty="0">
                <a:latin typeface="Arial" panose="020B0604020202020204" pitchFamily="34" charset="0"/>
              </a:rPr>
              <a:t>Other wall materials</a:t>
            </a:r>
          </a:p>
          <a:p>
            <a:r>
              <a:rPr lang="en-GB" sz="1200" dirty="0">
                <a:latin typeface="Arial" panose="020B0604020202020204" pitchFamily="34" charset="0"/>
              </a:rPr>
              <a:t>Plasticized materials, corrugated asbestos cement, galvanized iron and aluminium </a:t>
            </a:r>
            <a:r>
              <a:rPr lang="en-US" sz="1200" dirty="0">
                <a:latin typeface="Arial" panose="020B0604020202020204" pitchFamily="34" charset="0"/>
              </a:rPr>
              <a:t>sheets are also used.</a:t>
            </a:r>
            <a:endParaRPr lang="en-US" sz="1200" dirty="0"/>
          </a:p>
        </p:txBody>
      </p:sp>
      <p:sp>
        <p:nvSpPr>
          <p:cNvPr id="42" name="Rectangle 41">
            <a:hlinkClick r:id="rId27" action="ppaction://hlinksldjump"/>
            <a:extLst>
              <a:ext uri="{FF2B5EF4-FFF2-40B4-BE49-F238E27FC236}">
                <a16:creationId xmlns:a16="http://schemas.microsoft.com/office/drawing/2014/main" id="{A425A9E8-E9B1-4AED-A12F-F7502D06CE79}"/>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43" name="Rectangle 42">
            <a:extLst>
              <a:ext uri="{FF2B5EF4-FFF2-40B4-BE49-F238E27FC236}">
                <a16:creationId xmlns:a16="http://schemas.microsoft.com/office/drawing/2014/main" id="{74183D10-B3EB-4965-82DC-D3335B3060E3}"/>
              </a:ext>
            </a:extLst>
          </p:cNvPr>
          <p:cNvSpPr/>
          <p:nvPr/>
        </p:nvSpPr>
        <p:spPr>
          <a:xfrm>
            <a:off x="1172672" y="176001"/>
            <a:ext cx="4074031" cy="1754326"/>
          </a:xfrm>
          <a:prstGeom prst="rect">
            <a:avLst/>
          </a:prstGeom>
        </p:spPr>
        <p:txBody>
          <a:bodyPr wrap="square">
            <a:spAutoFit/>
          </a:bodyPr>
          <a:lstStyle/>
          <a:p>
            <a:r>
              <a:rPr lang="en-US" sz="1200" b="1" i="1" dirty="0">
                <a:latin typeface="Arial" panose="020B0604020202020204" pitchFamily="34" charset="0"/>
              </a:rPr>
              <a:t>Concrete blocks</a:t>
            </a:r>
          </a:p>
          <a:p>
            <a:r>
              <a:rPr lang="en-GB" sz="1200" dirty="0">
                <a:latin typeface="Arial" panose="020B0604020202020204" pitchFamily="34" charset="0"/>
              </a:rPr>
              <a:t>Where a more expensive standard is acceptable, or if firewood for brick firing is restricted concrete blocks can be made by hand on site or purchased from a local manufacturer. The blocks are usually 150 mm thick but to reduce materials 65-mm blocks can be made. However, greater skill is required in the laying of these blocks, and it is unlikely that a householder would be able to build without skilled assistance.</a:t>
            </a:r>
            <a:endParaRPr lang="en-US" sz="1200" dirty="0"/>
          </a:p>
        </p:txBody>
      </p:sp>
      <p:sp>
        <p:nvSpPr>
          <p:cNvPr id="44" name="Rectangle 43">
            <a:extLst>
              <a:ext uri="{FF2B5EF4-FFF2-40B4-BE49-F238E27FC236}">
                <a16:creationId xmlns:a16="http://schemas.microsoft.com/office/drawing/2014/main" id="{B5B41305-E4FB-4B79-8A96-A2B42AB4BA8D}"/>
              </a:ext>
            </a:extLst>
          </p:cNvPr>
          <p:cNvSpPr/>
          <p:nvPr/>
        </p:nvSpPr>
        <p:spPr>
          <a:xfrm>
            <a:off x="5375105" y="3464604"/>
            <a:ext cx="6548181" cy="1384995"/>
          </a:xfrm>
          <a:prstGeom prst="rect">
            <a:avLst/>
          </a:prstGeom>
        </p:spPr>
        <p:txBody>
          <a:bodyPr wrap="square">
            <a:spAutoFit/>
          </a:bodyPr>
          <a:lstStyle/>
          <a:p>
            <a:r>
              <a:rPr lang="en-US" sz="1200" b="1" i="1" dirty="0">
                <a:latin typeface="Arial" panose="020B0604020202020204" pitchFamily="34" charset="0"/>
              </a:rPr>
              <a:t>Vent pipe </a:t>
            </a:r>
            <a:r>
              <a:rPr lang="en-US" sz="1200" i="1" dirty="0">
                <a:latin typeface="Arial" panose="020B0604020202020204" pitchFamily="34" charset="0"/>
              </a:rPr>
              <a:t>(for VIP, Ventilated Improved Latrine)</a:t>
            </a:r>
          </a:p>
          <a:p>
            <a:r>
              <a:rPr lang="en-GB" sz="1200" dirty="0">
                <a:latin typeface="Arial" panose="020B0604020202020204" pitchFamily="34" charset="0"/>
              </a:rPr>
              <a:t>Minimum </a:t>
            </a:r>
            <a:r>
              <a:rPr lang="en-GB" sz="1200" dirty="0">
                <a:solidFill>
                  <a:srgbClr val="00B0F0"/>
                </a:solidFill>
                <a:latin typeface="Arial" panose="020B0604020202020204" pitchFamily="34" charset="0"/>
              </a:rPr>
              <a:t>150mm (smooth surface) or 200-250mm (rough surface) </a:t>
            </a:r>
            <a:r>
              <a:rPr lang="en-GB" sz="1200" dirty="0">
                <a:latin typeface="Arial" panose="020B0604020202020204" pitchFamily="34" charset="0"/>
              </a:rPr>
              <a:t>internal diameter pipe with </a:t>
            </a:r>
            <a:r>
              <a:rPr lang="en-GB" sz="1200" dirty="0">
                <a:solidFill>
                  <a:srgbClr val="00B0F0"/>
                </a:solidFill>
                <a:latin typeface="Arial" panose="020B0604020202020204" pitchFamily="34" charset="0"/>
              </a:rPr>
              <a:t>a fine mesh at the top</a:t>
            </a:r>
            <a:r>
              <a:rPr lang="en-GB" sz="1200" dirty="0">
                <a:latin typeface="Arial" panose="020B0604020202020204" pitchFamily="34" charset="0"/>
              </a:rPr>
              <a:t>. Pipe made with </a:t>
            </a:r>
            <a:r>
              <a:rPr lang="en-US" sz="1200" dirty="0">
                <a:latin typeface="Arial" panose="020B0604020202020204" pitchFamily="34" charset="0"/>
              </a:rPr>
              <a:t>unplasticized PVC, bricks, </a:t>
            </a:r>
            <a:r>
              <a:rPr lang="en-GB" sz="1200" dirty="0">
                <a:latin typeface="Arial" panose="020B0604020202020204" pitchFamily="34" charset="0"/>
              </a:rPr>
              <a:t>blocks, hollowed-out bamboo, ant-hill soil, cement rendered reeds or bamboo, and </a:t>
            </a:r>
            <a:r>
              <a:rPr lang="en-US" sz="1200" dirty="0">
                <a:latin typeface="Arial" panose="020B0604020202020204" pitchFamily="34" charset="0"/>
              </a:rPr>
              <a:t>cement-rendered hessian</a:t>
            </a:r>
            <a:r>
              <a:rPr lang="en-GB" sz="1200" dirty="0">
                <a:latin typeface="Arial" panose="020B0604020202020204" pitchFamily="34" charset="0"/>
              </a:rPr>
              <a:t>. Flyscreen made with aluminium, stainless-steel or PVC-coated glass-fibre mesh, size of 1.2-1.5 mm. </a:t>
            </a:r>
            <a:r>
              <a:rPr lang="en-GB" sz="1200" dirty="0">
                <a:solidFill>
                  <a:srgbClr val="FF0000"/>
                </a:solidFill>
                <a:latin typeface="Arial" panose="020B0604020202020204" pitchFamily="34" charset="0"/>
              </a:rPr>
              <a:t>For the flytrap to be effective, the pipe needs to be directly under sunlight for heating and inside the cubicle should be dark, and the drop hole not covered for air circulation</a:t>
            </a:r>
            <a:endParaRPr lang="en-US" sz="1200" dirty="0">
              <a:solidFill>
                <a:srgbClr val="FF0000"/>
              </a:solidFill>
              <a:latin typeface="Arial" panose="020B0604020202020204" pitchFamily="34" charset="0"/>
            </a:endParaRPr>
          </a:p>
        </p:txBody>
      </p:sp>
      <p:sp>
        <p:nvSpPr>
          <p:cNvPr id="45" name="Rectangle 44">
            <a:extLst>
              <a:ext uri="{FF2B5EF4-FFF2-40B4-BE49-F238E27FC236}">
                <a16:creationId xmlns:a16="http://schemas.microsoft.com/office/drawing/2014/main" id="{70DA6DAE-F45B-4FBE-BAAD-C70124A4E384}"/>
              </a:ext>
            </a:extLst>
          </p:cNvPr>
          <p:cNvSpPr/>
          <p:nvPr/>
        </p:nvSpPr>
        <p:spPr>
          <a:xfrm>
            <a:off x="5444186" y="4903550"/>
            <a:ext cx="6016885" cy="1754326"/>
          </a:xfrm>
          <a:prstGeom prst="rect">
            <a:avLst/>
          </a:prstGeom>
        </p:spPr>
        <p:txBody>
          <a:bodyPr wrap="square">
            <a:spAutoFit/>
          </a:bodyPr>
          <a:lstStyle/>
          <a:p>
            <a:r>
              <a:rPr lang="en-GB" sz="1200" dirty="0">
                <a:latin typeface="Arial" panose="020B0604020202020204" pitchFamily="34" charset="0"/>
              </a:rPr>
              <a:t>For a VIP to be effective all the conditions need to be respected</a:t>
            </a:r>
            <a:r>
              <a:rPr lang="en-US" sz="1200" dirty="0">
                <a:latin typeface="Arial" panose="020B0604020202020204" pitchFamily="34" charset="0"/>
              </a:rPr>
              <a:t>. Any of the following happening rendered the extra cost of building a VIP latrine useless:</a:t>
            </a:r>
          </a:p>
          <a:p>
            <a:pPr marL="171450" indent="-171450">
              <a:buFont typeface="Arial" panose="020B0604020202020204" pitchFamily="34" charset="0"/>
              <a:buChar char="•"/>
            </a:pPr>
            <a:r>
              <a:rPr lang="en-US" sz="1200" dirty="0">
                <a:latin typeface="Arial" panose="020B0604020202020204" pitchFamily="34" charset="0"/>
              </a:rPr>
              <a:t>Not dark inside the cubicle</a:t>
            </a:r>
          </a:p>
          <a:p>
            <a:pPr marL="171450" indent="-171450">
              <a:buFont typeface="Arial" panose="020B0604020202020204" pitchFamily="34" charset="0"/>
              <a:buChar char="•"/>
            </a:pPr>
            <a:r>
              <a:rPr lang="en-US" sz="1200" dirty="0">
                <a:latin typeface="Arial" panose="020B0604020202020204" pitchFamily="34" charset="0"/>
              </a:rPr>
              <a:t>A cap on the drop hole</a:t>
            </a:r>
          </a:p>
          <a:p>
            <a:pPr marL="171450" indent="-171450">
              <a:buFont typeface="Arial" panose="020B0604020202020204" pitchFamily="34" charset="0"/>
              <a:buChar char="•"/>
            </a:pPr>
            <a:r>
              <a:rPr lang="en-US" sz="1200" dirty="0">
                <a:latin typeface="Arial" panose="020B0604020202020204" pitchFamily="34" charset="0"/>
              </a:rPr>
              <a:t>The absence of mesh on top of the pipe</a:t>
            </a:r>
          </a:p>
          <a:p>
            <a:pPr marL="171450" indent="-171450">
              <a:buFont typeface="Arial" panose="020B0604020202020204" pitchFamily="34" charset="0"/>
              <a:buChar char="•"/>
            </a:pPr>
            <a:r>
              <a:rPr lang="en-US" sz="1200" dirty="0">
                <a:latin typeface="Arial" panose="020B0604020202020204" pitchFamily="34" charset="0"/>
              </a:rPr>
              <a:t>Wrong pipe diameter (e.g. 4” or smaller)</a:t>
            </a:r>
          </a:p>
          <a:p>
            <a:pPr marL="171450" indent="-171450">
              <a:buFont typeface="Arial" panose="020B0604020202020204" pitchFamily="34" charset="0"/>
              <a:buChar char="•"/>
            </a:pPr>
            <a:r>
              <a:rPr lang="en-US" sz="1200" dirty="0">
                <a:latin typeface="Arial" panose="020B0604020202020204" pitchFamily="34" charset="0"/>
              </a:rPr>
              <a:t>Shading of the pipe (e.g. installed inside the cubicle where it can represent a source of cross-contamination by hand contact, or shaded by another building)</a:t>
            </a:r>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1086403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CF7F8F7B-15FC-4B16-91CD-FC663105D546}"/>
              </a:ext>
            </a:extLst>
          </p:cNvPr>
          <p:cNvSpPr/>
          <p:nvPr/>
        </p:nvSpPr>
        <p:spPr>
          <a:xfrm>
            <a:off x="119270" y="2783990"/>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D3BF3673-6315-4A9B-BF98-95D8FC3A7E35}"/>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4" name="Rectangle 23">
            <a:hlinkClick r:id="rId17" action="ppaction://hlinksldjump"/>
            <a:extLst>
              <a:ext uri="{FF2B5EF4-FFF2-40B4-BE49-F238E27FC236}">
                <a16:creationId xmlns:a16="http://schemas.microsoft.com/office/drawing/2014/main" id="{2599140A-C604-47C4-965E-74DC670D6CE0}"/>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8" action="ppaction://hlinksldjump"/>
            <a:extLst>
              <a:ext uri="{FF2B5EF4-FFF2-40B4-BE49-F238E27FC236}">
                <a16:creationId xmlns:a16="http://schemas.microsoft.com/office/drawing/2014/main" id="{1A9A2A01-8131-4B2C-81B5-19B5C696870E}"/>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E3E94D5A-A0E7-40BE-8551-7834B08FF37D}"/>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3C80EFD0-5DC1-4F19-94F6-F1FE4D09B2F6}"/>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D3997E03-D216-42E7-848E-51D4F5AD46F6}"/>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2" name="Rectangle 31">
            <a:extLst>
              <a:ext uri="{FF2B5EF4-FFF2-40B4-BE49-F238E27FC236}">
                <a16:creationId xmlns:a16="http://schemas.microsoft.com/office/drawing/2014/main" id="{03A24128-C31E-4E20-BA90-CE8B7F91B84E}"/>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4/4</a:t>
            </a:r>
            <a:endParaRPr lang="en-US" sz="900" dirty="0"/>
          </a:p>
        </p:txBody>
      </p:sp>
      <p:sp>
        <p:nvSpPr>
          <p:cNvPr id="30" name="Action Button: Go Back or Previous 29">
            <a:hlinkClick r:id="" action="ppaction://hlinkshowjump?jump=previousslide" highlightClick="1"/>
            <a:extLst>
              <a:ext uri="{FF2B5EF4-FFF2-40B4-BE49-F238E27FC236}">
                <a16:creationId xmlns:a16="http://schemas.microsoft.com/office/drawing/2014/main" id="{C4A2776B-E1E4-499F-BC40-3BB9413FE8E5}"/>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Beginning 35">
            <a:hlinkClick r:id="rId22" action="ppaction://hlinksldjump" highlightClick="1"/>
            <a:extLst>
              <a:ext uri="{FF2B5EF4-FFF2-40B4-BE49-F238E27FC236}">
                <a16:creationId xmlns:a16="http://schemas.microsoft.com/office/drawing/2014/main" id="{DB4FB8B5-4AF3-4E85-949D-0E2B41001CA3}"/>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AB2266-F9A4-40E5-97EA-2040CCAB1D32}"/>
              </a:ext>
            </a:extLst>
          </p:cNvPr>
          <p:cNvSpPr txBox="1"/>
          <p:nvPr/>
        </p:nvSpPr>
        <p:spPr>
          <a:xfrm>
            <a:off x="1309014" y="106647"/>
            <a:ext cx="8342888" cy="369332"/>
          </a:xfrm>
          <a:prstGeom prst="rect">
            <a:avLst/>
          </a:prstGeom>
          <a:noFill/>
        </p:spPr>
        <p:txBody>
          <a:bodyPr wrap="square" rtlCol="0">
            <a:spAutoFit/>
          </a:bodyPr>
          <a:lstStyle/>
          <a:p>
            <a:r>
              <a:rPr lang="en-GB" dirty="0"/>
              <a:t>Emergency kits for latrine superstructure, suitable for first 3-4 months, camp settings</a:t>
            </a:r>
            <a:endParaRPr lang="en-US" dirty="0"/>
          </a:p>
        </p:txBody>
      </p:sp>
      <p:pic>
        <p:nvPicPr>
          <p:cNvPr id="5122" name="Picture 2" descr="Latrine Superstructure - 14 pce">
            <a:extLst>
              <a:ext uri="{FF2B5EF4-FFF2-40B4-BE49-F238E27FC236}">
                <a16:creationId xmlns:a16="http://schemas.microsoft.com/office/drawing/2014/main" id="{667F0BBA-A767-4828-A265-9BEFEFFA66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63114" y="467074"/>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9EFFB5F-9E9E-4A2D-88B3-1DF93F06A7CB}"/>
              </a:ext>
            </a:extLst>
          </p:cNvPr>
          <p:cNvSpPr txBox="1"/>
          <p:nvPr/>
        </p:nvSpPr>
        <p:spPr>
          <a:xfrm>
            <a:off x="1318032" y="2578430"/>
            <a:ext cx="3147802" cy="276999"/>
          </a:xfrm>
          <a:prstGeom prst="rect">
            <a:avLst/>
          </a:prstGeom>
          <a:noFill/>
        </p:spPr>
        <p:txBody>
          <a:bodyPr wrap="square" rtlCol="0">
            <a:spAutoFit/>
          </a:bodyPr>
          <a:lstStyle/>
          <a:p>
            <a:r>
              <a:rPr lang="en-GB" sz="1200" dirty="0">
                <a:hlinkClick r:id="rId24"/>
              </a:rPr>
              <a:t>Latrine superstructure – Code LST</a:t>
            </a:r>
            <a:endParaRPr lang="en-US" sz="1200" dirty="0"/>
          </a:p>
        </p:txBody>
      </p:sp>
      <p:sp>
        <p:nvSpPr>
          <p:cNvPr id="33" name="Rectangle 32">
            <a:extLst>
              <a:ext uri="{FF2B5EF4-FFF2-40B4-BE49-F238E27FC236}">
                <a16:creationId xmlns:a16="http://schemas.microsoft.com/office/drawing/2014/main" id="{0D3995E1-8A75-435A-8615-B6EAA6471288}"/>
              </a:ext>
            </a:extLst>
          </p:cNvPr>
          <p:cNvSpPr/>
          <p:nvPr/>
        </p:nvSpPr>
        <p:spPr>
          <a:xfrm>
            <a:off x="1412177" y="3578403"/>
            <a:ext cx="2359373" cy="462761"/>
          </a:xfrm>
          <a:prstGeom prst="rect">
            <a:avLst/>
          </a:prstGeom>
        </p:spPr>
        <p:txBody>
          <a:bodyPr wrap="square">
            <a:spAutoFit/>
          </a:bodyPr>
          <a:lstStyle/>
          <a:p>
            <a:r>
              <a:rPr lang="en-GB" sz="1200" dirty="0">
                <a:solidFill>
                  <a:srgbClr val="333333"/>
                </a:solidFill>
                <a:latin typeface="Roboto Condensed"/>
                <a:hlinkClick r:id="rId25"/>
              </a:rPr>
              <a:t>Latrine kit, raised, with two cubicles – Code LRLT</a:t>
            </a:r>
            <a:endParaRPr lang="en-GB" sz="1200" i="0" dirty="0">
              <a:solidFill>
                <a:srgbClr val="333333"/>
              </a:solidFill>
              <a:effectLst/>
              <a:latin typeface="Roboto Condensed"/>
            </a:endParaRPr>
          </a:p>
        </p:txBody>
      </p:sp>
      <p:pic>
        <p:nvPicPr>
          <p:cNvPr id="5124" name="Picture 4" descr="Latrine kit, raised, with two cubicles - 6 pce">
            <a:extLst>
              <a:ext uri="{FF2B5EF4-FFF2-40B4-BE49-F238E27FC236}">
                <a16:creationId xmlns:a16="http://schemas.microsoft.com/office/drawing/2014/main" id="{103E6093-E907-41F8-87A2-8EC9D0175DA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84314" y="3123775"/>
            <a:ext cx="1964522" cy="202528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02DC35F5-DA75-4F12-AD8C-481B6432303E}"/>
              </a:ext>
            </a:extLst>
          </p:cNvPr>
          <p:cNvSpPr/>
          <p:nvPr/>
        </p:nvSpPr>
        <p:spPr>
          <a:xfrm>
            <a:off x="4156917" y="2462659"/>
            <a:ext cx="2950558" cy="461665"/>
          </a:xfrm>
          <a:prstGeom prst="rect">
            <a:avLst/>
          </a:prstGeom>
        </p:spPr>
        <p:txBody>
          <a:bodyPr wrap="square">
            <a:spAutoFit/>
          </a:bodyPr>
          <a:lstStyle/>
          <a:p>
            <a:r>
              <a:rPr lang="en-GB" sz="1200" dirty="0">
                <a:solidFill>
                  <a:srgbClr val="333333"/>
                </a:solidFill>
                <a:latin typeface="Roboto Condensed"/>
                <a:hlinkClick r:id="rId27"/>
              </a:rPr>
              <a:t>Sheeting, Reinforced Woven Plastic, Tarpaulin pieces – code SPT</a:t>
            </a:r>
            <a:endParaRPr lang="en-GB" sz="1200" i="0" dirty="0">
              <a:solidFill>
                <a:srgbClr val="333333"/>
              </a:solidFill>
              <a:effectLst/>
              <a:latin typeface="Roboto Condensed"/>
            </a:endParaRPr>
          </a:p>
        </p:txBody>
      </p:sp>
      <p:pic>
        <p:nvPicPr>
          <p:cNvPr id="5128" name="Picture 8" descr="Sheeting, Reinforced Woven Plastic, Tarpaulin - 5 pce">
            <a:extLst>
              <a:ext uri="{FF2B5EF4-FFF2-40B4-BE49-F238E27FC236}">
                <a16:creationId xmlns:a16="http://schemas.microsoft.com/office/drawing/2014/main" id="{45EF97DD-BD19-4572-B46E-9CCC3509DAF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38850" y="708939"/>
            <a:ext cx="2498423" cy="166561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0636A-6F19-4AA0-AA86-2807A04990A0}"/>
              </a:ext>
            </a:extLst>
          </p:cNvPr>
          <p:cNvSpPr/>
          <p:nvPr/>
        </p:nvSpPr>
        <p:spPr>
          <a:xfrm>
            <a:off x="7494991" y="2393764"/>
            <a:ext cx="3021780" cy="461665"/>
          </a:xfrm>
          <a:prstGeom prst="rect">
            <a:avLst/>
          </a:prstGeom>
        </p:spPr>
        <p:txBody>
          <a:bodyPr wrap="square">
            <a:spAutoFit/>
          </a:bodyPr>
          <a:lstStyle/>
          <a:p>
            <a:r>
              <a:rPr lang="en-GB" sz="1200" dirty="0">
                <a:solidFill>
                  <a:srgbClr val="333333"/>
                </a:solidFill>
                <a:latin typeface="Roboto Condensed"/>
                <a:hlinkClick r:id="rId29"/>
              </a:rPr>
              <a:t>Sheeting, Reinforced Woven Plastic, Roll – Code SPE</a:t>
            </a:r>
            <a:endParaRPr lang="en-GB" sz="1200" i="0" dirty="0">
              <a:solidFill>
                <a:srgbClr val="333333"/>
              </a:solidFill>
              <a:effectLst/>
              <a:latin typeface="Roboto Condensed"/>
            </a:endParaRPr>
          </a:p>
        </p:txBody>
      </p:sp>
      <p:pic>
        <p:nvPicPr>
          <p:cNvPr id="5130" name="Picture 10" descr="Sheeting, Reinforced Woven Plastic, Roll">
            <a:extLst>
              <a:ext uri="{FF2B5EF4-FFF2-40B4-BE49-F238E27FC236}">
                <a16:creationId xmlns:a16="http://schemas.microsoft.com/office/drawing/2014/main" id="{39B17694-D6E7-4461-A35E-B278C7C7082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41452" y="716844"/>
            <a:ext cx="2838450" cy="15049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68668CF-43EB-44B7-AAD2-54CAC022AED3}"/>
              </a:ext>
            </a:extLst>
          </p:cNvPr>
          <p:cNvSpPr txBox="1"/>
          <p:nvPr/>
        </p:nvSpPr>
        <p:spPr>
          <a:xfrm>
            <a:off x="6712074" y="5934582"/>
            <a:ext cx="4851885" cy="461665"/>
          </a:xfrm>
          <a:prstGeom prst="rect">
            <a:avLst/>
          </a:prstGeom>
          <a:noFill/>
        </p:spPr>
        <p:txBody>
          <a:bodyPr wrap="square" rtlCol="0">
            <a:spAutoFit/>
          </a:bodyPr>
          <a:lstStyle/>
          <a:p>
            <a:r>
              <a:rPr lang="en-GB" sz="1200" dirty="0"/>
              <a:t>Reference: </a:t>
            </a:r>
            <a:r>
              <a:rPr lang="en-GB" sz="1200" dirty="0">
                <a:hlinkClick r:id="rId31"/>
              </a:rPr>
              <a:t>IFRC, Oxfam – A guide to the specification and use of plastic sheeting in humanitarian relief</a:t>
            </a:r>
            <a:endParaRPr lang="en-US" sz="1200" dirty="0"/>
          </a:p>
        </p:txBody>
      </p:sp>
      <p:pic>
        <p:nvPicPr>
          <p:cNvPr id="39" name="Picture 38">
            <a:extLst>
              <a:ext uri="{FF2B5EF4-FFF2-40B4-BE49-F238E27FC236}">
                <a16:creationId xmlns:a16="http://schemas.microsoft.com/office/drawing/2014/main" id="{B4624EFD-2AE0-40A1-B8A3-B5DA9F6EC526}"/>
              </a:ext>
            </a:extLst>
          </p:cNvPr>
          <p:cNvPicPr>
            <a:picLocks noChangeAspect="1"/>
          </p:cNvPicPr>
          <p:nvPr/>
        </p:nvPicPr>
        <p:blipFill>
          <a:blip r:embed="rId32"/>
          <a:stretch>
            <a:fillRect/>
          </a:stretch>
        </p:blipFill>
        <p:spPr>
          <a:xfrm>
            <a:off x="6575505" y="3424208"/>
            <a:ext cx="5125021" cy="2480115"/>
          </a:xfrm>
          <a:prstGeom prst="rect">
            <a:avLst/>
          </a:prstGeom>
        </p:spPr>
      </p:pic>
      <p:pic>
        <p:nvPicPr>
          <p:cNvPr id="40" name="Picture 39">
            <a:extLst>
              <a:ext uri="{FF2B5EF4-FFF2-40B4-BE49-F238E27FC236}">
                <a16:creationId xmlns:a16="http://schemas.microsoft.com/office/drawing/2014/main" id="{8451EBDD-775C-4B6F-971D-4967032C7258}"/>
              </a:ext>
            </a:extLst>
          </p:cNvPr>
          <p:cNvPicPr>
            <a:picLocks noChangeAspect="1"/>
          </p:cNvPicPr>
          <p:nvPr/>
        </p:nvPicPr>
        <p:blipFill>
          <a:blip r:embed="rId33"/>
          <a:stretch>
            <a:fillRect/>
          </a:stretch>
        </p:blipFill>
        <p:spPr>
          <a:xfrm>
            <a:off x="2125153" y="5531409"/>
            <a:ext cx="4227393" cy="1028945"/>
          </a:xfrm>
          <a:prstGeom prst="rect">
            <a:avLst/>
          </a:prstGeom>
        </p:spPr>
      </p:pic>
      <p:sp>
        <p:nvSpPr>
          <p:cNvPr id="41" name="Rectangle 40">
            <a:hlinkClick r:id="rId34" action="ppaction://hlinksldjump"/>
            <a:extLst>
              <a:ext uri="{FF2B5EF4-FFF2-40B4-BE49-F238E27FC236}">
                <a16:creationId xmlns:a16="http://schemas.microsoft.com/office/drawing/2014/main" id="{85598496-6C6D-4620-9754-C4AC106AB209}"/>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Tree>
    <p:extLst>
      <p:ext uri="{BB962C8B-B14F-4D97-AF65-F5344CB8AC3E}">
        <p14:creationId xmlns:p14="http://schemas.microsoft.com/office/powerpoint/2010/main" val="3036766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CDE4032A-D4D4-4074-9E8A-1515473F3643}"/>
              </a:ext>
            </a:extLst>
          </p:cNvPr>
          <p:cNvSpPr/>
          <p:nvPr/>
        </p:nvSpPr>
        <p:spPr>
          <a:xfrm>
            <a:off x="119270" y="2951977"/>
            <a:ext cx="1008490" cy="1539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Wind proofing</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305DEA76-0995-44EB-8E18-35C237848D9A}"/>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DCEB58A8-8B61-4A1C-BC96-2C05F15B4357}"/>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8" action="ppaction://hlinksldjump"/>
            <a:extLst>
              <a:ext uri="{FF2B5EF4-FFF2-40B4-BE49-F238E27FC236}">
                <a16:creationId xmlns:a16="http://schemas.microsoft.com/office/drawing/2014/main" id="{1A00C1E9-BA37-47C8-A904-A7CC3CFA6F87}"/>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B8E4C929-C5F1-49FE-ABC1-7EC293143354}"/>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E68624E9-0109-4434-A47D-B2D851A2DF0D}"/>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C076F156-B2EE-484F-9395-EDE9548E6CCF}"/>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0" name="Rectangle 29">
            <a:extLst>
              <a:ext uri="{FF2B5EF4-FFF2-40B4-BE49-F238E27FC236}">
                <a16:creationId xmlns:a16="http://schemas.microsoft.com/office/drawing/2014/main" id="{E555840A-C899-43D9-A37C-CAC2497708ED}"/>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07E00302-F7E9-4761-ABDD-703471228E00}"/>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22" action="ppaction://hlinksldjump" highlightClick="1"/>
            <a:extLst>
              <a:ext uri="{FF2B5EF4-FFF2-40B4-BE49-F238E27FC236}">
                <a16:creationId xmlns:a16="http://schemas.microsoft.com/office/drawing/2014/main" id="{DF80451B-1A28-4FB6-AB37-CA49A322A77B}"/>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75D88A0-2DF7-45A2-A615-50352FEF8EEB}"/>
              </a:ext>
            </a:extLst>
          </p:cNvPr>
          <p:cNvSpPr txBox="1"/>
          <p:nvPr/>
        </p:nvSpPr>
        <p:spPr>
          <a:xfrm>
            <a:off x="1398530" y="6342200"/>
            <a:ext cx="8124404" cy="276999"/>
          </a:xfrm>
          <a:prstGeom prst="rect">
            <a:avLst/>
          </a:prstGeom>
          <a:noFill/>
        </p:spPr>
        <p:txBody>
          <a:bodyPr wrap="square" rtlCol="0">
            <a:spAutoFit/>
          </a:bodyPr>
          <a:lstStyle/>
          <a:p>
            <a:r>
              <a:rPr lang="en-GB" sz="1200" dirty="0"/>
              <a:t>Reference: </a:t>
            </a:r>
            <a:r>
              <a:rPr lang="en-GB" sz="1200" dirty="0">
                <a:hlinkClick r:id="rId23"/>
              </a:rPr>
              <a:t>Habitat for Humanity - Hurricane resistant wooden houses - safer building  and retrofitting guidelines</a:t>
            </a:r>
            <a:endParaRPr lang="en-US" sz="1200" dirty="0"/>
          </a:p>
        </p:txBody>
      </p:sp>
      <p:pic>
        <p:nvPicPr>
          <p:cNvPr id="17" name="Picture 16">
            <a:extLst>
              <a:ext uri="{FF2B5EF4-FFF2-40B4-BE49-F238E27FC236}">
                <a16:creationId xmlns:a16="http://schemas.microsoft.com/office/drawing/2014/main" id="{E786EAAA-9340-4185-A2C9-8B49DCC763B0}"/>
              </a:ext>
            </a:extLst>
          </p:cNvPr>
          <p:cNvPicPr>
            <a:picLocks noChangeAspect="1"/>
          </p:cNvPicPr>
          <p:nvPr/>
        </p:nvPicPr>
        <p:blipFill>
          <a:blip r:embed="rId24"/>
          <a:stretch>
            <a:fillRect/>
          </a:stretch>
        </p:blipFill>
        <p:spPr>
          <a:xfrm>
            <a:off x="1183686" y="2084531"/>
            <a:ext cx="3819646" cy="1319514"/>
          </a:xfrm>
          <a:prstGeom prst="rect">
            <a:avLst/>
          </a:prstGeom>
        </p:spPr>
      </p:pic>
      <p:sp>
        <p:nvSpPr>
          <p:cNvPr id="19" name="TextBox 18">
            <a:extLst>
              <a:ext uri="{FF2B5EF4-FFF2-40B4-BE49-F238E27FC236}">
                <a16:creationId xmlns:a16="http://schemas.microsoft.com/office/drawing/2014/main" id="{F6FAF8D4-E22F-481D-9B12-EA12465E9063}"/>
              </a:ext>
            </a:extLst>
          </p:cNvPr>
          <p:cNvSpPr txBox="1"/>
          <p:nvPr/>
        </p:nvSpPr>
        <p:spPr>
          <a:xfrm>
            <a:off x="1698640" y="3398193"/>
            <a:ext cx="1506579" cy="461665"/>
          </a:xfrm>
          <a:prstGeom prst="rect">
            <a:avLst/>
          </a:prstGeom>
          <a:noFill/>
        </p:spPr>
        <p:txBody>
          <a:bodyPr wrap="square" rtlCol="0">
            <a:spAutoFit/>
          </a:bodyPr>
          <a:lstStyle/>
          <a:p>
            <a:r>
              <a:rPr lang="en-GB" sz="1200" dirty="0"/>
              <a:t>Strong foundation to anchor the structure</a:t>
            </a:r>
            <a:endParaRPr lang="en-US" sz="1200" dirty="0"/>
          </a:p>
        </p:txBody>
      </p:sp>
      <p:pic>
        <p:nvPicPr>
          <p:cNvPr id="20" name="Picture 19">
            <a:extLst>
              <a:ext uri="{FF2B5EF4-FFF2-40B4-BE49-F238E27FC236}">
                <a16:creationId xmlns:a16="http://schemas.microsoft.com/office/drawing/2014/main" id="{528C4466-F1C6-4873-A5AA-E4A2FFD59B83}"/>
              </a:ext>
            </a:extLst>
          </p:cNvPr>
          <p:cNvPicPr>
            <a:picLocks noChangeAspect="1"/>
          </p:cNvPicPr>
          <p:nvPr/>
        </p:nvPicPr>
        <p:blipFill>
          <a:blip r:embed="rId25"/>
          <a:stretch>
            <a:fillRect/>
          </a:stretch>
        </p:blipFill>
        <p:spPr>
          <a:xfrm>
            <a:off x="5841655" y="1086312"/>
            <a:ext cx="3796496" cy="746567"/>
          </a:xfrm>
          <a:prstGeom prst="rect">
            <a:avLst/>
          </a:prstGeom>
        </p:spPr>
      </p:pic>
      <p:pic>
        <p:nvPicPr>
          <p:cNvPr id="21" name="Picture 20">
            <a:extLst>
              <a:ext uri="{FF2B5EF4-FFF2-40B4-BE49-F238E27FC236}">
                <a16:creationId xmlns:a16="http://schemas.microsoft.com/office/drawing/2014/main" id="{A04F4A5E-364B-46B5-B75D-E136B4BDC2E4}"/>
              </a:ext>
            </a:extLst>
          </p:cNvPr>
          <p:cNvPicPr>
            <a:picLocks noChangeAspect="1"/>
          </p:cNvPicPr>
          <p:nvPr/>
        </p:nvPicPr>
        <p:blipFill>
          <a:blip r:embed="rId26"/>
          <a:stretch>
            <a:fillRect/>
          </a:stretch>
        </p:blipFill>
        <p:spPr>
          <a:xfrm>
            <a:off x="5726438" y="1931446"/>
            <a:ext cx="3796496" cy="844952"/>
          </a:xfrm>
          <a:prstGeom prst="rect">
            <a:avLst/>
          </a:prstGeom>
        </p:spPr>
      </p:pic>
      <p:sp>
        <p:nvSpPr>
          <p:cNvPr id="22" name="Rectangle: Rounded Corners 21">
            <a:extLst>
              <a:ext uri="{FF2B5EF4-FFF2-40B4-BE49-F238E27FC236}">
                <a16:creationId xmlns:a16="http://schemas.microsoft.com/office/drawing/2014/main" id="{2D8234F3-CBF8-40B7-BD27-F4BE3CCECCB1}"/>
              </a:ext>
            </a:extLst>
          </p:cNvPr>
          <p:cNvSpPr/>
          <p:nvPr/>
        </p:nvSpPr>
        <p:spPr>
          <a:xfrm>
            <a:off x="1912043" y="606986"/>
            <a:ext cx="1390387" cy="27089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Foundation</a:t>
            </a:r>
            <a:endParaRPr lang="en-US" sz="1600" dirty="0"/>
          </a:p>
        </p:txBody>
      </p:sp>
      <p:sp>
        <p:nvSpPr>
          <p:cNvPr id="36" name="Rectangle: Rounded Corners 35">
            <a:extLst>
              <a:ext uri="{FF2B5EF4-FFF2-40B4-BE49-F238E27FC236}">
                <a16:creationId xmlns:a16="http://schemas.microsoft.com/office/drawing/2014/main" id="{DC9A166C-3C20-420A-8069-2260E1353039}"/>
              </a:ext>
            </a:extLst>
          </p:cNvPr>
          <p:cNvSpPr/>
          <p:nvPr/>
        </p:nvSpPr>
        <p:spPr>
          <a:xfrm>
            <a:off x="6449974" y="580781"/>
            <a:ext cx="1043251" cy="27089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Walls</a:t>
            </a:r>
            <a:endParaRPr lang="en-US" sz="1600" dirty="0"/>
          </a:p>
        </p:txBody>
      </p:sp>
      <p:pic>
        <p:nvPicPr>
          <p:cNvPr id="37" name="Picture 36">
            <a:extLst>
              <a:ext uri="{FF2B5EF4-FFF2-40B4-BE49-F238E27FC236}">
                <a16:creationId xmlns:a16="http://schemas.microsoft.com/office/drawing/2014/main" id="{F5104B8D-7889-422E-B969-C7C30B5A23C5}"/>
              </a:ext>
            </a:extLst>
          </p:cNvPr>
          <p:cNvPicPr>
            <a:picLocks noChangeAspect="1"/>
          </p:cNvPicPr>
          <p:nvPr/>
        </p:nvPicPr>
        <p:blipFill>
          <a:blip r:embed="rId27"/>
          <a:stretch>
            <a:fillRect/>
          </a:stretch>
        </p:blipFill>
        <p:spPr>
          <a:xfrm>
            <a:off x="3554428" y="3173677"/>
            <a:ext cx="4097438" cy="3009418"/>
          </a:xfrm>
          <a:prstGeom prst="rect">
            <a:avLst/>
          </a:prstGeom>
        </p:spPr>
      </p:pic>
      <p:pic>
        <p:nvPicPr>
          <p:cNvPr id="38" name="Picture 37">
            <a:extLst>
              <a:ext uri="{FF2B5EF4-FFF2-40B4-BE49-F238E27FC236}">
                <a16:creationId xmlns:a16="http://schemas.microsoft.com/office/drawing/2014/main" id="{CA4D099D-D4AE-416A-B63E-1D2BC1BA4E3F}"/>
              </a:ext>
            </a:extLst>
          </p:cNvPr>
          <p:cNvPicPr>
            <a:picLocks noChangeAspect="1"/>
          </p:cNvPicPr>
          <p:nvPr/>
        </p:nvPicPr>
        <p:blipFill>
          <a:blip r:embed="rId28"/>
          <a:stretch>
            <a:fillRect/>
          </a:stretch>
        </p:blipFill>
        <p:spPr>
          <a:xfrm>
            <a:off x="7863494" y="3158474"/>
            <a:ext cx="3981691" cy="1597306"/>
          </a:xfrm>
          <a:prstGeom prst="rect">
            <a:avLst/>
          </a:prstGeom>
        </p:spPr>
      </p:pic>
      <p:pic>
        <p:nvPicPr>
          <p:cNvPr id="39" name="Picture 38">
            <a:extLst>
              <a:ext uri="{FF2B5EF4-FFF2-40B4-BE49-F238E27FC236}">
                <a16:creationId xmlns:a16="http://schemas.microsoft.com/office/drawing/2014/main" id="{83BB6D03-B9E6-448C-8ADE-89AA2D11C702}"/>
              </a:ext>
            </a:extLst>
          </p:cNvPr>
          <p:cNvPicPr>
            <a:picLocks noChangeAspect="1"/>
          </p:cNvPicPr>
          <p:nvPr/>
        </p:nvPicPr>
        <p:blipFill>
          <a:blip r:embed="rId29"/>
          <a:stretch>
            <a:fillRect/>
          </a:stretch>
        </p:blipFill>
        <p:spPr>
          <a:xfrm>
            <a:off x="8005613" y="5009228"/>
            <a:ext cx="2152891" cy="1053296"/>
          </a:xfrm>
          <a:prstGeom prst="rect">
            <a:avLst/>
          </a:prstGeom>
        </p:spPr>
      </p:pic>
      <p:pic>
        <p:nvPicPr>
          <p:cNvPr id="40" name="Picture 39">
            <a:extLst>
              <a:ext uri="{FF2B5EF4-FFF2-40B4-BE49-F238E27FC236}">
                <a16:creationId xmlns:a16="http://schemas.microsoft.com/office/drawing/2014/main" id="{0277A11D-D6EA-41EF-A026-136756B7DA7A}"/>
              </a:ext>
            </a:extLst>
          </p:cNvPr>
          <p:cNvPicPr>
            <a:picLocks noChangeAspect="1"/>
          </p:cNvPicPr>
          <p:nvPr/>
        </p:nvPicPr>
        <p:blipFill>
          <a:blip r:embed="rId30"/>
          <a:stretch>
            <a:fillRect/>
          </a:stretch>
        </p:blipFill>
        <p:spPr>
          <a:xfrm>
            <a:off x="1267592" y="965817"/>
            <a:ext cx="3264061" cy="1186405"/>
          </a:xfrm>
          <a:prstGeom prst="rect">
            <a:avLst/>
          </a:prstGeom>
        </p:spPr>
      </p:pic>
      <p:sp>
        <p:nvSpPr>
          <p:cNvPr id="41" name="Rectangle 40">
            <a:hlinkClick r:id="rId31" action="ppaction://hlinksldjump"/>
            <a:extLst>
              <a:ext uri="{FF2B5EF4-FFF2-40B4-BE49-F238E27FC236}">
                <a16:creationId xmlns:a16="http://schemas.microsoft.com/office/drawing/2014/main" id="{9A0F9F5B-9CCD-49F1-A495-8C6EDC0EB716}"/>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42" name="Rectangle 41">
            <a:extLst>
              <a:ext uri="{FF2B5EF4-FFF2-40B4-BE49-F238E27FC236}">
                <a16:creationId xmlns:a16="http://schemas.microsoft.com/office/drawing/2014/main" id="{F549273B-AC81-43F2-944C-6E67CBB53D4F}"/>
              </a:ext>
            </a:extLst>
          </p:cNvPr>
          <p:cNvSpPr/>
          <p:nvPr/>
        </p:nvSpPr>
        <p:spPr>
          <a:xfrm>
            <a:off x="1337592" y="18280"/>
            <a:ext cx="156203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Wind proofing</a:t>
            </a:r>
            <a:endParaRPr lang="en-US" dirty="0"/>
          </a:p>
        </p:txBody>
      </p:sp>
      <p:sp>
        <p:nvSpPr>
          <p:cNvPr id="43" name="TextBox 42">
            <a:extLst>
              <a:ext uri="{FF2B5EF4-FFF2-40B4-BE49-F238E27FC236}">
                <a16:creationId xmlns:a16="http://schemas.microsoft.com/office/drawing/2014/main" id="{047A7FF3-E223-45DB-B2C9-00EF4F675D49}"/>
              </a:ext>
            </a:extLst>
          </p:cNvPr>
          <p:cNvSpPr txBox="1"/>
          <p:nvPr/>
        </p:nvSpPr>
        <p:spPr>
          <a:xfrm>
            <a:off x="9975770" y="795476"/>
            <a:ext cx="1944766"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During the consultation step verify if there are specific risks for building in relation to strong winds and if there is a dominant wind direction</a:t>
            </a:r>
            <a:endParaRPr lang="en-US" sz="1400" dirty="0">
              <a:solidFill>
                <a:srgbClr val="FF0000"/>
              </a:solidFill>
            </a:endParaRPr>
          </a:p>
        </p:txBody>
      </p:sp>
    </p:spTree>
    <p:extLst>
      <p:ext uri="{BB962C8B-B14F-4D97-AF65-F5344CB8AC3E}">
        <p14:creationId xmlns:p14="http://schemas.microsoft.com/office/powerpoint/2010/main" val="2977223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CDE4032A-D4D4-4074-9E8A-1515473F3643}"/>
              </a:ext>
            </a:extLst>
          </p:cNvPr>
          <p:cNvSpPr/>
          <p:nvPr/>
        </p:nvSpPr>
        <p:spPr>
          <a:xfrm>
            <a:off x="119270" y="2951977"/>
            <a:ext cx="1008490" cy="1539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Wind proofing</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305DEA76-0995-44EB-8E18-35C237848D9A}"/>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DCEB58A8-8B61-4A1C-BC96-2C05F15B4357}"/>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8" action="ppaction://hlinksldjump"/>
            <a:extLst>
              <a:ext uri="{FF2B5EF4-FFF2-40B4-BE49-F238E27FC236}">
                <a16:creationId xmlns:a16="http://schemas.microsoft.com/office/drawing/2014/main" id="{1A00C1E9-BA37-47C8-A904-A7CC3CFA6F87}"/>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B8E4C929-C5F1-49FE-ABC1-7EC293143354}"/>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E68624E9-0109-4434-A47D-B2D851A2DF0D}"/>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C076F156-B2EE-484F-9395-EDE9548E6CCF}"/>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0" name="Rectangle 29">
            <a:extLst>
              <a:ext uri="{FF2B5EF4-FFF2-40B4-BE49-F238E27FC236}">
                <a16:creationId xmlns:a16="http://schemas.microsoft.com/office/drawing/2014/main" id="{E555840A-C899-43D9-A37C-CAC2497708ED}"/>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31" name="Action Button: Go Back or Previous 30">
            <a:hlinkClick r:id="" action="ppaction://hlinkshowjump?jump=previousslide" highlightClick="1"/>
            <a:extLst>
              <a:ext uri="{FF2B5EF4-FFF2-40B4-BE49-F238E27FC236}">
                <a16:creationId xmlns:a16="http://schemas.microsoft.com/office/drawing/2014/main" id="{696D8CB4-9B8F-4CDA-B2E9-3EA62838FF6C}"/>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Beginning 31">
            <a:hlinkClick r:id="rId22" action="ppaction://hlinksldjump" highlightClick="1"/>
            <a:extLst>
              <a:ext uri="{FF2B5EF4-FFF2-40B4-BE49-F238E27FC236}">
                <a16:creationId xmlns:a16="http://schemas.microsoft.com/office/drawing/2014/main" id="{D4FF81FB-9716-49D5-9054-24C13CDAAFEA}"/>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Forward or Next 32">
            <a:hlinkClick r:id="" action="ppaction://hlinkshowjump?jump=nextslide" highlightClick="1"/>
            <a:extLst>
              <a:ext uri="{FF2B5EF4-FFF2-40B4-BE49-F238E27FC236}">
                <a16:creationId xmlns:a16="http://schemas.microsoft.com/office/drawing/2014/main" id="{07E00302-F7E9-4761-ABDD-703471228E00}"/>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End 34">
            <a:hlinkClick r:id="rId23" action="ppaction://hlinksldjump" highlightClick="1"/>
            <a:extLst>
              <a:ext uri="{FF2B5EF4-FFF2-40B4-BE49-F238E27FC236}">
                <a16:creationId xmlns:a16="http://schemas.microsoft.com/office/drawing/2014/main" id="{F2D3A255-7F61-4367-B02F-0B89D198DBCA}"/>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8FFEBD4-683D-41E8-8E75-1DD6AF285220}"/>
              </a:ext>
            </a:extLst>
          </p:cNvPr>
          <p:cNvSpPr txBox="1"/>
          <p:nvPr/>
        </p:nvSpPr>
        <p:spPr>
          <a:xfrm>
            <a:off x="1966364" y="6263317"/>
            <a:ext cx="8124404" cy="276999"/>
          </a:xfrm>
          <a:prstGeom prst="rect">
            <a:avLst/>
          </a:prstGeom>
          <a:noFill/>
        </p:spPr>
        <p:txBody>
          <a:bodyPr wrap="square" rtlCol="0">
            <a:spAutoFit/>
          </a:bodyPr>
          <a:lstStyle/>
          <a:p>
            <a:r>
              <a:rPr lang="en-GB" sz="1200" dirty="0"/>
              <a:t>Reference: </a:t>
            </a:r>
            <a:r>
              <a:rPr lang="en-GB" sz="1200" dirty="0">
                <a:hlinkClick r:id="rId24"/>
              </a:rPr>
              <a:t>Habitat for Humanity - Hurricane resistant wooden houses - safer building  and retrofitting guidelines</a:t>
            </a:r>
            <a:endParaRPr lang="en-US" sz="1200" dirty="0"/>
          </a:p>
        </p:txBody>
      </p:sp>
      <p:sp>
        <p:nvSpPr>
          <p:cNvPr id="37" name="Rectangle: Rounded Corners 36">
            <a:extLst>
              <a:ext uri="{FF2B5EF4-FFF2-40B4-BE49-F238E27FC236}">
                <a16:creationId xmlns:a16="http://schemas.microsoft.com/office/drawing/2014/main" id="{8BBA5C17-4BD6-4839-A822-9E40908954FE}"/>
              </a:ext>
            </a:extLst>
          </p:cNvPr>
          <p:cNvSpPr/>
          <p:nvPr/>
        </p:nvSpPr>
        <p:spPr>
          <a:xfrm>
            <a:off x="1964469" y="270593"/>
            <a:ext cx="875835" cy="2864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Roof</a:t>
            </a:r>
            <a:endParaRPr lang="en-US" sz="1600" dirty="0"/>
          </a:p>
        </p:txBody>
      </p:sp>
      <p:sp>
        <p:nvSpPr>
          <p:cNvPr id="38" name="Rectangle: Rounded Corners 37">
            <a:extLst>
              <a:ext uri="{FF2B5EF4-FFF2-40B4-BE49-F238E27FC236}">
                <a16:creationId xmlns:a16="http://schemas.microsoft.com/office/drawing/2014/main" id="{4ADA788F-8AAD-4F4F-891B-290893983DCE}"/>
              </a:ext>
            </a:extLst>
          </p:cNvPr>
          <p:cNvSpPr/>
          <p:nvPr/>
        </p:nvSpPr>
        <p:spPr>
          <a:xfrm>
            <a:off x="6717551" y="508598"/>
            <a:ext cx="1431129" cy="2864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Tie bottom up</a:t>
            </a:r>
            <a:endParaRPr lang="en-US" sz="1600" dirty="0"/>
          </a:p>
        </p:txBody>
      </p:sp>
      <p:pic>
        <p:nvPicPr>
          <p:cNvPr id="17" name="Picture 16">
            <a:extLst>
              <a:ext uri="{FF2B5EF4-FFF2-40B4-BE49-F238E27FC236}">
                <a16:creationId xmlns:a16="http://schemas.microsoft.com/office/drawing/2014/main" id="{664A25E9-CDDF-4273-BED0-A060A2E0EB30}"/>
              </a:ext>
            </a:extLst>
          </p:cNvPr>
          <p:cNvPicPr>
            <a:picLocks noChangeAspect="1"/>
          </p:cNvPicPr>
          <p:nvPr/>
        </p:nvPicPr>
        <p:blipFill>
          <a:blip r:embed="rId25"/>
          <a:stretch>
            <a:fillRect/>
          </a:stretch>
        </p:blipFill>
        <p:spPr>
          <a:xfrm>
            <a:off x="1247035" y="953231"/>
            <a:ext cx="3327604" cy="1434538"/>
          </a:xfrm>
          <a:prstGeom prst="rect">
            <a:avLst/>
          </a:prstGeom>
        </p:spPr>
      </p:pic>
      <p:pic>
        <p:nvPicPr>
          <p:cNvPr id="19" name="Picture 18">
            <a:extLst>
              <a:ext uri="{FF2B5EF4-FFF2-40B4-BE49-F238E27FC236}">
                <a16:creationId xmlns:a16="http://schemas.microsoft.com/office/drawing/2014/main" id="{8B50A1B6-09DF-4011-9D33-56E571E4AD35}"/>
              </a:ext>
            </a:extLst>
          </p:cNvPr>
          <p:cNvPicPr>
            <a:picLocks noChangeAspect="1"/>
          </p:cNvPicPr>
          <p:nvPr/>
        </p:nvPicPr>
        <p:blipFill>
          <a:blip r:embed="rId26"/>
          <a:stretch>
            <a:fillRect/>
          </a:stretch>
        </p:blipFill>
        <p:spPr>
          <a:xfrm>
            <a:off x="1513498" y="2783990"/>
            <a:ext cx="1710729" cy="2104867"/>
          </a:xfrm>
          <a:prstGeom prst="rect">
            <a:avLst/>
          </a:prstGeom>
        </p:spPr>
      </p:pic>
      <p:pic>
        <p:nvPicPr>
          <p:cNvPr id="20" name="Picture 19">
            <a:extLst>
              <a:ext uri="{FF2B5EF4-FFF2-40B4-BE49-F238E27FC236}">
                <a16:creationId xmlns:a16="http://schemas.microsoft.com/office/drawing/2014/main" id="{3A358AF2-87EA-4ED4-8406-89AB64F9F0CE}"/>
              </a:ext>
            </a:extLst>
          </p:cNvPr>
          <p:cNvPicPr>
            <a:picLocks noChangeAspect="1"/>
          </p:cNvPicPr>
          <p:nvPr/>
        </p:nvPicPr>
        <p:blipFill>
          <a:blip r:embed="rId27"/>
          <a:stretch>
            <a:fillRect/>
          </a:stretch>
        </p:blipFill>
        <p:spPr>
          <a:xfrm>
            <a:off x="4574639" y="1191236"/>
            <a:ext cx="3871244" cy="4455712"/>
          </a:xfrm>
          <a:prstGeom prst="rect">
            <a:avLst/>
          </a:prstGeom>
        </p:spPr>
      </p:pic>
      <p:pic>
        <p:nvPicPr>
          <p:cNvPr id="21" name="Picture 20">
            <a:extLst>
              <a:ext uri="{FF2B5EF4-FFF2-40B4-BE49-F238E27FC236}">
                <a16:creationId xmlns:a16="http://schemas.microsoft.com/office/drawing/2014/main" id="{BD8C920B-A5CC-45E3-BC39-4A4DA0C39067}"/>
              </a:ext>
            </a:extLst>
          </p:cNvPr>
          <p:cNvPicPr>
            <a:picLocks noChangeAspect="1"/>
          </p:cNvPicPr>
          <p:nvPr/>
        </p:nvPicPr>
        <p:blipFill>
          <a:blip r:embed="rId28"/>
          <a:stretch>
            <a:fillRect/>
          </a:stretch>
        </p:blipFill>
        <p:spPr>
          <a:xfrm>
            <a:off x="8466656" y="1156541"/>
            <a:ext cx="3426106" cy="1649392"/>
          </a:xfrm>
          <a:prstGeom prst="rect">
            <a:avLst/>
          </a:prstGeom>
        </p:spPr>
      </p:pic>
      <p:pic>
        <p:nvPicPr>
          <p:cNvPr id="22" name="Picture 21">
            <a:extLst>
              <a:ext uri="{FF2B5EF4-FFF2-40B4-BE49-F238E27FC236}">
                <a16:creationId xmlns:a16="http://schemas.microsoft.com/office/drawing/2014/main" id="{6C9E1345-0514-40B1-97A8-C11010B87AB3}"/>
              </a:ext>
            </a:extLst>
          </p:cNvPr>
          <p:cNvPicPr>
            <a:picLocks noChangeAspect="1"/>
          </p:cNvPicPr>
          <p:nvPr/>
        </p:nvPicPr>
        <p:blipFill>
          <a:blip r:embed="rId29"/>
          <a:stretch>
            <a:fillRect/>
          </a:stretch>
        </p:blipFill>
        <p:spPr>
          <a:xfrm>
            <a:off x="8466656" y="2870128"/>
            <a:ext cx="3402957" cy="1498922"/>
          </a:xfrm>
          <a:prstGeom prst="rect">
            <a:avLst/>
          </a:prstGeom>
        </p:spPr>
      </p:pic>
      <p:pic>
        <p:nvPicPr>
          <p:cNvPr id="39" name="Picture 38">
            <a:extLst>
              <a:ext uri="{FF2B5EF4-FFF2-40B4-BE49-F238E27FC236}">
                <a16:creationId xmlns:a16="http://schemas.microsoft.com/office/drawing/2014/main" id="{3B12BE9B-2A0C-4269-A1BE-A6AF7CC23506}"/>
              </a:ext>
            </a:extLst>
          </p:cNvPr>
          <p:cNvPicPr>
            <a:picLocks noChangeAspect="1"/>
          </p:cNvPicPr>
          <p:nvPr/>
        </p:nvPicPr>
        <p:blipFill>
          <a:blip r:embed="rId30"/>
          <a:stretch>
            <a:fillRect/>
          </a:stretch>
        </p:blipFill>
        <p:spPr>
          <a:xfrm>
            <a:off x="8489805" y="4454770"/>
            <a:ext cx="3402957" cy="1527858"/>
          </a:xfrm>
          <a:prstGeom prst="rect">
            <a:avLst/>
          </a:prstGeom>
        </p:spPr>
      </p:pic>
      <p:sp>
        <p:nvSpPr>
          <p:cNvPr id="40" name="Rectangle 39">
            <a:hlinkClick r:id="rId31" action="ppaction://hlinksldjump"/>
            <a:extLst>
              <a:ext uri="{FF2B5EF4-FFF2-40B4-BE49-F238E27FC236}">
                <a16:creationId xmlns:a16="http://schemas.microsoft.com/office/drawing/2014/main" id="{F7AFBCFB-1747-402E-9292-55157CFF2BCF}"/>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Tree>
    <p:extLst>
      <p:ext uri="{BB962C8B-B14F-4D97-AF65-F5344CB8AC3E}">
        <p14:creationId xmlns:p14="http://schemas.microsoft.com/office/powerpoint/2010/main" val="20427672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F3E1F2E-5CD8-4BDE-9B72-3004264E79E9}"/>
              </a:ext>
            </a:extLst>
          </p:cNvPr>
          <p:cNvSpPr/>
          <p:nvPr/>
        </p:nvSpPr>
        <p:spPr>
          <a:xfrm>
            <a:off x="1972713" y="3175000"/>
            <a:ext cx="1928653" cy="3077178"/>
          </a:xfrm>
          <a:prstGeom prst="rect">
            <a:avLst/>
          </a:prstGeom>
          <a:solidFill>
            <a:schemeClr val="tx1">
              <a:lumMod val="85000"/>
              <a:lumOff val="1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1E630817-E672-4D72-AD3A-D60D483F7967}"/>
              </a:ext>
            </a:extLst>
          </p:cNvPr>
          <p:cNvCxnSpPr>
            <a:cxnSpLocks/>
          </p:cNvCxnSpPr>
          <p:nvPr/>
        </p:nvCxnSpPr>
        <p:spPr>
          <a:xfrm>
            <a:off x="7716741" y="1494845"/>
            <a:ext cx="2830664" cy="8468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CDE4032A-D4D4-4074-9E8A-1515473F3643}"/>
              </a:ext>
            </a:extLst>
          </p:cNvPr>
          <p:cNvSpPr/>
          <p:nvPr/>
        </p:nvSpPr>
        <p:spPr>
          <a:xfrm>
            <a:off x="119270" y="2951977"/>
            <a:ext cx="1008490" cy="1539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Wind proofing</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305DEA76-0995-44EB-8E18-35C237848D9A}"/>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DCEB58A8-8B61-4A1C-BC96-2C05F15B4357}"/>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5" name="Rectangle 24">
            <a:hlinkClick r:id="rId18" action="ppaction://hlinksldjump"/>
            <a:extLst>
              <a:ext uri="{FF2B5EF4-FFF2-40B4-BE49-F238E27FC236}">
                <a16:creationId xmlns:a16="http://schemas.microsoft.com/office/drawing/2014/main" id="{1A00C1E9-BA37-47C8-A904-A7CC3CFA6F87}"/>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B8E4C929-C5F1-49FE-ABC1-7EC293143354}"/>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E68624E9-0109-4434-A47D-B2D851A2DF0D}"/>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C076F156-B2EE-484F-9395-EDE9548E6CCF}"/>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0" name="Rectangle 29">
            <a:extLst>
              <a:ext uri="{FF2B5EF4-FFF2-40B4-BE49-F238E27FC236}">
                <a16:creationId xmlns:a16="http://schemas.microsoft.com/office/drawing/2014/main" id="{E555840A-C899-43D9-A37C-CAC2497708ED}"/>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31" name="Action Button: Go Back or Previous 30">
            <a:hlinkClick r:id="" action="ppaction://hlinkshowjump?jump=previousslide" highlightClick="1"/>
            <a:extLst>
              <a:ext uri="{FF2B5EF4-FFF2-40B4-BE49-F238E27FC236}">
                <a16:creationId xmlns:a16="http://schemas.microsoft.com/office/drawing/2014/main" id="{696D8CB4-9B8F-4CDA-B2E9-3EA62838FF6C}"/>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to Beginning 34">
            <a:hlinkClick r:id="rId22" action="ppaction://hlinksldjump" highlightClick="1"/>
            <a:extLst>
              <a:ext uri="{FF2B5EF4-FFF2-40B4-BE49-F238E27FC236}">
                <a16:creationId xmlns:a16="http://schemas.microsoft.com/office/drawing/2014/main" id="{095C5396-C9DB-4C11-9DE2-DC9D8956338B}"/>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28AA976-7E14-453F-80C4-34F7875FBE13}"/>
              </a:ext>
            </a:extLst>
          </p:cNvPr>
          <p:cNvSpPr txBox="1"/>
          <p:nvPr/>
        </p:nvSpPr>
        <p:spPr>
          <a:xfrm>
            <a:off x="3355871" y="201597"/>
            <a:ext cx="4810114" cy="369332"/>
          </a:xfrm>
          <a:prstGeom prst="rect">
            <a:avLst/>
          </a:prstGeom>
          <a:noFill/>
        </p:spPr>
        <p:txBody>
          <a:bodyPr wrap="square" rtlCol="0">
            <a:spAutoFit/>
          </a:bodyPr>
          <a:lstStyle/>
          <a:p>
            <a:r>
              <a:rPr lang="en-GB" dirty="0"/>
              <a:t>Self-closing door to avoid swinging with the wind</a:t>
            </a:r>
            <a:endParaRPr lang="en-US" dirty="0"/>
          </a:p>
        </p:txBody>
      </p:sp>
      <p:pic>
        <p:nvPicPr>
          <p:cNvPr id="21" name="Picture 20" descr="A picture containing wall, indoor, bathroom, tub&#10;&#10;Description automatically generated">
            <a:extLst>
              <a:ext uri="{FF2B5EF4-FFF2-40B4-BE49-F238E27FC236}">
                <a16:creationId xmlns:a16="http://schemas.microsoft.com/office/drawing/2014/main" id="{E6784422-1613-4CD7-9AE0-5B47D58656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94170" y="736451"/>
            <a:ext cx="2508379" cy="1473276"/>
          </a:xfrm>
          <a:prstGeom prst="rect">
            <a:avLst/>
          </a:prstGeom>
        </p:spPr>
      </p:pic>
      <p:sp>
        <p:nvSpPr>
          <p:cNvPr id="22" name="TextBox 21">
            <a:extLst>
              <a:ext uri="{FF2B5EF4-FFF2-40B4-BE49-F238E27FC236}">
                <a16:creationId xmlns:a16="http://schemas.microsoft.com/office/drawing/2014/main" id="{C45BDBD9-56F7-40F4-A388-22BCD01E7FB6}"/>
              </a:ext>
            </a:extLst>
          </p:cNvPr>
          <p:cNvSpPr txBox="1"/>
          <p:nvPr/>
        </p:nvSpPr>
        <p:spPr>
          <a:xfrm>
            <a:off x="1456669" y="808897"/>
            <a:ext cx="1851639" cy="923330"/>
          </a:xfrm>
          <a:prstGeom prst="rect">
            <a:avLst/>
          </a:prstGeom>
          <a:noFill/>
        </p:spPr>
        <p:txBody>
          <a:bodyPr wrap="square" rtlCol="0">
            <a:spAutoFit/>
          </a:bodyPr>
          <a:lstStyle/>
          <a:p>
            <a:r>
              <a:rPr lang="en-GB" dirty="0"/>
              <a:t>Spring or elastic band installed at the top.</a:t>
            </a:r>
            <a:endParaRPr lang="en-US" dirty="0"/>
          </a:p>
        </p:txBody>
      </p:sp>
      <p:sp>
        <p:nvSpPr>
          <p:cNvPr id="39" name="Cylinder 38">
            <a:extLst>
              <a:ext uri="{FF2B5EF4-FFF2-40B4-BE49-F238E27FC236}">
                <a16:creationId xmlns:a16="http://schemas.microsoft.com/office/drawing/2014/main" id="{4F028D4C-F5FE-4E83-9BF2-837FB93D8B04}"/>
              </a:ext>
            </a:extLst>
          </p:cNvPr>
          <p:cNvSpPr/>
          <p:nvPr/>
        </p:nvSpPr>
        <p:spPr>
          <a:xfrm>
            <a:off x="7886502" y="3535711"/>
            <a:ext cx="582627" cy="8121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B2BC6D8E-024C-41AC-AE7D-27064A8ABF94}"/>
              </a:ext>
            </a:extLst>
          </p:cNvPr>
          <p:cNvSpPr/>
          <p:nvPr/>
        </p:nvSpPr>
        <p:spPr>
          <a:xfrm>
            <a:off x="8165985" y="1663051"/>
            <a:ext cx="1100516" cy="1974457"/>
          </a:xfrm>
          <a:custGeom>
            <a:avLst/>
            <a:gdLst>
              <a:gd name="connsiteX0" fmla="*/ 0 w 1100516"/>
              <a:gd name="connsiteY0" fmla="*/ 1974457 h 1974457"/>
              <a:gd name="connsiteX1" fmla="*/ 8092 w 1100516"/>
              <a:gd name="connsiteY1" fmla="*/ 1804524 h 1974457"/>
              <a:gd name="connsiteX2" fmla="*/ 32368 w 1100516"/>
              <a:gd name="connsiteY2" fmla="*/ 1553671 h 1974457"/>
              <a:gd name="connsiteX3" fmla="*/ 56644 w 1100516"/>
              <a:gd name="connsiteY3" fmla="*/ 1335186 h 1974457"/>
              <a:gd name="connsiteX4" fmla="*/ 64736 w 1100516"/>
              <a:gd name="connsiteY4" fmla="*/ 1270450 h 1974457"/>
              <a:gd name="connsiteX5" fmla="*/ 80920 w 1100516"/>
              <a:gd name="connsiteY5" fmla="*/ 1221898 h 1974457"/>
              <a:gd name="connsiteX6" fmla="*/ 97104 w 1100516"/>
              <a:gd name="connsiteY6" fmla="*/ 1140977 h 1974457"/>
              <a:gd name="connsiteX7" fmla="*/ 113288 w 1100516"/>
              <a:gd name="connsiteY7" fmla="*/ 1084333 h 1974457"/>
              <a:gd name="connsiteX8" fmla="*/ 121380 w 1100516"/>
              <a:gd name="connsiteY8" fmla="*/ 1060057 h 1974457"/>
              <a:gd name="connsiteX9" fmla="*/ 137564 w 1100516"/>
              <a:gd name="connsiteY9" fmla="*/ 995321 h 1974457"/>
              <a:gd name="connsiteX10" fmla="*/ 161840 w 1100516"/>
              <a:gd name="connsiteY10" fmla="*/ 930584 h 1974457"/>
              <a:gd name="connsiteX11" fmla="*/ 169932 w 1100516"/>
              <a:gd name="connsiteY11" fmla="*/ 906308 h 1974457"/>
              <a:gd name="connsiteX12" fmla="*/ 194208 w 1100516"/>
              <a:gd name="connsiteY12" fmla="*/ 865848 h 1974457"/>
              <a:gd name="connsiteX13" fmla="*/ 210393 w 1100516"/>
              <a:gd name="connsiteY13" fmla="*/ 817296 h 1974457"/>
              <a:gd name="connsiteX14" fmla="*/ 226577 w 1100516"/>
              <a:gd name="connsiteY14" fmla="*/ 793020 h 1974457"/>
              <a:gd name="connsiteX15" fmla="*/ 242761 w 1100516"/>
              <a:gd name="connsiteY15" fmla="*/ 736375 h 1974457"/>
              <a:gd name="connsiteX16" fmla="*/ 258945 w 1100516"/>
              <a:gd name="connsiteY16" fmla="*/ 712099 h 1974457"/>
              <a:gd name="connsiteX17" fmla="*/ 283221 w 1100516"/>
              <a:gd name="connsiteY17" fmla="*/ 671639 h 1974457"/>
              <a:gd name="connsiteX18" fmla="*/ 299405 w 1100516"/>
              <a:gd name="connsiteY18" fmla="*/ 639271 h 1974457"/>
              <a:gd name="connsiteX19" fmla="*/ 307497 w 1100516"/>
              <a:gd name="connsiteY19" fmla="*/ 614995 h 1974457"/>
              <a:gd name="connsiteX20" fmla="*/ 323681 w 1100516"/>
              <a:gd name="connsiteY20" fmla="*/ 590719 h 1974457"/>
              <a:gd name="connsiteX21" fmla="*/ 372233 w 1100516"/>
              <a:gd name="connsiteY21" fmla="*/ 493614 h 1974457"/>
              <a:gd name="connsiteX22" fmla="*/ 396509 w 1100516"/>
              <a:gd name="connsiteY22" fmla="*/ 445062 h 1974457"/>
              <a:gd name="connsiteX23" fmla="*/ 477430 w 1100516"/>
              <a:gd name="connsiteY23" fmla="*/ 315590 h 1974457"/>
              <a:gd name="connsiteX24" fmla="*/ 509798 w 1100516"/>
              <a:gd name="connsiteY24" fmla="*/ 267037 h 1974457"/>
              <a:gd name="connsiteX25" fmla="*/ 590718 w 1100516"/>
              <a:gd name="connsiteY25" fmla="*/ 194209 h 1974457"/>
              <a:gd name="connsiteX26" fmla="*/ 623086 w 1100516"/>
              <a:gd name="connsiteY26" fmla="*/ 178025 h 1974457"/>
              <a:gd name="connsiteX27" fmla="*/ 679731 w 1100516"/>
              <a:gd name="connsiteY27" fmla="*/ 153749 h 1974457"/>
              <a:gd name="connsiteX28" fmla="*/ 728283 w 1100516"/>
              <a:gd name="connsiteY28" fmla="*/ 129473 h 1974457"/>
              <a:gd name="connsiteX29" fmla="*/ 760651 w 1100516"/>
              <a:gd name="connsiteY29" fmla="*/ 113289 h 1974457"/>
              <a:gd name="connsiteX30" fmla="*/ 809203 w 1100516"/>
              <a:gd name="connsiteY30" fmla="*/ 97105 h 1974457"/>
              <a:gd name="connsiteX31" fmla="*/ 865847 w 1100516"/>
              <a:gd name="connsiteY31" fmla="*/ 64737 h 1974457"/>
              <a:gd name="connsiteX32" fmla="*/ 890124 w 1100516"/>
              <a:gd name="connsiteY32" fmla="*/ 56644 h 1974457"/>
              <a:gd name="connsiteX33" fmla="*/ 938676 w 1100516"/>
              <a:gd name="connsiteY33" fmla="*/ 32368 h 1974457"/>
              <a:gd name="connsiteX34" fmla="*/ 987228 w 1100516"/>
              <a:gd name="connsiteY34" fmla="*/ 24276 h 1974457"/>
              <a:gd name="connsiteX35" fmla="*/ 1019596 w 1100516"/>
              <a:gd name="connsiteY35" fmla="*/ 16184 h 1974457"/>
              <a:gd name="connsiteX36" fmla="*/ 1068148 w 1100516"/>
              <a:gd name="connsiteY36" fmla="*/ 0 h 1974457"/>
              <a:gd name="connsiteX37" fmla="*/ 1100516 w 1100516"/>
              <a:gd name="connsiteY37" fmla="*/ 0 h 197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0516" h="1974457">
                <a:moveTo>
                  <a:pt x="0" y="1974457"/>
                </a:moveTo>
                <a:cubicBezTo>
                  <a:pt x="2697" y="1917813"/>
                  <a:pt x="4052" y="1861088"/>
                  <a:pt x="8092" y="1804524"/>
                </a:cubicBezTo>
                <a:cubicBezTo>
                  <a:pt x="12217" y="1746781"/>
                  <a:pt x="25584" y="1624905"/>
                  <a:pt x="32368" y="1553671"/>
                </a:cubicBezTo>
                <a:cubicBezTo>
                  <a:pt x="46804" y="1402097"/>
                  <a:pt x="33252" y="1522320"/>
                  <a:pt x="56644" y="1335186"/>
                </a:cubicBezTo>
                <a:cubicBezTo>
                  <a:pt x="59341" y="1313607"/>
                  <a:pt x="57859" y="1291081"/>
                  <a:pt x="64736" y="1270450"/>
                </a:cubicBezTo>
                <a:cubicBezTo>
                  <a:pt x="70131" y="1254266"/>
                  <a:pt x="76783" y="1238448"/>
                  <a:pt x="80920" y="1221898"/>
                </a:cubicBezTo>
                <a:cubicBezTo>
                  <a:pt x="87592" y="1195211"/>
                  <a:pt x="88405" y="1167073"/>
                  <a:pt x="97104" y="1140977"/>
                </a:cubicBezTo>
                <a:cubicBezTo>
                  <a:pt x="116506" y="1082771"/>
                  <a:pt x="92966" y="1155458"/>
                  <a:pt x="113288" y="1084333"/>
                </a:cubicBezTo>
                <a:cubicBezTo>
                  <a:pt x="115631" y="1076131"/>
                  <a:pt x="119136" y="1068286"/>
                  <a:pt x="121380" y="1060057"/>
                </a:cubicBezTo>
                <a:cubicBezTo>
                  <a:pt x="127232" y="1038598"/>
                  <a:pt x="130530" y="1016422"/>
                  <a:pt x="137564" y="995321"/>
                </a:cubicBezTo>
                <a:cubicBezTo>
                  <a:pt x="155929" y="940223"/>
                  <a:pt x="132816" y="1007982"/>
                  <a:pt x="161840" y="930584"/>
                </a:cubicBezTo>
                <a:cubicBezTo>
                  <a:pt x="164835" y="922597"/>
                  <a:pt x="166117" y="913937"/>
                  <a:pt x="169932" y="906308"/>
                </a:cubicBezTo>
                <a:cubicBezTo>
                  <a:pt x="176966" y="892240"/>
                  <a:pt x="187700" y="880166"/>
                  <a:pt x="194208" y="865848"/>
                </a:cubicBezTo>
                <a:cubicBezTo>
                  <a:pt x="201267" y="850318"/>
                  <a:pt x="203464" y="832885"/>
                  <a:pt x="210393" y="817296"/>
                </a:cubicBezTo>
                <a:cubicBezTo>
                  <a:pt x="214343" y="808409"/>
                  <a:pt x="222228" y="801719"/>
                  <a:pt x="226577" y="793020"/>
                </a:cubicBezTo>
                <a:cubicBezTo>
                  <a:pt x="242324" y="761526"/>
                  <a:pt x="227205" y="772673"/>
                  <a:pt x="242761" y="736375"/>
                </a:cubicBezTo>
                <a:cubicBezTo>
                  <a:pt x="246592" y="727436"/>
                  <a:pt x="253791" y="720346"/>
                  <a:pt x="258945" y="712099"/>
                </a:cubicBezTo>
                <a:cubicBezTo>
                  <a:pt x="267281" y="698762"/>
                  <a:pt x="275583" y="685388"/>
                  <a:pt x="283221" y="671639"/>
                </a:cubicBezTo>
                <a:cubicBezTo>
                  <a:pt x="289079" y="661094"/>
                  <a:pt x="294653" y="650359"/>
                  <a:pt x="299405" y="639271"/>
                </a:cubicBezTo>
                <a:cubicBezTo>
                  <a:pt x="302765" y="631431"/>
                  <a:pt x="303682" y="622624"/>
                  <a:pt x="307497" y="614995"/>
                </a:cubicBezTo>
                <a:cubicBezTo>
                  <a:pt x="311846" y="606296"/>
                  <a:pt x="319941" y="599696"/>
                  <a:pt x="323681" y="590719"/>
                </a:cubicBezTo>
                <a:cubicBezTo>
                  <a:pt x="363531" y="495078"/>
                  <a:pt x="324516" y="541331"/>
                  <a:pt x="372233" y="493614"/>
                </a:cubicBezTo>
                <a:cubicBezTo>
                  <a:pt x="388641" y="444391"/>
                  <a:pt x="369619" y="494360"/>
                  <a:pt x="396509" y="445062"/>
                </a:cubicBezTo>
                <a:cubicBezTo>
                  <a:pt x="491357" y="271178"/>
                  <a:pt x="358037" y="494684"/>
                  <a:pt x="477430" y="315590"/>
                </a:cubicBezTo>
                <a:cubicBezTo>
                  <a:pt x="488219" y="299406"/>
                  <a:pt x="496044" y="280791"/>
                  <a:pt x="509798" y="267037"/>
                </a:cubicBezTo>
                <a:cubicBezTo>
                  <a:pt x="539219" y="237616"/>
                  <a:pt x="556933" y="215325"/>
                  <a:pt x="590718" y="194209"/>
                </a:cubicBezTo>
                <a:cubicBezTo>
                  <a:pt x="600947" y="187816"/>
                  <a:pt x="612613" y="184010"/>
                  <a:pt x="623086" y="178025"/>
                </a:cubicBezTo>
                <a:cubicBezTo>
                  <a:pt x="666550" y="153188"/>
                  <a:pt x="626566" y="167040"/>
                  <a:pt x="679731" y="153749"/>
                </a:cubicBezTo>
                <a:cubicBezTo>
                  <a:pt x="726384" y="122647"/>
                  <a:pt x="681380" y="149574"/>
                  <a:pt x="728283" y="129473"/>
                </a:cubicBezTo>
                <a:cubicBezTo>
                  <a:pt x="739371" y="124721"/>
                  <a:pt x="749451" y="117769"/>
                  <a:pt x="760651" y="113289"/>
                </a:cubicBezTo>
                <a:cubicBezTo>
                  <a:pt x="776490" y="106953"/>
                  <a:pt x="795009" y="106568"/>
                  <a:pt x="809203" y="97105"/>
                </a:cubicBezTo>
                <a:cubicBezTo>
                  <a:pt x="833584" y="80851"/>
                  <a:pt x="837099" y="77058"/>
                  <a:pt x="865847" y="64737"/>
                </a:cubicBezTo>
                <a:cubicBezTo>
                  <a:pt x="873687" y="61377"/>
                  <a:pt x="882494" y="60459"/>
                  <a:pt x="890124" y="56644"/>
                </a:cubicBezTo>
                <a:cubicBezTo>
                  <a:pt x="925040" y="39185"/>
                  <a:pt x="902066" y="40504"/>
                  <a:pt x="938676" y="32368"/>
                </a:cubicBezTo>
                <a:cubicBezTo>
                  <a:pt x="954693" y="28809"/>
                  <a:pt x="971139" y="27494"/>
                  <a:pt x="987228" y="24276"/>
                </a:cubicBezTo>
                <a:cubicBezTo>
                  <a:pt x="998133" y="22095"/>
                  <a:pt x="1008944" y="19380"/>
                  <a:pt x="1019596" y="16184"/>
                </a:cubicBezTo>
                <a:cubicBezTo>
                  <a:pt x="1035936" y="11282"/>
                  <a:pt x="1051089" y="0"/>
                  <a:pt x="1068148" y="0"/>
                </a:cubicBezTo>
                <a:lnTo>
                  <a:pt x="1100516"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B8006FA-D646-4AC9-BF97-9BD7E54EE855}"/>
              </a:ext>
            </a:extLst>
          </p:cNvPr>
          <p:cNvSpPr/>
          <p:nvPr/>
        </p:nvSpPr>
        <p:spPr>
          <a:xfrm>
            <a:off x="8224750" y="2087743"/>
            <a:ext cx="488757" cy="15427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381537BF-9A91-4C55-B3F9-1EA5B403DBA3}"/>
              </a:ext>
            </a:extLst>
          </p:cNvPr>
          <p:cNvCxnSpPr>
            <a:cxnSpLocks/>
          </p:cNvCxnSpPr>
          <p:nvPr/>
        </p:nvCxnSpPr>
        <p:spPr>
          <a:xfrm flipV="1">
            <a:off x="8651534" y="1997691"/>
            <a:ext cx="185514" cy="11432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0D2F17-5921-4F79-AB32-44E657E2A730}"/>
              </a:ext>
            </a:extLst>
          </p:cNvPr>
          <p:cNvCxnSpPr>
            <a:cxnSpLocks/>
          </p:cNvCxnSpPr>
          <p:nvPr/>
        </p:nvCxnSpPr>
        <p:spPr>
          <a:xfrm>
            <a:off x="10551083" y="2341659"/>
            <a:ext cx="0" cy="41063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2" name="Parallelogram 51">
            <a:extLst>
              <a:ext uri="{FF2B5EF4-FFF2-40B4-BE49-F238E27FC236}">
                <a16:creationId xmlns:a16="http://schemas.microsoft.com/office/drawing/2014/main" id="{ECD472A3-464E-46C9-8D4B-B184F5EF9FF1}"/>
              </a:ext>
            </a:extLst>
          </p:cNvPr>
          <p:cNvSpPr/>
          <p:nvPr/>
        </p:nvSpPr>
        <p:spPr>
          <a:xfrm rot="969564" flipH="1" flipV="1">
            <a:off x="7743793" y="1652242"/>
            <a:ext cx="3170690" cy="199155"/>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690" h="199155">
                <a:moveTo>
                  <a:pt x="0" y="199155"/>
                </a:moveTo>
                <a:lnTo>
                  <a:pt x="134156" y="0"/>
                </a:lnTo>
                <a:lnTo>
                  <a:pt x="3170690" y="1605"/>
                </a:lnTo>
                <a:lnTo>
                  <a:pt x="3027791" y="199155"/>
                </a:lnTo>
                <a:lnTo>
                  <a:pt x="0" y="1991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allelogram 52">
            <a:extLst>
              <a:ext uri="{FF2B5EF4-FFF2-40B4-BE49-F238E27FC236}">
                <a16:creationId xmlns:a16="http://schemas.microsoft.com/office/drawing/2014/main" id="{64CE1053-B0DC-4E6B-8333-CC4DB547E669}"/>
              </a:ext>
            </a:extLst>
          </p:cNvPr>
          <p:cNvSpPr/>
          <p:nvPr/>
        </p:nvSpPr>
        <p:spPr>
          <a:xfrm rot="5400000" flipH="1">
            <a:off x="8618130" y="4144238"/>
            <a:ext cx="4329241" cy="216250"/>
          </a:xfrm>
          <a:custGeom>
            <a:avLst/>
            <a:gdLst>
              <a:gd name="connsiteX0" fmla="*/ 0 w 4329239"/>
              <a:gd name="connsiteY0" fmla="*/ 170209 h 170209"/>
              <a:gd name="connsiteX1" fmla="*/ 42552 w 4329239"/>
              <a:gd name="connsiteY1" fmla="*/ 0 h 170209"/>
              <a:gd name="connsiteX2" fmla="*/ 4329239 w 4329239"/>
              <a:gd name="connsiteY2" fmla="*/ 0 h 170209"/>
              <a:gd name="connsiteX3" fmla="*/ 4286687 w 4329239"/>
              <a:gd name="connsiteY3" fmla="*/ 170209 h 170209"/>
              <a:gd name="connsiteX4" fmla="*/ 0 w 4329239"/>
              <a:gd name="connsiteY4" fmla="*/ 170209 h 170209"/>
              <a:gd name="connsiteX0" fmla="*/ 0 w 4329239"/>
              <a:gd name="connsiteY0" fmla="*/ 170209 h 170209"/>
              <a:gd name="connsiteX1" fmla="*/ 42552 w 4329239"/>
              <a:gd name="connsiteY1" fmla="*/ 0 h 170209"/>
              <a:gd name="connsiteX2" fmla="*/ 4329239 w 4329239"/>
              <a:gd name="connsiteY2" fmla="*/ 0 h 170209"/>
              <a:gd name="connsiteX3" fmla="*/ 4175369 w 4329239"/>
              <a:gd name="connsiteY3" fmla="*/ 166233 h 170209"/>
              <a:gd name="connsiteX4" fmla="*/ 0 w 4329239"/>
              <a:gd name="connsiteY4" fmla="*/ 170209 h 170209"/>
              <a:gd name="connsiteX0" fmla="*/ 0 w 4329239"/>
              <a:gd name="connsiteY0" fmla="*/ 170209 h 170209"/>
              <a:gd name="connsiteX1" fmla="*/ 122064 w 4329239"/>
              <a:gd name="connsiteY1" fmla="*/ 28163 h 170209"/>
              <a:gd name="connsiteX2" fmla="*/ 4329239 w 4329239"/>
              <a:gd name="connsiteY2" fmla="*/ 0 h 170209"/>
              <a:gd name="connsiteX3" fmla="*/ 4175369 w 4329239"/>
              <a:gd name="connsiteY3" fmla="*/ 166233 h 170209"/>
              <a:gd name="connsiteX4" fmla="*/ 0 w 4329239"/>
              <a:gd name="connsiteY4" fmla="*/ 170209 h 17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239" h="170209">
                <a:moveTo>
                  <a:pt x="0" y="170209"/>
                </a:moveTo>
                <a:lnTo>
                  <a:pt x="122064" y="28163"/>
                </a:lnTo>
                <a:lnTo>
                  <a:pt x="4329239" y="0"/>
                </a:lnTo>
                <a:lnTo>
                  <a:pt x="4175369" y="166233"/>
                </a:lnTo>
                <a:lnTo>
                  <a:pt x="0" y="17020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8599141-15FE-4575-ACC8-698F066006FC}"/>
              </a:ext>
            </a:extLst>
          </p:cNvPr>
          <p:cNvSpPr txBox="1"/>
          <p:nvPr/>
        </p:nvSpPr>
        <p:spPr>
          <a:xfrm>
            <a:off x="7716741" y="5384800"/>
            <a:ext cx="2187902" cy="923330"/>
          </a:xfrm>
          <a:prstGeom prst="rect">
            <a:avLst/>
          </a:prstGeom>
          <a:noFill/>
        </p:spPr>
        <p:txBody>
          <a:bodyPr wrap="square" rtlCol="0">
            <a:spAutoFit/>
          </a:bodyPr>
          <a:lstStyle/>
          <a:p>
            <a:r>
              <a:rPr lang="en-GB" dirty="0"/>
              <a:t>Weight hanging on a rope fixed to the door frame</a:t>
            </a:r>
            <a:endParaRPr lang="en-US" dirty="0"/>
          </a:p>
        </p:txBody>
      </p:sp>
      <p:sp>
        <p:nvSpPr>
          <p:cNvPr id="57" name="Rectangle: Rounded Corners 56">
            <a:extLst>
              <a:ext uri="{FF2B5EF4-FFF2-40B4-BE49-F238E27FC236}">
                <a16:creationId xmlns:a16="http://schemas.microsoft.com/office/drawing/2014/main" id="{EDCEA6BE-9EBD-4662-9C96-46406B51D3AF}"/>
              </a:ext>
            </a:extLst>
          </p:cNvPr>
          <p:cNvSpPr/>
          <p:nvPr/>
        </p:nvSpPr>
        <p:spPr>
          <a:xfrm>
            <a:off x="1934032" y="182461"/>
            <a:ext cx="896911" cy="30264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Doors</a:t>
            </a:r>
            <a:endParaRPr lang="en-US" sz="1600" dirty="0"/>
          </a:p>
        </p:txBody>
      </p:sp>
      <p:sp>
        <p:nvSpPr>
          <p:cNvPr id="17" name="TextBox 16">
            <a:extLst>
              <a:ext uri="{FF2B5EF4-FFF2-40B4-BE49-F238E27FC236}">
                <a16:creationId xmlns:a16="http://schemas.microsoft.com/office/drawing/2014/main" id="{6E70E365-9CD5-4CCD-9DF9-8CEECDA7DA6C}"/>
              </a:ext>
            </a:extLst>
          </p:cNvPr>
          <p:cNvSpPr txBox="1"/>
          <p:nvPr/>
        </p:nvSpPr>
        <p:spPr>
          <a:xfrm>
            <a:off x="4203206" y="4347884"/>
            <a:ext cx="2187900" cy="1754326"/>
          </a:xfrm>
          <a:prstGeom prst="rect">
            <a:avLst/>
          </a:prstGeom>
          <a:noFill/>
        </p:spPr>
        <p:txBody>
          <a:bodyPr wrap="square" rtlCol="0">
            <a:spAutoFit/>
          </a:bodyPr>
          <a:lstStyle/>
          <a:p>
            <a:r>
              <a:rPr lang="en-GB" dirty="0"/>
              <a:t>Magnet </a:t>
            </a:r>
          </a:p>
          <a:p>
            <a:endParaRPr lang="en-GB" dirty="0"/>
          </a:p>
          <a:p>
            <a:r>
              <a:rPr lang="en-GB" dirty="0"/>
              <a:t>When the door is pushed back the magnet ensure the door stay closed</a:t>
            </a:r>
            <a:endParaRPr lang="en-US" dirty="0"/>
          </a:p>
        </p:txBody>
      </p:sp>
      <p:sp>
        <p:nvSpPr>
          <p:cNvPr id="44" name="Rectangle 43">
            <a:hlinkClick r:id="rId24" action="ppaction://hlinksldjump"/>
            <a:extLst>
              <a:ext uri="{FF2B5EF4-FFF2-40B4-BE49-F238E27FC236}">
                <a16:creationId xmlns:a16="http://schemas.microsoft.com/office/drawing/2014/main" id="{40B4BBCC-FC11-45F0-A627-ED9DDDAC3945}"/>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47" name="TextBox 46">
            <a:extLst>
              <a:ext uri="{FF2B5EF4-FFF2-40B4-BE49-F238E27FC236}">
                <a16:creationId xmlns:a16="http://schemas.microsoft.com/office/drawing/2014/main" id="{C8D4140E-1B7D-4A5C-A3B5-4F9A8E30348B}"/>
              </a:ext>
            </a:extLst>
          </p:cNvPr>
          <p:cNvSpPr txBox="1"/>
          <p:nvPr/>
        </p:nvSpPr>
        <p:spPr>
          <a:xfrm>
            <a:off x="1456669" y="1773253"/>
            <a:ext cx="1851639" cy="923330"/>
          </a:xfrm>
          <a:prstGeom prst="rect">
            <a:avLst/>
          </a:prstGeom>
          <a:noFill/>
        </p:spPr>
        <p:txBody>
          <a:bodyPr wrap="square" rtlCol="0">
            <a:spAutoFit/>
          </a:bodyPr>
          <a:lstStyle/>
          <a:p>
            <a:r>
              <a:rPr lang="en-GB" dirty="0"/>
              <a:t>However, be ready to replace / repair regularly.</a:t>
            </a:r>
            <a:endParaRPr lang="en-US" dirty="0"/>
          </a:p>
        </p:txBody>
      </p:sp>
      <p:sp>
        <p:nvSpPr>
          <p:cNvPr id="32" name="Rectangle 31">
            <a:extLst>
              <a:ext uri="{FF2B5EF4-FFF2-40B4-BE49-F238E27FC236}">
                <a16:creationId xmlns:a16="http://schemas.microsoft.com/office/drawing/2014/main" id="{21326907-B9DE-41A9-B697-F1C44A6FC4AB}"/>
              </a:ext>
            </a:extLst>
          </p:cNvPr>
          <p:cNvSpPr/>
          <p:nvPr/>
        </p:nvSpPr>
        <p:spPr>
          <a:xfrm>
            <a:off x="1945659" y="3203303"/>
            <a:ext cx="1851619" cy="3544732"/>
          </a:xfrm>
          <a:custGeom>
            <a:avLst/>
            <a:gdLst>
              <a:gd name="connsiteX0" fmla="*/ 0 w 1509045"/>
              <a:gd name="connsiteY0" fmla="*/ 0 h 2805822"/>
              <a:gd name="connsiteX1" fmla="*/ 1509045 w 1509045"/>
              <a:gd name="connsiteY1" fmla="*/ 0 h 2805822"/>
              <a:gd name="connsiteX2" fmla="*/ 1509045 w 1509045"/>
              <a:gd name="connsiteY2" fmla="*/ 2805822 h 2805822"/>
              <a:gd name="connsiteX3" fmla="*/ 0 w 1509045"/>
              <a:gd name="connsiteY3" fmla="*/ 2805822 h 2805822"/>
              <a:gd name="connsiteX4" fmla="*/ 0 w 1509045"/>
              <a:gd name="connsiteY4" fmla="*/ 0 h 2805822"/>
              <a:gd name="connsiteX0" fmla="*/ 0 w 1509045"/>
              <a:gd name="connsiteY0" fmla="*/ 0 h 2805822"/>
              <a:gd name="connsiteX1" fmla="*/ 1475178 w 1509045"/>
              <a:gd name="connsiteY1" fmla="*/ 423333 h 2805822"/>
              <a:gd name="connsiteX2" fmla="*/ 1509045 w 1509045"/>
              <a:gd name="connsiteY2" fmla="*/ 2805822 h 2805822"/>
              <a:gd name="connsiteX3" fmla="*/ 0 w 1509045"/>
              <a:gd name="connsiteY3" fmla="*/ 2805822 h 2805822"/>
              <a:gd name="connsiteX4" fmla="*/ 0 w 1509045"/>
              <a:gd name="connsiteY4" fmla="*/ 0 h 2805822"/>
              <a:gd name="connsiteX0" fmla="*/ 0 w 1500579"/>
              <a:gd name="connsiteY0" fmla="*/ 0 h 3229156"/>
              <a:gd name="connsiteX1" fmla="*/ 1475178 w 1500579"/>
              <a:gd name="connsiteY1" fmla="*/ 423333 h 3229156"/>
              <a:gd name="connsiteX2" fmla="*/ 1500579 w 1500579"/>
              <a:gd name="connsiteY2" fmla="*/ 3229156 h 3229156"/>
              <a:gd name="connsiteX3" fmla="*/ 0 w 1500579"/>
              <a:gd name="connsiteY3" fmla="*/ 2805822 h 3229156"/>
              <a:gd name="connsiteX4" fmla="*/ 0 w 1500579"/>
              <a:gd name="connsiteY4" fmla="*/ 0 h 3229156"/>
              <a:gd name="connsiteX0" fmla="*/ 0 w 1475178"/>
              <a:gd name="connsiteY0" fmla="*/ 0 h 3305356"/>
              <a:gd name="connsiteX1" fmla="*/ 1475178 w 1475178"/>
              <a:gd name="connsiteY1" fmla="*/ 423333 h 3305356"/>
              <a:gd name="connsiteX2" fmla="*/ 1449779 w 1475178"/>
              <a:gd name="connsiteY2" fmla="*/ 3305356 h 3305356"/>
              <a:gd name="connsiteX3" fmla="*/ 0 w 1475178"/>
              <a:gd name="connsiteY3" fmla="*/ 2805822 h 3305356"/>
              <a:gd name="connsiteX4" fmla="*/ 0 w 1475178"/>
              <a:gd name="connsiteY4" fmla="*/ 0 h 3305356"/>
              <a:gd name="connsiteX0" fmla="*/ 0 w 1483646"/>
              <a:gd name="connsiteY0" fmla="*/ 0 h 3305356"/>
              <a:gd name="connsiteX1" fmla="*/ 1475178 w 1483646"/>
              <a:gd name="connsiteY1" fmla="*/ 423333 h 3305356"/>
              <a:gd name="connsiteX2" fmla="*/ 1483646 w 1483646"/>
              <a:gd name="connsiteY2" fmla="*/ 3305356 h 3305356"/>
              <a:gd name="connsiteX3" fmla="*/ 0 w 1483646"/>
              <a:gd name="connsiteY3" fmla="*/ 2805822 h 3305356"/>
              <a:gd name="connsiteX4" fmla="*/ 0 w 1483646"/>
              <a:gd name="connsiteY4" fmla="*/ 0 h 330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646" h="3305356">
                <a:moveTo>
                  <a:pt x="0" y="0"/>
                </a:moveTo>
                <a:lnTo>
                  <a:pt x="1475178" y="423333"/>
                </a:lnTo>
                <a:cubicBezTo>
                  <a:pt x="1478001" y="1384007"/>
                  <a:pt x="1480823" y="2344682"/>
                  <a:pt x="1483646" y="3305356"/>
                </a:cubicBezTo>
                <a:lnTo>
                  <a:pt x="0" y="2805822"/>
                </a:lnTo>
                <a:lnTo>
                  <a:pt x="0" y="0"/>
                </a:lnTo>
                <a:close/>
              </a:path>
            </a:pathLst>
          </a:cu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C89420B-0D0F-464B-9BBB-5EC64B99E341}"/>
              </a:ext>
            </a:extLst>
          </p:cNvPr>
          <p:cNvSpPr/>
          <p:nvPr/>
        </p:nvSpPr>
        <p:spPr>
          <a:xfrm rot="729127">
            <a:off x="3522485" y="4934838"/>
            <a:ext cx="133350" cy="10433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3C30A4C-D1B0-4CCA-AF8C-0B4F0652076E}"/>
              </a:ext>
            </a:extLst>
          </p:cNvPr>
          <p:cNvSpPr/>
          <p:nvPr/>
        </p:nvSpPr>
        <p:spPr>
          <a:xfrm rot="787290">
            <a:off x="3276600" y="4921971"/>
            <a:ext cx="304800" cy="5369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F5FF078F-AABD-436A-9C45-B80039979F8C}"/>
              </a:ext>
            </a:extLst>
          </p:cNvPr>
          <p:cNvSpPr/>
          <p:nvPr/>
        </p:nvSpPr>
        <p:spPr>
          <a:xfrm>
            <a:off x="3909184" y="4806604"/>
            <a:ext cx="45719" cy="1442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D8021888-A9E1-45CC-8033-4805E73050DA}"/>
              </a:ext>
            </a:extLst>
          </p:cNvPr>
          <p:cNvSpPr/>
          <p:nvPr/>
        </p:nvSpPr>
        <p:spPr>
          <a:xfrm>
            <a:off x="3785643" y="4903569"/>
            <a:ext cx="45719" cy="1442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179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52905CB7-0BEA-45E1-A2F9-0A44BAE474A4}"/>
              </a:ext>
            </a:extLst>
          </p:cNvPr>
          <p:cNvSpPr/>
          <p:nvPr/>
        </p:nvSpPr>
        <p:spPr>
          <a:xfrm>
            <a:off x="119270" y="3105171"/>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Environment</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CB834CB1-BDFF-4B0B-BF4E-1350DCA1EBE7}"/>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B6B3C2CF-E757-4827-8E0D-3A2F638428BD}"/>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5" name="Rectangle 24">
            <a:hlinkClick r:id="rId18" action="ppaction://hlinksldjump"/>
            <a:extLst>
              <a:ext uri="{FF2B5EF4-FFF2-40B4-BE49-F238E27FC236}">
                <a16:creationId xmlns:a16="http://schemas.microsoft.com/office/drawing/2014/main" id="{D5D4E200-8272-4E0E-9CE2-7E20A81FB19F}"/>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EA0AF036-AF97-41E3-89AC-DB1C06264047}"/>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04562EE2-88D8-4E93-AE28-DB6BDA5633F8}"/>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2F39AAC1-D6ED-4A35-99AF-4139557B9B9F}"/>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17" name="TextBox 16">
            <a:extLst>
              <a:ext uri="{FF2B5EF4-FFF2-40B4-BE49-F238E27FC236}">
                <a16:creationId xmlns:a16="http://schemas.microsoft.com/office/drawing/2014/main" id="{BACD22B2-2D1C-4D5E-A7AD-DB78F27ABF6C}"/>
              </a:ext>
            </a:extLst>
          </p:cNvPr>
          <p:cNvSpPr txBox="1"/>
          <p:nvPr/>
        </p:nvSpPr>
        <p:spPr>
          <a:xfrm>
            <a:off x="1205847" y="523160"/>
            <a:ext cx="6077119" cy="369332"/>
          </a:xfrm>
          <a:prstGeom prst="rect">
            <a:avLst/>
          </a:prstGeom>
          <a:noFill/>
        </p:spPr>
        <p:txBody>
          <a:bodyPr wrap="square" rtlCol="0">
            <a:spAutoFit/>
          </a:bodyPr>
          <a:lstStyle/>
          <a:p>
            <a:r>
              <a:rPr lang="en-GB" dirty="0">
                <a:hlinkClick r:id="rId22"/>
              </a:rPr>
              <a:t>Oxfam Ethical and Environmental purchasing policy</a:t>
            </a:r>
            <a:endParaRPr lang="en-US" dirty="0"/>
          </a:p>
        </p:txBody>
      </p:sp>
      <p:sp>
        <p:nvSpPr>
          <p:cNvPr id="20" name="Rectangle 19">
            <a:extLst>
              <a:ext uri="{FF2B5EF4-FFF2-40B4-BE49-F238E27FC236}">
                <a16:creationId xmlns:a16="http://schemas.microsoft.com/office/drawing/2014/main" id="{DAD3703B-92A2-44E6-BC16-A83BC37409EA}"/>
              </a:ext>
            </a:extLst>
          </p:cNvPr>
          <p:cNvSpPr/>
          <p:nvPr/>
        </p:nvSpPr>
        <p:spPr>
          <a:xfrm>
            <a:off x="1146776" y="1009753"/>
            <a:ext cx="5164093" cy="954107"/>
          </a:xfrm>
          <a:prstGeom prst="rect">
            <a:avLst/>
          </a:prstGeom>
        </p:spPr>
        <p:txBody>
          <a:bodyPr wrap="square">
            <a:spAutoFit/>
          </a:bodyPr>
          <a:lstStyle/>
          <a:p>
            <a:r>
              <a:rPr lang="en-GB" sz="1400" b="1" dirty="0">
                <a:latin typeface="Arial" panose="020B0604020202020204" pitchFamily="34" charset="0"/>
              </a:rPr>
              <a:t>Environmental Standards </a:t>
            </a:r>
          </a:p>
          <a:p>
            <a:r>
              <a:rPr lang="en-GB" sz="1200" dirty="0">
                <a:latin typeface="Arial" panose="020B0604020202020204" pitchFamily="34" charset="0"/>
              </a:rPr>
              <a:t>Oxfam is committed to reduce its reliance on finite/scarce resources and to </a:t>
            </a:r>
            <a:r>
              <a:rPr lang="en-GB" sz="1200" dirty="0">
                <a:solidFill>
                  <a:srgbClr val="FF0000"/>
                </a:solidFill>
                <a:latin typeface="Arial" panose="020B0604020202020204" pitchFamily="34" charset="0"/>
              </a:rPr>
              <a:t>minimise the environmental impact </a:t>
            </a:r>
            <a:r>
              <a:rPr lang="en-GB" sz="1200" dirty="0">
                <a:latin typeface="Arial" panose="020B0604020202020204" pitchFamily="34" charset="0"/>
              </a:rPr>
              <a:t>of its operations including its </a:t>
            </a:r>
            <a:r>
              <a:rPr lang="en-GB" sz="1200" dirty="0">
                <a:solidFill>
                  <a:srgbClr val="FF0000"/>
                </a:solidFill>
                <a:latin typeface="Arial" panose="020B0604020202020204" pitchFamily="34" charset="0"/>
              </a:rPr>
              <a:t>supply chain</a:t>
            </a:r>
            <a:r>
              <a:rPr lang="en-GB" sz="1200" dirty="0">
                <a:latin typeface="Arial" panose="020B0604020202020204" pitchFamily="34" charset="0"/>
              </a:rPr>
              <a:t> and will work to achieve the standards listed in this section</a:t>
            </a:r>
            <a:r>
              <a:rPr lang="en-GB" dirty="0">
                <a:latin typeface="Arial" panose="020B0604020202020204" pitchFamily="34" charset="0"/>
              </a:rPr>
              <a:t>.</a:t>
            </a:r>
            <a:endParaRPr lang="en-US" dirty="0"/>
          </a:p>
        </p:txBody>
      </p:sp>
      <p:sp>
        <p:nvSpPr>
          <p:cNvPr id="21" name="Rectangle 20">
            <a:extLst>
              <a:ext uri="{FF2B5EF4-FFF2-40B4-BE49-F238E27FC236}">
                <a16:creationId xmlns:a16="http://schemas.microsoft.com/office/drawing/2014/main" id="{5E1149BE-4525-4B7D-B42F-D575F811BBDD}"/>
              </a:ext>
            </a:extLst>
          </p:cNvPr>
          <p:cNvSpPr/>
          <p:nvPr/>
        </p:nvSpPr>
        <p:spPr>
          <a:xfrm>
            <a:off x="1146776" y="2110282"/>
            <a:ext cx="5098473" cy="1938992"/>
          </a:xfrm>
          <a:prstGeom prst="rect">
            <a:avLst/>
          </a:prstGeom>
        </p:spPr>
        <p:txBody>
          <a:bodyPr wrap="square">
            <a:spAutoFit/>
          </a:bodyPr>
          <a:lstStyle/>
          <a:p>
            <a:r>
              <a:rPr lang="en-GB" sz="1200" b="1" dirty="0">
                <a:latin typeface="Arial" panose="020B0604020202020204" pitchFamily="34" charset="0"/>
              </a:rPr>
              <a:t>Climate change</a:t>
            </a:r>
            <a:r>
              <a:rPr lang="en-GB" sz="1200" dirty="0">
                <a:latin typeface="Arial" panose="020B0604020202020204" pitchFamily="34" charset="0"/>
              </a:rPr>
              <a:t>: </a:t>
            </a:r>
          </a:p>
          <a:p>
            <a:r>
              <a:rPr lang="en-GB" sz="1200" dirty="0">
                <a:latin typeface="Arial" panose="020B0604020202020204" pitchFamily="34" charset="0"/>
              </a:rPr>
              <a:t>Monitor and actively seek to reduce the Greenhouse Gas (GHG) emissions associated with its operations and:</a:t>
            </a:r>
          </a:p>
          <a:p>
            <a:pPr lvl="1"/>
            <a:r>
              <a:rPr lang="en-GB" sz="1200" dirty="0">
                <a:latin typeface="Arial" panose="020B0604020202020204" pitchFamily="34" charset="0"/>
              </a:rPr>
              <a:t>•Set absolute GHG reduction targets for operations in industrialised countries or Economies in Transition, such as those identified in Annex I of the United Nations Framework Convention on Climate Change below</a:t>
            </a:r>
          </a:p>
          <a:p>
            <a:pPr lvl="1"/>
            <a:r>
              <a:rPr lang="en-GB" sz="1200" dirty="0">
                <a:latin typeface="Arial" panose="020B0604020202020204" pitchFamily="34" charset="0"/>
              </a:rPr>
              <a:t>•Set and report on targets for improved efficiency in countries where Oxfam runs programmes, such as those that may be regarded as non-Annex I countries under the UNFCCC</a:t>
            </a:r>
            <a:endParaRPr lang="en-US" sz="1200" dirty="0"/>
          </a:p>
        </p:txBody>
      </p:sp>
      <p:sp>
        <p:nvSpPr>
          <p:cNvPr id="22" name="Rectangle 21">
            <a:extLst>
              <a:ext uri="{FF2B5EF4-FFF2-40B4-BE49-F238E27FC236}">
                <a16:creationId xmlns:a16="http://schemas.microsoft.com/office/drawing/2014/main" id="{42F50331-1728-490E-96F9-3BF2C81D5704}"/>
              </a:ext>
            </a:extLst>
          </p:cNvPr>
          <p:cNvSpPr/>
          <p:nvPr/>
        </p:nvSpPr>
        <p:spPr>
          <a:xfrm>
            <a:off x="1205847" y="4064162"/>
            <a:ext cx="5039402" cy="1200329"/>
          </a:xfrm>
          <a:prstGeom prst="rect">
            <a:avLst/>
          </a:prstGeom>
        </p:spPr>
        <p:txBody>
          <a:bodyPr wrap="square">
            <a:spAutoFit/>
          </a:bodyPr>
          <a:lstStyle/>
          <a:p>
            <a:r>
              <a:rPr lang="en-GB" sz="1200" b="1" dirty="0">
                <a:latin typeface="Arial" panose="020B0604020202020204" pitchFamily="34" charset="0"/>
              </a:rPr>
              <a:t>Waste</a:t>
            </a:r>
            <a:r>
              <a:rPr lang="en-GB" sz="1200" dirty="0">
                <a:latin typeface="Arial" panose="020B0604020202020204" pitchFamily="34" charset="0"/>
              </a:rPr>
              <a:t>: </a:t>
            </a:r>
          </a:p>
          <a:p>
            <a:pPr lvl="1"/>
            <a:r>
              <a:rPr lang="en-GB" sz="1200" dirty="0">
                <a:latin typeface="Arial" panose="020B0604020202020204" pitchFamily="34" charset="0"/>
              </a:rPr>
              <a:t>•Reduce waste to landfill. </a:t>
            </a:r>
          </a:p>
          <a:p>
            <a:pPr lvl="1"/>
            <a:r>
              <a:rPr lang="en-GB" sz="1200" dirty="0">
                <a:latin typeface="Arial" panose="020B0604020202020204" pitchFamily="34" charset="0"/>
              </a:rPr>
              <a:t>•Monitor operations, including procurement, to ensure waste minimisation and high product and process efficiency. </a:t>
            </a:r>
          </a:p>
          <a:p>
            <a:pPr lvl="1"/>
            <a:r>
              <a:rPr lang="en-GB" sz="1200" dirty="0">
                <a:latin typeface="Arial" panose="020B0604020202020204" pitchFamily="34" charset="0"/>
              </a:rPr>
              <a:t>•</a:t>
            </a:r>
            <a:r>
              <a:rPr lang="en-GB" sz="1200" dirty="0">
                <a:solidFill>
                  <a:srgbClr val="FF0000"/>
                </a:solidFill>
                <a:latin typeface="Arial" panose="020B0604020202020204" pitchFamily="34" charset="0"/>
              </a:rPr>
              <a:t>Effective controls of waste in respect of ground, air, and water pollution</a:t>
            </a:r>
            <a:r>
              <a:rPr lang="en-GB" sz="1200" dirty="0">
                <a:latin typeface="Arial" panose="020B0604020202020204" pitchFamily="34" charset="0"/>
              </a:rPr>
              <a:t> are adopted.</a:t>
            </a:r>
            <a:endParaRPr lang="en-US" sz="1200" dirty="0"/>
          </a:p>
        </p:txBody>
      </p:sp>
      <p:sp>
        <p:nvSpPr>
          <p:cNvPr id="30" name="Rectangle 29">
            <a:extLst>
              <a:ext uri="{FF2B5EF4-FFF2-40B4-BE49-F238E27FC236}">
                <a16:creationId xmlns:a16="http://schemas.microsoft.com/office/drawing/2014/main" id="{810F89B5-C8CB-4772-B705-C6C29D68EC81}"/>
              </a:ext>
            </a:extLst>
          </p:cNvPr>
          <p:cNvSpPr/>
          <p:nvPr/>
        </p:nvSpPr>
        <p:spPr>
          <a:xfrm>
            <a:off x="1205847" y="5414900"/>
            <a:ext cx="4786305" cy="1015663"/>
          </a:xfrm>
          <a:prstGeom prst="rect">
            <a:avLst/>
          </a:prstGeom>
        </p:spPr>
        <p:txBody>
          <a:bodyPr wrap="square">
            <a:spAutoFit/>
          </a:bodyPr>
          <a:lstStyle/>
          <a:p>
            <a:r>
              <a:rPr lang="en-GB" sz="1200" b="1" dirty="0">
                <a:latin typeface="Arial" panose="020B0604020202020204" pitchFamily="34" charset="0"/>
              </a:rPr>
              <a:t>Materials</a:t>
            </a:r>
            <a:r>
              <a:rPr lang="en-GB" sz="1200" dirty="0">
                <a:latin typeface="Arial" panose="020B0604020202020204" pitchFamily="34" charset="0"/>
              </a:rPr>
              <a:t>: </a:t>
            </a:r>
          </a:p>
          <a:p>
            <a:pPr lvl="1"/>
            <a:r>
              <a:rPr lang="en-GB" sz="1200" dirty="0">
                <a:latin typeface="Arial" panose="020B0604020202020204" pitchFamily="34" charset="0"/>
              </a:rPr>
              <a:t>•Reuse, recycling and the use of recycled and recyclable materials are strongly encouraged.</a:t>
            </a:r>
          </a:p>
          <a:p>
            <a:pPr lvl="1"/>
            <a:r>
              <a:rPr lang="en-GB" sz="1200" dirty="0">
                <a:latin typeface="Arial" panose="020B0604020202020204" pitchFamily="34" charset="0"/>
              </a:rPr>
              <a:t>•</a:t>
            </a:r>
            <a:r>
              <a:rPr lang="en-GB" sz="1200" dirty="0">
                <a:solidFill>
                  <a:srgbClr val="FF0000"/>
                </a:solidFill>
                <a:latin typeface="Arial" panose="020B0604020202020204" pitchFamily="34" charset="0"/>
              </a:rPr>
              <a:t>Avoid </a:t>
            </a:r>
            <a:r>
              <a:rPr lang="en-GB" sz="1200" dirty="0">
                <a:latin typeface="Arial" panose="020B0604020202020204" pitchFamily="34" charset="0"/>
              </a:rPr>
              <a:t>where practicable reliance on </a:t>
            </a:r>
            <a:r>
              <a:rPr lang="en-GB" sz="1200" dirty="0">
                <a:solidFill>
                  <a:srgbClr val="FF0000"/>
                </a:solidFill>
                <a:latin typeface="Arial" panose="020B0604020202020204" pitchFamily="34" charset="0"/>
              </a:rPr>
              <a:t>materials that are heavily dependent on finite resources</a:t>
            </a:r>
            <a:r>
              <a:rPr lang="en-GB" sz="1200" dirty="0">
                <a:latin typeface="Arial" panose="020B0604020202020204" pitchFamily="34" charset="0"/>
              </a:rPr>
              <a:t>.</a:t>
            </a:r>
            <a:endParaRPr lang="en-US" sz="1200" dirty="0"/>
          </a:p>
        </p:txBody>
      </p:sp>
      <p:sp>
        <p:nvSpPr>
          <p:cNvPr id="31" name="Rectangle 30">
            <a:extLst>
              <a:ext uri="{FF2B5EF4-FFF2-40B4-BE49-F238E27FC236}">
                <a16:creationId xmlns:a16="http://schemas.microsoft.com/office/drawing/2014/main" id="{5C5E87A3-9AF1-4CE1-91FE-60CB20CFC744}"/>
              </a:ext>
            </a:extLst>
          </p:cNvPr>
          <p:cNvSpPr/>
          <p:nvPr/>
        </p:nvSpPr>
        <p:spPr>
          <a:xfrm>
            <a:off x="6428134" y="1217653"/>
            <a:ext cx="5482680" cy="646331"/>
          </a:xfrm>
          <a:prstGeom prst="rect">
            <a:avLst/>
          </a:prstGeom>
        </p:spPr>
        <p:txBody>
          <a:bodyPr wrap="square">
            <a:spAutoFit/>
          </a:bodyPr>
          <a:lstStyle/>
          <a:p>
            <a:r>
              <a:rPr lang="en-GB" sz="1200" b="1" dirty="0">
                <a:latin typeface="Arial" panose="020B0604020202020204" pitchFamily="34" charset="0"/>
              </a:rPr>
              <a:t>Packaging</a:t>
            </a:r>
            <a:r>
              <a:rPr lang="en-GB" sz="1200" dirty="0">
                <a:latin typeface="Arial" panose="020B0604020202020204" pitchFamily="34" charset="0"/>
              </a:rPr>
              <a:t>: </a:t>
            </a:r>
          </a:p>
          <a:p>
            <a:pPr lvl="1"/>
            <a:r>
              <a:rPr lang="en-GB" sz="1200" dirty="0">
                <a:latin typeface="Arial" panose="020B0604020202020204" pitchFamily="34" charset="0"/>
              </a:rPr>
              <a:t>•Actively avoid undue and unnecessary packaging wherever practicable and use recycled and recyclable materials wherever appropriate.</a:t>
            </a:r>
            <a:endParaRPr lang="en-US" sz="1200" dirty="0"/>
          </a:p>
        </p:txBody>
      </p:sp>
      <p:sp>
        <p:nvSpPr>
          <p:cNvPr id="32" name="Rectangle 31">
            <a:extLst>
              <a:ext uri="{FF2B5EF4-FFF2-40B4-BE49-F238E27FC236}">
                <a16:creationId xmlns:a16="http://schemas.microsoft.com/office/drawing/2014/main" id="{7F2F5652-461B-424D-A1CC-419435315880}"/>
              </a:ext>
            </a:extLst>
          </p:cNvPr>
          <p:cNvSpPr/>
          <p:nvPr/>
        </p:nvSpPr>
        <p:spPr>
          <a:xfrm>
            <a:off x="6369940" y="2218149"/>
            <a:ext cx="5624000" cy="2677656"/>
          </a:xfrm>
          <a:prstGeom prst="rect">
            <a:avLst/>
          </a:prstGeom>
        </p:spPr>
        <p:txBody>
          <a:bodyPr wrap="square">
            <a:spAutoFit/>
          </a:bodyPr>
          <a:lstStyle/>
          <a:p>
            <a:r>
              <a:rPr lang="en-GB" sz="1200" b="1" dirty="0">
                <a:latin typeface="Arial" panose="020B0604020202020204" pitchFamily="34" charset="0"/>
              </a:rPr>
              <a:t>Wood and forest products</a:t>
            </a:r>
            <a:r>
              <a:rPr lang="en-GB" sz="1200" dirty="0">
                <a:latin typeface="Arial" panose="020B0604020202020204" pitchFamily="34" charset="0"/>
              </a:rPr>
              <a:t>: </a:t>
            </a:r>
          </a:p>
          <a:p>
            <a:pPr lvl="1"/>
            <a:r>
              <a:rPr lang="en-GB" sz="1200" dirty="0">
                <a:latin typeface="Arial" panose="020B0604020202020204" pitchFamily="34" charset="0"/>
              </a:rPr>
              <a:t>•Ensure that </a:t>
            </a:r>
            <a:r>
              <a:rPr lang="en-GB" sz="1200" dirty="0">
                <a:solidFill>
                  <a:srgbClr val="FF0000"/>
                </a:solidFill>
                <a:latin typeface="Arial" panose="020B0604020202020204" pitchFamily="34" charset="0"/>
              </a:rPr>
              <a:t>all forest products purchased are </a:t>
            </a:r>
            <a:r>
              <a:rPr lang="en-GB" sz="1200" dirty="0">
                <a:latin typeface="Arial" panose="020B0604020202020204" pitchFamily="34" charset="0"/>
              </a:rPr>
              <a:t>as a minimum </a:t>
            </a:r>
            <a:r>
              <a:rPr lang="en-GB" sz="1200" dirty="0">
                <a:solidFill>
                  <a:srgbClr val="FF0000"/>
                </a:solidFill>
                <a:latin typeface="Arial" panose="020B0604020202020204" pitchFamily="34" charset="0"/>
              </a:rPr>
              <a:t>legal in origin </a:t>
            </a:r>
            <a:r>
              <a:rPr lang="en-GB" sz="1200" dirty="0">
                <a:latin typeface="Arial" panose="020B0604020202020204" pitchFamily="34" charset="0"/>
              </a:rPr>
              <a:t>and provide evidence of due diligence to ensure this if requested by Oxfam </a:t>
            </a:r>
          </a:p>
          <a:p>
            <a:pPr lvl="1"/>
            <a:r>
              <a:rPr lang="en-GB" sz="1200" dirty="0">
                <a:latin typeface="Arial" panose="020B0604020202020204" pitchFamily="34" charset="0"/>
              </a:rPr>
              <a:t>•Suppliers of paper products sourced from Oxfam affiliate home country offices and retail products carrying the Oxfam Brand must source forest products from recycled sources or well managed forests which have been certified to a credible standard. Exceptions will be made for products which are Fairtrade marked or produced by members of the World Fair Trade Organisation as appropriate. Oxfam views the Forestry Stewardship Council (FSC) as the most credible certification for the sustainable sourcing of wood and forest products. </a:t>
            </a:r>
          </a:p>
          <a:p>
            <a:pPr lvl="1"/>
            <a:r>
              <a:rPr lang="en-GB" sz="1200" dirty="0">
                <a:latin typeface="Arial" panose="020B0604020202020204" pitchFamily="34" charset="0"/>
              </a:rPr>
              <a:t>•</a:t>
            </a:r>
            <a:r>
              <a:rPr lang="en-GB" sz="1200" dirty="0">
                <a:solidFill>
                  <a:srgbClr val="FF0000"/>
                </a:solidFill>
                <a:latin typeface="Arial" panose="020B0604020202020204" pitchFamily="34" charset="0"/>
              </a:rPr>
              <a:t>Suppliers must never knowingly become involved in, collude with or purchase timber from illegal logging operations</a:t>
            </a:r>
            <a:r>
              <a:rPr lang="en-GB" sz="1200" dirty="0">
                <a:latin typeface="Arial" panose="020B0604020202020204" pitchFamily="34" charset="0"/>
              </a:rPr>
              <a:t>. </a:t>
            </a:r>
            <a:endParaRPr lang="en-US" sz="1200" dirty="0"/>
          </a:p>
        </p:txBody>
      </p:sp>
      <p:sp>
        <p:nvSpPr>
          <p:cNvPr id="33" name="Rectangle 32">
            <a:extLst>
              <a:ext uri="{FF2B5EF4-FFF2-40B4-BE49-F238E27FC236}">
                <a16:creationId xmlns:a16="http://schemas.microsoft.com/office/drawing/2014/main" id="{FF0AD78B-FA1E-4F9F-A162-C27F3345C8F5}"/>
              </a:ext>
            </a:extLst>
          </p:cNvPr>
          <p:cNvSpPr/>
          <p:nvPr/>
        </p:nvSpPr>
        <p:spPr>
          <a:xfrm>
            <a:off x="6473818" y="5045079"/>
            <a:ext cx="5339542" cy="646331"/>
          </a:xfrm>
          <a:prstGeom prst="rect">
            <a:avLst/>
          </a:prstGeom>
        </p:spPr>
        <p:txBody>
          <a:bodyPr wrap="square">
            <a:spAutoFit/>
          </a:bodyPr>
          <a:lstStyle/>
          <a:p>
            <a:r>
              <a:rPr lang="en-GB" sz="1200" b="1" dirty="0">
                <a:latin typeface="Arial" panose="020B0604020202020204" pitchFamily="34" charset="0"/>
              </a:rPr>
              <a:t>Conservation of biodiversity</a:t>
            </a:r>
            <a:r>
              <a:rPr lang="en-GB" sz="1200" dirty="0">
                <a:latin typeface="Arial" panose="020B0604020202020204" pitchFamily="34" charset="0"/>
              </a:rPr>
              <a:t>: </a:t>
            </a:r>
          </a:p>
          <a:p>
            <a:pPr lvl="1"/>
            <a:r>
              <a:rPr lang="en-GB" sz="1200" dirty="0">
                <a:latin typeface="Arial" panose="020B0604020202020204" pitchFamily="34" charset="0"/>
              </a:rPr>
              <a:t>•</a:t>
            </a:r>
            <a:r>
              <a:rPr lang="en-GB" sz="1200" dirty="0">
                <a:solidFill>
                  <a:srgbClr val="FF0000"/>
                </a:solidFill>
                <a:latin typeface="Arial" panose="020B0604020202020204" pitchFamily="34" charset="0"/>
              </a:rPr>
              <a:t>Seek to minimise the impact of operations on fauna, flora and land to ensure the conservation of biodiversity and habitats</a:t>
            </a:r>
            <a:r>
              <a:rPr lang="en-GB" sz="1200" dirty="0">
                <a:latin typeface="Arial" panose="020B0604020202020204" pitchFamily="34" charset="0"/>
              </a:rPr>
              <a:t>.</a:t>
            </a:r>
            <a:endParaRPr lang="en-US" sz="1200" dirty="0"/>
          </a:p>
        </p:txBody>
      </p:sp>
      <p:sp>
        <p:nvSpPr>
          <p:cNvPr id="34" name="Rectangle 33">
            <a:extLst>
              <a:ext uri="{FF2B5EF4-FFF2-40B4-BE49-F238E27FC236}">
                <a16:creationId xmlns:a16="http://schemas.microsoft.com/office/drawing/2014/main" id="{438FE3D2-A2D8-42BF-BEE9-2D08F89F2095}"/>
              </a:ext>
            </a:extLst>
          </p:cNvPr>
          <p:cNvSpPr/>
          <p:nvPr/>
        </p:nvSpPr>
        <p:spPr>
          <a:xfrm>
            <a:off x="6521395" y="5851195"/>
            <a:ext cx="5244388" cy="646331"/>
          </a:xfrm>
          <a:prstGeom prst="rect">
            <a:avLst/>
          </a:prstGeom>
        </p:spPr>
        <p:txBody>
          <a:bodyPr wrap="square">
            <a:spAutoFit/>
          </a:bodyPr>
          <a:lstStyle/>
          <a:p>
            <a:r>
              <a:rPr lang="en-GB" sz="1200" b="1" dirty="0">
                <a:latin typeface="Arial" panose="020B0604020202020204" pitchFamily="34" charset="0"/>
              </a:rPr>
              <a:t>Water</a:t>
            </a:r>
            <a:r>
              <a:rPr lang="en-GB" sz="1200" dirty="0">
                <a:latin typeface="Arial" panose="020B0604020202020204" pitchFamily="34" charset="0"/>
              </a:rPr>
              <a:t>:</a:t>
            </a:r>
          </a:p>
          <a:p>
            <a:pPr lvl="1"/>
            <a:r>
              <a:rPr lang="en-GB" sz="1200" dirty="0">
                <a:latin typeface="Arial" panose="020B0604020202020204" pitchFamily="34" charset="0"/>
              </a:rPr>
              <a:t>•Develop a better understanding of its impact on water use and develop management processes where appropriate</a:t>
            </a:r>
            <a:endParaRPr lang="en-US" sz="1200" dirty="0"/>
          </a:p>
        </p:txBody>
      </p:sp>
      <p:sp>
        <p:nvSpPr>
          <p:cNvPr id="35" name="Rectangle 34">
            <a:hlinkClick r:id="rId23" action="ppaction://hlinksldjump"/>
            <a:extLst>
              <a:ext uri="{FF2B5EF4-FFF2-40B4-BE49-F238E27FC236}">
                <a16:creationId xmlns:a16="http://schemas.microsoft.com/office/drawing/2014/main" id="{04ED2812-ADD7-48F4-96B2-5F9E2EE5424E}"/>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6" name="Rectangle 35">
            <a:extLst>
              <a:ext uri="{FF2B5EF4-FFF2-40B4-BE49-F238E27FC236}">
                <a16:creationId xmlns:a16="http://schemas.microsoft.com/office/drawing/2014/main" id="{5D7A8061-ED16-42EE-80EB-38AD342B5B71}"/>
              </a:ext>
            </a:extLst>
          </p:cNvPr>
          <p:cNvSpPr/>
          <p:nvPr/>
        </p:nvSpPr>
        <p:spPr>
          <a:xfrm>
            <a:off x="1205847" y="58105"/>
            <a:ext cx="2856359"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Environment considerations</a:t>
            </a:r>
            <a:endParaRPr lang="en-US" dirty="0"/>
          </a:p>
        </p:txBody>
      </p:sp>
      <p:sp>
        <p:nvSpPr>
          <p:cNvPr id="37" name="Rectangle 36">
            <a:extLst>
              <a:ext uri="{FF2B5EF4-FFF2-40B4-BE49-F238E27FC236}">
                <a16:creationId xmlns:a16="http://schemas.microsoft.com/office/drawing/2014/main" id="{46FDC5DB-CFFA-46B4-9691-D3C86B0B0FD2}"/>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8" name="Action Button: Go Forward or Next 37">
            <a:hlinkClick r:id="" action="ppaction://hlinkshowjump?jump=nextslide" highlightClick="1"/>
            <a:extLst>
              <a:ext uri="{FF2B5EF4-FFF2-40B4-BE49-F238E27FC236}">
                <a16:creationId xmlns:a16="http://schemas.microsoft.com/office/drawing/2014/main" id="{BE87A847-ED07-4A4B-ACA4-A34D7FF0D480}"/>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158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52905CB7-0BEA-45E1-A2F9-0A44BAE474A4}"/>
              </a:ext>
            </a:extLst>
          </p:cNvPr>
          <p:cNvSpPr/>
          <p:nvPr/>
        </p:nvSpPr>
        <p:spPr>
          <a:xfrm>
            <a:off x="119270" y="3105171"/>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Environment</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CB834CB1-BDFF-4B0B-BF4E-1350DCA1EBE7}"/>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B6B3C2CF-E757-4827-8E0D-3A2F638428BD}"/>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5" name="Rectangle 24">
            <a:hlinkClick r:id="rId18" action="ppaction://hlinksldjump"/>
            <a:extLst>
              <a:ext uri="{FF2B5EF4-FFF2-40B4-BE49-F238E27FC236}">
                <a16:creationId xmlns:a16="http://schemas.microsoft.com/office/drawing/2014/main" id="{D5D4E200-8272-4E0E-9CE2-7E20A81FB19F}"/>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19" action="ppaction://hlinksldjump"/>
            <a:extLst>
              <a:ext uri="{FF2B5EF4-FFF2-40B4-BE49-F238E27FC236}">
                <a16:creationId xmlns:a16="http://schemas.microsoft.com/office/drawing/2014/main" id="{EA0AF036-AF97-41E3-89AC-DB1C06264047}"/>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04562EE2-88D8-4E93-AE28-DB6BDA5633F8}"/>
              </a:ext>
            </a:extLst>
          </p:cNvPr>
          <p:cNvSpPr/>
          <p:nvPr/>
        </p:nvSpPr>
        <p:spPr>
          <a:xfrm>
            <a:off x="-12"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2F39AAC1-D6ED-4A35-99AF-4139557B9B9F}"/>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5" name="Rectangle 34">
            <a:hlinkClick r:id="rId22" action="ppaction://hlinksldjump"/>
            <a:extLst>
              <a:ext uri="{FF2B5EF4-FFF2-40B4-BE49-F238E27FC236}">
                <a16:creationId xmlns:a16="http://schemas.microsoft.com/office/drawing/2014/main" id="{04ED2812-ADD7-48F4-96B2-5F9E2EE5424E}"/>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7" name="Rectangle 36">
            <a:extLst>
              <a:ext uri="{FF2B5EF4-FFF2-40B4-BE49-F238E27FC236}">
                <a16:creationId xmlns:a16="http://schemas.microsoft.com/office/drawing/2014/main" id="{46FDC5DB-CFFA-46B4-9691-D3C86B0B0FD2}"/>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9" name="Action Button: Go Back or Previous 38">
            <a:hlinkClick r:id="" action="ppaction://hlinkshowjump?jump=previousslide" highlightClick="1"/>
            <a:extLst>
              <a:ext uri="{FF2B5EF4-FFF2-40B4-BE49-F238E27FC236}">
                <a16:creationId xmlns:a16="http://schemas.microsoft.com/office/drawing/2014/main" id="{C1BA7DE2-6B00-4753-A0D3-9C90DA1BE11A}"/>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Imagen 3">
            <a:extLst>
              <a:ext uri="{FF2B5EF4-FFF2-40B4-BE49-F238E27FC236}">
                <a16:creationId xmlns:a16="http://schemas.microsoft.com/office/drawing/2014/main" id="{A079A7FB-129D-40BA-B236-ECE3A6032FA2}"/>
              </a:ext>
            </a:extLst>
          </p:cNvPr>
          <p:cNvPicPr>
            <a:picLocks noChangeAspect="1"/>
          </p:cNvPicPr>
          <p:nvPr/>
        </p:nvPicPr>
        <p:blipFill>
          <a:blip r:embed="rId23"/>
          <a:stretch>
            <a:fillRect/>
          </a:stretch>
        </p:blipFill>
        <p:spPr>
          <a:xfrm>
            <a:off x="1298896" y="166892"/>
            <a:ext cx="1800354" cy="1623575"/>
          </a:xfrm>
          <a:prstGeom prst="rect">
            <a:avLst/>
          </a:prstGeom>
        </p:spPr>
      </p:pic>
      <p:sp>
        <p:nvSpPr>
          <p:cNvPr id="41" name="CuadroTexto 4">
            <a:extLst>
              <a:ext uri="{FF2B5EF4-FFF2-40B4-BE49-F238E27FC236}">
                <a16:creationId xmlns:a16="http://schemas.microsoft.com/office/drawing/2014/main" id="{0A7172A0-9C94-42C9-B210-6A84897A934D}"/>
              </a:ext>
            </a:extLst>
          </p:cNvPr>
          <p:cNvSpPr txBox="1"/>
          <p:nvPr/>
        </p:nvSpPr>
        <p:spPr>
          <a:xfrm>
            <a:off x="3399929" y="1518882"/>
            <a:ext cx="6130229" cy="4185761"/>
          </a:xfrm>
          <a:prstGeom prst="rect">
            <a:avLst/>
          </a:prstGeom>
          <a:noFill/>
        </p:spPr>
        <p:txBody>
          <a:bodyPr wrap="square" rtlCol="0">
            <a:spAutoFit/>
          </a:bodyPr>
          <a:lstStyle/>
          <a:p>
            <a:pPr marL="342900" indent="-342900">
              <a:spcAft>
                <a:spcPts val="600"/>
              </a:spcAft>
              <a:buFontTx/>
              <a:buAutoNum type="arabicPeriod"/>
            </a:pPr>
            <a:r>
              <a:rPr lang="en-GB" sz="1600" dirty="0"/>
              <a:t>Step up our response to growing humanitarian needs and help people adapt to the impacts of the climate and environmental crises </a:t>
            </a:r>
            <a:r>
              <a:rPr lang="en-GB" sz="1000" u="sng" dirty="0">
                <a:hlinkClick r:id="rId24"/>
              </a:rPr>
              <a:t>View guidance for commitment 1</a:t>
            </a:r>
            <a:endParaRPr lang="en-GB" sz="1000" dirty="0"/>
          </a:p>
          <a:p>
            <a:pPr marL="342900" indent="-342900">
              <a:spcAft>
                <a:spcPts val="600"/>
              </a:spcAft>
              <a:buFont typeface="+mj-lt"/>
              <a:buAutoNum type="arabicPeriod"/>
            </a:pPr>
            <a:r>
              <a:rPr lang="en-GB" sz="1600" dirty="0"/>
              <a:t>Maximize the environmental sustainability of our work and rapidly reduce our greenhouse gas emissions </a:t>
            </a:r>
            <a:r>
              <a:rPr lang="en-GB" sz="1000" u="sng" dirty="0">
                <a:hlinkClick r:id="rId25"/>
              </a:rPr>
              <a:t>View guidance for commitment 2</a:t>
            </a:r>
            <a:endParaRPr lang="es-ES" sz="1000" dirty="0"/>
          </a:p>
          <a:p>
            <a:pPr marL="342900" indent="-342900">
              <a:spcAft>
                <a:spcPts val="600"/>
              </a:spcAft>
              <a:buFont typeface="+mj-lt"/>
              <a:buAutoNum type="arabicPeriod"/>
            </a:pPr>
            <a:r>
              <a:rPr lang="en-GB" sz="1600" dirty="0"/>
              <a:t>Embrace the leadership of local actors and communities </a:t>
            </a:r>
            <a:r>
              <a:rPr lang="en-GB" sz="1000" u="sng" dirty="0">
                <a:hlinkClick r:id="rId24"/>
              </a:rPr>
              <a:t>View guidance for commitment 3</a:t>
            </a:r>
            <a:endParaRPr lang="es-ES" sz="1000" dirty="0"/>
          </a:p>
          <a:p>
            <a:pPr marL="342900" indent="-342900">
              <a:spcAft>
                <a:spcPts val="600"/>
              </a:spcAft>
              <a:buFont typeface="+mj-lt"/>
              <a:buAutoNum type="arabicPeriod"/>
            </a:pPr>
            <a:r>
              <a:rPr lang="en-GB" sz="1600" dirty="0"/>
              <a:t>Increase our capacity to understand climate and environmental risks and develop evidence-based solutions </a:t>
            </a:r>
            <a:r>
              <a:rPr lang="en-GB" sz="1000" u="sng" dirty="0">
                <a:hlinkClick r:id="rId24"/>
              </a:rPr>
              <a:t>View guidance for commitment 4</a:t>
            </a:r>
            <a:endParaRPr lang="es-ES" sz="1000" dirty="0"/>
          </a:p>
          <a:p>
            <a:pPr marL="342900" indent="-342900">
              <a:spcAft>
                <a:spcPts val="600"/>
              </a:spcAft>
              <a:buFont typeface="+mj-lt"/>
              <a:buAutoNum type="arabicPeriod"/>
            </a:pPr>
            <a:r>
              <a:rPr lang="en-GB" sz="1600" dirty="0"/>
              <a:t>Work collaboratively across the humanitarian sector and beyond to strengthen climate and environmental action </a:t>
            </a:r>
            <a:r>
              <a:rPr lang="en-GB" sz="1000" u="sng" dirty="0">
                <a:hlinkClick r:id="rId26"/>
              </a:rPr>
              <a:t>View guidance for commitment 5</a:t>
            </a:r>
            <a:endParaRPr lang="es-ES" sz="1000" dirty="0"/>
          </a:p>
          <a:p>
            <a:pPr marL="342900" indent="-342900">
              <a:spcAft>
                <a:spcPts val="600"/>
              </a:spcAft>
              <a:buFont typeface="+mj-lt"/>
              <a:buAutoNum type="arabicPeriod"/>
            </a:pPr>
            <a:r>
              <a:rPr lang="en-GB" sz="1600" dirty="0"/>
              <a:t>Use our influence to mobilise urgent and more ambitious climate action and environmental protection </a:t>
            </a:r>
            <a:r>
              <a:rPr lang="en-GB" sz="1000" u="sng" dirty="0">
                <a:hlinkClick r:id="rId27"/>
              </a:rPr>
              <a:t>View guidance for commitment 6</a:t>
            </a:r>
            <a:endParaRPr lang="es-ES" sz="1000" dirty="0"/>
          </a:p>
          <a:p>
            <a:pPr marL="342900" indent="-342900">
              <a:spcAft>
                <a:spcPts val="600"/>
              </a:spcAft>
              <a:buFont typeface="+mj-lt"/>
              <a:buAutoNum type="arabicPeriod"/>
            </a:pPr>
            <a:r>
              <a:rPr lang="en-GB" sz="1600" dirty="0"/>
              <a:t>Develop targets and measure our progress as we implement our commitments</a:t>
            </a:r>
            <a:r>
              <a:rPr lang="en-GB" dirty="0"/>
              <a:t>		</a:t>
            </a:r>
            <a:endParaRPr lang="es-ES" dirty="0"/>
          </a:p>
        </p:txBody>
      </p:sp>
      <p:sp>
        <p:nvSpPr>
          <p:cNvPr id="18" name="TextBox 17">
            <a:extLst>
              <a:ext uri="{FF2B5EF4-FFF2-40B4-BE49-F238E27FC236}">
                <a16:creationId xmlns:a16="http://schemas.microsoft.com/office/drawing/2014/main" id="{DF5F48B4-3C41-4F76-AF78-D4C7DF4A3BC1}"/>
              </a:ext>
            </a:extLst>
          </p:cNvPr>
          <p:cNvSpPr txBox="1"/>
          <p:nvPr/>
        </p:nvSpPr>
        <p:spPr>
          <a:xfrm>
            <a:off x="3363280" y="339102"/>
            <a:ext cx="6767947" cy="646331"/>
          </a:xfrm>
          <a:prstGeom prst="rect">
            <a:avLst/>
          </a:prstGeom>
          <a:noFill/>
        </p:spPr>
        <p:txBody>
          <a:bodyPr wrap="square" rtlCol="0">
            <a:spAutoFit/>
          </a:bodyPr>
          <a:lstStyle/>
          <a:p>
            <a:r>
              <a:rPr lang="en-GB" b="1" dirty="0"/>
              <a:t>Oxfam International has signed the </a:t>
            </a:r>
            <a:r>
              <a:rPr lang="en-GB" b="1" dirty="0">
                <a:hlinkClick r:id="rId28"/>
              </a:rPr>
              <a:t>Climate and Environment Charter </a:t>
            </a:r>
            <a:r>
              <a:rPr lang="en-GB" b="1" dirty="0"/>
              <a:t>developed by ICRC / IFRC, committing to</a:t>
            </a:r>
            <a:r>
              <a:rPr lang="en-GB" dirty="0"/>
              <a:t>:</a:t>
            </a:r>
            <a:endParaRPr lang="en-US" dirty="0"/>
          </a:p>
        </p:txBody>
      </p:sp>
      <p:sp>
        <p:nvSpPr>
          <p:cNvPr id="42" name="TextBox 41">
            <a:extLst>
              <a:ext uri="{FF2B5EF4-FFF2-40B4-BE49-F238E27FC236}">
                <a16:creationId xmlns:a16="http://schemas.microsoft.com/office/drawing/2014/main" id="{1171195B-1BB1-4007-AED3-940E64F6756A}"/>
              </a:ext>
            </a:extLst>
          </p:cNvPr>
          <p:cNvSpPr txBox="1"/>
          <p:nvPr/>
        </p:nvSpPr>
        <p:spPr>
          <a:xfrm>
            <a:off x="1298889" y="2783990"/>
            <a:ext cx="2101039" cy="1384995"/>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Ensure Community Engagement is mainstreamed throughout the process of developing and implementing an excreta disposal system</a:t>
            </a:r>
            <a:endParaRPr lang="en-US" sz="1400" dirty="0">
              <a:solidFill>
                <a:srgbClr val="00B0F0"/>
              </a:solidFill>
            </a:endParaRPr>
          </a:p>
        </p:txBody>
      </p:sp>
      <p:sp>
        <p:nvSpPr>
          <p:cNvPr id="43" name="TextBox 42">
            <a:extLst>
              <a:ext uri="{FF2B5EF4-FFF2-40B4-BE49-F238E27FC236}">
                <a16:creationId xmlns:a16="http://schemas.microsoft.com/office/drawing/2014/main" id="{B7B6D561-4775-4326-9DB6-8FE3829B327D}"/>
              </a:ext>
            </a:extLst>
          </p:cNvPr>
          <p:cNvSpPr txBox="1"/>
          <p:nvPr/>
        </p:nvSpPr>
        <p:spPr>
          <a:xfrm>
            <a:off x="9755545" y="1459775"/>
            <a:ext cx="2192100" cy="954107"/>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Include circular economy, environment protection and water security considerations into design</a:t>
            </a:r>
            <a:endParaRPr lang="en-US" sz="1400" dirty="0">
              <a:solidFill>
                <a:srgbClr val="00B0F0"/>
              </a:solidFill>
            </a:endParaRPr>
          </a:p>
        </p:txBody>
      </p:sp>
      <p:sp>
        <p:nvSpPr>
          <p:cNvPr id="44" name="TextBox 43">
            <a:extLst>
              <a:ext uri="{FF2B5EF4-FFF2-40B4-BE49-F238E27FC236}">
                <a16:creationId xmlns:a16="http://schemas.microsoft.com/office/drawing/2014/main" id="{A7AD2E77-68DC-470A-91DE-7A16E470D2E7}"/>
              </a:ext>
            </a:extLst>
          </p:cNvPr>
          <p:cNvSpPr txBox="1"/>
          <p:nvPr/>
        </p:nvSpPr>
        <p:spPr>
          <a:xfrm>
            <a:off x="9755545" y="3360192"/>
            <a:ext cx="2114817" cy="954107"/>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Integrate Environmental Impact Assessment in the process of developing an excreta disposal system</a:t>
            </a:r>
            <a:endParaRPr lang="en-US" sz="1400" dirty="0">
              <a:solidFill>
                <a:srgbClr val="00B0F0"/>
              </a:solidFill>
            </a:endParaRPr>
          </a:p>
        </p:txBody>
      </p:sp>
      <p:sp>
        <p:nvSpPr>
          <p:cNvPr id="45" name="TextBox 44">
            <a:extLst>
              <a:ext uri="{FF2B5EF4-FFF2-40B4-BE49-F238E27FC236}">
                <a16:creationId xmlns:a16="http://schemas.microsoft.com/office/drawing/2014/main" id="{6841FEE5-2F5A-43BB-A284-C31251801AD8}"/>
              </a:ext>
            </a:extLst>
          </p:cNvPr>
          <p:cNvSpPr txBox="1"/>
          <p:nvPr/>
        </p:nvSpPr>
        <p:spPr>
          <a:xfrm>
            <a:off x="1298890" y="4535092"/>
            <a:ext cx="1944766" cy="1169551"/>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Listen, feedback, identify and share local solutions adapted to local context and climate change impact</a:t>
            </a:r>
            <a:endParaRPr lang="en-US" sz="1400" dirty="0">
              <a:solidFill>
                <a:srgbClr val="00B0F0"/>
              </a:solidFill>
            </a:endParaRPr>
          </a:p>
        </p:txBody>
      </p:sp>
      <p:sp>
        <p:nvSpPr>
          <p:cNvPr id="46" name="TextBox 45">
            <a:extLst>
              <a:ext uri="{FF2B5EF4-FFF2-40B4-BE49-F238E27FC236}">
                <a16:creationId xmlns:a16="http://schemas.microsoft.com/office/drawing/2014/main" id="{2DF654F7-71B9-4E24-8D46-6541E6AE871A}"/>
              </a:ext>
            </a:extLst>
          </p:cNvPr>
          <p:cNvSpPr txBox="1"/>
          <p:nvPr/>
        </p:nvSpPr>
        <p:spPr>
          <a:xfrm>
            <a:off x="9755545" y="4921171"/>
            <a:ext cx="2192100" cy="1169551"/>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Ensure construction with local materials (even if build by the users) doesn’t affect biodiversity and local ecosystems</a:t>
            </a:r>
            <a:endParaRPr lang="en-US" sz="1400" dirty="0">
              <a:solidFill>
                <a:srgbClr val="00B0F0"/>
              </a:solidFill>
            </a:endParaRPr>
          </a:p>
        </p:txBody>
      </p:sp>
      <p:sp>
        <p:nvSpPr>
          <p:cNvPr id="47" name="TextBox 46">
            <a:extLst>
              <a:ext uri="{FF2B5EF4-FFF2-40B4-BE49-F238E27FC236}">
                <a16:creationId xmlns:a16="http://schemas.microsoft.com/office/drawing/2014/main" id="{3FC2EC14-08B5-4ABD-96EC-D63C7EA01525}"/>
              </a:ext>
            </a:extLst>
          </p:cNvPr>
          <p:cNvSpPr txBox="1"/>
          <p:nvPr/>
        </p:nvSpPr>
        <p:spPr>
          <a:xfrm>
            <a:off x="3741643" y="5787764"/>
            <a:ext cx="5515916" cy="738664"/>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solidFill>
                  <a:srgbClr val="00B0F0"/>
                </a:solidFill>
              </a:rPr>
              <a:t>Prefer solutions which minimize  greenhouse gas emission (e.g., use recycled material,  avoid charcoal burnt bricks, reduce methane emission by capturing and reusing as energy source, etc.)</a:t>
            </a:r>
            <a:endParaRPr lang="en-US" sz="1400" dirty="0">
              <a:solidFill>
                <a:srgbClr val="00B0F0"/>
              </a:solidFill>
            </a:endParaRPr>
          </a:p>
        </p:txBody>
      </p:sp>
    </p:spTree>
    <p:extLst>
      <p:ext uri="{BB962C8B-B14F-4D97-AF65-F5344CB8AC3E}">
        <p14:creationId xmlns:p14="http://schemas.microsoft.com/office/powerpoint/2010/main" val="335538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24AE0-7818-4A27-9825-F48B4A4FD6DC}"/>
              </a:ext>
            </a:extLst>
          </p:cNvPr>
          <p:cNvSpPr txBox="1"/>
          <p:nvPr/>
        </p:nvSpPr>
        <p:spPr>
          <a:xfrm>
            <a:off x="2168271" y="-17083"/>
            <a:ext cx="5477886" cy="369332"/>
          </a:xfrm>
          <a:prstGeom prst="rect">
            <a:avLst/>
          </a:prstGeom>
          <a:noFill/>
        </p:spPr>
        <p:txBody>
          <a:bodyPr wrap="square" rtlCol="0">
            <a:spAutoFit/>
          </a:bodyPr>
          <a:lstStyle/>
          <a:p>
            <a:r>
              <a:rPr lang="en-GB" b="1" dirty="0"/>
              <a:t>Decision tree for treatment and desludging service</a:t>
            </a:r>
            <a:endParaRPr lang="en-US" b="1" dirty="0"/>
          </a:p>
        </p:txBody>
      </p:sp>
      <p:sp>
        <p:nvSpPr>
          <p:cNvPr id="3" name="Action Button: Go Back or Previous 2">
            <a:hlinkClick r:id="" action="ppaction://hlinkshowjump?jump=previousslide" highlightClick="1"/>
            <a:extLst>
              <a:ext uri="{FF2B5EF4-FFF2-40B4-BE49-F238E27FC236}">
                <a16:creationId xmlns:a16="http://schemas.microsoft.com/office/drawing/2014/main" id="{F1E12599-17C0-4DF2-BBAA-F13F7BDA3FD2}"/>
              </a:ext>
            </a:extLst>
          </p:cNvPr>
          <p:cNvSpPr/>
          <p:nvPr/>
        </p:nvSpPr>
        <p:spPr>
          <a:xfrm>
            <a:off x="9904651" y="3568"/>
            <a:ext cx="372234" cy="291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687AAB-CC33-4247-A7FA-B4989A08A496}"/>
              </a:ext>
            </a:extLst>
          </p:cNvPr>
          <p:cNvSpPr/>
          <p:nvPr/>
        </p:nvSpPr>
        <p:spPr>
          <a:xfrm>
            <a:off x="10268793" y="0"/>
            <a:ext cx="655455" cy="29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5" name="TextBox 4">
            <a:extLst>
              <a:ext uri="{FF2B5EF4-FFF2-40B4-BE49-F238E27FC236}">
                <a16:creationId xmlns:a16="http://schemas.microsoft.com/office/drawing/2014/main" id="{7864BBD3-1D1A-4169-B724-4125CFFC7F7F}"/>
              </a:ext>
            </a:extLst>
          </p:cNvPr>
          <p:cNvSpPr txBox="1"/>
          <p:nvPr/>
        </p:nvSpPr>
        <p:spPr>
          <a:xfrm>
            <a:off x="1330163" y="371703"/>
            <a:ext cx="10757273" cy="830997"/>
          </a:xfrm>
          <a:prstGeom prst="rect">
            <a:avLst/>
          </a:prstGeom>
          <a:noFill/>
        </p:spPr>
        <p:txBody>
          <a:bodyPr wrap="square" rtlCol="0">
            <a:spAutoFit/>
          </a:bodyPr>
          <a:lstStyle/>
          <a:p>
            <a:r>
              <a:rPr lang="en-GB" sz="1600" dirty="0"/>
              <a:t>There isn’t a simple decision tree to select technology options for desludging and treatment . For similar settings, it’s possible to make different selections based on what services are already available and what has been pre-positioned in contingency stock. However, there are some questions that will help you decide:</a:t>
            </a:r>
            <a:endParaRPr lang="en-US" sz="1600" dirty="0"/>
          </a:p>
        </p:txBody>
      </p:sp>
      <p:sp>
        <p:nvSpPr>
          <p:cNvPr id="6" name="Rectangle 5">
            <a:extLst>
              <a:ext uri="{FF2B5EF4-FFF2-40B4-BE49-F238E27FC236}">
                <a16:creationId xmlns:a16="http://schemas.microsoft.com/office/drawing/2014/main" id="{23A82FC0-3064-47E7-B27F-7534548AB202}"/>
              </a:ext>
            </a:extLst>
          </p:cNvPr>
          <p:cNvSpPr/>
          <p:nvPr/>
        </p:nvSpPr>
        <p:spPr>
          <a:xfrm>
            <a:off x="1330163" y="1803868"/>
            <a:ext cx="3130632" cy="488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Is there desludging services available, mechanical or manual?</a:t>
            </a:r>
            <a:endParaRPr lang="en-US" sz="1400" dirty="0"/>
          </a:p>
        </p:txBody>
      </p:sp>
      <p:sp>
        <p:nvSpPr>
          <p:cNvPr id="7" name="TextBox 6">
            <a:extLst>
              <a:ext uri="{FF2B5EF4-FFF2-40B4-BE49-F238E27FC236}">
                <a16:creationId xmlns:a16="http://schemas.microsoft.com/office/drawing/2014/main" id="{0DB7AB0F-E26F-490C-8250-218CE49FC3D2}"/>
              </a:ext>
            </a:extLst>
          </p:cNvPr>
          <p:cNvSpPr txBox="1"/>
          <p:nvPr/>
        </p:nvSpPr>
        <p:spPr>
          <a:xfrm>
            <a:off x="1686886" y="1167633"/>
            <a:ext cx="2023009" cy="369332"/>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Desludging service</a:t>
            </a:r>
            <a:endParaRPr lang="en-US" dirty="0"/>
          </a:p>
        </p:txBody>
      </p:sp>
      <p:sp>
        <p:nvSpPr>
          <p:cNvPr id="8" name="TextBox 7">
            <a:extLst>
              <a:ext uri="{FF2B5EF4-FFF2-40B4-BE49-F238E27FC236}">
                <a16:creationId xmlns:a16="http://schemas.microsoft.com/office/drawing/2014/main" id="{EA9A9F4C-53C8-4907-B7A7-3216E62C212D}"/>
              </a:ext>
            </a:extLst>
          </p:cNvPr>
          <p:cNvSpPr txBox="1"/>
          <p:nvPr/>
        </p:nvSpPr>
        <p:spPr>
          <a:xfrm>
            <a:off x="7352242" y="1161650"/>
            <a:ext cx="2023009" cy="369332"/>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t>Treatment service </a:t>
            </a:r>
            <a:endParaRPr lang="en-US" dirty="0"/>
          </a:p>
        </p:txBody>
      </p:sp>
      <p:sp>
        <p:nvSpPr>
          <p:cNvPr id="9" name="Rectangle 8">
            <a:extLst>
              <a:ext uri="{FF2B5EF4-FFF2-40B4-BE49-F238E27FC236}">
                <a16:creationId xmlns:a16="http://schemas.microsoft.com/office/drawing/2014/main" id="{23B2AEA9-A7A2-4303-9A81-625ADB296355}"/>
              </a:ext>
            </a:extLst>
          </p:cNvPr>
          <p:cNvSpPr/>
          <p:nvPr/>
        </p:nvSpPr>
        <p:spPr>
          <a:xfrm>
            <a:off x="1330165" y="2493973"/>
            <a:ext cx="3130632" cy="6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How accessible are latrines in the target area for trucks, for smaller mechanical system?</a:t>
            </a:r>
            <a:endParaRPr lang="en-US" sz="1400" dirty="0"/>
          </a:p>
        </p:txBody>
      </p:sp>
      <p:sp>
        <p:nvSpPr>
          <p:cNvPr id="10" name="Rectangle 9">
            <a:extLst>
              <a:ext uri="{FF2B5EF4-FFF2-40B4-BE49-F238E27FC236}">
                <a16:creationId xmlns:a16="http://schemas.microsoft.com/office/drawing/2014/main" id="{9CD4CC7C-5328-4A70-9017-AA8DD110427F}"/>
              </a:ext>
            </a:extLst>
          </p:cNvPr>
          <p:cNvSpPr/>
          <p:nvPr/>
        </p:nvSpPr>
        <p:spPr>
          <a:xfrm>
            <a:off x="5083615" y="1630671"/>
            <a:ext cx="6776929" cy="29896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What daily volume of faecal sludge is collected and needs treatment?  </a:t>
            </a:r>
            <a:endParaRPr lang="en-US" sz="1400" dirty="0"/>
          </a:p>
        </p:txBody>
      </p:sp>
      <p:sp>
        <p:nvSpPr>
          <p:cNvPr id="11" name="Rectangle 10">
            <a:extLst>
              <a:ext uri="{FF2B5EF4-FFF2-40B4-BE49-F238E27FC236}">
                <a16:creationId xmlns:a16="http://schemas.microsoft.com/office/drawing/2014/main" id="{F7342BA8-8D7F-4D41-909E-C4A50C94D2B5}"/>
              </a:ext>
            </a:extLst>
          </p:cNvPr>
          <p:cNvSpPr/>
          <p:nvPr/>
        </p:nvSpPr>
        <p:spPr>
          <a:xfrm>
            <a:off x="1330168" y="3342165"/>
            <a:ext cx="3130629" cy="740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What is the viscosity of the sludge and what is the farthest distance and height for pumping out?</a:t>
            </a:r>
            <a:endParaRPr lang="en-US" sz="1400" dirty="0"/>
          </a:p>
        </p:txBody>
      </p:sp>
      <p:sp>
        <p:nvSpPr>
          <p:cNvPr id="12" name="Rectangle 11">
            <a:extLst>
              <a:ext uri="{FF2B5EF4-FFF2-40B4-BE49-F238E27FC236}">
                <a16:creationId xmlns:a16="http://schemas.microsoft.com/office/drawing/2014/main" id="{4A37FF36-8677-43AF-90A8-9329951F023B}"/>
              </a:ext>
            </a:extLst>
          </p:cNvPr>
          <p:cNvSpPr/>
          <p:nvPr/>
        </p:nvSpPr>
        <p:spPr>
          <a:xfrm>
            <a:off x="1330166" y="4287501"/>
            <a:ext cx="3130629" cy="593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How scattered are the target latrines and what is the average distance for transport?</a:t>
            </a:r>
            <a:endParaRPr lang="en-US" sz="1400" dirty="0"/>
          </a:p>
        </p:txBody>
      </p:sp>
      <p:sp>
        <p:nvSpPr>
          <p:cNvPr id="13" name="Rectangle 12">
            <a:extLst>
              <a:ext uri="{FF2B5EF4-FFF2-40B4-BE49-F238E27FC236}">
                <a16:creationId xmlns:a16="http://schemas.microsoft.com/office/drawing/2014/main" id="{C78EB654-ECBB-4D67-ACC1-4ED9C7B9ED48}"/>
              </a:ext>
            </a:extLst>
          </p:cNvPr>
          <p:cNvSpPr/>
          <p:nvPr/>
        </p:nvSpPr>
        <p:spPr>
          <a:xfrm>
            <a:off x="1330168" y="5086151"/>
            <a:ext cx="3130627" cy="775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Does the desludging system available required transport capacity and / or transfer stations?</a:t>
            </a:r>
            <a:endParaRPr lang="en-US" sz="1400" dirty="0"/>
          </a:p>
        </p:txBody>
      </p:sp>
      <p:sp>
        <p:nvSpPr>
          <p:cNvPr id="14" name="Rectangle 13">
            <a:extLst>
              <a:ext uri="{FF2B5EF4-FFF2-40B4-BE49-F238E27FC236}">
                <a16:creationId xmlns:a16="http://schemas.microsoft.com/office/drawing/2014/main" id="{B2CB7645-64E3-49DD-A748-1E66C8C4393C}"/>
              </a:ext>
            </a:extLst>
          </p:cNvPr>
          <p:cNvSpPr/>
          <p:nvPr/>
        </p:nvSpPr>
        <p:spPr>
          <a:xfrm>
            <a:off x="5083615" y="2947643"/>
            <a:ext cx="6776936" cy="6176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What are the local hydrogeological conditions and contamination risks? Are there local standards that need to be adhered to? Which treatment parameters (BOD, COD, E-Coli, N, P, pH, need to be monitored and treatment standard met?</a:t>
            </a:r>
            <a:endParaRPr lang="en-US" sz="1400" dirty="0"/>
          </a:p>
        </p:txBody>
      </p:sp>
      <p:sp>
        <p:nvSpPr>
          <p:cNvPr id="15" name="Rectangle 14">
            <a:extLst>
              <a:ext uri="{FF2B5EF4-FFF2-40B4-BE49-F238E27FC236}">
                <a16:creationId xmlns:a16="http://schemas.microsoft.com/office/drawing/2014/main" id="{416C1A5A-E917-4DD7-88B3-F58A1C002533}"/>
              </a:ext>
            </a:extLst>
          </p:cNvPr>
          <p:cNvSpPr/>
          <p:nvPr/>
        </p:nvSpPr>
        <p:spPr>
          <a:xfrm>
            <a:off x="5083615" y="3665542"/>
            <a:ext cx="6776935" cy="29896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Will construction licence and environmental survey be required?</a:t>
            </a:r>
            <a:endParaRPr lang="en-US" sz="1400" dirty="0"/>
          </a:p>
        </p:txBody>
      </p:sp>
      <p:sp>
        <p:nvSpPr>
          <p:cNvPr id="16" name="Rectangle 15">
            <a:extLst>
              <a:ext uri="{FF2B5EF4-FFF2-40B4-BE49-F238E27FC236}">
                <a16:creationId xmlns:a16="http://schemas.microsoft.com/office/drawing/2014/main" id="{A2A8614A-C961-4874-8794-673502F3D883}"/>
              </a:ext>
            </a:extLst>
          </p:cNvPr>
          <p:cNvSpPr/>
          <p:nvPr/>
        </p:nvSpPr>
        <p:spPr>
          <a:xfrm>
            <a:off x="5083615" y="2492633"/>
            <a:ext cx="6776936" cy="345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Is there an existing treatment facility and how far from the area of intervention?</a:t>
            </a:r>
            <a:endParaRPr lang="en-US" sz="1400" dirty="0"/>
          </a:p>
        </p:txBody>
      </p:sp>
      <p:sp>
        <p:nvSpPr>
          <p:cNvPr id="17" name="Rectangle 16">
            <a:extLst>
              <a:ext uri="{FF2B5EF4-FFF2-40B4-BE49-F238E27FC236}">
                <a16:creationId xmlns:a16="http://schemas.microsoft.com/office/drawing/2014/main" id="{FBF033FF-F02A-44BB-AF54-29B17F94ABB3}"/>
              </a:ext>
            </a:extLst>
          </p:cNvPr>
          <p:cNvSpPr/>
          <p:nvPr/>
        </p:nvSpPr>
        <p:spPr>
          <a:xfrm>
            <a:off x="5083615" y="4082639"/>
            <a:ext cx="6776935" cy="4871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Is there land available for building a centralised / semi-centralised treatment plant onsite or offsite and with which surface?</a:t>
            </a:r>
            <a:endParaRPr lang="en-US" sz="1400" dirty="0"/>
          </a:p>
        </p:txBody>
      </p:sp>
      <p:sp>
        <p:nvSpPr>
          <p:cNvPr id="18" name="Rectangle 17">
            <a:extLst>
              <a:ext uri="{FF2B5EF4-FFF2-40B4-BE49-F238E27FC236}">
                <a16:creationId xmlns:a16="http://schemas.microsoft.com/office/drawing/2014/main" id="{0B0A3012-4EC2-42F9-8ACF-3594C16000B1}"/>
              </a:ext>
            </a:extLst>
          </p:cNvPr>
          <p:cNvSpPr/>
          <p:nvPr/>
        </p:nvSpPr>
        <p:spPr>
          <a:xfrm>
            <a:off x="5083615" y="4709392"/>
            <a:ext cx="6776937" cy="4064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What is the topography like and where can effluent be discharged?  Does this location impose additional treatment requirement for the effluent?</a:t>
            </a:r>
            <a:endParaRPr lang="en-US" sz="1400" dirty="0"/>
          </a:p>
        </p:txBody>
      </p:sp>
      <p:sp>
        <p:nvSpPr>
          <p:cNvPr id="19" name="Rectangle 18">
            <a:extLst>
              <a:ext uri="{FF2B5EF4-FFF2-40B4-BE49-F238E27FC236}">
                <a16:creationId xmlns:a16="http://schemas.microsoft.com/office/drawing/2014/main" id="{644A0A28-C87B-4891-855C-417AB323D3AA}"/>
              </a:ext>
            </a:extLst>
          </p:cNvPr>
          <p:cNvSpPr/>
          <p:nvPr/>
        </p:nvSpPr>
        <p:spPr>
          <a:xfrm>
            <a:off x="5083615" y="6034673"/>
            <a:ext cx="6776940" cy="4064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Is there a market for faecal sludge treatment output, </a:t>
            </a:r>
            <a:r>
              <a:rPr lang="en-GB" sz="1400" dirty="0" err="1"/>
              <a:t>i.e</a:t>
            </a:r>
            <a:r>
              <a:rPr lang="en-GB" sz="1400" dirty="0"/>
              <a:t> fuel briquette, gas, dry sludge, compost, slurry from </a:t>
            </a:r>
            <a:r>
              <a:rPr lang="en-GB" sz="1400" dirty="0" err="1"/>
              <a:t>biodigestor</a:t>
            </a:r>
            <a:r>
              <a:rPr lang="en-GB" sz="1400" dirty="0"/>
              <a:t>, biomass?</a:t>
            </a:r>
            <a:endParaRPr lang="en-US" sz="1400" dirty="0"/>
          </a:p>
        </p:txBody>
      </p:sp>
      <p:sp>
        <p:nvSpPr>
          <p:cNvPr id="20" name="Rectangle 19">
            <a:extLst>
              <a:ext uri="{FF2B5EF4-FFF2-40B4-BE49-F238E27FC236}">
                <a16:creationId xmlns:a16="http://schemas.microsoft.com/office/drawing/2014/main" id="{035D9680-C103-4443-A54A-EBFAC542BE02}"/>
              </a:ext>
            </a:extLst>
          </p:cNvPr>
          <p:cNvSpPr/>
          <p:nvPr/>
        </p:nvSpPr>
        <p:spPr>
          <a:xfrm>
            <a:off x="5083618" y="5255405"/>
            <a:ext cx="6776937" cy="6466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Is several decentralised treatment stations more efficient than one centralised / semi-centralised treatment plant (in term of CAPEX / OPEX, speed of construction, long term sustainability or integration with local sanitation plan)?</a:t>
            </a:r>
            <a:endParaRPr lang="en-US" sz="1400" dirty="0"/>
          </a:p>
        </p:txBody>
      </p:sp>
      <p:sp>
        <p:nvSpPr>
          <p:cNvPr id="21" name="Rectangle 20">
            <a:hlinkClick r:id="rId2" action="ppaction://hlinksldjump"/>
            <a:extLst>
              <a:ext uri="{FF2B5EF4-FFF2-40B4-BE49-F238E27FC236}">
                <a16:creationId xmlns:a16="http://schemas.microsoft.com/office/drawing/2014/main" id="{B5A9269A-C2E9-4891-8254-D8ADB4F304D1}"/>
              </a:ext>
            </a:extLst>
          </p:cNvPr>
          <p:cNvSpPr/>
          <p:nvPr/>
        </p:nvSpPr>
        <p:spPr>
          <a:xfrm>
            <a:off x="0" y="266538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22" name="Rectangle 21">
            <a:hlinkClick r:id="rId3" action="ppaction://hlinksldjump"/>
            <a:extLst>
              <a:ext uri="{FF2B5EF4-FFF2-40B4-BE49-F238E27FC236}">
                <a16:creationId xmlns:a16="http://schemas.microsoft.com/office/drawing/2014/main" id="{98C407A7-D70D-4E45-9A45-7B61CAA9D546}"/>
              </a:ext>
            </a:extLst>
          </p:cNvPr>
          <p:cNvSpPr/>
          <p:nvPr/>
        </p:nvSpPr>
        <p:spPr>
          <a:xfrm>
            <a:off x="-2" y="3003191"/>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23" name="Rectangle 22">
            <a:hlinkClick r:id="rId4" action="ppaction://hlinksldjump"/>
            <a:extLst>
              <a:ext uri="{FF2B5EF4-FFF2-40B4-BE49-F238E27FC236}">
                <a16:creationId xmlns:a16="http://schemas.microsoft.com/office/drawing/2014/main" id="{1EC71345-161C-4454-BF13-0AEB37F7F215}"/>
              </a:ext>
            </a:extLst>
          </p:cNvPr>
          <p:cNvSpPr/>
          <p:nvPr/>
        </p:nvSpPr>
        <p:spPr>
          <a:xfrm>
            <a:off x="-2" y="380274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4" name="Rectangle 23">
            <a:hlinkClick r:id="rId5" action="ppaction://hlinksldjump"/>
            <a:extLst>
              <a:ext uri="{FF2B5EF4-FFF2-40B4-BE49-F238E27FC236}">
                <a16:creationId xmlns:a16="http://schemas.microsoft.com/office/drawing/2014/main" id="{7C6BD3B4-65FB-45F1-B2DF-E4CB57E7596A}"/>
              </a:ext>
            </a:extLst>
          </p:cNvPr>
          <p:cNvSpPr/>
          <p:nvPr/>
        </p:nvSpPr>
        <p:spPr>
          <a:xfrm>
            <a:off x="0" y="4506777"/>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5" name="Rectangle 24">
            <a:hlinkClick r:id="rId6" action="ppaction://hlinksldjump"/>
            <a:extLst>
              <a:ext uri="{FF2B5EF4-FFF2-40B4-BE49-F238E27FC236}">
                <a16:creationId xmlns:a16="http://schemas.microsoft.com/office/drawing/2014/main" id="{EC6E555D-4E1A-424F-A5FA-07AAC5D98830}"/>
              </a:ext>
            </a:extLst>
          </p:cNvPr>
          <p:cNvSpPr/>
          <p:nvPr/>
        </p:nvSpPr>
        <p:spPr>
          <a:xfrm>
            <a:off x="-2" y="5126598"/>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6" name="Rectangle 25">
            <a:hlinkClick r:id="rId7" action="ppaction://hlinksldjump"/>
            <a:extLst>
              <a:ext uri="{FF2B5EF4-FFF2-40B4-BE49-F238E27FC236}">
                <a16:creationId xmlns:a16="http://schemas.microsoft.com/office/drawing/2014/main" id="{A7F5D280-E7B4-4A67-B285-10352C3D92BD}"/>
              </a:ext>
            </a:extLst>
          </p:cNvPr>
          <p:cNvSpPr/>
          <p:nvPr/>
        </p:nvSpPr>
        <p:spPr>
          <a:xfrm>
            <a:off x="-2" y="5676766"/>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27" name="Rectangle 26">
            <a:hlinkClick r:id="rId8" action="ppaction://hlinksldjump"/>
            <a:extLst>
              <a:ext uri="{FF2B5EF4-FFF2-40B4-BE49-F238E27FC236}">
                <a16:creationId xmlns:a16="http://schemas.microsoft.com/office/drawing/2014/main" id="{5D30D891-6A14-4E64-B3D6-299C7C80C511}"/>
              </a:ext>
            </a:extLst>
          </p:cNvPr>
          <p:cNvSpPr/>
          <p:nvPr/>
        </p:nvSpPr>
        <p:spPr>
          <a:xfrm>
            <a:off x="-2" y="341060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28" name="Rectangle 27">
            <a:hlinkClick r:id="rId9" action="ppaction://hlinksldjump"/>
            <a:extLst>
              <a:ext uri="{FF2B5EF4-FFF2-40B4-BE49-F238E27FC236}">
                <a16:creationId xmlns:a16="http://schemas.microsoft.com/office/drawing/2014/main" id="{37CBA824-DFD5-478F-8703-1349F6B62D9E}"/>
              </a:ext>
            </a:extLst>
          </p:cNvPr>
          <p:cNvSpPr/>
          <p:nvPr/>
        </p:nvSpPr>
        <p:spPr>
          <a:xfrm>
            <a:off x="0" y="4110540"/>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9" name="Rectangle 28">
            <a:hlinkClick r:id="rId10" action="ppaction://hlinksldjump"/>
            <a:extLst>
              <a:ext uri="{FF2B5EF4-FFF2-40B4-BE49-F238E27FC236}">
                <a16:creationId xmlns:a16="http://schemas.microsoft.com/office/drawing/2014/main" id="{FC99DC17-5619-41AD-97B9-6A3291432CC9}"/>
              </a:ext>
            </a:extLst>
          </p:cNvPr>
          <p:cNvSpPr/>
          <p:nvPr/>
        </p:nvSpPr>
        <p:spPr>
          <a:xfrm>
            <a:off x="-2" y="4816721"/>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30" name="Rectangle 29">
            <a:hlinkClick r:id="rId11" action="ppaction://hlinksldjump"/>
            <a:extLst>
              <a:ext uri="{FF2B5EF4-FFF2-40B4-BE49-F238E27FC236}">
                <a16:creationId xmlns:a16="http://schemas.microsoft.com/office/drawing/2014/main" id="{FC6BDA8E-C31B-483E-8377-3BACFF5293DF}"/>
              </a:ext>
            </a:extLst>
          </p:cNvPr>
          <p:cNvSpPr/>
          <p:nvPr/>
        </p:nvSpPr>
        <p:spPr>
          <a:xfrm>
            <a:off x="-2" y="5342493"/>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31" name="Rectangle 30">
            <a:hlinkClick r:id="rId12" action="ppaction://hlinksldjump"/>
            <a:extLst>
              <a:ext uri="{FF2B5EF4-FFF2-40B4-BE49-F238E27FC236}">
                <a16:creationId xmlns:a16="http://schemas.microsoft.com/office/drawing/2014/main" id="{3F615754-42B1-4C17-B320-F139B14EC461}"/>
              </a:ext>
            </a:extLst>
          </p:cNvPr>
          <p:cNvSpPr/>
          <p:nvPr/>
        </p:nvSpPr>
        <p:spPr>
          <a:xfrm>
            <a:off x="-2" y="2017330"/>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32" name="Rectangle 31">
            <a:hlinkClick r:id="rId13" action="ppaction://hlinksldjump"/>
            <a:extLst>
              <a:ext uri="{FF2B5EF4-FFF2-40B4-BE49-F238E27FC236}">
                <a16:creationId xmlns:a16="http://schemas.microsoft.com/office/drawing/2014/main" id="{0ED48A98-F67D-406E-BC77-837A19A0DE9E}"/>
              </a:ext>
            </a:extLst>
          </p:cNvPr>
          <p:cNvSpPr/>
          <p:nvPr/>
        </p:nvSpPr>
        <p:spPr>
          <a:xfrm>
            <a:off x="-1" y="1714751"/>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33" name="Rectangle 32">
            <a:extLst>
              <a:ext uri="{FF2B5EF4-FFF2-40B4-BE49-F238E27FC236}">
                <a16:creationId xmlns:a16="http://schemas.microsoft.com/office/drawing/2014/main" id="{4AE1C9E4-0E30-49E5-BB0C-88E6EAD4879A}"/>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34" name="Rectangle 33">
            <a:hlinkClick r:id="rId14" action="ppaction://hlinksldjump"/>
            <a:extLst>
              <a:ext uri="{FF2B5EF4-FFF2-40B4-BE49-F238E27FC236}">
                <a16:creationId xmlns:a16="http://schemas.microsoft.com/office/drawing/2014/main" id="{BAB35EB7-D1C3-4585-8E3D-2BFCBD29B611}"/>
              </a:ext>
            </a:extLst>
          </p:cNvPr>
          <p:cNvSpPr/>
          <p:nvPr/>
        </p:nvSpPr>
        <p:spPr>
          <a:xfrm>
            <a:off x="-3" y="2391777"/>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35" name="Rectangle 34">
            <a:hlinkClick r:id="rId15" action="ppaction://hlinksldjump"/>
            <a:extLst>
              <a:ext uri="{FF2B5EF4-FFF2-40B4-BE49-F238E27FC236}">
                <a16:creationId xmlns:a16="http://schemas.microsoft.com/office/drawing/2014/main" id="{1506C92B-4895-47F3-9894-389970514D2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36" name="Rectangle 35">
            <a:extLst>
              <a:ext uri="{FF2B5EF4-FFF2-40B4-BE49-F238E27FC236}">
                <a16:creationId xmlns:a16="http://schemas.microsoft.com/office/drawing/2014/main" id="{578E510D-DD71-4431-9953-9DE227DB93C4}"/>
              </a:ext>
            </a:extLst>
          </p:cNvPr>
          <p:cNvSpPr/>
          <p:nvPr/>
        </p:nvSpPr>
        <p:spPr>
          <a:xfrm>
            <a:off x="103367" y="86217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Decision tree</a:t>
            </a:r>
            <a:endParaRPr lang="en-US" sz="900" dirty="0">
              <a:solidFill>
                <a:schemeClr val="tx1"/>
              </a:solidFill>
            </a:endParaRPr>
          </a:p>
        </p:txBody>
      </p:sp>
      <p:sp>
        <p:nvSpPr>
          <p:cNvPr id="37" name="Rectangle 36">
            <a:hlinkClick r:id="rId16" action="ppaction://hlinksldjump"/>
            <a:extLst>
              <a:ext uri="{FF2B5EF4-FFF2-40B4-BE49-F238E27FC236}">
                <a16:creationId xmlns:a16="http://schemas.microsoft.com/office/drawing/2014/main" id="{AF546821-CFC3-4B03-BB6A-FF3F6B5F6E78}"/>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38" name="Rectangle 37">
            <a:hlinkClick r:id="rId17" action="ppaction://hlinksldjump"/>
            <a:extLst>
              <a:ext uri="{FF2B5EF4-FFF2-40B4-BE49-F238E27FC236}">
                <a16:creationId xmlns:a16="http://schemas.microsoft.com/office/drawing/2014/main" id="{101C02B2-0B83-475C-8CA1-4466C1720704}"/>
              </a:ext>
            </a:extLst>
          </p:cNvPr>
          <p:cNvSpPr/>
          <p:nvPr/>
        </p:nvSpPr>
        <p:spPr>
          <a:xfrm>
            <a:off x="0" y="609332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9" name="Rectangle 38">
            <a:hlinkClick r:id="rId18" action="ppaction://hlinksldjump"/>
            <a:extLst>
              <a:ext uri="{FF2B5EF4-FFF2-40B4-BE49-F238E27FC236}">
                <a16:creationId xmlns:a16="http://schemas.microsoft.com/office/drawing/2014/main" id="{6DEAE756-71BC-4D9E-A0FA-62893A9FD8AD}"/>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40" name="Rectangle 39">
            <a:hlinkClick r:id="rId19" action="ppaction://hlinksldjump"/>
            <a:extLst>
              <a:ext uri="{FF2B5EF4-FFF2-40B4-BE49-F238E27FC236}">
                <a16:creationId xmlns:a16="http://schemas.microsoft.com/office/drawing/2014/main" id="{B8D8F5A5-4043-44D4-AF08-8053CFF5A3A0}"/>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42" name="Rectangle 41">
            <a:hlinkClick r:id="rId20" action="ppaction://hlinksldjump"/>
            <a:extLst>
              <a:ext uri="{FF2B5EF4-FFF2-40B4-BE49-F238E27FC236}">
                <a16:creationId xmlns:a16="http://schemas.microsoft.com/office/drawing/2014/main" id="{EB0CA194-B8AD-43F4-A08E-53BF0746C700}"/>
              </a:ext>
            </a:extLst>
          </p:cNvPr>
          <p:cNvSpPr/>
          <p:nvPr/>
        </p:nvSpPr>
        <p:spPr>
          <a:xfrm>
            <a:off x="102172" y="1036862"/>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Design spec</a:t>
            </a:r>
            <a:endParaRPr lang="en-US" sz="900" dirty="0"/>
          </a:p>
        </p:txBody>
      </p:sp>
      <p:sp>
        <p:nvSpPr>
          <p:cNvPr id="43" name="Rectangle 42">
            <a:hlinkClick r:id="rId21" action="ppaction://hlinksldjump"/>
            <a:extLst>
              <a:ext uri="{FF2B5EF4-FFF2-40B4-BE49-F238E27FC236}">
                <a16:creationId xmlns:a16="http://schemas.microsoft.com/office/drawing/2014/main" id="{13FF22F6-0413-4F21-817C-151FFACFB52C}"/>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
        <p:nvSpPr>
          <p:cNvPr id="44" name="Rectangle 43">
            <a:extLst>
              <a:ext uri="{FF2B5EF4-FFF2-40B4-BE49-F238E27FC236}">
                <a16:creationId xmlns:a16="http://schemas.microsoft.com/office/drawing/2014/main" id="{CAF2C9DF-D7C6-4F4D-8A7A-5BBEECBADEA7}"/>
              </a:ext>
            </a:extLst>
          </p:cNvPr>
          <p:cNvSpPr/>
          <p:nvPr/>
        </p:nvSpPr>
        <p:spPr>
          <a:xfrm>
            <a:off x="5083615" y="2039496"/>
            <a:ext cx="6776929" cy="3331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What is the level of technical expertise available?  </a:t>
            </a:r>
            <a:endParaRPr lang="en-US" sz="1400" dirty="0"/>
          </a:p>
        </p:txBody>
      </p:sp>
    </p:spTree>
    <p:extLst>
      <p:ext uri="{BB962C8B-B14F-4D97-AF65-F5344CB8AC3E}">
        <p14:creationId xmlns:p14="http://schemas.microsoft.com/office/powerpoint/2010/main" val="30900743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CDC69600-362B-4D6C-BA29-B811D1A9D0BA}"/>
              </a:ext>
            </a:extLst>
          </p:cNvPr>
          <p:cNvSpPr/>
          <p:nvPr/>
        </p:nvSpPr>
        <p:spPr>
          <a:xfrm>
            <a:off x="119270" y="3270261"/>
            <a:ext cx="1008490" cy="184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Privacy screen</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C5677337-0D9E-4396-9E09-72FCDA99F6CD}"/>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3B6A44DB-A8CB-4358-A774-291AA627D05E}"/>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5" name="Rectangle 24">
            <a:hlinkClick r:id="rId18" action="ppaction://hlinksldjump"/>
            <a:extLst>
              <a:ext uri="{FF2B5EF4-FFF2-40B4-BE49-F238E27FC236}">
                <a16:creationId xmlns:a16="http://schemas.microsoft.com/office/drawing/2014/main" id="{D2298532-F934-4A0F-B4B9-5AC390BA87C8}"/>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7" name="Rectangle 26">
            <a:hlinkClick r:id="rId19" action="ppaction://hlinksldjump"/>
            <a:extLst>
              <a:ext uri="{FF2B5EF4-FFF2-40B4-BE49-F238E27FC236}">
                <a16:creationId xmlns:a16="http://schemas.microsoft.com/office/drawing/2014/main" id="{E0617E37-5428-45BD-8781-B0F4D77E507D}"/>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0" action="ppaction://hlinksldjump"/>
            <a:extLst>
              <a:ext uri="{FF2B5EF4-FFF2-40B4-BE49-F238E27FC236}">
                <a16:creationId xmlns:a16="http://schemas.microsoft.com/office/drawing/2014/main" id="{BAE296BA-C661-4A91-B223-3BF48635F4E4}"/>
              </a:ext>
            </a:extLst>
          </p:cNvPr>
          <p:cNvSpPr/>
          <p:nvPr/>
        </p:nvSpPr>
        <p:spPr>
          <a:xfrm>
            <a:off x="-6"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1" action="ppaction://hlinksldjump"/>
            <a:extLst>
              <a:ext uri="{FF2B5EF4-FFF2-40B4-BE49-F238E27FC236}">
                <a16:creationId xmlns:a16="http://schemas.microsoft.com/office/drawing/2014/main" id="{F6D3F020-AACF-4C63-95AA-F6729A9E312D}"/>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0" name="Rectangle 29">
            <a:hlinkClick r:id="rId22" action="ppaction://hlinksldjump"/>
            <a:extLst>
              <a:ext uri="{FF2B5EF4-FFF2-40B4-BE49-F238E27FC236}">
                <a16:creationId xmlns:a16="http://schemas.microsoft.com/office/drawing/2014/main" id="{949349AC-BFB6-481B-B233-92BC2C3BB7A2}"/>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1" name="Parallelogram 51">
            <a:extLst>
              <a:ext uri="{FF2B5EF4-FFF2-40B4-BE49-F238E27FC236}">
                <a16:creationId xmlns:a16="http://schemas.microsoft.com/office/drawing/2014/main" id="{65E11E92-CF56-4619-AD99-CCA8B6C2863F}"/>
              </a:ext>
            </a:extLst>
          </p:cNvPr>
          <p:cNvSpPr/>
          <p:nvPr/>
        </p:nvSpPr>
        <p:spPr>
          <a:xfrm rot="1262711" flipH="1" flipV="1">
            <a:off x="9646624" y="1585068"/>
            <a:ext cx="2844048" cy="1142768"/>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389887 w 3373515"/>
              <a:gd name="connsiteY0" fmla="*/ 205579 h 205579"/>
              <a:gd name="connsiteX1" fmla="*/ 0 w 3373515"/>
              <a:gd name="connsiteY1" fmla="*/ 0 h 205579"/>
              <a:gd name="connsiteX2" fmla="*/ 3003419 w 3373515"/>
              <a:gd name="connsiteY2" fmla="*/ 2411 h 205579"/>
              <a:gd name="connsiteX3" fmla="*/ 3373515 w 3373515"/>
              <a:gd name="connsiteY3" fmla="*/ 191785 h 205579"/>
              <a:gd name="connsiteX4" fmla="*/ 389887 w 3373515"/>
              <a:gd name="connsiteY4" fmla="*/ 205579 h 205579"/>
              <a:gd name="connsiteX0" fmla="*/ 399810 w 3383438"/>
              <a:gd name="connsiteY0" fmla="*/ 204823 h 204823"/>
              <a:gd name="connsiteX1" fmla="*/ 0 w 3383438"/>
              <a:gd name="connsiteY1" fmla="*/ 0 h 204823"/>
              <a:gd name="connsiteX2" fmla="*/ 3013342 w 3383438"/>
              <a:gd name="connsiteY2" fmla="*/ 1655 h 204823"/>
              <a:gd name="connsiteX3" fmla="*/ 3383438 w 3383438"/>
              <a:gd name="connsiteY3" fmla="*/ 191029 h 204823"/>
              <a:gd name="connsiteX4" fmla="*/ 399810 w 3383438"/>
              <a:gd name="connsiteY4" fmla="*/ 204823 h 204823"/>
              <a:gd name="connsiteX0" fmla="*/ 442519 w 3383438"/>
              <a:gd name="connsiteY0" fmla="*/ 204312 h 204312"/>
              <a:gd name="connsiteX1" fmla="*/ 0 w 3383438"/>
              <a:gd name="connsiteY1" fmla="*/ 0 h 204312"/>
              <a:gd name="connsiteX2" fmla="*/ 3013342 w 3383438"/>
              <a:gd name="connsiteY2" fmla="*/ 1655 h 204312"/>
              <a:gd name="connsiteX3" fmla="*/ 3383438 w 3383438"/>
              <a:gd name="connsiteY3" fmla="*/ 191029 h 204312"/>
              <a:gd name="connsiteX4" fmla="*/ 442519 w 3383438"/>
              <a:gd name="connsiteY4" fmla="*/ 204312 h 204312"/>
              <a:gd name="connsiteX0" fmla="*/ 442519 w 3383438"/>
              <a:gd name="connsiteY0" fmla="*/ 206266 h 206266"/>
              <a:gd name="connsiteX1" fmla="*/ 0 w 3383438"/>
              <a:gd name="connsiteY1" fmla="*/ 1954 h 206266"/>
              <a:gd name="connsiteX2" fmla="*/ 2944645 w 3383438"/>
              <a:gd name="connsiteY2" fmla="*/ 0 h 206266"/>
              <a:gd name="connsiteX3" fmla="*/ 3383438 w 3383438"/>
              <a:gd name="connsiteY3" fmla="*/ 192983 h 206266"/>
              <a:gd name="connsiteX4" fmla="*/ 442519 w 3383438"/>
              <a:gd name="connsiteY4" fmla="*/ 206266 h 206266"/>
              <a:gd name="connsiteX0" fmla="*/ 442519 w 3344797"/>
              <a:gd name="connsiteY0" fmla="*/ 206266 h 206266"/>
              <a:gd name="connsiteX1" fmla="*/ 0 w 3344797"/>
              <a:gd name="connsiteY1" fmla="*/ 1954 h 206266"/>
              <a:gd name="connsiteX2" fmla="*/ 2944645 w 3344797"/>
              <a:gd name="connsiteY2" fmla="*/ 0 h 206266"/>
              <a:gd name="connsiteX3" fmla="*/ 3344797 w 3344797"/>
              <a:gd name="connsiteY3" fmla="*/ 193808 h 206266"/>
              <a:gd name="connsiteX4" fmla="*/ 442519 w 3344797"/>
              <a:gd name="connsiteY4" fmla="*/ 206266 h 206266"/>
              <a:gd name="connsiteX0" fmla="*/ 442519 w 3344797"/>
              <a:gd name="connsiteY0" fmla="*/ 204312 h 204312"/>
              <a:gd name="connsiteX1" fmla="*/ 0 w 3344797"/>
              <a:gd name="connsiteY1" fmla="*/ 0 h 204312"/>
              <a:gd name="connsiteX2" fmla="*/ 2906241 w 3344797"/>
              <a:gd name="connsiteY2" fmla="*/ 11156 h 204312"/>
              <a:gd name="connsiteX3" fmla="*/ 3344797 w 3344797"/>
              <a:gd name="connsiteY3" fmla="*/ 191854 h 204312"/>
              <a:gd name="connsiteX4" fmla="*/ 442519 w 3344797"/>
              <a:gd name="connsiteY4" fmla="*/ 204312 h 204312"/>
              <a:gd name="connsiteX0" fmla="*/ 442519 w 3307963"/>
              <a:gd name="connsiteY0" fmla="*/ 204312 h 204312"/>
              <a:gd name="connsiteX1" fmla="*/ 0 w 3307963"/>
              <a:gd name="connsiteY1" fmla="*/ 0 h 204312"/>
              <a:gd name="connsiteX2" fmla="*/ 2906241 w 3307963"/>
              <a:gd name="connsiteY2" fmla="*/ 11156 h 204312"/>
              <a:gd name="connsiteX3" fmla="*/ 3307963 w 3307963"/>
              <a:gd name="connsiteY3" fmla="*/ 191973 h 204312"/>
              <a:gd name="connsiteX4" fmla="*/ 442519 w 3307963"/>
              <a:gd name="connsiteY4" fmla="*/ 204312 h 204312"/>
              <a:gd name="connsiteX0" fmla="*/ 405675 w 3307963"/>
              <a:gd name="connsiteY0" fmla="*/ 206318 h 206318"/>
              <a:gd name="connsiteX1" fmla="*/ 0 w 3307963"/>
              <a:gd name="connsiteY1" fmla="*/ 0 h 206318"/>
              <a:gd name="connsiteX2" fmla="*/ 2906241 w 3307963"/>
              <a:gd name="connsiteY2" fmla="*/ 11156 h 206318"/>
              <a:gd name="connsiteX3" fmla="*/ 3307963 w 3307963"/>
              <a:gd name="connsiteY3" fmla="*/ 191973 h 206318"/>
              <a:gd name="connsiteX4" fmla="*/ 405675 w 3307963"/>
              <a:gd name="connsiteY4" fmla="*/ 206318 h 206318"/>
              <a:gd name="connsiteX0" fmla="*/ 426732 w 3329020"/>
              <a:gd name="connsiteY0" fmla="*/ 209901 h 209901"/>
              <a:gd name="connsiteX1" fmla="*/ 0 w 3329020"/>
              <a:gd name="connsiteY1" fmla="*/ 0 h 209901"/>
              <a:gd name="connsiteX2" fmla="*/ 2927298 w 3329020"/>
              <a:gd name="connsiteY2" fmla="*/ 14739 h 209901"/>
              <a:gd name="connsiteX3" fmla="*/ 3329020 w 3329020"/>
              <a:gd name="connsiteY3" fmla="*/ 195556 h 209901"/>
              <a:gd name="connsiteX4" fmla="*/ 426732 w 3329020"/>
              <a:gd name="connsiteY4" fmla="*/ 209901 h 209901"/>
              <a:gd name="connsiteX0" fmla="*/ 425814 w 3328102"/>
              <a:gd name="connsiteY0" fmla="*/ 206147 h 206147"/>
              <a:gd name="connsiteX1" fmla="*/ 0 w 3328102"/>
              <a:gd name="connsiteY1" fmla="*/ 0 h 206147"/>
              <a:gd name="connsiteX2" fmla="*/ 2926380 w 3328102"/>
              <a:gd name="connsiteY2" fmla="*/ 10985 h 206147"/>
              <a:gd name="connsiteX3" fmla="*/ 3328102 w 3328102"/>
              <a:gd name="connsiteY3" fmla="*/ 191802 h 206147"/>
              <a:gd name="connsiteX4" fmla="*/ 425814 w 3328102"/>
              <a:gd name="connsiteY4" fmla="*/ 206147 h 206147"/>
              <a:gd name="connsiteX0" fmla="*/ 425814 w 2926380"/>
              <a:gd name="connsiteY0" fmla="*/ 206147 h 206147"/>
              <a:gd name="connsiteX1" fmla="*/ 0 w 2926380"/>
              <a:gd name="connsiteY1" fmla="*/ 0 h 206147"/>
              <a:gd name="connsiteX2" fmla="*/ 2926380 w 2926380"/>
              <a:gd name="connsiteY2" fmla="*/ 10985 h 206147"/>
              <a:gd name="connsiteX3" fmla="*/ 2840869 w 2926380"/>
              <a:gd name="connsiteY3" fmla="*/ 192369 h 206147"/>
              <a:gd name="connsiteX4" fmla="*/ 425814 w 2926380"/>
              <a:gd name="connsiteY4" fmla="*/ 206147 h 206147"/>
              <a:gd name="connsiteX0" fmla="*/ 425814 w 2840869"/>
              <a:gd name="connsiteY0" fmla="*/ 206147 h 206147"/>
              <a:gd name="connsiteX1" fmla="*/ 0 w 2840869"/>
              <a:gd name="connsiteY1" fmla="*/ 0 h 206147"/>
              <a:gd name="connsiteX2" fmla="*/ 2340734 w 2840869"/>
              <a:gd name="connsiteY2" fmla="*/ 5240 h 206147"/>
              <a:gd name="connsiteX3" fmla="*/ 2840869 w 2840869"/>
              <a:gd name="connsiteY3" fmla="*/ 192369 h 206147"/>
              <a:gd name="connsiteX4" fmla="*/ 425814 w 2840869"/>
              <a:gd name="connsiteY4" fmla="*/ 206147 h 206147"/>
              <a:gd name="connsiteX0" fmla="*/ 425814 w 2705845"/>
              <a:gd name="connsiteY0" fmla="*/ 206147 h 206147"/>
              <a:gd name="connsiteX1" fmla="*/ 0 w 2705845"/>
              <a:gd name="connsiteY1" fmla="*/ 0 h 206147"/>
              <a:gd name="connsiteX2" fmla="*/ 2340734 w 2705845"/>
              <a:gd name="connsiteY2" fmla="*/ 5240 h 206147"/>
              <a:gd name="connsiteX3" fmla="*/ 2705845 w 2705845"/>
              <a:gd name="connsiteY3" fmla="*/ 193141 h 206147"/>
              <a:gd name="connsiteX4" fmla="*/ 425814 w 2705845"/>
              <a:gd name="connsiteY4" fmla="*/ 206147 h 206147"/>
              <a:gd name="connsiteX0" fmla="*/ 425814 w 2705845"/>
              <a:gd name="connsiteY0" fmla="*/ 206147 h 206147"/>
              <a:gd name="connsiteX1" fmla="*/ 0 w 2705845"/>
              <a:gd name="connsiteY1" fmla="*/ 0 h 206147"/>
              <a:gd name="connsiteX2" fmla="*/ 2300223 w 2705845"/>
              <a:gd name="connsiteY2" fmla="*/ 506 h 206147"/>
              <a:gd name="connsiteX3" fmla="*/ 2705845 w 2705845"/>
              <a:gd name="connsiteY3" fmla="*/ 193141 h 206147"/>
              <a:gd name="connsiteX4" fmla="*/ 425814 w 2705845"/>
              <a:gd name="connsiteY4" fmla="*/ 206147 h 206147"/>
              <a:gd name="connsiteX0" fmla="*/ 425814 w 3134262"/>
              <a:gd name="connsiteY0" fmla="*/ 206147 h 206147"/>
              <a:gd name="connsiteX1" fmla="*/ 0 w 3134262"/>
              <a:gd name="connsiteY1" fmla="*/ 0 h 206147"/>
              <a:gd name="connsiteX2" fmla="*/ 2300223 w 3134262"/>
              <a:gd name="connsiteY2" fmla="*/ 506 h 206147"/>
              <a:gd name="connsiteX3" fmla="*/ 3134262 w 3134262"/>
              <a:gd name="connsiteY3" fmla="*/ 195519 h 206147"/>
              <a:gd name="connsiteX4" fmla="*/ 425814 w 3134262"/>
              <a:gd name="connsiteY4" fmla="*/ 206147 h 206147"/>
              <a:gd name="connsiteX0" fmla="*/ 425814 w 3134262"/>
              <a:gd name="connsiteY0" fmla="*/ 214696 h 214696"/>
              <a:gd name="connsiteX1" fmla="*/ 0 w 3134262"/>
              <a:gd name="connsiteY1" fmla="*/ 8549 h 214696"/>
              <a:gd name="connsiteX2" fmla="*/ 2701629 w 3134262"/>
              <a:gd name="connsiteY2" fmla="*/ 0 h 214696"/>
              <a:gd name="connsiteX3" fmla="*/ 3134262 w 3134262"/>
              <a:gd name="connsiteY3" fmla="*/ 204068 h 214696"/>
              <a:gd name="connsiteX4" fmla="*/ 425814 w 3134262"/>
              <a:gd name="connsiteY4" fmla="*/ 214696 h 214696"/>
              <a:gd name="connsiteX0" fmla="*/ 425814 w 3093739"/>
              <a:gd name="connsiteY0" fmla="*/ 214696 h 214696"/>
              <a:gd name="connsiteX1" fmla="*/ 0 w 3093739"/>
              <a:gd name="connsiteY1" fmla="*/ 8549 h 214696"/>
              <a:gd name="connsiteX2" fmla="*/ 2701629 w 3093739"/>
              <a:gd name="connsiteY2" fmla="*/ 0 h 214696"/>
              <a:gd name="connsiteX3" fmla="*/ 3093739 w 3093739"/>
              <a:gd name="connsiteY3" fmla="*/ 182780 h 214696"/>
              <a:gd name="connsiteX4" fmla="*/ 425814 w 3093739"/>
              <a:gd name="connsiteY4" fmla="*/ 214696 h 214696"/>
              <a:gd name="connsiteX0" fmla="*/ 425814 w 3012497"/>
              <a:gd name="connsiteY0" fmla="*/ 214696 h 214696"/>
              <a:gd name="connsiteX1" fmla="*/ 0 w 3012497"/>
              <a:gd name="connsiteY1" fmla="*/ 8549 h 214696"/>
              <a:gd name="connsiteX2" fmla="*/ 2701629 w 3012497"/>
              <a:gd name="connsiteY2" fmla="*/ 0 h 214696"/>
              <a:gd name="connsiteX3" fmla="*/ 3012497 w 3012497"/>
              <a:gd name="connsiteY3" fmla="*/ 184787 h 214696"/>
              <a:gd name="connsiteX4" fmla="*/ 425814 w 3012497"/>
              <a:gd name="connsiteY4" fmla="*/ 214696 h 214696"/>
              <a:gd name="connsiteX0" fmla="*/ 425814 w 3012497"/>
              <a:gd name="connsiteY0" fmla="*/ 214267 h 214267"/>
              <a:gd name="connsiteX1" fmla="*/ 0 w 3012497"/>
              <a:gd name="connsiteY1" fmla="*/ 8120 h 214267"/>
              <a:gd name="connsiteX2" fmla="*/ 2606885 w 3012497"/>
              <a:gd name="connsiteY2" fmla="*/ 0 h 214267"/>
              <a:gd name="connsiteX3" fmla="*/ 3012497 w 3012497"/>
              <a:gd name="connsiteY3" fmla="*/ 184358 h 214267"/>
              <a:gd name="connsiteX4" fmla="*/ 425814 w 3012497"/>
              <a:gd name="connsiteY4" fmla="*/ 214267 h 214267"/>
              <a:gd name="connsiteX0" fmla="*/ 425814 w 2963294"/>
              <a:gd name="connsiteY0" fmla="*/ 214267 h 214267"/>
              <a:gd name="connsiteX1" fmla="*/ 0 w 2963294"/>
              <a:gd name="connsiteY1" fmla="*/ 8120 h 214267"/>
              <a:gd name="connsiteX2" fmla="*/ 2606885 w 2963294"/>
              <a:gd name="connsiteY2" fmla="*/ 0 h 214267"/>
              <a:gd name="connsiteX3" fmla="*/ 2963294 w 2963294"/>
              <a:gd name="connsiteY3" fmla="*/ 185340 h 214267"/>
              <a:gd name="connsiteX4" fmla="*/ 425814 w 2963294"/>
              <a:gd name="connsiteY4" fmla="*/ 214267 h 214267"/>
              <a:gd name="connsiteX0" fmla="*/ 425814 w 2885637"/>
              <a:gd name="connsiteY0" fmla="*/ 214267 h 214267"/>
              <a:gd name="connsiteX1" fmla="*/ 0 w 2885637"/>
              <a:gd name="connsiteY1" fmla="*/ 8120 h 214267"/>
              <a:gd name="connsiteX2" fmla="*/ 2606885 w 2885637"/>
              <a:gd name="connsiteY2" fmla="*/ 0 h 214267"/>
              <a:gd name="connsiteX3" fmla="*/ 2885637 w 2885637"/>
              <a:gd name="connsiteY3" fmla="*/ 195235 h 214267"/>
              <a:gd name="connsiteX4" fmla="*/ 425814 w 2885637"/>
              <a:gd name="connsiteY4" fmla="*/ 214267 h 214267"/>
              <a:gd name="connsiteX0" fmla="*/ 272855 w 2885637"/>
              <a:gd name="connsiteY0" fmla="*/ 218048 h 218048"/>
              <a:gd name="connsiteX1" fmla="*/ 0 w 2885637"/>
              <a:gd name="connsiteY1" fmla="*/ 8120 h 218048"/>
              <a:gd name="connsiteX2" fmla="*/ 2606885 w 2885637"/>
              <a:gd name="connsiteY2" fmla="*/ 0 h 218048"/>
              <a:gd name="connsiteX3" fmla="*/ 2885637 w 2885637"/>
              <a:gd name="connsiteY3" fmla="*/ 195235 h 218048"/>
              <a:gd name="connsiteX4" fmla="*/ 272855 w 2885637"/>
              <a:gd name="connsiteY4" fmla="*/ 218048 h 218048"/>
              <a:gd name="connsiteX0" fmla="*/ 309472 w 2922254"/>
              <a:gd name="connsiteY0" fmla="*/ 218048 h 218048"/>
              <a:gd name="connsiteX1" fmla="*/ 0 w 2922254"/>
              <a:gd name="connsiteY1" fmla="*/ 7215 h 218048"/>
              <a:gd name="connsiteX2" fmla="*/ 2643502 w 2922254"/>
              <a:gd name="connsiteY2" fmla="*/ 0 h 218048"/>
              <a:gd name="connsiteX3" fmla="*/ 2922254 w 2922254"/>
              <a:gd name="connsiteY3" fmla="*/ 195235 h 218048"/>
              <a:gd name="connsiteX4" fmla="*/ 309472 w 2922254"/>
              <a:gd name="connsiteY4" fmla="*/ 218048 h 218048"/>
              <a:gd name="connsiteX0" fmla="*/ 309472 w 2922254"/>
              <a:gd name="connsiteY0" fmla="*/ 216159 h 216159"/>
              <a:gd name="connsiteX1" fmla="*/ 0 w 2922254"/>
              <a:gd name="connsiteY1" fmla="*/ 5326 h 216159"/>
              <a:gd name="connsiteX2" fmla="*/ 2624310 w 2922254"/>
              <a:gd name="connsiteY2" fmla="*/ 0 h 216159"/>
              <a:gd name="connsiteX3" fmla="*/ 2922254 w 2922254"/>
              <a:gd name="connsiteY3" fmla="*/ 193346 h 216159"/>
              <a:gd name="connsiteX4" fmla="*/ 309472 w 2922254"/>
              <a:gd name="connsiteY4" fmla="*/ 216159 h 216159"/>
              <a:gd name="connsiteX0" fmla="*/ 309472 w 2903061"/>
              <a:gd name="connsiteY0" fmla="*/ 216159 h 216159"/>
              <a:gd name="connsiteX1" fmla="*/ 0 w 2903061"/>
              <a:gd name="connsiteY1" fmla="*/ 5326 h 216159"/>
              <a:gd name="connsiteX2" fmla="*/ 2624310 w 2903061"/>
              <a:gd name="connsiteY2" fmla="*/ 0 h 216159"/>
              <a:gd name="connsiteX3" fmla="*/ 2903061 w 2903061"/>
              <a:gd name="connsiteY3" fmla="*/ 195234 h 216159"/>
              <a:gd name="connsiteX4" fmla="*/ 309472 w 2903061"/>
              <a:gd name="connsiteY4" fmla="*/ 216159 h 216159"/>
              <a:gd name="connsiteX0" fmla="*/ 948187 w 2903061"/>
              <a:gd name="connsiteY0" fmla="*/ 217122 h 217122"/>
              <a:gd name="connsiteX1" fmla="*/ 0 w 2903061"/>
              <a:gd name="connsiteY1" fmla="*/ 5326 h 217122"/>
              <a:gd name="connsiteX2" fmla="*/ 2624310 w 2903061"/>
              <a:gd name="connsiteY2" fmla="*/ 0 h 217122"/>
              <a:gd name="connsiteX3" fmla="*/ 2903061 w 2903061"/>
              <a:gd name="connsiteY3" fmla="*/ 195234 h 217122"/>
              <a:gd name="connsiteX4" fmla="*/ 948187 w 2903061"/>
              <a:gd name="connsiteY4" fmla="*/ 217122 h 217122"/>
              <a:gd name="connsiteX0" fmla="*/ 350956 w 2305830"/>
              <a:gd name="connsiteY0" fmla="*/ 245806 h 245806"/>
              <a:gd name="connsiteX1" fmla="*/ 0 w 2305830"/>
              <a:gd name="connsiteY1" fmla="*/ 0 h 245806"/>
              <a:gd name="connsiteX2" fmla="*/ 2027079 w 2305830"/>
              <a:gd name="connsiteY2" fmla="*/ 28684 h 245806"/>
              <a:gd name="connsiteX3" fmla="*/ 2305830 w 2305830"/>
              <a:gd name="connsiteY3" fmla="*/ 223918 h 245806"/>
              <a:gd name="connsiteX4" fmla="*/ 350956 w 2305830"/>
              <a:gd name="connsiteY4" fmla="*/ 245806 h 24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30" h="245806">
                <a:moveTo>
                  <a:pt x="350956" y="245806"/>
                </a:moveTo>
                <a:lnTo>
                  <a:pt x="0" y="0"/>
                </a:lnTo>
                <a:lnTo>
                  <a:pt x="2027079" y="28684"/>
                </a:lnTo>
                <a:lnTo>
                  <a:pt x="2305830" y="223918"/>
                </a:lnTo>
                <a:lnTo>
                  <a:pt x="350956" y="24580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51">
            <a:extLst>
              <a:ext uri="{FF2B5EF4-FFF2-40B4-BE49-F238E27FC236}">
                <a16:creationId xmlns:a16="http://schemas.microsoft.com/office/drawing/2014/main" id="{14267D98-D87C-41CC-8DD5-EFD517E78275}"/>
              </a:ext>
            </a:extLst>
          </p:cNvPr>
          <p:cNvSpPr/>
          <p:nvPr/>
        </p:nvSpPr>
        <p:spPr>
          <a:xfrm rot="430505" flipH="1" flipV="1">
            <a:off x="6512526" y="1064501"/>
            <a:ext cx="3315909" cy="2307668"/>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3908973"/>
              <a:gd name="connsiteY0" fmla="*/ 217217 h 217217"/>
              <a:gd name="connsiteX1" fmla="*/ 1 w 3908973"/>
              <a:gd name="connsiteY1" fmla="*/ 35664 h 217217"/>
              <a:gd name="connsiteX2" fmla="*/ 2509255 w 3908973"/>
              <a:gd name="connsiteY2" fmla="*/ 0 h 217217"/>
              <a:gd name="connsiteX3" fmla="*/ 3908974 w 3908973"/>
              <a:gd name="connsiteY3" fmla="*/ 164322 h 217217"/>
              <a:gd name="connsiteX4" fmla="*/ 376135 w 3908973"/>
              <a:gd name="connsiteY4" fmla="*/ 217217 h 217217"/>
              <a:gd name="connsiteX0" fmla="*/ 376135 w 3908973"/>
              <a:gd name="connsiteY0" fmla="*/ 237674 h 237674"/>
              <a:gd name="connsiteX1" fmla="*/ 1 w 3908973"/>
              <a:gd name="connsiteY1" fmla="*/ 56121 h 237674"/>
              <a:gd name="connsiteX2" fmla="*/ 3556817 w 3908973"/>
              <a:gd name="connsiteY2" fmla="*/ 0 h 237674"/>
              <a:gd name="connsiteX3" fmla="*/ 3908974 w 3908973"/>
              <a:gd name="connsiteY3" fmla="*/ 184779 h 237674"/>
              <a:gd name="connsiteX4" fmla="*/ 376135 w 3908973"/>
              <a:gd name="connsiteY4" fmla="*/ 237674 h 237674"/>
              <a:gd name="connsiteX0" fmla="*/ 1 w 6169985"/>
              <a:gd name="connsiteY0" fmla="*/ 352988 h 352988"/>
              <a:gd name="connsiteX1" fmla="*/ 2261013 w 6169985"/>
              <a:gd name="connsiteY1" fmla="*/ 56121 h 352988"/>
              <a:gd name="connsiteX2" fmla="*/ 5817829 w 6169985"/>
              <a:gd name="connsiteY2" fmla="*/ 0 h 352988"/>
              <a:gd name="connsiteX3" fmla="*/ 6169986 w 6169985"/>
              <a:gd name="connsiteY3" fmla="*/ 184779 h 352988"/>
              <a:gd name="connsiteX4" fmla="*/ 1 w 6169985"/>
              <a:gd name="connsiteY4" fmla="*/ 352988 h 352988"/>
              <a:gd name="connsiteX0" fmla="*/ 339525 w 6509509"/>
              <a:gd name="connsiteY0" fmla="*/ 352988 h 352988"/>
              <a:gd name="connsiteX1" fmla="*/ 0 w 6509509"/>
              <a:gd name="connsiteY1" fmla="*/ 175534 h 352988"/>
              <a:gd name="connsiteX2" fmla="*/ 6157353 w 6509509"/>
              <a:gd name="connsiteY2" fmla="*/ 0 h 352988"/>
              <a:gd name="connsiteX3" fmla="*/ 6509510 w 6509509"/>
              <a:gd name="connsiteY3" fmla="*/ 184779 h 352988"/>
              <a:gd name="connsiteX4" fmla="*/ 339525 w 6509509"/>
              <a:gd name="connsiteY4" fmla="*/ 352988 h 352988"/>
              <a:gd name="connsiteX0" fmla="*/ 0 w 6928463"/>
              <a:gd name="connsiteY0" fmla="*/ 383468 h 383468"/>
              <a:gd name="connsiteX1" fmla="*/ 418954 w 6928463"/>
              <a:gd name="connsiteY1" fmla="*/ 175534 h 383468"/>
              <a:gd name="connsiteX2" fmla="*/ 6576307 w 6928463"/>
              <a:gd name="connsiteY2" fmla="*/ 0 h 383468"/>
              <a:gd name="connsiteX3" fmla="*/ 6928464 w 6928463"/>
              <a:gd name="connsiteY3" fmla="*/ 184779 h 383468"/>
              <a:gd name="connsiteX4" fmla="*/ 0 w 6928463"/>
              <a:gd name="connsiteY4" fmla="*/ 383468 h 383468"/>
              <a:gd name="connsiteX0" fmla="*/ 301260 w 7229723"/>
              <a:gd name="connsiteY0" fmla="*/ 383468 h 383468"/>
              <a:gd name="connsiteX1" fmla="*/ 1 w 7229723"/>
              <a:gd name="connsiteY1" fmla="*/ 203961 h 383468"/>
              <a:gd name="connsiteX2" fmla="*/ 6877567 w 7229723"/>
              <a:gd name="connsiteY2" fmla="*/ 0 h 383468"/>
              <a:gd name="connsiteX3" fmla="*/ 7229724 w 7229723"/>
              <a:gd name="connsiteY3" fmla="*/ 184779 h 383468"/>
              <a:gd name="connsiteX4" fmla="*/ 301260 w 7229723"/>
              <a:gd name="connsiteY4" fmla="*/ 383468 h 383468"/>
              <a:gd name="connsiteX0" fmla="*/ 301260 w 7560382"/>
              <a:gd name="connsiteY0" fmla="*/ 383468 h 383468"/>
              <a:gd name="connsiteX1" fmla="*/ 1 w 7560382"/>
              <a:gd name="connsiteY1" fmla="*/ 203961 h 383468"/>
              <a:gd name="connsiteX2" fmla="*/ 6877567 w 7560382"/>
              <a:gd name="connsiteY2" fmla="*/ 0 h 383468"/>
              <a:gd name="connsiteX3" fmla="*/ 7560382 w 7560382"/>
              <a:gd name="connsiteY3" fmla="*/ 180443 h 383468"/>
              <a:gd name="connsiteX4" fmla="*/ 301260 w 7560382"/>
              <a:gd name="connsiteY4" fmla="*/ 383468 h 383468"/>
              <a:gd name="connsiteX0" fmla="*/ 301260 w 7560382"/>
              <a:gd name="connsiteY0" fmla="*/ 378523 h 378523"/>
              <a:gd name="connsiteX1" fmla="*/ 1 w 7560382"/>
              <a:gd name="connsiteY1" fmla="*/ 199016 h 378523"/>
              <a:gd name="connsiteX2" fmla="*/ 7255351 w 7560382"/>
              <a:gd name="connsiteY2" fmla="*/ 0 h 378523"/>
              <a:gd name="connsiteX3" fmla="*/ 7560382 w 7560382"/>
              <a:gd name="connsiteY3" fmla="*/ 175498 h 378523"/>
              <a:gd name="connsiteX4" fmla="*/ 301260 w 7560382"/>
              <a:gd name="connsiteY4" fmla="*/ 378523 h 378523"/>
              <a:gd name="connsiteX0" fmla="*/ 1 w 7863086"/>
              <a:gd name="connsiteY0" fmla="*/ 380607 h 380607"/>
              <a:gd name="connsiteX1" fmla="*/ 302705 w 7863086"/>
              <a:gd name="connsiteY1" fmla="*/ 199016 h 380607"/>
              <a:gd name="connsiteX2" fmla="*/ 7558055 w 7863086"/>
              <a:gd name="connsiteY2" fmla="*/ 0 h 380607"/>
              <a:gd name="connsiteX3" fmla="*/ 7863086 w 7863086"/>
              <a:gd name="connsiteY3" fmla="*/ 175498 h 380607"/>
              <a:gd name="connsiteX4" fmla="*/ 1 w 7863086"/>
              <a:gd name="connsiteY4" fmla="*/ 380607 h 380607"/>
              <a:gd name="connsiteX0" fmla="*/ 198442 w 8061527"/>
              <a:gd name="connsiteY0" fmla="*/ 380607 h 380607"/>
              <a:gd name="connsiteX1" fmla="*/ -1 w 8061527"/>
              <a:gd name="connsiteY1" fmla="*/ 209945 h 380607"/>
              <a:gd name="connsiteX2" fmla="*/ 7756496 w 8061527"/>
              <a:gd name="connsiteY2" fmla="*/ 0 h 380607"/>
              <a:gd name="connsiteX3" fmla="*/ 8061527 w 8061527"/>
              <a:gd name="connsiteY3" fmla="*/ 175498 h 380607"/>
              <a:gd name="connsiteX4" fmla="*/ 198442 w 8061527"/>
              <a:gd name="connsiteY4" fmla="*/ 380607 h 380607"/>
              <a:gd name="connsiteX0" fmla="*/ 647495 w 8510580"/>
              <a:gd name="connsiteY0" fmla="*/ 380607 h 380607"/>
              <a:gd name="connsiteX1" fmla="*/ 0 w 8510580"/>
              <a:gd name="connsiteY1" fmla="*/ 211696 h 380607"/>
              <a:gd name="connsiteX2" fmla="*/ 8205549 w 8510580"/>
              <a:gd name="connsiteY2" fmla="*/ 0 h 380607"/>
              <a:gd name="connsiteX3" fmla="*/ 8510580 w 8510580"/>
              <a:gd name="connsiteY3" fmla="*/ 175498 h 380607"/>
              <a:gd name="connsiteX4" fmla="*/ 647495 w 8510580"/>
              <a:gd name="connsiteY4" fmla="*/ 380607 h 380607"/>
              <a:gd name="connsiteX0" fmla="*/ 0 w 8569576"/>
              <a:gd name="connsiteY0" fmla="*/ 394893 h 394893"/>
              <a:gd name="connsiteX1" fmla="*/ 58996 w 8569576"/>
              <a:gd name="connsiteY1" fmla="*/ 211696 h 394893"/>
              <a:gd name="connsiteX2" fmla="*/ 8264545 w 8569576"/>
              <a:gd name="connsiteY2" fmla="*/ 0 h 394893"/>
              <a:gd name="connsiteX3" fmla="*/ 8569576 w 8569576"/>
              <a:gd name="connsiteY3" fmla="*/ 175498 h 394893"/>
              <a:gd name="connsiteX4" fmla="*/ 0 w 8569576"/>
              <a:gd name="connsiteY4" fmla="*/ 394893 h 394893"/>
              <a:gd name="connsiteX0" fmla="*/ 320339 w 8889915"/>
              <a:gd name="connsiteY0" fmla="*/ 394893 h 394893"/>
              <a:gd name="connsiteX1" fmla="*/ -1 w 8889915"/>
              <a:gd name="connsiteY1" fmla="*/ 219920 h 394893"/>
              <a:gd name="connsiteX2" fmla="*/ 8584884 w 8889915"/>
              <a:gd name="connsiteY2" fmla="*/ 0 h 394893"/>
              <a:gd name="connsiteX3" fmla="*/ 8889915 w 8889915"/>
              <a:gd name="connsiteY3" fmla="*/ 175498 h 394893"/>
              <a:gd name="connsiteX4" fmla="*/ 320339 w 8889915"/>
              <a:gd name="connsiteY4" fmla="*/ 394893 h 394893"/>
              <a:gd name="connsiteX0" fmla="*/ 0 w 9244710"/>
              <a:gd name="connsiteY0" fmla="*/ 410689 h 410689"/>
              <a:gd name="connsiteX1" fmla="*/ 354794 w 9244710"/>
              <a:gd name="connsiteY1" fmla="*/ 219920 h 410689"/>
              <a:gd name="connsiteX2" fmla="*/ 8939679 w 9244710"/>
              <a:gd name="connsiteY2" fmla="*/ 0 h 410689"/>
              <a:gd name="connsiteX3" fmla="*/ 9244710 w 9244710"/>
              <a:gd name="connsiteY3" fmla="*/ 175498 h 410689"/>
              <a:gd name="connsiteX4" fmla="*/ 0 w 9244710"/>
              <a:gd name="connsiteY4" fmla="*/ 410689 h 410689"/>
              <a:gd name="connsiteX0" fmla="*/ 271560 w 9516270"/>
              <a:gd name="connsiteY0" fmla="*/ 410689 h 410689"/>
              <a:gd name="connsiteX1" fmla="*/ -1 w 9516270"/>
              <a:gd name="connsiteY1" fmla="*/ 238843 h 410689"/>
              <a:gd name="connsiteX2" fmla="*/ 9211239 w 9516270"/>
              <a:gd name="connsiteY2" fmla="*/ 0 h 410689"/>
              <a:gd name="connsiteX3" fmla="*/ 9516270 w 9516270"/>
              <a:gd name="connsiteY3" fmla="*/ 175498 h 410689"/>
              <a:gd name="connsiteX4" fmla="*/ 271560 w 9516270"/>
              <a:gd name="connsiteY4" fmla="*/ 410689 h 41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270" h="410689">
                <a:moveTo>
                  <a:pt x="271560" y="410689"/>
                </a:moveTo>
                <a:lnTo>
                  <a:pt x="-1" y="238843"/>
                </a:lnTo>
                <a:lnTo>
                  <a:pt x="9211239" y="0"/>
                </a:lnTo>
                <a:lnTo>
                  <a:pt x="9516270" y="175498"/>
                </a:lnTo>
                <a:lnTo>
                  <a:pt x="271560" y="41068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BDFB5C0-2B6C-40C9-9102-1FBE1243312E}"/>
              </a:ext>
            </a:extLst>
          </p:cNvPr>
          <p:cNvPicPr>
            <a:picLocks noChangeAspect="1"/>
          </p:cNvPicPr>
          <p:nvPr/>
        </p:nvPicPr>
        <p:blipFill>
          <a:blip r:embed="rId23"/>
          <a:stretch>
            <a:fillRect/>
          </a:stretch>
        </p:blipFill>
        <p:spPr>
          <a:xfrm>
            <a:off x="7193450" y="1239294"/>
            <a:ext cx="2172003" cy="1943371"/>
          </a:xfrm>
          <a:prstGeom prst="rect">
            <a:avLst/>
          </a:prstGeom>
        </p:spPr>
      </p:pic>
      <p:sp>
        <p:nvSpPr>
          <p:cNvPr id="34" name="Parallelogram 51">
            <a:extLst>
              <a:ext uri="{FF2B5EF4-FFF2-40B4-BE49-F238E27FC236}">
                <a16:creationId xmlns:a16="http://schemas.microsoft.com/office/drawing/2014/main" id="{AF62127A-47F0-4542-8890-9622F58EAA35}"/>
              </a:ext>
            </a:extLst>
          </p:cNvPr>
          <p:cNvSpPr/>
          <p:nvPr/>
        </p:nvSpPr>
        <p:spPr>
          <a:xfrm rot="430505" flipH="1" flipV="1">
            <a:off x="2019467" y="1688571"/>
            <a:ext cx="968519" cy="1089387"/>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2779537"/>
              <a:gd name="connsiteY0" fmla="*/ 217217 h 217217"/>
              <a:gd name="connsiteX1" fmla="*/ 1 w 2779537"/>
              <a:gd name="connsiteY1" fmla="*/ 35664 h 217217"/>
              <a:gd name="connsiteX2" fmla="*/ 2509255 w 2779537"/>
              <a:gd name="connsiteY2" fmla="*/ 0 h 217217"/>
              <a:gd name="connsiteX3" fmla="*/ 2779536 w 2779537"/>
              <a:gd name="connsiteY3" fmla="*/ 161098 h 217217"/>
              <a:gd name="connsiteX4" fmla="*/ 376135 w 2779537"/>
              <a:gd name="connsiteY4" fmla="*/ 217217 h 217217"/>
              <a:gd name="connsiteX0" fmla="*/ 239216 w 2779537"/>
              <a:gd name="connsiteY0" fmla="*/ 200943 h 200943"/>
              <a:gd name="connsiteX1" fmla="*/ 1 w 2779537"/>
              <a:gd name="connsiteY1" fmla="*/ 35664 h 200943"/>
              <a:gd name="connsiteX2" fmla="*/ 2509255 w 2779537"/>
              <a:gd name="connsiteY2" fmla="*/ 0 h 200943"/>
              <a:gd name="connsiteX3" fmla="*/ 2779536 w 2779537"/>
              <a:gd name="connsiteY3" fmla="*/ 161098 h 200943"/>
              <a:gd name="connsiteX4" fmla="*/ 239216 w 2779537"/>
              <a:gd name="connsiteY4" fmla="*/ 200943 h 200943"/>
              <a:gd name="connsiteX0" fmla="*/ 200766 w 2779537"/>
              <a:gd name="connsiteY0" fmla="*/ 193810 h 193810"/>
              <a:gd name="connsiteX1" fmla="*/ 1 w 2779537"/>
              <a:gd name="connsiteY1" fmla="*/ 35664 h 193810"/>
              <a:gd name="connsiteX2" fmla="*/ 2509255 w 2779537"/>
              <a:gd name="connsiteY2" fmla="*/ 0 h 193810"/>
              <a:gd name="connsiteX3" fmla="*/ 2779536 w 2779537"/>
              <a:gd name="connsiteY3" fmla="*/ 161098 h 193810"/>
              <a:gd name="connsiteX4" fmla="*/ 200766 w 2779537"/>
              <a:gd name="connsiteY4" fmla="*/ 193810 h 193810"/>
              <a:gd name="connsiteX0" fmla="*/ 173205 w 2779537"/>
              <a:gd name="connsiteY0" fmla="*/ 192043 h 192043"/>
              <a:gd name="connsiteX1" fmla="*/ 1 w 2779537"/>
              <a:gd name="connsiteY1" fmla="*/ 35664 h 192043"/>
              <a:gd name="connsiteX2" fmla="*/ 2509255 w 2779537"/>
              <a:gd name="connsiteY2" fmla="*/ 0 h 192043"/>
              <a:gd name="connsiteX3" fmla="*/ 2779536 w 2779537"/>
              <a:gd name="connsiteY3" fmla="*/ 161098 h 192043"/>
              <a:gd name="connsiteX4" fmla="*/ 173205 w 2779537"/>
              <a:gd name="connsiteY4" fmla="*/ 192043 h 192043"/>
              <a:gd name="connsiteX0" fmla="*/ 128980 w 2779537"/>
              <a:gd name="connsiteY0" fmla="*/ 193875 h 193875"/>
              <a:gd name="connsiteX1" fmla="*/ 1 w 2779537"/>
              <a:gd name="connsiteY1" fmla="*/ 35664 h 193875"/>
              <a:gd name="connsiteX2" fmla="*/ 2509255 w 2779537"/>
              <a:gd name="connsiteY2" fmla="*/ 0 h 193875"/>
              <a:gd name="connsiteX3" fmla="*/ 2779536 w 2779537"/>
              <a:gd name="connsiteY3" fmla="*/ 161098 h 193875"/>
              <a:gd name="connsiteX4" fmla="*/ 128980 w 2779537"/>
              <a:gd name="connsiteY4" fmla="*/ 193875 h 19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537" h="193875">
                <a:moveTo>
                  <a:pt x="128980" y="193875"/>
                </a:moveTo>
                <a:lnTo>
                  <a:pt x="1" y="35664"/>
                </a:lnTo>
                <a:lnTo>
                  <a:pt x="2509255" y="0"/>
                </a:lnTo>
                <a:lnTo>
                  <a:pt x="2779536" y="161098"/>
                </a:lnTo>
                <a:lnTo>
                  <a:pt x="128980" y="1938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58171199-475B-4C00-A644-F40D224DAA59}"/>
              </a:ext>
            </a:extLst>
          </p:cNvPr>
          <p:cNvSpPr txBox="1"/>
          <p:nvPr/>
        </p:nvSpPr>
        <p:spPr>
          <a:xfrm>
            <a:off x="1644098" y="601350"/>
            <a:ext cx="10178366" cy="523220"/>
          </a:xfrm>
          <a:prstGeom prst="rect">
            <a:avLst/>
          </a:prstGeom>
          <a:noFill/>
        </p:spPr>
        <p:txBody>
          <a:bodyPr wrap="square" rtlCol="0">
            <a:spAutoFit/>
          </a:bodyPr>
          <a:lstStyle/>
          <a:p>
            <a:r>
              <a:rPr lang="en-GB" sz="1400" dirty="0">
                <a:solidFill>
                  <a:srgbClr val="FF0000"/>
                </a:solidFill>
              </a:rPr>
              <a:t>For cultural and other reasons it can be important especially for women and girls not to be seen entering a toilet. In such situation a privacy screen can be added in front of latrine doors.</a:t>
            </a:r>
          </a:p>
        </p:txBody>
      </p:sp>
      <p:pic>
        <p:nvPicPr>
          <p:cNvPr id="36" name="Picture 35">
            <a:extLst>
              <a:ext uri="{FF2B5EF4-FFF2-40B4-BE49-F238E27FC236}">
                <a16:creationId xmlns:a16="http://schemas.microsoft.com/office/drawing/2014/main" id="{381FCF97-AA4F-46C5-BF0B-4460A54F5A74}"/>
              </a:ext>
            </a:extLst>
          </p:cNvPr>
          <p:cNvPicPr>
            <a:picLocks noChangeAspect="1"/>
          </p:cNvPicPr>
          <p:nvPr/>
        </p:nvPicPr>
        <p:blipFill>
          <a:blip r:embed="rId24"/>
          <a:stretch>
            <a:fillRect/>
          </a:stretch>
        </p:blipFill>
        <p:spPr>
          <a:xfrm>
            <a:off x="2647291" y="1142790"/>
            <a:ext cx="2751838" cy="2361995"/>
          </a:xfrm>
          <a:prstGeom prst="rect">
            <a:avLst/>
          </a:prstGeom>
        </p:spPr>
      </p:pic>
      <p:sp>
        <p:nvSpPr>
          <p:cNvPr id="37" name="Parallelogram 51">
            <a:extLst>
              <a:ext uri="{FF2B5EF4-FFF2-40B4-BE49-F238E27FC236}">
                <a16:creationId xmlns:a16="http://schemas.microsoft.com/office/drawing/2014/main" id="{08632692-F16C-46EF-8235-984505342CB5}"/>
              </a:ext>
            </a:extLst>
          </p:cNvPr>
          <p:cNvSpPr/>
          <p:nvPr/>
        </p:nvSpPr>
        <p:spPr>
          <a:xfrm rot="1262711" flipH="1" flipV="1">
            <a:off x="1856419" y="2122479"/>
            <a:ext cx="2568150" cy="996141"/>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389887 w 3373515"/>
              <a:gd name="connsiteY0" fmla="*/ 205579 h 205579"/>
              <a:gd name="connsiteX1" fmla="*/ 0 w 3373515"/>
              <a:gd name="connsiteY1" fmla="*/ 0 h 205579"/>
              <a:gd name="connsiteX2" fmla="*/ 3003419 w 3373515"/>
              <a:gd name="connsiteY2" fmla="*/ 2411 h 205579"/>
              <a:gd name="connsiteX3" fmla="*/ 3373515 w 3373515"/>
              <a:gd name="connsiteY3" fmla="*/ 191785 h 205579"/>
              <a:gd name="connsiteX4" fmla="*/ 389887 w 3373515"/>
              <a:gd name="connsiteY4" fmla="*/ 205579 h 205579"/>
              <a:gd name="connsiteX0" fmla="*/ 399810 w 3383438"/>
              <a:gd name="connsiteY0" fmla="*/ 204823 h 204823"/>
              <a:gd name="connsiteX1" fmla="*/ 0 w 3383438"/>
              <a:gd name="connsiteY1" fmla="*/ 0 h 204823"/>
              <a:gd name="connsiteX2" fmla="*/ 3013342 w 3383438"/>
              <a:gd name="connsiteY2" fmla="*/ 1655 h 204823"/>
              <a:gd name="connsiteX3" fmla="*/ 3383438 w 3383438"/>
              <a:gd name="connsiteY3" fmla="*/ 191029 h 204823"/>
              <a:gd name="connsiteX4" fmla="*/ 399810 w 3383438"/>
              <a:gd name="connsiteY4" fmla="*/ 204823 h 204823"/>
              <a:gd name="connsiteX0" fmla="*/ 442519 w 3383438"/>
              <a:gd name="connsiteY0" fmla="*/ 204312 h 204312"/>
              <a:gd name="connsiteX1" fmla="*/ 0 w 3383438"/>
              <a:gd name="connsiteY1" fmla="*/ 0 h 204312"/>
              <a:gd name="connsiteX2" fmla="*/ 3013342 w 3383438"/>
              <a:gd name="connsiteY2" fmla="*/ 1655 h 204312"/>
              <a:gd name="connsiteX3" fmla="*/ 3383438 w 3383438"/>
              <a:gd name="connsiteY3" fmla="*/ 191029 h 204312"/>
              <a:gd name="connsiteX4" fmla="*/ 442519 w 3383438"/>
              <a:gd name="connsiteY4" fmla="*/ 204312 h 204312"/>
              <a:gd name="connsiteX0" fmla="*/ 442519 w 3383438"/>
              <a:gd name="connsiteY0" fmla="*/ 206266 h 206266"/>
              <a:gd name="connsiteX1" fmla="*/ 0 w 3383438"/>
              <a:gd name="connsiteY1" fmla="*/ 1954 h 206266"/>
              <a:gd name="connsiteX2" fmla="*/ 2944645 w 3383438"/>
              <a:gd name="connsiteY2" fmla="*/ 0 h 206266"/>
              <a:gd name="connsiteX3" fmla="*/ 3383438 w 3383438"/>
              <a:gd name="connsiteY3" fmla="*/ 192983 h 206266"/>
              <a:gd name="connsiteX4" fmla="*/ 442519 w 3383438"/>
              <a:gd name="connsiteY4" fmla="*/ 206266 h 206266"/>
              <a:gd name="connsiteX0" fmla="*/ 442519 w 3344797"/>
              <a:gd name="connsiteY0" fmla="*/ 206266 h 206266"/>
              <a:gd name="connsiteX1" fmla="*/ 0 w 3344797"/>
              <a:gd name="connsiteY1" fmla="*/ 1954 h 206266"/>
              <a:gd name="connsiteX2" fmla="*/ 2944645 w 3344797"/>
              <a:gd name="connsiteY2" fmla="*/ 0 h 206266"/>
              <a:gd name="connsiteX3" fmla="*/ 3344797 w 3344797"/>
              <a:gd name="connsiteY3" fmla="*/ 193808 h 206266"/>
              <a:gd name="connsiteX4" fmla="*/ 442519 w 3344797"/>
              <a:gd name="connsiteY4" fmla="*/ 206266 h 206266"/>
              <a:gd name="connsiteX0" fmla="*/ 442519 w 3344797"/>
              <a:gd name="connsiteY0" fmla="*/ 204312 h 204312"/>
              <a:gd name="connsiteX1" fmla="*/ 0 w 3344797"/>
              <a:gd name="connsiteY1" fmla="*/ 0 h 204312"/>
              <a:gd name="connsiteX2" fmla="*/ 2906241 w 3344797"/>
              <a:gd name="connsiteY2" fmla="*/ 11156 h 204312"/>
              <a:gd name="connsiteX3" fmla="*/ 3344797 w 3344797"/>
              <a:gd name="connsiteY3" fmla="*/ 191854 h 204312"/>
              <a:gd name="connsiteX4" fmla="*/ 442519 w 3344797"/>
              <a:gd name="connsiteY4" fmla="*/ 204312 h 204312"/>
              <a:gd name="connsiteX0" fmla="*/ 442519 w 3307963"/>
              <a:gd name="connsiteY0" fmla="*/ 204312 h 204312"/>
              <a:gd name="connsiteX1" fmla="*/ 0 w 3307963"/>
              <a:gd name="connsiteY1" fmla="*/ 0 h 204312"/>
              <a:gd name="connsiteX2" fmla="*/ 2906241 w 3307963"/>
              <a:gd name="connsiteY2" fmla="*/ 11156 h 204312"/>
              <a:gd name="connsiteX3" fmla="*/ 3307963 w 3307963"/>
              <a:gd name="connsiteY3" fmla="*/ 191973 h 204312"/>
              <a:gd name="connsiteX4" fmla="*/ 442519 w 3307963"/>
              <a:gd name="connsiteY4" fmla="*/ 204312 h 204312"/>
              <a:gd name="connsiteX0" fmla="*/ 405675 w 3307963"/>
              <a:gd name="connsiteY0" fmla="*/ 206318 h 206318"/>
              <a:gd name="connsiteX1" fmla="*/ 0 w 3307963"/>
              <a:gd name="connsiteY1" fmla="*/ 0 h 206318"/>
              <a:gd name="connsiteX2" fmla="*/ 2906241 w 3307963"/>
              <a:gd name="connsiteY2" fmla="*/ 11156 h 206318"/>
              <a:gd name="connsiteX3" fmla="*/ 3307963 w 3307963"/>
              <a:gd name="connsiteY3" fmla="*/ 191973 h 206318"/>
              <a:gd name="connsiteX4" fmla="*/ 405675 w 3307963"/>
              <a:gd name="connsiteY4" fmla="*/ 206318 h 206318"/>
              <a:gd name="connsiteX0" fmla="*/ 426732 w 3329020"/>
              <a:gd name="connsiteY0" fmla="*/ 209901 h 209901"/>
              <a:gd name="connsiteX1" fmla="*/ 0 w 3329020"/>
              <a:gd name="connsiteY1" fmla="*/ 0 h 209901"/>
              <a:gd name="connsiteX2" fmla="*/ 2927298 w 3329020"/>
              <a:gd name="connsiteY2" fmla="*/ 14739 h 209901"/>
              <a:gd name="connsiteX3" fmla="*/ 3329020 w 3329020"/>
              <a:gd name="connsiteY3" fmla="*/ 195556 h 209901"/>
              <a:gd name="connsiteX4" fmla="*/ 426732 w 3329020"/>
              <a:gd name="connsiteY4" fmla="*/ 209901 h 209901"/>
              <a:gd name="connsiteX0" fmla="*/ 425814 w 3328102"/>
              <a:gd name="connsiteY0" fmla="*/ 206147 h 206147"/>
              <a:gd name="connsiteX1" fmla="*/ 0 w 3328102"/>
              <a:gd name="connsiteY1" fmla="*/ 0 h 206147"/>
              <a:gd name="connsiteX2" fmla="*/ 2926380 w 3328102"/>
              <a:gd name="connsiteY2" fmla="*/ 10985 h 206147"/>
              <a:gd name="connsiteX3" fmla="*/ 3328102 w 3328102"/>
              <a:gd name="connsiteY3" fmla="*/ 191802 h 206147"/>
              <a:gd name="connsiteX4" fmla="*/ 425814 w 3328102"/>
              <a:gd name="connsiteY4" fmla="*/ 206147 h 206147"/>
              <a:gd name="connsiteX0" fmla="*/ 425814 w 2926380"/>
              <a:gd name="connsiteY0" fmla="*/ 206147 h 206147"/>
              <a:gd name="connsiteX1" fmla="*/ 0 w 2926380"/>
              <a:gd name="connsiteY1" fmla="*/ 0 h 206147"/>
              <a:gd name="connsiteX2" fmla="*/ 2926380 w 2926380"/>
              <a:gd name="connsiteY2" fmla="*/ 10985 h 206147"/>
              <a:gd name="connsiteX3" fmla="*/ 2840869 w 2926380"/>
              <a:gd name="connsiteY3" fmla="*/ 192369 h 206147"/>
              <a:gd name="connsiteX4" fmla="*/ 425814 w 2926380"/>
              <a:gd name="connsiteY4" fmla="*/ 206147 h 206147"/>
              <a:gd name="connsiteX0" fmla="*/ 425814 w 2840869"/>
              <a:gd name="connsiteY0" fmla="*/ 206147 h 206147"/>
              <a:gd name="connsiteX1" fmla="*/ 0 w 2840869"/>
              <a:gd name="connsiteY1" fmla="*/ 0 h 206147"/>
              <a:gd name="connsiteX2" fmla="*/ 2340734 w 2840869"/>
              <a:gd name="connsiteY2" fmla="*/ 5240 h 206147"/>
              <a:gd name="connsiteX3" fmla="*/ 2840869 w 2840869"/>
              <a:gd name="connsiteY3" fmla="*/ 192369 h 206147"/>
              <a:gd name="connsiteX4" fmla="*/ 425814 w 2840869"/>
              <a:gd name="connsiteY4" fmla="*/ 206147 h 206147"/>
              <a:gd name="connsiteX0" fmla="*/ 425814 w 2705845"/>
              <a:gd name="connsiteY0" fmla="*/ 206147 h 206147"/>
              <a:gd name="connsiteX1" fmla="*/ 0 w 2705845"/>
              <a:gd name="connsiteY1" fmla="*/ 0 h 206147"/>
              <a:gd name="connsiteX2" fmla="*/ 2340734 w 2705845"/>
              <a:gd name="connsiteY2" fmla="*/ 5240 h 206147"/>
              <a:gd name="connsiteX3" fmla="*/ 2705845 w 2705845"/>
              <a:gd name="connsiteY3" fmla="*/ 193141 h 206147"/>
              <a:gd name="connsiteX4" fmla="*/ 425814 w 2705845"/>
              <a:gd name="connsiteY4" fmla="*/ 206147 h 206147"/>
              <a:gd name="connsiteX0" fmla="*/ 425814 w 2705845"/>
              <a:gd name="connsiteY0" fmla="*/ 206147 h 206147"/>
              <a:gd name="connsiteX1" fmla="*/ 0 w 2705845"/>
              <a:gd name="connsiteY1" fmla="*/ 0 h 206147"/>
              <a:gd name="connsiteX2" fmla="*/ 2300223 w 2705845"/>
              <a:gd name="connsiteY2" fmla="*/ 506 h 206147"/>
              <a:gd name="connsiteX3" fmla="*/ 2705845 w 2705845"/>
              <a:gd name="connsiteY3" fmla="*/ 193141 h 206147"/>
              <a:gd name="connsiteX4" fmla="*/ 425814 w 2705845"/>
              <a:gd name="connsiteY4" fmla="*/ 206147 h 206147"/>
              <a:gd name="connsiteX0" fmla="*/ 425814 w 3134262"/>
              <a:gd name="connsiteY0" fmla="*/ 206147 h 206147"/>
              <a:gd name="connsiteX1" fmla="*/ 0 w 3134262"/>
              <a:gd name="connsiteY1" fmla="*/ 0 h 206147"/>
              <a:gd name="connsiteX2" fmla="*/ 2300223 w 3134262"/>
              <a:gd name="connsiteY2" fmla="*/ 506 h 206147"/>
              <a:gd name="connsiteX3" fmla="*/ 3134262 w 3134262"/>
              <a:gd name="connsiteY3" fmla="*/ 195519 h 206147"/>
              <a:gd name="connsiteX4" fmla="*/ 425814 w 3134262"/>
              <a:gd name="connsiteY4" fmla="*/ 206147 h 206147"/>
              <a:gd name="connsiteX0" fmla="*/ 425814 w 3134262"/>
              <a:gd name="connsiteY0" fmla="*/ 214696 h 214696"/>
              <a:gd name="connsiteX1" fmla="*/ 0 w 3134262"/>
              <a:gd name="connsiteY1" fmla="*/ 8549 h 214696"/>
              <a:gd name="connsiteX2" fmla="*/ 2701629 w 3134262"/>
              <a:gd name="connsiteY2" fmla="*/ 0 h 214696"/>
              <a:gd name="connsiteX3" fmla="*/ 3134262 w 3134262"/>
              <a:gd name="connsiteY3" fmla="*/ 204068 h 214696"/>
              <a:gd name="connsiteX4" fmla="*/ 425814 w 3134262"/>
              <a:gd name="connsiteY4" fmla="*/ 214696 h 214696"/>
              <a:gd name="connsiteX0" fmla="*/ 425814 w 3093739"/>
              <a:gd name="connsiteY0" fmla="*/ 214696 h 214696"/>
              <a:gd name="connsiteX1" fmla="*/ 0 w 3093739"/>
              <a:gd name="connsiteY1" fmla="*/ 8549 h 214696"/>
              <a:gd name="connsiteX2" fmla="*/ 2701629 w 3093739"/>
              <a:gd name="connsiteY2" fmla="*/ 0 h 214696"/>
              <a:gd name="connsiteX3" fmla="*/ 3093739 w 3093739"/>
              <a:gd name="connsiteY3" fmla="*/ 182780 h 214696"/>
              <a:gd name="connsiteX4" fmla="*/ 425814 w 3093739"/>
              <a:gd name="connsiteY4" fmla="*/ 214696 h 214696"/>
              <a:gd name="connsiteX0" fmla="*/ 425814 w 3012497"/>
              <a:gd name="connsiteY0" fmla="*/ 214696 h 214696"/>
              <a:gd name="connsiteX1" fmla="*/ 0 w 3012497"/>
              <a:gd name="connsiteY1" fmla="*/ 8549 h 214696"/>
              <a:gd name="connsiteX2" fmla="*/ 2701629 w 3012497"/>
              <a:gd name="connsiteY2" fmla="*/ 0 h 214696"/>
              <a:gd name="connsiteX3" fmla="*/ 3012497 w 3012497"/>
              <a:gd name="connsiteY3" fmla="*/ 184787 h 214696"/>
              <a:gd name="connsiteX4" fmla="*/ 425814 w 3012497"/>
              <a:gd name="connsiteY4" fmla="*/ 214696 h 214696"/>
              <a:gd name="connsiteX0" fmla="*/ 425814 w 3012497"/>
              <a:gd name="connsiteY0" fmla="*/ 214267 h 214267"/>
              <a:gd name="connsiteX1" fmla="*/ 0 w 3012497"/>
              <a:gd name="connsiteY1" fmla="*/ 8120 h 214267"/>
              <a:gd name="connsiteX2" fmla="*/ 2606885 w 3012497"/>
              <a:gd name="connsiteY2" fmla="*/ 0 h 214267"/>
              <a:gd name="connsiteX3" fmla="*/ 3012497 w 3012497"/>
              <a:gd name="connsiteY3" fmla="*/ 184358 h 214267"/>
              <a:gd name="connsiteX4" fmla="*/ 425814 w 3012497"/>
              <a:gd name="connsiteY4" fmla="*/ 214267 h 214267"/>
              <a:gd name="connsiteX0" fmla="*/ 425814 w 2963294"/>
              <a:gd name="connsiteY0" fmla="*/ 214267 h 214267"/>
              <a:gd name="connsiteX1" fmla="*/ 0 w 2963294"/>
              <a:gd name="connsiteY1" fmla="*/ 8120 h 214267"/>
              <a:gd name="connsiteX2" fmla="*/ 2606885 w 2963294"/>
              <a:gd name="connsiteY2" fmla="*/ 0 h 214267"/>
              <a:gd name="connsiteX3" fmla="*/ 2963294 w 2963294"/>
              <a:gd name="connsiteY3" fmla="*/ 185340 h 214267"/>
              <a:gd name="connsiteX4" fmla="*/ 425814 w 2963294"/>
              <a:gd name="connsiteY4" fmla="*/ 214267 h 21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294" h="214267">
                <a:moveTo>
                  <a:pt x="425814" y="214267"/>
                </a:moveTo>
                <a:lnTo>
                  <a:pt x="0" y="8120"/>
                </a:lnTo>
                <a:lnTo>
                  <a:pt x="2606885" y="0"/>
                </a:lnTo>
                <a:lnTo>
                  <a:pt x="2963294" y="185340"/>
                </a:lnTo>
                <a:lnTo>
                  <a:pt x="425814" y="214267"/>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51">
            <a:extLst>
              <a:ext uri="{FF2B5EF4-FFF2-40B4-BE49-F238E27FC236}">
                <a16:creationId xmlns:a16="http://schemas.microsoft.com/office/drawing/2014/main" id="{E988513A-75B4-4862-8D8B-35B260A61A0E}"/>
              </a:ext>
            </a:extLst>
          </p:cNvPr>
          <p:cNvSpPr/>
          <p:nvPr/>
        </p:nvSpPr>
        <p:spPr>
          <a:xfrm rot="430505" flipH="1" flipV="1">
            <a:off x="4123352" y="2342096"/>
            <a:ext cx="999457" cy="1220546"/>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325" h="217217">
                <a:moveTo>
                  <a:pt x="376135" y="217217"/>
                </a:moveTo>
                <a:lnTo>
                  <a:pt x="1" y="35664"/>
                </a:lnTo>
                <a:lnTo>
                  <a:pt x="2509255" y="0"/>
                </a:lnTo>
                <a:lnTo>
                  <a:pt x="2868325" y="181217"/>
                </a:lnTo>
                <a:lnTo>
                  <a:pt x="376135" y="217217"/>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arallelogram 51">
            <a:extLst>
              <a:ext uri="{FF2B5EF4-FFF2-40B4-BE49-F238E27FC236}">
                <a16:creationId xmlns:a16="http://schemas.microsoft.com/office/drawing/2014/main" id="{CAC28D95-A76C-4075-98BC-F8E5534CACFD}"/>
              </a:ext>
            </a:extLst>
          </p:cNvPr>
          <p:cNvSpPr/>
          <p:nvPr/>
        </p:nvSpPr>
        <p:spPr>
          <a:xfrm rot="1262711" flipH="1" flipV="1">
            <a:off x="3100095" y="4300453"/>
            <a:ext cx="2568150" cy="996141"/>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389887 w 3373515"/>
              <a:gd name="connsiteY0" fmla="*/ 205579 h 205579"/>
              <a:gd name="connsiteX1" fmla="*/ 0 w 3373515"/>
              <a:gd name="connsiteY1" fmla="*/ 0 h 205579"/>
              <a:gd name="connsiteX2" fmla="*/ 3003419 w 3373515"/>
              <a:gd name="connsiteY2" fmla="*/ 2411 h 205579"/>
              <a:gd name="connsiteX3" fmla="*/ 3373515 w 3373515"/>
              <a:gd name="connsiteY3" fmla="*/ 191785 h 205579"/>
              <a:gd name="connsiteX4" fmla="*/ 389887 w 3373515"/>
              <a:gd name="connsiteY4" fmla="*/ 205579 h 205579"/>
              <a:gd name="connsiteX0" fmla="*/ 399810 w 3383438"/>
              <a:gd name="connsiteY0" fmla="*/ 204823 h 204823"/>
              <a:gd name="connsiteX1" fmla="*/ 0 w 3383438"/>
              <a:gd name="connsiteY1" fmla="*/ 0 h 204823"/>
              <a:gd name="connsiteX2" fmla="*/ 3013342 w 3383438"/>
              <a:gd name="connsiteY2" fmla="*/ 1655 h 204823"/>
              <a:gd name="connsiteX3" fmla="*/ 3383438 w 3383438"/>
              <a:gd name="connsiteY3" fmla="*/ 191029 h 204823"/>
              <a:gd name="connsiteX4" fmla="*/ 399810 w 3383438"/>
              <a:gd name="connsiteY4" fmla="*/ 204823 h 204823"/>
              <a:gd name="connsiteX0" fmla="*/ 442519 w 3383438"/>
              <a:gd name="connsiteY0" fmla="*/ 204312 h 204312"/>
              <a:gd name="connsiteX1" fmla="*/ 0 w 3383438"/>
              <a:gd name="connsiteY1" fmla="*/ 0 h 204312"/>
              <a:gd name="connsiteX2" fmla="*/ 3013342 w 3383438"/>
              <a:gd name="connsiteY2" fmla="*/ 1655 h 204312"/>
              <a:gd name="connsiteX3" fmla="*/ 3383438 w 3383438"/>
              <a:gd name="connsiteY3" fmla="*/ 191029 h 204312"/>
              <a:gd name="connsiteX4" fmla="*/ 442519 w 3383438"/>
              <a:gd name="connsiteY4" fmla="*/ 204312 h 204312"/>
              <a:gd name="connsiteX0" fmla="*/ 442519 w 3383438"/>
              <a:gd name="connsiteY0" fmla="*/ 206266 h 206266"/>
              <a:gd name="connsiteX1" fmla="*/ 0 w 3383438"/>
              <a:gd name="connsiteY1" fmla="*/ 1954 h 206266"/>
              <a:gd name="connsiteX2" fmla="*/ 2944645 w 3383438"/>
              <a:gd name="connsiteY2" fmla="*/ 0 h 206266"/>
              <a:gd name="connsiteX3" fmla="*/ 3383438 w 3383438"/>
              <a:gd name="connsiteY3" fmla="*/ 192983 h 206266"/>
              <a:gd name="connsiteX4" fmla="*/ 442519 w 3383438"/>
              <a:gd name="connsiteY4" fmla="*/ 206266 h 206266"/>
              <a:gd name="connsiteX0" fmla="*/ 442519 w 3344797"/>
              <a:gd name="connsiteY0" fmla="*/ 206266 h 206266"/>
              <a:gd name="connsiteX1" fmla="*/ 0 w 3344797"/>
              <a:gd name="connsiteY1" fmla="*/ 1954 h 206266"/>
              <a:gd name="connsiteX2" fmla="*/ 2944645 w 3344797"/>
              <a:gd name="connsiteY2" fmla="*/ 0 h 206266"/>
              <a:gd name="connsiteX3" fmla="*/ 3344797 w 3344797"/>
              <a:gd name="connsiteY3" fmla="*/ 193808 h 206266"/>
              <a:gd name="connsiteX4" fmla="*/ 442519 w 3344797"/>
              <a:gd name="connsiteY4" fmla="*/ 206266 h 206266"/>
              <a:gd name="connsiteX0" fmla="*/ 442519 w 3344797"/>
              <a:gd name="connsiteY0" fmla="*/ 204312 h 204312"/>
              <a:gd name="connsiteX1" fmla="*/ 0 w 3344797"/>
              <a:gd name="connsiteY1" fmla="*/ 0 h 204312"/>
              <a:gd name="connsiteX2" fmla="*/ 2906241 w 3344797"/>
              <a:gd name="connsiteY2" fmla="*/ 11156 h 204312"/>
              <a:gd name="connsiteX3" fmla="*/ 3344797 w 3344797"/>
              <a:gd name="connsiteY3" fmla="*/ 191854 h 204312"/>
              <a:gd name="connsiteX4" fmla="*/ 442519 w 3344797"/>
              <a:gd name="connsiteY4" fmla="*/ 204312 h 204312"/>
              <a:gd name="connsiteX0" fmla="*/ 442519 w 3307963"/>
              <a:gd name="connsiteY0" fmla="*/ 204312 h 204312"/>
              <a:gd name="connsiteX1" fmla="*/ 0 w 3307963"/>
              <a:gd name="connsiteY1" fmla="*/ 0 h 204312"/>
              <a:gd name="connsiteX2" fmla="*/ 2906241 w 3307963"/>
              <a:gd name="connsiteY2" fmla="*/ 11156 h 204312"/>
              <a:gd name="connsiteX3" fmla="*/ 3307963 w 3307963"/>
              <a:gd name="connsiteY3" fmla="*/ 191973 h 204312"/>
              <a:gd name="connsiteX4" fmla="*/ 442519 w 3307963"/>
              <a:gd name="connsiteY4" fmla="*/ 204312 h 204312"/>
              <a:gd name="connsiteX0" fmla="*/ 405675 w 3307963"/>
              <a:gd name="connsiteY0" fmla="*/ 206318 h 206318"/>
              <a:gd name="connsiteX1" fmla="*/ 0 w 3307963"/>
              <a:gd name="connsiteY1" fmla="*/ 0 h 206318"/>
              <a:gd name="connsiteX2" fmla="*/ 2906241 w 3307963"/>
              <a:gd name="connsiteY2" fmla="*/ 11156 h 206318"/>
              <a:gd name="connsiteX3" fmla="*/ 3307963 w 3307963"/>
              <a:gd name="connsiteY3" fmla="*/ 191973 h 206318"/>
              <a:gd name="connsiteX4" fmla="*/ 405675 w 3307963"/>
              <a:gd name="connsiteY4" fmla="*/ 206318 h 206318"/>
              <a:gd name="connsiteX0" fmla="*/ 426732 w 3329020"/>
              <a:gd name="connsiteY0" fmla="*/ 209901 h 209901"/>
              <a:gd name="connsiteX1" fmla="*/ 0 w 3329020"/>
              <a:gd name="connsiteY1" fmla="*/ 0 h 209901"/>
              <a:gd name="connsiteX2" fmla="*/ 2927298 w 3329020"/>
              <a:gd name="connsiteY2" fmla="*/ 14739 h 209901"/>
              <a:gd name="connsiteX3" fmla="*/ 3329020 w 3329020"/>
              <a:gd name="connsiteY3" fmla="*/ 195556 h 209901"/>
              <a:gd name="connsiteX4" fmla="*/ 426732 w 3329020"/>
              <a:gd name="connsiteY4" fmla="*/ 209901 h 209901"/>
              <a:gd name="connsiteX0" fmla="*/ 425814 w 3328102"/>
              <a:gd name="connsiteY0" fmla="*/ 206147 h 206147"/>
              <a:gd name="connsiteX1" fmla="*/ 0 w 3328102"/>
              <a:gd name="connsiteY1" fmla="*/ 0 h 206147"/>
              <a:gd name="connsiteX2" fmla="*/ 2926380 w 3328102"/>
              <a:gd name="connsiteY2" fmla="*/ 10985 h 206147"/>
              <a:gd name="connsiteX3" fmla="*/ 3328102 w 3328102"/>
              <a:gd name="connsiteY3" fmla="*/ 191802 h 206147"/>
              <a:gd name="connsiteX4" fmla="*/ 425814 w 3328102"/>
              <a:gd name="connsiteY4" fmla="*/ 206147 h 206147"/>
              <a:gd name="connsiteX0" fmla="*/ 425814 w 2926380"/>
              <a:gd name="connsiteY0" fmla="*/ 206147 h 206147"/>
              <a:gd name="connsiteX1" fmla="*/ 0 w 2926380"/>
              <a:gd name="connsiteY1" fmla="*/ 0 h 206147"/>
              <a:gd name="connsiteX2" fmla="*/ 2926380 w 2926380"/>
              <a:gd name="connsiteY2" fmla="*/ 10985 h 206147"/>
              <a:gd name="connsiteX3" fmla="*/ 2840869 w 2926380"/>
              <a:gd name="connsiteY3" fmla="*/ 192369 h 206147"/>
              <a:gd name="connsiteX4" fmla="*/ 425814 w 2926380"/>
              <a:gd name="connsiteY4" fmla="*/ 206147 h 206147"/>
              <a:gd name="connsiteX0" fmla="*/ 425814 w 2840869"/>
              <a:gd name="connsiteY0" fmla="*/ 206147 h 206147"/>
              <a:gd name="connsiteX1" fmla="*/ 0 w 2840869"/>
              <a:gd name="connsiteY1" fmla="*/ 0 h 206147"/>
              <a:gd name="connsiteX2" fmla="*/ 2340734 w 2840869"/>
              <a:gd name="connsiteY2" fmla="*/ 5240 h 206147"/>
              <a:gd name="connsiteX3" fmla="*/ 2840869 w 2840869"/>
              <a:gd name="connsiteY3" fmla="*/ 192369 h 206147"/>
              <a:gd name="connsiteX4" fmla="*/ 425814 w 2840869"/>
              <a:gd name="connsiteY4" fmla="*/ 206147 h 206147"/>
              <a:gd name="connsiteX0" fmla="*/ 425814 w 2705845"/>
              <a:gd name="connsiteY0" fmla="*/ 206147 h 206147"/>
              <a:gd name="connsiteX1" fmla="*/ 0 w 2705845"/>
              <a:gd name="connsiteY1" fmla="*/ 0 h 206147"/>
              <a:gd name="connsiteX2" fmla="*/ 2340734 w 2705845"/>
              <a:gd name="connsiteY2" fmla="*/ 5240 h 206147"/>
              <a:gd name="connsiteX3" fmla="*/ 2705845 w 2705845"/>
              <a:gd name="connsiteY3" fmla="*/ 193141 h 206147"/>
              <a:gd name="connsiteX4" fmla="*/ 425814 w 2705845"/>
              <a:gd name="connsiteY4" fmla="*/ 206147 h 206147"/>
              <a:gd name="connsiteX0" fmla="*/ 425814 w 2705845"/>
              <a:gd name="connsiteY0" fmla="*/ 206147 h 206147"/>
              <a:gd name="connsiteX1" fmla="*/ 0 w 2705845"/>
              <a:gd name="connsiteY1" fmla="*/ 0 h 206147"/>
              <a:gd name="connsiteX2" fmla="*/ 2300223 w 2705845"/>
              <a:gd name="connsiteY2" fmla="*/ 506 h 206147"/>
              <a:gd name="connsiteX3" fmla="*/ 2705845 w 2705845"/>
              <a:gd name="connsiteY3" fmla="*/ 193141 h 206147"/>
              <a:gd name="connsiteX4" fmla="*/ 425814 w 2705845"/>
              <a:gd name="connsiteY4" fmla="*/ 206147 h 206147"/>
              <a:gd name="connsiteX0" fmla="*/ 425814 w 3134262"/>
              <a:gd name="connsiteY0" fmla="*/ 206147 h 206147"/>
              <a:gd name="connsiteX1" fmla="*/ 0 w 3134262"/>
              <a:gd name="connsiteY1" fmla="*/ 0 h 206147"/>
              <a:gd name="connsiteX2" fmla="*/ 2300223 w 3134262"/>
              <a:gd name="connsiteY2" fmla="*/ 506 h 206147"/>
              <a:gd name="connsiteX3" fmla="*/ 3134262 w 3134262"/>
              <a:gd name="connsiteY3" fmla="*/ 195519 h 206147"/>
              <a:gd name="connsiteX4" fmla="*/ 425814 w 3134262"/>
              <a:gd name="connsiteY4" fmla="*/ 206147 h 206147"/>
              <a:gd name="connsiteX0" fmla="*/ 425814 w 3134262"/>
              <a:gd name="connsiteY0" fmla="*/ 214696 h 214696"/>
              <a:gd name="connsiteX1" fmla="*/ 0 w 3134262"/>
              <a:gd name="connsiteY1" fmla="*/ 8549 h 214696"/>
              <a:gd name="connsiteX2" fmla="*/ 2701629 w 3134262"/>
              <a:gd name="connsiteY2" fmla="*/ 0 h 214696"/>
              <a:gd name="connsiteX3" fmla="*/ 3134262 w 3134262"/>
              <a:gd name="connsiteY3" fmla="*/ 204068 h 214696"/>
              <a:gd name="connsiteX4" fmla="*/ 425814 w 3134262"/>
              <a:gd name="connsiteY4" fmla="*/ 214696 h 214696"/>
              <a:gd name="connsiteX0" fmla="*/ 425814 w 3093739"/>
              <a:gd name="connsiteY0" fmla="*/ 214696 h 214696"/>
              <a:gd name="connsiteX1" fmla="*/ 0 w 3093739"/>
              <a:gd name="connsiteY1" fmla="*/ 8549 h 214696"/>
              <a:gd name="connsiteX2" fmla="*/ 2701629 w 3093739"/>
              <a:gd name="connsiteY2" fmla="*/ 0 h 214696"/>
              <a:gd name="connsiteX3" fmla="*/ 3093739 w 3093739"/>
              <a:gd name="connsiteY3" fmla="*/ 182780 h 214696"/>
              <a:gd name="connsiteX4" fmla="*/ 425814 w 3093739"/>
              <a:gd name="connsiteY4" fmla="*/ 214696 h 214696"/>
              <a:gd name="connsiteX0" fmla="*/ 425814 w 3012497"/>
              <a:gd name="connsiteY0" fmla="*/ 214696 h 214696"/>
              <a:gd name="connsiteX1" fmla="*/ 0 w 3012497"/>
              <a:gd name="connsiteY1" fmla="*/ 8549 h 214696"/>
              <a:gd name="connsiteX2" fmla="*/ 2701629 w 3012497"/>
              <a:gd name="connsiteY2" fmla="*/ 0 h 214696"/>
              <a:gd name="connsiteX3" fmla="*/ 3012497 w 3012497"/>
              <a:gd name="connsiteY3" fmla="*/ 184787 h 214696"/>
              <a:gd name="connsiteX4" fmla="*/ 425814 w 3012497"/>
              <a:gd name="connsiteY4" fmla="*/ 214696 h 214696"/>
              <a:gd name="connsiteX0" fmla="*/ 425814 w 3012497"/>
              <a:gd name="connsiteY0" fmla="*/ 214267 h 214267"/>
              <a:gd name="connsiteX1" fmla="*/ 0 w 3012497"/>
              <a:gd name="connsiteY1" fmla="*/ 8120 h 214267"/>
              <a:gd name="connsiteX2" fmla="*/ 2606885 w 3012497"/>
              <a:gd name="connsiteY2" fmla="*/ 0 h 214267"/>
              <a:gd name="connsiteX3" fmla="*/ 3012497 w 3012497"/>
              <a:gd name="connsiteY3" fmla="*/ 184358 h 214267"/>
              <a:gd name="connsiteX4" fmla="*/ 425814 w 3012497"/>
              <a:gd name="connsiteY4" fmla="*/ 214267 h 214267"/>
              <a:gd name="connsiteX0" fmla="*/ 425814 w 2963294"/>
              <a:gd name="connsiteY0" fmla="*/ 214267 h 214267"/>
              <a:gd name="connsiteX1" fmla="*/ 0 w 2963294"/>
              <a:gd name="connsiteY1" fmla="*/ 8120 h 214267"/>
              <a:gd name="connsiteX2" fmla="*/ 2606885 w 2963294"/>
              <a:gd name="connsiteY2" fmla="*/ 0 h 214267"/>
              <a:gd name="connsiteX3" fmla="*/ 2963294 w 2963294"/>
              <a:gd name="connsiteY3" fmla="*/ 185340 h 214267"/>
              <a:gd name="connsiteX4" fmla="*/ 425814 w 2963294"/>
              <a:gd name="connsiteY4" fmla="*/ 214267 h 214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294" h="214267">
                <a:moveTo>
                  <a:pt x="425814" y="214267"/>
                </a:moveTo>
                <a:lnTo>
                  <a:pt x="0" y="8120"/>
                </a:lnTo>
                <a:lnTo>
                  <a:pt x="2606885" y="0"/>
                </a:lnTo>
                <a:lnTo>
                  <a:pt x="2963294" y="185340"/>
                </a:lnTo>
                <a:lnTo>
                  <a:pt x="425814" y="21426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51">
            <a:extLst>
              <a:ext uri="{FF2B5EF4-FFF2-40B4-BE49-F238E27FC236}">
                <a16:creationId xmlns:a16="http://schemas.microsoft.com/office/drawing/2014/main" id="{DB01C39B-FA37-4C40-97E4-F603EFE475B9}"/>
              </a:ext>
            </a:extLst>
          </p:cNvPr>
          <p:cNvSpPr/>
          <p:nvPr/>
        </p:nvSpPr>
        <p:spPr>
          <a:xfrm rot="430505" flipH="1" flipV="1">
            <a:off x="2315437" y="3939119"/>
            <a:ext cx="1026293" cy="1123994"/>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2779537"/>
              <a:gd name="connsiteY0" fmla="*/ 217217 h 217217"/>
              <a:gd name="connsiteX1" fmla="*/ 1 w 2779537"/>
              <a:gd name="connsiteY1" fmla="*/ 35664 h 217217"/>
              <a:gd name="connsiteX2" fmla="*/ 2509255 w 2779537"/>
              <a:gd name="connsiteY2" fmla="*/ 0 h 217217"/>
              <a:gd name="connsiteX3" fmla="*/ 2779536 w 2779537"/>
              <a:gd name="connsiteY3" fmla="*/ 161098 h 217217"/>
              <a:gd name="connsiteX4" fmla="*/ 376135 w 2779537"/>
              <a:gd name="connsiteY4" fmla="*/ 217217 h 217217"/>
              <a:gd name="connsiteX0" fmla="*/ 239216 w 2779537"/>
              <a:gd name="connsiteY0" fmla="*/ 200943 h 200943"/>
              <a:gd name="connsiteX1" fmla="*/ 1 w 2779537"/>
              <a:gd name="connsiteY1" fmla="*/ 35664 h 200943"/>
              <a:gd name="connsiteX2" fmla="*/ 2509255 w 2779537"/>
              <a:gd name="connsiteY2" fmla="*/ 0 h 200943"/>
              <a:gd name="connsiteX3" fmla="*/ 2779536 w 2779537"/>
              <a:gd name="connsiteY3" fmla="*/ 161098 h 200943"/>
              <a:gd name="connsiteX4" fmla="*/ 239216 w 2779537"/>
              <a:gd name="connsiteY4" fmla="*/ 200943 h 200943"/>
              <a:gd name="connsiteX0" fmla="*/ 200766 w 2779537"/>
              <a:gd name="connsiteY0" fmla="*/ 193810 h 193810"/>
              <a:gd name="connsiteX1" fmla="*/ 1 w 2779537"/>
              <a:gd name="connsiteY1" fmla="*/ 35664 h 193810"/>
              <a:gd name="connsiteX2" fmla="*/ 2509255 w 2779537"/>
              <a:gd name="connsiteY2" fmla="*/ 0 h 193810"/>
              <a:gd name="connsiteX3" fmla="*/ 2779536 w 2779537"/>
              <a:gd name="connsiteY3" fmla="*/ 161098 h 193810"/>
              <a:gd name="connsiteX4" fmla="*/ 200766 w 2779537"/>
              <a:gd name="connsiteY4" fmla="*/ 193810 h 193810"/>
              <a:gd name="connsiteX0" fmla="*/ 173205 w 2779537"/>
              <a:gd name="connsiteY0" fmla="*/ 192043 h 192043"/>
              <a:gd name="connsiteX1" fmla="*/ 1 w 2779537"/>
              <a:gd name="connsiteY1" fmla="*/ 35664 h 192043"/>
              <a:gd name="connsiteX2" fmla="*/ 2509255 w 2779537"/>
              <a:gd name="connsiteY2" fmla="*/ 0 h 192043"/>
              <a:gd name="connsiteX3" fmla="*/ 2779536 w 2779537"/>
              <a:gd name="connsiteY3" fmla="*/ 161098 h 192043"/>
              <a:gd name="connsiteX4" fmla="*/ 173205 w 2779537"/>
              <a:gd name="connsiteY4" fmla="*/ 192043 h 192043"/>
              <a:gd name="connsiteX0" fmla="*/ 128980 w 2779537"/>
              <a:gd name="connsiteY0" fmla="*/ 193875 h 193875"/>
              <a:gd name="connsiteX1" fmla="*/ 1 w 2779537"/>
              <a:gd name="connsiteY1" fmla="*/ 35664 h 193875"/>
              <a:gd name="connsiteX2" fmla="*/ 2509255 w 2779537"/>
              <a:gd name="connsiteY2" fmla="*/ 0 h 193875"/>
              <a:gd name="connsiteX3" fmla="*/ 2779536 w 2779537"/>
              <a:gd name="connsiteY3" fmla="*/ 161098 h 193875"/>
              <a:gd name="connsiteX4" fmla="*/ 128980 w 2779537"/>
              <a:gd name="connsiteY4" fmla="*/ 193875 h 193875"/>
              <a:gd name="connsiteX0" fmla="*/ 294785 w 2945342"/>
              <a:gd name="connsiteY0" fmla="*/ 193875 h 193875"/>
              <a:gd name="connsiteX1" fmla="*/ 1 w 2945342"/>
              <a:gd name="connsiteY1" fmla="*/ 30350 h 193875"/>
              <a:gd name="connsiteX2" fmla="*/ 2675060 w 2945342"/>
              <a:gd name="connsiteY2" fmla="*/ 0 h 193875"/>
              <a:gd name="connsiteX3" fmla="*/ 2945341 w 2945342"/>
              <a:gd name="connsiteY3" fmla="*/ 161098 h 193875"/>
              <a:gd name="connsiteX4" fmla="*/ 294785 w 2945342"/>
              <a:gd name="connsiteY4" fmla="*/ 193875 h 193875"/>
              <a:gd name="connsiteX0" fmla="*/ 294785 w 2945342"/>
              <a:gd name="connsiteY0" fmla="*/ 204144 h 204144"/>
              <a:gd name="connsiteX1" fmla="*/ 1 w 2945342"/>
              <a:gd name="connsiteY1" fmla="*/ 40619 h 204144"/>
              <a:gd name="connsiteX2" fmla="*/ 2528264 w 2945342"/>
              <a:gd name="connsiteY2" fmla="*/ 0 h 204144"/>
              <a:gd name="connsiteX3" fmla="*/ 2945341 w 2945342"/>
              <a:gd name="connsiteY3" fmla="*/ 171367 h 204144"/>
              <a:gd name="connsiteX4" fmla="*/ 294785 w 2945342"/>
              <a:gd name="connsiteY4" fmla="*/ 204144 h 204144"/>
              <a:gd name="connsiteX0" fmla="*/ 294785 w 2945342"/>
              <a:gd name="connsiteY0" fmla="*/ 201266 h 201266"/>
              <a:gd name="connsiteX1" fmla="*/ 1 w 2945342"/>
              <a:gd name="connsiteY1" fmla="*/ 37741 h 201266"/>
              <a:gd name="connsiteX2" fmla="*/ 2621302 w 2945342"/>
              <a:gd name="connsiteY2" fmla="*/ 0 h 201266"/>
              <a:gd name="connsiteX3" fmla="*/ 2945341 w 2945342"/>
              <a:gd name="connsiteY3" fmla="*/ 168489 h 201266"/>
              <a:gd name="connsiteX4" fmla="*/ 294785 w 2945342"/>
              <a:gd name="connsiteY4" fmla="*/ 201266 h 20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342" h="201266">
                <a:moveTo>
                  <a:pt x="294785" y="201266"/>
                </a:moveTo>
                <a:lnTo>
                  <a:pt x="1" y="37741"/>
                </a:lnTo>
                <a:lnTo>
                  <a:pt x="2621302" y="0"/>
                </a:lnTo>
                <a:lnTo>
                  <a:pt x="2945341" y="168489"/>
                </a:lnTo>
                <a:lnTo>
                  <a:pt x="294785" y="20126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ylinder 40">
            <a:extLst>
              <a:ext uri="{FF2B5EF4-FFF2-40B4-BE49-F238E27FC236}">
                <a16:creationId xmlns:a16="http://schemas.microsoft.com/office/drawing/2014/main" id="{D483CCB2-6172-4A4B-83DF-AC6BD4FC7655}"/>
              </a:ext>
            </a:extLst>
          </p:cNvPr>
          <p:cNvSpPr/>
          <p:nvPr/>
        </p:nvSpPr>
        <p:spPr>
          <a:xfrm>
            <a:off x="3280307" y="3965602"/>
            <a:ext cx="46401" cy="990494"/>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ylinder 41">
            <a:extLst>
              <a:ext uri="{FF2B5EF4-FFF2-40B4-BE49-F238E27FC236}">
                <a16:creationId xmlns:a16="http://schemas.microsoft.com/office/drawing/2014/main" id="{4865D895-013A-4647-8E69-8643A9468DA2}"/>
              </a:ext>
            </a:extLst>
          </p:cNvPr>
          <p:cNvSpPr/>
          <p:nvPr/>
        </p:nvSpPr>
        <p:spPr>
          <a:xfrm rot="2225956">
            <a:off x="3010553" y="4206443"/>
            <a:ext cx="45719" cy="849112"/>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ylinder 42">
            <a:extLst>
              <a:ext uri="{FF2B5EF4-FFF2-40B4-BE49-F238E27FC236}">
                <a16:creationId xmlns:a16="http://schemas.microsoft.com/office/drawing/2014/main" id="{C58FCE31-8FED-4B23-8426-8876775A8587}"/>
              </a:ext>
            </a:extLst>
          </p:cNvPr>
          <p:cNvSpPr/>
          <p:nvPr/>
        </p:nvSpPr>
        <p:spPr>
          <a:xfrm rot="19952831">
            <a:off x="3499651" y="4247975"/>
            <a:ext cx="46401" cy="857807"/>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ylinder 43">
            <a:extLst>
              <a:ext uri="{FF2B5EF4-FFF2-40B4-BE49-F238E27FC236}">
                <a16:creationId xmlns:a16="http://schemas.microsoft.com/office/drawing/2014/main" id="{08F73387-D765-4CA9-B987-91BD5EBACDBE}"/>
              </a:ext>
            </a:extLst>
          </p:cNvPr>
          <p:cNvSpPr/>
          <p:nvPr/>
        </p:nvSpPr>
        <p:spPr>
          <a:xfrm>
            <a:off x="3727919" y="4102578"/>
            <a:ext cx="46401" cy="990494"/>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ylinder 44">
            <a:extLst>
              <a:ext uri="{FF2B5EF4-FFF2-40B4-BE49-F238E27FC236}">
                <a16:creationId xmlns:a16="http://schemas.microsoft.com/office/drawing/2014/main" id="{5ED61D8A-6BD4-4756-846A-45EC95619A64}"/>
              </a:ext>
            </a:extLst>
          </p:cNvPr>
          <p:cNvSpPr/>
          <p:nvPr/>
        </p:nvSpPr>
        <p:spPr>
          <a:xfrm>
            <a:off x="2734308" y="4014650"/>
            <a:ext cx="46401" cy="990494"/>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ylinder 45">
            <a:extLst>
              <a:ext uri="{FF2B5EF4-FFF2-40B4-BE49-F238E27FC236}">
                <a16:creationId xmlns:a16="http://schemas.microsoft.com/office/drawing/2014/main" id="{64C100D4-4CFD-488F-9776-9761BB661A52}"/>
              </a:ext>
            </a:extLst>
          </p:cNvPr>
          <p:cNvSpPr/>
          <p:nvPr/>
        </p:nvSpPr>
        <p:spPr>
          <a:xfrm>
            <a:off x="4485545" y="4366222"/>
            <a:ext cx="46401" cy="990494"/>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ylinder 46">
            <a:extLst>
              <a:ext uri="{FF2B5EF4-FFF2-40B4-BE49-F238E27FC236}">
                <a16:creationId xmlns:a16="http://schemas.microsoft.com/office/drawing/2014/main" id="{92224775-7E53-4278-AE76-8EE8455BC0F3}"/>
              </a:ext>
            </a:extLst>
          </p:cNvPr>
          <p:cNvSpPr/>
          <p:nvPr/>
        </p:nvSpPr>
        <p:spPr>
          <a:xfrm>
            <a:off x="5401212" y="4632142"/>
            <a:ext cx="46401" cy="1066909"/>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ylinder 47">
            <a:extLst>
              <a:ext uri="{FF2B5EF4-FFF2-40B4-BE49-F238E27FC236}">
                <a16:creationId xmlns:a16="http://schemas.microsoft.com/office/drawing/2014/main" id="{B0763017-41F8-4BC3-81D7-4CB918444BA8}"/>
              </a:ext>
            </a:extLst>
          </p:cNvPr>
          <p:cNvSpPr/>
          <p:nvPr/>
        </p:nvSpPr>
        <p:spPr>
          <a:xfrm>
            <a:off x="2311269" y="4041034"/>
            <a:ext cx="45719" cy="990494"/>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ylinder 48">
            <a:extLst>
              <a:ext uri="{FF2B5EF4-FFF2-40B4-BE49-F238E27FC236}">
                <a16:creationId xmlns:a16="http://schemas.microsoft.com/office/drawing/2014/main" id="{B68C258D-32EA-4834-A9AC-F37E07CD17D0}"/>
              </a:ext>
            </a:extLst>
          </p:cNvPr>
          <p:cNvSpPr/>
          <p:nvPr/>
        </p:nvSpPr>
        <p:spPr>
          <a:xfrm rot="1525323">
            <a:off x="5230118" y="4906673"/>
            <a:ext cx="45719" cy="849112"/>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ylinder 49">
            <a:extLst>
              <a:ext uri="{FF2B5EF4-FFF2-40B4-BE49-F238E27FC236}">
                <a16:creationId xmlns:a16="http://schemas.microsoft.com/office/drawing/2014/main" id="{103E80A2-E760-4972-A364-6204F527E9DD}"/>
              </a:ext>
            </a:extLst>
          </p:cNvPr>
          <p:cNvSpPr/>
          <p:nvPr/>
        </p:nvSpPr>
        <p:spPr>
          <a:xfrm rot="20351878">
            <a:off x="2458284" y="4300118"/>
            <a:ext cx="45719" cy="849112"/>
          </a:xfrm>
          <a:prstGeom prst="ca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B537E7B-3BC2-410C-BB1A-5D20CA1F96C4}"/>
              </a:ext>
            </a:extLst>
          </p:cNvPr>
          <p:cNvSpPr/>
          <p:nvPr/>
        </p:nvSpPr>
        <p:spPr>
          <a:xfrm>
            <a:off x="1832312" y="3489023"/>
            <a:ext cx="1856598" cy="276999"/>
          </a:xfrm>
          <a:prstGeom prst="rect">
            <a:avLst/>
          </a:prstGeom>
        </p:spPr>
        <p:txBody>
          <a:bodyPr wrap="none">
            <a:spAutoFit/>
          </a:bodyPr>
          <a:lstStyle/>
          <a:p>
            <a:r>
              <a:rPr lang="en-US" sz="1200" i="1" dirty="0">
                <a:solidFill>
                  <a:srgbClr val="231F20"/>
                </a:solidFill>
                <a:latin typeface="Arial" panose="020B0604020202020204" pitchFamily="34" charset="0"/>
              </a:rPr>
              <a:t>Cross bracing at corners</a:t>
            </a:r>
            <a:endParaRPr lang="en-US" sz="1200" dirty="0"/>
          </a:p>
        </p:txBody>
      </p:sp>
      <p:sp>
        <p:nvSpPr>
          <p:cNvPr id="52" name="Rectangle 51">
            <a:extLst>
              <a:ext uri="{FF2B5EF4-FFF2-40B4-BE49-F238E27FC236}">
                <a16:creationId xmlns:a16="http://schemas.microsoft.com/office/drawing/2014/main" id="{40A7939F-C70F-4B06-B80A-BA7305849A26}"/>
              </a:ext>
            </a:extLst>
          </p:cNvPr>
          <p:cNvSpPr/>
          <p:nvPr/>
        </p:nvSpPr>
        <p:spPr>
          <a:xfrm>
            <a:off x="4498750" y="3591199"/>
            <a:ext cx="1810198" cy="830997"/>
          </a:xfrm>
          <a:prstGeom prst="rect">
            <a:avLst/>
          </a:prstGeom>
        </p:spPr>
        <p:txBody>
          <a:bodyPr wrap="square">
            <a:spAutoFit/>
          </a:bodyPr>
          <a:lstStyle/>
          <a:p>
            <a:r>
              <a:rPr lang="en-GB" sz="1200" i="1" dirty="0">
                <a:solidFill>
                  <a:srgbClr val="231F20"/>
                </a:solidFill>
                <a:latin typeface="Arial" panose="020B0604020202020204" pitchFamily="34" charset="0"/>
              </a:rPr>
              <a:t>Bracing at least every 5 posts and should connect at </a:t>
            </a:r>
            <a:r>
              <a:rPr lang="en-US" sz="1200" i="1" dirty="0">
                <a:solidFill>
                  <a:srgbClr val="231F20"/>
                </a:solidFill>
                <a:latin typeface="Arial" panose="020B0604020202020204" pitchFamily="34" charset="0"/>
              </a:rPr>
              <a:t>2/3 height of post</a:t>
            </a:r>
            <a:endParaRPr lang="en-US" sz="1200" dirty="0"/>
          </a:p>
        </p:txBody>
      </p:sp>
      <p:sp>
        <p:nvSpPr>
          <p:cNvPr id="53" name="TextBox 52">
            <a:extLst>
              <a:ext uri="{FF2B5EF4-FFF2-40B4-BE49-F238E27FC236}">
                <a16:creationId xmlns:a16="http://schemas.microsoft.com/office/drawing/2014/main" id="{878F21F6-9ACA-40E2-8730-093953CAF741}"/>
              </a:ext>
            </a:extLst>
          </p:cNvPr>
          <p:cNvSpPr txBox="1"/>
          <p:nvPr/>
        </p:nvSpPr>
        <p:spPr>
          <a:xfrm>
            <a:off x="1760338" y="6123621"/>
            <a:ext cx="4851885" cy="461665"/>
          </a:xfrm>
          <a:prstGeom prst="rect">
            <a:avLst/>
          </a:prstGeom>
          <a:noFill/>
        </p:spPr>
        <p:txBody>
          <a:bodyPr wrap="square" rtlCol="0">
            <a:spAutoFit/>
          </a:bodyPr>
          <a:lstStyle/>
          <a:p>
            <a:r>
              <a:rPr lang="en-GB" sz="1200" dirty="0"/>
              <a:t>Reference: </a:t>
            </a:r>
            <a:r>
              <a:rPr lang="en-GB" sz="1200" dirty="0">
                <a:hlinkClick r:id="rId25"/>
              </a:rPr>
              <a:t>IFRC, Oxfam – A guide to the specification and use of plastic sheeting in humanitarian relief</a:t>
            </a:r>
            <a:endParaRPr lang="en-US" sz="1200" dirty="0"/>
          </a:p>
        </p:txBody>
      </p:sp>
      <p:sp>
        <p:nvSpPr>
          <p:cNvPr id="54" name="Parallelogram 51">
            <a:extLst>
              <a:ext uri="{FF2B5EF4-FFF2-40B4-BE49-F238E27FC236}">
                <a16:creationId xmlns:a16="http://schemas.microsoft.com/office/drawing/2014/main" id="{601248E1-EE37-42C9-879C-EED31291079C}"/>
              </a:ext>
            </a:extLst>
          </p:cNvPr>
          <p:cNvSpPr/>
          <p:nvPr/>
        </p:nvSpPr>
        <p:spPr>
          <a:xfrm rot="1262711" flipH="1" flipV="1">
            <a:off x="6232331" y="2706767"/>
            <a:ext cx="3580682" cy="1004937"/>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389887 w 3373515"/>
              <a:gd name="connsiteY0" fmla="*/ 205579 h 205579"/>
              <a:gd name="connsiteX1" fmla="*/ 0 w 3373515"/>
              <a:gd name="connsiteY1" fmla="*/ 0 h 205579"/>
              <a:gd name="connsiteX2" fmla="*/ 3003419 w 3373515"/>
              <a:gd name="connsiteY2" fmla="*/ 2411 h 205579"/>
              <a:gd name="connsiteX3" fmla="*/ 3373515 w 3373515"/>
              <a:gd name="connsiteY3" fmla="*/ 191785 h 205579"/>
              <a:gd name="connsiteX4" fmla="*/ 389887 w 3373515"/>
              <a:gd name="connsiteY4" fmla="*/ 205579 h 205579"/>
              <a:gd name="connsiteX0" fmla="*/ 399810 w 3383438"/>
              <a:gd name="connsiteY0" fmla="*/ 204823 h 204823"/>
              <a:gd name="connsiteX1" fmla="*/ 0 w 3383438"/>
              <a:gd name="connsiteY1" fmla="*/ 0 h 204823"/>
              <a:gd name="connsiteX2" fmla="*/ 3013342 w 3383438"/>
              <a:gd name="connsiteY2" fmla="*/ 1655 h 204823"/>
              <a:gd name="connsiteX3" fmla="*/ 3383438 w 3383438"/>
              <a:gd name="connsiteY3" fmla="*/ 191029 h 204823"/>
              <a:gd name="connsiteX4" fmla="*/ 399810 w 3383438"/>
              <a:gd name="connsiteY4" fmla="*/ 204823 h 204823"/>
              <a:gd name="connsiteX0" fmla="*/ 442519 w 3383438"/>
              <a:gd name="connsiteY0" fmla="*/ 204312 h 204312"/>
              <a:gd name="connsiteX1" fmla="*/ 0 w 3383438"/>
              <a:gd name="connsiteY1" fmla="*/ 0 h 204312"/>
              <a:gd name="connsiteX2" fmla="*/ 3013342 w 3383438"/>
              <a:gd name="connsiteY2" fmla="*/ 1655 h 204312"/>
              <a:gd name="connsiteX3" fmla="*/ 3383438 w 3383438"/>
              <a:gd name="connsiteY3" fmla="*/ 191029 h 204312"/>
              <a:gd name="connsiteX4" fmla="*/ 442519 w 3383438"/>
              <a:gd name="connsiteY4" fmla="*/ 204312 h 204312"/>
              <a:gd name="connsiteX0" fmla="*/ 442519 w 3383438"/>
              <a:gd name="connsiteY0" fmla="*/ 206266 h 206266"/>
              <a:gd name="connsiteX1" fmla="*/ 0 w 3383438"/>
              <a:gd name="connsiteY1" fmla="*/ 1954 h 206266"/>
              <a:gd name="connsiteX2" fmla="*/ 2944645 w 3383438"/>
              <a:gd name="connsiteY2" fmla="*/ 0 h 206266"/>
              <a:gd name="connsiteX3" fmla="*/ 3383438 w 3383438"/>
              <a:gd name="connsiteY3" fmla="*/ 192983 h 206266"/>
              <a:gd name="connsiteX4" fmla="*/ 442519 w 3383438"/>
              <a:gd name="connsiteY4" fmla="*/ 206266 h 206266"/>
              <a:gd name="connsiteX0" fmla="*/ 442519 w 3344797"/>
              <a:gd name="connsiteY0" fmla="*/ 206266 h 206266"/>
              <a:gd name="connsiteX1" fmla="*/ 0 w 3344797"/>
              <a:gd name="connsiteY1" fmla="*/ 1954 h 206266"/>
              <a:gd name="connsiteX2" fmla="*/ 2944645 w 3344797"/>
              <a:gd name="connsiteY2" fmla="*/ 0 h 206266"/>
              <a:gd name="connsiteX3" fmla="*/ 3344797 w 3344797"/>
              <a:gd name="connsiteY3" fmla="*/ 193808 h 206266"/>
              <a:gd name="connsiteX4" fmla="*/ 442519 w 3344797"/>
              <a:gd name="connsiteY4" fmla="*/ 206266 h 206266"/>
              <a:gd name="connsiteX0" fmla="*/ 442519 w 3344797"/>
              <a:gd name="connsiteY0" fmla="*/ 204312 h 204312"/>
              <a:gd name="connsiteX1" fmla="*/ 0 w 3344797"/>
              <a:gd name="connsiteY1" fmla="*/ 0 h 204312"/>
              <a:gd name="connsiteX2" fmla="*/ 2906241 w 3344797"/>
              <a:gd name="connsiteY2" fmla="*/ 11156 h 204312"/>
              <a:gd name="connsiteX3" fmla="*/ 3344797 w 3344797"/>
              <a:gd name="connsiteY3" fmla="*/ 191854 h 204312"/>
              <a:gd name="connsiteX4" fmla="*/ 442519 w 3344797"/>
              <a:gd name="connsiteY4" fmla="*/ 204312 h 204312"/>
              <a:gd name="connsiteX0" fmla="*/ 442519 w 3307963"/>
              <a:gd name="connsiteY0" fmla="*/ 204312 h 204312"/>
              <a:gd name="connsiteX1" fmla="*/ 0 w 3307963"/>
              <a:gd name="connsiteY1" fmla="*/ 0 h 204312"/>
              <a:gd name="connsiteX2" fmla="*/ 2906241 w 3307963"/>
              <a:gd name="connsiteY2" fmla="*/ 11156 h 204312"/>
              <a:gd name="connsiteX3" fmla="*/ 3307963 w 3307963"/>
              <a:gd name="connsiteY3" fmla="*/ 191973 h 204312"/>
              <a:gd name="connsiteX4" fmla="*/ 442519 w 3307963"/>
              <a:gd name="connsiteY4" fmla="*/ 204312 h 204312"/>
              <a:gd name="connsiteX0" fmla="*/ 405675 w 3307963"/>
              <a:gd name="connsiteY0" fmla="*/ 206318 h 206318"/>
              <a:gd name="connsiteX1" fmla="*/ 0 w 3307963"/>
              <a:gd name="connsiteY1" fmla="*/ 0 h 206318"/>
              <a:gd name="connsiteX2" fmla="*/ 2906241 w 3307963"/>
              <a:gd name="connsiteY2" fmla="*/ 11156 h 206318"/>
              <a:gd name="connsiteX3" fmla="*/ 3307963 w 3307963"/>
              <a:gd name="connsiteY3" fmla="*/ 191973 h 206318"/>
              <a:gd name="connsiteX4" fmla="*/ 405675 w 3307963"/>
              <a:gd name="connsiteY4" fmla="*/ 206318 h 206318"/>
              <a:gd name="connsiteX0" fmla="*/ 426732 w 3329020"/>
              <a:gd name="connsiteY0" fmla="*/ 209901 h 209901"/>
              <a:gd name="connsiteX1" fmla="*/ 0 w 3329020"/>
              <a:gd name="connsiteY1" fmla="*/ 0 h 209901"/>
              <a:gd name="connsiteX2" fmla="*/ 2927298 w 3329020"/>
              <a:gd name="connsiteY2" fmla="*/ 14739 h 209901"/>
              <a:gd name="connsiteX3" fmla="*/ 3329020 w 3329020"/>
              <a:gd name="connsiteY3" fmla="*/ 195556 h 209901"/>
              <a:gd name="connsiteX4" fmla="*/ 426732 w 3329020"/>
              <a:gd name="connsiteY4" fmla="*/ 209901 h 209901"/>
              <a:gd name="connsiteX0" fmla="*/ 425814 w 3328102"/>
              <a:gd name="connsiteY0" fmla="*/ 206147 h 206147"/>
              <a:gd name="connsiteX1" fmla="*/ 0 w 3328102"/>
              <a:gd name="connsiteY1" fmla="*/ 0 h 206147"/>
              <a:gd name="connsiteX2" fmla="*/ 2926380 w 3328102"/>
              <a:gd name="connsiteY2" fmla="*/ 10985 h 206147"/>
              <a:gd name="connsiteX3" fmla="*/ 3328102 w 3328102"/>
              <a:gd name="connsiteY3" fmla="*/ 191802 h 206147"/>
              <a:gd name="connsiteX4" fmla="*/ 425814 w 3328102"/>
              <a:gd name="connsiteY4" fmla="*/ 206147 h 206147"/>
              <a:gd name="connsiteX0" fmla="*/ 425814 w 2926380"/>
              <a:gd name="connsiteY0" fmla="*/ 206147 h 206147"/>
              <a:gd name="connsiteX1" fmla="*/ 0 w 2926380"/>
              <a:gd name="connsiteY1" fmla="*/ 0 h 206147"/>
              <a:gd name="connsiteX2" fmla="*/ 2926380 w 2926380"/>
              <a:gd name="connsiteY2" fmla="*/ 10985 h 206147"/>
              <a:gd name="connsiteX3" fmla="*/ 2840869 w 2926380"/>
              <a:gd name="connsiteY3" fmla="*/ 192369 h 206147"/>
              <a:gd name="connsiteX4" fmla="*/ 425814 w 2926380"/>
              <a:gd name="connsiteY4" fmla="*/ 206147 h 206147"/>
              <a:gd name="connsiteX0" fmla="*/ 425814 w 2840869"/>
              <a:gd name="connsiteY0" fmla="*/ 206147 h 206147"/>
              <a:gd name="connsiteX1" fmla="*/ 0 w 2840869"/>
              <a:gd name="connsiteY1" fmla="*/ 0 h 206147"/>
              <a:gd name="connsiteX2" fmla="*/ 2340734 w 2840869"/>
              <a:gd name="connsiteY2" fmla="*/ 5240 h 206147"/>
              <a:gd name="connsiteX3" fmla="*/ 2840869 w 2840869"/>
              <a:gd name="connsiteY3" fmla="*/ 192369 h 206147"/>
              <a:gd name="connsiteX4" fmla="*/ 425814 w 2840869"/>
              <a:gd name="connsiteY4" fmla="*/ 206147 h 206147"/>
              <a:gd name="connsiteX0" fmla="*/ 425814 w 2705845"/>
              <a:gd name="connsiteY0" fmla="*/ 206147 h 206147"/>
              <a:gd name="connsiteX1" fmla="*/ 0 w 2705845"/>
              <a:gd name="connsiteY1" fmla="*/ 0 h 206147"/>
              <a:gd name="connsiteX2" fmla="*/ 2340734 w 2705845"/>
              <a:gd name="connsiteY2" fmla="*/ 5240 h 206147"/>
              <a:gd name="connsiteX3" fmla="*/ 2705845 w 2705845"/>
              <a:gd name="connsiteY3" fmla="*/ 193141 h 206147"/>
              <a:gd name="connsiteX4" fmla="*/ 425814 w 2705845"/>
              <a:gd name="connsiteY4" fmla="*/ 206147 h 206147"/>
              <a:gd name="connsiteX0" fmla="*/ 425814 w 2705845"/>
              <a:gd name="connsiteY0" fmla="*/ 206147 h 206147"/>
              <a:gd name="connsiteX1" fmla="*/ 0 w 2705845"/>
              <a:gd name="connsiteY1" fmla="*/ 0 h 206147"/>
              <a:gd name="connsiteX2" fmla="*/ 2300223 w 2705845"/>
              <a:gd name="connsiteY2" fmla="*/ 506 h 206147"/>
              <a:gd name="connsiteX3" fmla="*/ 2705845 w 2705845"/>
              <a:gd name="connsiteY3" fmla="*/ 193141 h 206147"/>
              <a:gd name="connsiteX4" fmla="*/ 425814 w 2705845"/>
              <a:gd name="connsiteY4" fmla="*/ 206147 h 206147"/>
              <a:gd name="connsiteX0" fmla="*/ 425814 w 3134262"/>
              <a:gd name="connsiteY0" fmla="*/ 206147 h 206147"/>
              <a:gd name="connsiteX1" fmla="*/ 0 w 3134262"/>
              <a:gd name="connsiteY1" fmla="*/ 0 h 206147"/>
              <a:gd name="connsiteX2" fmla="*/ 2300223 w 3134262"/>
              <a:gd name="connsiteY2" fmla="*/ 506 h 206147"/>
              <a:gd name="connsiteX3" fmla="*/ 3134262 w 3134262"/>
              <a:gd name="connsiteY3" fmla="*/ 195519 h 206147"/>
              <a:gd name="connsiteX4" fmla="*/ 425814 w 3134262"/>
              <a:gd name="connsiteY4" fmla="*/ 206147 h 206147"/>
              <a:gd name="connsiteX0" fmla="*/ 425814 w 3134262"/>
              <a:gd name="connsiteY0" fmla="*/ 214696 h 214696"/>
              <a:gd name="connsiteX1" fmla="*/ 0 w 3134262"/>
              <a:gd name="connsiteY1" fmla="*/ 8549 h 214696"/>
              <a:gd name="connsiteX2" fmla="*/ 2701629 w 3134262"/>
              <a:gd name="connsiteY2" fmla="*/ 0 h 214696"/>
              <a:gd name="connsiteX3" fmla="*/ 3134262 w 3134262"/>
              <a:gd name="connsiteY3" fmla="*/ 204068 h 214696"/>
              <a:gd name="connsiteX4" fmla="*/ 425814 w 3134262"/>
              <a:gd name="connsiteY4" fmla="*/ 214696 h 214696"/>
              <a:gd name="connsiteX0" fmla="*/ 425814 w 3093739"/>
              <a:gd name="connsiteY0" fmla="*/ 214696 h 214696"/>
              <a:gd name="connsiteX1" fmla="*/ 0 w 3093739"/>
              <a:gd name="connsiteY1" fmla="*/ 8549 h 214696"/>
              <a:gd name="connsiteX2" fmla="*/ 2701629 w 3093739"/>
              <a:gd name="connsiteY2" fmla="*/ 0 h 214696"/>
              <a:gd name="connsiteX3" fmla="*/ 3093739 w 3093739"/>
              <a:gd name="connsiteY3" fmla="*/ 182780 h 214696"/>
              <a:gd name="connsiteX4" fmla="*/ 425814 w 3093739"/>
              <a:gd name="connsiteY4" fmla="*/ 214696 h 214696"/>
              <a:gd name="connsiteX0" fmla="*/ 425814 w 3012497"/>
              <a:gd name="connsiteY0" fmla="*/ 214696 h 214696"/>
              <a:gd name="connsiteX1" fmla="*/ 0 w 3012497"/>
              <a:gd name="connsiteY1" fmla="*/ 8549 h 214696"/>
              <a:gd name="connsiteX2" fmla="*/ 2701629 w 3012497"/>
              <a:gd name="connsiteY2" fmla="*/ 0 h 214696"/>
              <a:gd name="connsiteX3" fmla="*/ 3012497 w 3012497"/>
              <a:gd name="connsiteY3" fmla="*/ 184787 h 214696"/>
              <a:gd name="connsiteX4" fmla="*/ 425814 w 3012497"/>
              <a:gd name="connsiteY4" fmla="*/ 214696 h 214696"/>
              <a:gd name="connsiteX0" fmla="*/ 425814 w 3012497"/>
              <a:gd name="connsiteY0" fmla="*/ 214267 h 214267"/>
              <a:gd name="connsiteX1" fmla="*/ 0 w 3012497"/>
              <a:gd name="connsiteY1" fmla="*/ 8120 h 214267"/>
              <a:gd name="connsiteX2" fmla="*/ 2606885 w 3012497"/>
              <a:gd name="connsiteY2" fmla="*/ 0 h 214267"/>
              <a:gd name="connsiteX3" fmla="*/ 3012497 w 3012497"/>
              <a:gd name="connsiteY3" fmla="*/ 184358 h 214267"/>
              <a:gd name="connsiteX4" fmla="*/ 425814 w 3012497"/>
              <a:gd name="connsiteY4" fmla="*/ 214267 h 214267"/>
              <a:gd name="connsiteX0" fmla="*/ 425814 w 2963294"/>
              <a:gd name="connsiteY0" fmla="*/ 214267 h 214267"/>
              <a:gd name="connsiteX1" fmla="*/ 0 w 2963294"/>
              <a:gd name="connsiteY1" fmla="*/ 8120 h 214267"/>
              <a:gd name="connsiteX2" fmla="*/ 2606885 w 2963294"/>
              <a:gd name="connsiteY2" fmla="*/ 0 h 214267"/>
              <a:gd name="connsiteX3" fmla="*/ 2963294 w 2963294"/>
              <a:gd name="connsiteY3" fmla="*/ 185340 h 214267"/>
              <a:gd name="connsiteX4" fmla="*/ 425814 w 2963294"/>
              <a:gd name="connsiteY4" fmla="*/ 214267 h 214267"/>
              <a:gd name="connsiteX0" fmla="*/ 425814 w 2885637"/>
              <a:gd name="connsiteY0" fmla="*/ 214267 h 214267"/>
              <a:gd name="connsiteX1" fmla="*/ 0 w 2885637"/>
              <a:gd name="connsiteY1" fmla="*/ 8120 h 214267"/>
              <a:gd name="connsiteX2" fmla="*/ 2606885 w 2885637"/>
              <a:gd name="connsiteY2" fmla="*/ 0 h 214267"/>
              <a:gd name="connsiteX3" fmla="*/ 2885637 w 2885637"/>
              <a:gd name="connsiteY3" fmla="*/ 195235 h 214267"/>
              <a:gd name="connsiteX4" fmla="*/ 425814 w 2885637"/>
              <a:gd name="connsiteY4" fmla="*/ 214267 h 214267"/>
              <a:gd name="connsiteX0" fmla="*/ 272855 w 2885637"/>
              <a:gd name="connsiteY0" fmla="*/ 218048 h 218048"/>
              <a:gd name="connsiteX1" fmla="*/ 0 w 2885637"/>
              <a:gd name="connsiteY1" fmla="*/ 8120 h 218048"/>
              <a:gd name="connsiteX2" fmla="*/ 2606885 w 2885637"/>
              <a:gd name="connsiteY2" fmla="*/ 0 h 218048"/>
              <a:gd name="connsiteX3" fmla="*/ 2885637 w 2885637"/>
              <a:gd name="connsiteY3" fmla="*/ 195235 h 218048"/>
              <a:gd name="connsiteX4" fmla="*/ 272855 w 2885637"/>
              <a:gd name="connsiteY4" fmla="*/ 218048 h 218048"/>
              <a:gd name="connsiteX0" fmla="*/ 309472 w 2922254"/>
              <a:gd name="connsiteY0" fmla="*/ 218048 h 218048"/>
              <a:gd name="connsiteX1" fmla="*/ 0 w 2922254"/>
              <a:gd name="connsiteY1" fmla="*/ 7215 h 218048"/>
              <a:gd name="connsiteX2" fmla="*/ 2643502 w 2922254"/>
              <a:gd name="connsiteY2" fmla="*/ 0 h 218048"/>
              <a:gd name="connsiteX3" fmla="*/ 2922254 w 2922254"/>
              <a:gd name="connsiteY3" fmla="*/ 195235 h 218048"/>
              <a:gd name="connsiteX4" fmla="*/ 309472 w 2922254"/>
              <a:gd name="connsiteY4" fmla="*/ 218048 h 218048"/>
              <a:gd name="connsiteX0" fmla="*/ 309472 w 2922254"/>
              <a:gd name="connsiteY0" fmla="*/ 216159 h 216159"/>
              <a:gd name="connsiteX1" fmla="*/ 0 w 2922254"/>
              <a:gd name="connsiteY1" fmla="*/ 5326 h 216159"/>
              <a:gd name="connsiteX2" fmla="*/ 2624310 w 2922254"/>
              <a:gd name="connsiteY2" fmla="*/ 0 h 216159"/>
              <a:gd name="connsiteX3" fmla="*/ 2922254 w 2922254"/>
              <a:gd name="connsiteY3" fmla="*/ 193346 h 216159"/>
              <a:gd name="connsiteX4" fmla="*/ 309472 w 2922254"/>
              <a:gd name="connsiteY4" fmla="*/ 216159 h 216159"/>
              <a:gd name="connsiteX0" fmla="*/ 309472 w 2903061"/>
              <a:gd name="connsiteY0" fmla="*/ 216159 h 216159"/>
              <a:gd name="connsiteX1" fmla="*/ 0 w 2903061"/>
              <a:gd name="connsiteY1" fmla="*/ 5326 h 216159"/>
              <a:gd name="connsiteX2" fmla="*/ 2624310 w 2903061"/>
              <a:gd name="connsiteY2" fmla="*/ 0 h 216159"/>
              <a:gd name="connsiteX3" fmla="*/ 2903061 w 2903061"/>
              <a:gd name="connsiteY3" fmla="*/ 195234 h 216159"/>
              <a:gd name="connsiteX4" fmla="*/ 309472 w 2903061"/>
              <a:gd name="connsiteY4" fmla="*/ 216159 h 216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061" h="216159">
                <a:moveTo>
                  <a:pt x="309472" y="216159"/>
                </a:moveTo>
                <a:lnTo>
                  <a:pt x="0" y="5326"/>
                </a:lnTo>
                <a:lnTo>
                  <a:pt x="2624310" y="0"/>
                </a:lnTo>
                <a:lnTo>
                  <a:pt x="2903061" y="195234"/>
                </a:lnTo>
                <a:lnTo>
                  <a:pt x="309472" y="216159"/>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225DB73-C65C-4479-A9E2-66BEA795DAE4}"/>
              </a:ext>
            </a:extLst>
          </p:cNvPr>
          <p:cNvSpPr txBox="1"/>
          <p:nvPr/>
        </p:nvSpPr>
        <p:spPr>
          <a:xfrm>
            <a:off x="6548676" y="4457459"/>
            <a:ext cx="5444850" cy="461665"/>
          </a:xfrm>
          <a:prstGeom prst="rect">
            <a:avLst/>
          </a:prstGeom>
          <a:noFill/>
        </p:spPr>
        <p:txBody>
          <a:bodyPr wrap="square" rtlCol="0">
            <a:spAutoFit/>
          </a:bodyPr>
          <a:lstStyle/>
          <a:p>
            <a:r>
              <a:rPr lang="en-GB" sz="1200" dirty="0"/>
              <a:t>Complete enclosed space, combining shower, latrines, handwashing stand, laundry station and drying clothes lines for menstrual hygiene management</a:t>
            </a:r>
            <a:endParaRPr lang="en-US" sz="1200" dirty="0"/>
          </a:p>
        </p:txBody>
      </p:sp>
      <p:pic>
        <p:nvPicPr>
          <p:cNvPr id="56" name="Picture 55">
            <a:extLst>
              <a:ext uri="{FF2B5EF4-FFF2-40B4-BE49-F238E27FC236}">
                <a16:creationId xmlns:a16="http://schemas.microsoft.com/office/drawing/2014/main" id="{B9055C4F-9231-4E2E-B69C-DED5F6E31419}"/>
              </a:ext>
            </a:extLst>
          </p:cNvPr>
          <p:cNvPicPr>
            <a:picLocks noChangeAspect="1"/>
          </p:cNvPicPr>
          <p:nvPr/>
        </p:nvPicPr>
        <p:blipFill>
          <a:blip r:embed="rId26"/>
          <a:stretch>
            <a:fillRect/>
          </a:stretch>
        </p:blipFill>
        <p:spPr>
          <a:xfrm>
            <a:off x="9584177" y="1181645"/>
            <a:ext cx="2124075" cy="1914525"/>
          </a:xfrm>
          <a:prstGeom prst="rect">
            <a:avLst/>
          </a:prstGeom>
        </p:spPr>
      </p:pic>
      <p:sp>
        <p:nvSpPr>
          <p:cNvPr id="57" name="Parallelogram 51">
            <a:extLst>
              <a:ext uri="{FF2B5EF4-FFF2-40B4-BE49-F238E27FC236}">
                <a16:creationId xmlns:a16="http://schemas.microsoft.com/office/drawing/2014/main" id="{3C292589-C430-4CAA-9A1C-822BF9B305F5}"/>
              </a:ext>
            </a:extLst>
          </p:cNvPr>
          <p:cNvSpPr/>
          <p:nvPr/>
        </p:nvSpPr>
        <p:spPr>
          <a:xfrm rot="430505" flipH="1" flipV="1">
            <a:off x="9517981" y="2282937"/>
            <a:ext cx="2519170" cy="2154713"/>
          </a:xfrm>
          <a:custGeom>
            <a:avLst/>
            <a:gdLst>
              <a:gd name="connsiteX0" fmla="*/ 0 w 3082147"/>
              <a:gd name="connsiteY0" fmla="*/ 217425 h 217425"/>
              <a:gd name="connsiteX1" fmla="*/ 54356 w 3082147"/>
              <a:gd name="connsiteY1" fmla="*/ 0 h 217425"/>
              <a:gd name="connsiteX2" fmla="*/ 3082147 w 3082147"/>
              <a:gd name="connsiteY2" fmla="*/ 0 h 217425"/>
              <a:gd name="connsiteX3" fmla="*/ 3027791 w 3082147"/>
              <a:gd name="connsiteY3" fmla="*/ 217425 h 217425"/>
              <a:gd name="connsiteX4" fmla="*/ 0 w 3082147"/>
              <a:gd name="connsiteY4" fmla="*/ 217425 h 217425"/>
              <a:gd name="connsiteX0" fmla="*/ 0 w 3082147"/>
              <a:gd name="connsiteY0" fmla="*/ 217425 h 217425"/>
              <a:gd name="connsiteX1" fmla="*/ 134156 w 3082147"/>
              <a:gd name="connsiteY1" fmla="*/ 18270 h 217425"/>
              <a:gd name="connsiteX2" fmla="*/ 3082147 w 3082147"/>
              <a:gd name="connsiteY2" fmla="*/ 0 h 217425"/>
              <a:gd name="connsiteX3" fmla="*/ 3027791 w 3082147"/>
              <a:gd name="connsiteY3" fmla="*/ 217425 h 217425"/>
              <a:gd name="connsiteX4" fmla="*/ 0 w 3082147"/>
              <a:gd name="connsiteY4" fmla="*/ 217425 h 217425"/>
              <a:gd name="connsiteX0" fmla="*/ 0 w 3170690"/>
              <a:gd name="connsiteY0" fmla="*/ 199155 h 199155"/>
              <a:gd name="connsiteX1" fmla="*/ 134156 w 3170690"/>
              <a:gd name="connsiteY1" fmla="*/ 0 h 199155"/>
              <a:gd name="connsiteX2" fmla="*/ 3170690 w 3170690"/>
              <a:gd name="connsiteY2" fmla="*/ 1605 h 199155"/>
              <a:gd name="connsiteX3" fmla="*/ 3027791 w 3170690"/>
              <a:gd name="connsiteY3" fmla="*/ 199155 h 199155"/>
              <a:gd name="connsiteX4" fmla="*/ 0 w 3170690"/>
              <a:gd name="connsiteY4" fmla="*/ 199155 h 199155"/>
              <a:gd name="connsiteX0" fmla="*/ 0 w 3553560"/>
              <a:gd name="connsiteY0" fmla="*/ 199155 h 199155"/>
              <a:gd name="connsiteX1" fmla="*/ 134156 w 3553560"/>
              <a:gd name="connsiteY1" fmla="*/ 0 h 199155"/>
              <a:gd name="connsiteX2" fmla="*/ 3170690 w 3553560"/>
              <a:gd name="connsiteY2" fmla="*/ 1605 h 199155"/>
              <a:gd name="connsiteX3" fmla="*/ 3553560 w 3553560"/>
              <a:gd name="connsiteY3" fmla="*/ 179712 h 199155"/>
              <a:gd name="connsiteX4" fmla="*/ 0 w 3553560"/>
              <a:gd name="connsiteY4" fmla="*/ 199155 h 199155"/>
              <a:gd name="connsiteX0" fmla="*/ 423577 w 3419404"/>
              <a:gd name="connsiteY0" fmla="*/ 196151 h 196151"/>
              <a:gd name="connsiteX1" fmla="*/ 0 w 3419404"/>
              <a:gd name="connsiteY1" fmla="*/ 0 h 196151"/>
              <a:gd name="connsiteX2" fmla="*/ 3036534 w 3419404"/>
              <a:gd name="connsiteY2" fmla="*/ 1605 h 196151"/>
              <a:gd name="connsiteX3" fmla="*/ 3419404 w 3419404"/>
              <a:gd name="connsiteY3" fmla="*/ 179712 h 196151"/>
              <a:gd name="connsiteX4" fmla="*/ 423577 w 3419404"/>
              <a:gd name="connsiteY4" fmla="*/ 196151 h 196151"/>
              <a:gd name="connsiteX0" fmla="*/ 423577 w 3373515"/>
              <a:gd name="connsiteY0" fmla="*/ 196151 h 196151"/>
              <a:gd name="connsiteX1" fmla="*/ 0 w 3373515"/>
              <a:gd name="connsiteY1" fmla="*/ 0 h 196151"/>
              <a:gd name="connsiteX2" fmla="*/ 3036534 w 3373515"/>
              <a:gd name="connsiteY2" fmla="*/ 1605 h 196151"/>
              <a:gd name="connsiteX3" fmla="*/ 3373515 w 3373515"/>
              <a:gd name="connsiteY3" fmla="*/ 191785 h 196151"/>
              <a:gd name="connsiteX4" fmla="*/ 423577 w 3373515"/>
              <a:gd name="connsiteY4" fmla="*/ 196151 h 196151"/>
              <a:gd name="connsiteX0" fmla="*/ 389887 w 3373515"/>
              <a:gd name="connsiteY0" fmla="*/ 205579 h 205579"/>
              <a:gd name="connsiteX1" fmla="*/ 0 w 3373515"/>
              <a:gd name="connsiteY1" fmla="*/ 0 h 205579"/>
              <a:gd name="connsiteX2" fmla="*/ 3036534 w 3373515"/>
              <a:gd name="connsiteY2" fmla="*/ 1605 h 205579"/>
              <a:gd name="connsiteX3" fmla="*/ 3373515 w 3373515"/>
              <a:gd name="connsiteY3" fmla="*/ 191785 h 205579"/>
              <a:gd name="connsiteX4" fmla="*/ 389887 w 3373515"/>
              <a:gd name="connsiteY4" fmla="*/ 205579 h 205579"/>
              <a:gd name="connsiteX0" fmla="*/ 776118 w 3373515"/>
              <a:gd name="connsiteY0" fmla="*/ 223806 h 223806"/>
              <a:gd name="connsiteX1" fmla="*/ 0 w 3373515"/>
              <a:gd name="connsiteY1" fmla="*/ 0 h 223806"/>
              <a:gd name="connsiteX2" fmla="*/ 3036534 w 3373515"/>
              <a:gd name="connsiteY2" fmla="*/ 1605 h 223806"/>
              <a:gd name="connsiteX3" fmla="*/ 3373515 w 3373515"/>
              <a:gd name="connsiteY3" fmla="*/ 191785 h 223806"/>
              <a:gd name="connsiteX4" fmla="*/ 776118 w 3373515"/>
              <a:gd name="connsiteY4" fmla="*/ 223806 h 223806"/>
              <a:gd name="connsiteX0" fmla="*/ 1121250 w 3718647"/>
              <a:gd name="connsiteY0" fmla="*/ 222201 h 222201"/>
              <a:gd name="connsiteX1" fmla="*/ -1 w 3718647"/>
              <a:gd name="connsiteY1" fmla="*/ 37924 h 222201"/>
              <a:gd name="connsiteX2" fmla="*/ 3381666 w 3718647"/>
              <a:gd name="connsiteY2" fmla="*/ 0 h 222201"/>
              <a:gd name="connsiteX3" fmla="*/ 3718647 w 3718647"/>
              <a:gd name="connsiteY3" fmla="*/ 190180 h 222201"/>
              <a:gd name="connsiteX4" fmla="*/ 1121250 w 3718647"/>
              <a:gd name="connsiteY4" fmla="*/ 222201 h 222201"/>
              <a:gd name="connsiteX0" fmla="*/ 444350 w 3041747"/>
              <a:gd name="connsiteY0" fmla="*/ 222201 h 222201"/>
              <a:gd name="connsiteX1" fmla="*/ -1 w 3041747"/>
              <a:gd name="connsiteY1" fmla="*/ 36945 h 222201"/>
              <a:gd name="connsiteX2" fmla="*/ 2704766 w 3041747"/>
              <a:gd name="connsiteY2" fmla="*/ 0 h 222201"/>
              <a:gd name="connsiteX3" fmla="*/ 3041747 w 3041747"/>
              <a:gd name="connsiteY3" fmla="*/ 190180 h 222201"/>
              <a:gd name="connsiteX4" fmla="*/ 444350 w 3041747"/>
              <a:gd name="connsiteY4" fmla="*/ 222201 h 222201"/>
              <a:gd name="connsiteX0" fmla="*/ 375226 w 2972623"/>
              <a:gd name="connsiteY0" fmla="*/ 222201 h 222201"/>
              <a:gd name="connsiteX1" fmla="*/ 1 w 2972623"/>
              <a:gd name="connsiteY1" fmla="*/ 36377 h 222201"/>
              <a:gd name="connsiteX2" fmla="*/ 2635642 w 2972623"/>
              <a:gd name="connsiteY2" fmla="*/ 0 h 222201"/>
              <a:gd name="connsiteX3" fmla="*/ 2972623 w 2972623"/>
              <a:gd name="connsiteY3" fmla="*/ 190180 h 222201"/>
              <a:gd name="connsiteX4" fmla="*/ 375226 w 2972623"/>
              <a:gd name="connsiteY4" fmla="*/ 222201 h 222201"/>
              <a:gd name="connsiteX0" fmla="*/ 211037 w 2808434"/>
              <a:gd name="connsiteY0" fmla="*/ 222201 h 222201"/>
              <a:gd name="connsiteX1" fmla="*/ 1 w 2808434"/>
              <a:gd name="connsiteY1" fmla="*/ 36556 h 222201"/>
              <a:gd name="connsiteX2" fmla="*/ 2471453 w 2808434"/>
              <a:gd name="connsiteY2" fmla="*/ 0 h 222201"/>
              <a:gd name="connsiteX3" fmla="*/ 2808434 w 2808434"/>
              <a:gd name="connsiteY3" fmla="*/ 190180 h 222201"/>
              <a:gd name="connsiteX4" fmla="*/ 211037 w 2808434"/>
              <a:gd name="connsiteY4" fmla="*/ 222201 h 222201"/>
              <a:gd name="connsiteX0" fmla="*/ 211037 w 2808434"/>
              <a:gd name="connsiteY0" fmla="*/ 225222 h 225222"/>
              <a:gd name="connsiteX1" fmla="*/ 1 w 2808434"/>
              <a:gd name="connsiteY1" fmla="*/ 39577 h 225222"/>
              <a:gd name="connsiteX2" fmla="*/ 2652886 w 2808434"/>
              <a:gd name="connsiteY2" fmla="*/ 0 h 225222"/>
              <a:gd name="connsiteX3" fmla="*/ 2808434 w 2808434"/>
              <a:gd name="connsiteY3" fmla="*/ 193201 h 225222"/>
              <a:gd name="connsiteX4" fmla="*/ 211037 w 2808434"/>
              <a:gd name="connsiteY4" fmla="*/ 225222 h 225222"/>
              <a:gd name="connsiteX0" fmla="*/ 211037 w 2808434"/>
              <a:gd name="connsiteY0" fmla="*/ 223517 h 223517"/>
              <a:gd name="connsiteX1" fmla="*/ 1 w 2808434"/>
              <a:gd name="connsiteY1" fmla="*/ 37872 h 223517"/>
              <a:gd name="connsiteX2" fmla="*/ 2445513 w 2808434"/>
              <a:gd name="connsiteY2" fmla="*/ 0 h 223517"/>
              <a:gd name="connsiteX3" fmla="*/ 2808434 w 2808434"/>
              <a:gd name="connsiteY3" fmla="*/ 191496 h 223517"/>
              <a:gd name="connsiteX4" fmla="*/ 211037 w 2808434"/>
              <a:gd name="connsiteY4" fmla="*/ 223517 h 223517"/>
              <a:gd name="connsiteX0" fmla="*/ 334947 w 2932344"/>
              <a:gd name="connsiteY0" fmla="*/ 223517 h 223517"/>
              <a:gd name="connsiteX1" fmla="*/ -1 w 2932344"/>
              <a:gd name="connsiteY1" fmla="*/ 34304 h 223517"/>
              <a:gd name="connsiteX2" fmla="*/ 2569423 w 2932344"/>
              <a:gd name="connsiteY2" fmla="*/ 0 h 223517"/>
              <a:gd name="connsiteX3" fmla="*/ 2932344 w 2932344"/>
              <a:gd name="connsiteY3" fmla="*/ 191496 h 223517"/>
              <a:gd name="connsiteX4" fmla="*/ 334947 w 2932344"/>
              <a:gd name="connsiteY4" fmla="*/ 223517 h 223517"/>
              <a:gd name="connsiteX0" fmla="*/ 242781 w 2840178"/>
              <a:gd name="connsiteY0" fmla="*/ 223517 h 223517"/>
              <a:gd name="connsiteX1" fmla="*/ 0 w 2840178"/>
              <a:gd name="connsiteY1" fmla="*/ 33546 h 223517"/>
              <a:gd name="connsiteX2" fmla="*/ 2477257 w 2840178"/>
              <a:gd name="connsiteY2" fmla="*/ 0 h 223517"/>
              <a:gd name="connsiteX3" fmla="*/ 2840178 w 2840178"/>
              <a:gd name="connsiteY3" fmla="*/ 191496 h 223517"/>
              <a:gd name="connsiteX4" fmla="*/ 242781 w 2840178"/>
              <a:gd name="connsiteY4" fmla="*/ 223517 h 223517"/>
              <a:gd name="connsiteX0" fmla="*/ 357987 w 2955384"/>
              <a:gd name="connsiteY0" fmla="*/ 223517 h 223517"/>
              <a:gd name="connsiteX1" fmla="*/ 0 w 2955384"/>
              <a:gd name="connsiteY1" fmla="*/ 34493 h 223517"/>
              <a:gd name="connsiteX2" fmla="*/ 2592463 w 2955384"/>
              <a:gd name="connsiteY2" fmla="*/ 0 h 223517"/>
              <a:gd name="connsiteX3" fmla="*/ 2955384 w 2955384"/>
              <a:gd name="connsiteY3" fmla="*/ 191496 h 223517"/>
              <a:gd name="connsiteX4" fmla="*/ 357987 w 2955384"/>
              <a:gd name="connsiteY4" fmla="*/ 223517 h 223517"/>
              <a:gd name="connsiteX0" fmla="*/ 357987 w 3012707"/>
              <a:gd name="connsiteY0" fmla="*/ 223517 h 223517"/>
              <a:gd name="connsiteX1" fmla="*/ 0 w 3012707"/>
              <a:gd name="connsiteY1" fmla="*/ 34493 h 223517"/>
              <a:gd name="connsiteX2" fmla="*/ 2592463 w 3012707"/>
              <a:gd name="connsiteY2" fmla="*/ 0 h 223517"/>
              <a:gd name="connsiteX3" fmla="*/ 3012706 w 3012707"/>
              <a:gd name="connsiteY3" fmla="*/ 195605 h 223517"/>
              <a:gd name="connsiteX4" fmla="*/ 357987 w 3012707"/>
              <a:gd name="connsiteY4" fmla="*/ 223517 h 223517"/>
              <a:gd name="connsiteX0" fmla="*/ 586470 w 3012707"/>
              <a:gd name="connsiteY0" fmla="*/ 236541 h 236541"/>
              <a:gd name="connsiteX1" fmla="*/ 0 w 3012707"/>
              <a:gd name="connsiteY1" fmla="*/ 34493 h 236541"/>
              <a:gd name="connsiteX2" fmla="*/ 2592463 w 3012707"/>
              <a:gd name="connsiteY2" fmla="*/ 0 h 236541"/>
              <a:gd name="connsiteX3" fmla="*/ 3012706 w 3012707"/>
              <a:gd name="connsiteY3" fmla="*/ 195605 h 236541"/>
              <a:gd name="connsiteX4" fmla="*/ 586470 w 3012707"/>
              <a:gd name="connsiteY4" fmla="*/ 236541 h 236541"/>
              <a:gd name="connsiteX0" fmla="*/ 314195 w 2740432"/>
              <a:gd name="connsiteY0" fmla="*/ 236541 h 236541"/>
              <a:gd name="connsiteX1" fmla="*/ 0 w 2740432"/>
              <a:gd name="connsiteY1" fmla="*/ 54009 h 236541"/>
              <a:gd name="connsiteX2" fmla="*/ 2320188 w 2740432"/>
              <a:gd name="connsiteY2" fmla="*/ 0 h 236541"/>
              <a:gd name="connsiteX3" fmla="*/ 2740431 w 2740432"/>
              <a:gd name="connsiteY3" fmla="*/ 195605 h 236541"/>
              <a:gd name="connsiteX4" fmla="*/ 314195 w 2740432"/>
              <a:gd name="connsiteY4" fmla="*/ 236541 h 236541"/>
              <a:gd name="connsiteX0" fmla="*/ 314195 w 2806385"/>
              <a:gd name="connsiteY0" fmla="*/ 236541 h 236541"/>
              <a:gd name="connsiteX1" fmla="*/ 0 w 2806385"/>
              <a:gd name="connsiteY1" fmla="*/ 54009 h 236541"/>
              <a:gd name="connsiteX2" fmla="*/ 2320188 w 2806385"/>
              <a:gd name="connsiteY2" fmla="*/ 0 h 236541"/>
              <a:gd name="connsiteX3" fmla="*/ 2806385 w 2806385"/>
              <a:gd name="connsiteY3" fmla="*/ 200541 h 236541"/>
              <a:gd name="connsiteX4" fmla="*/ 314195 w 2806385"/>
              <a:gd name="connsiteY4" fmla="*/ 236541 h 236541"/>
              <a:gd name="connsiteX0" fmla="*/ 314195 w 2806385"/>
              <a:gd name="connsiteY0" fmla="*/ 223316 h 223316"/>
              <a:gd name="connsiteX1" fmla="*/ 0 w 2806385"/>
              <a:gd name="connsiteY1" fmla="*/ 40784 h 223316"/>
              <a:gd name="connsiteX2" fmla="*/ 2466897 w 2806385"/>
              <a:gd name="connsiteY2" fmla="*/ 0 h 223316"/>
              <a:gd name="connsiteX3" fmla="*/ 2806385 w 2806385"/>
              <a:gd name="connsiteY3" fmla="*/ 187316 h 223316"/>
              <a:gd name="connsiteX4" fmla="*/ 314195 w 2806385"/>
              <a:gd name="connsiteY4" fmla="*/ 223316 h 223316"/>
              <a:gd name="connsiteX0" fmla="*/ 391868 w 2884058"/>
              <a:gd name="connsiteY0" fmla="*/ 223316 h 223316"/>
              <a:gd name="connsiteX1" fmla="*/ 1 w 2884058"/>
              <a:gd name="connsiteY1" fmla="*/ 41886 h 223316"/>
              <a:gd name="connsiteX2" fmla="*/ 2544570 w 2884058"/>
              <a:gd name="connsiteY2" fmla="*/ 0 h 223316"/>
              <a:gd name="connsiteX3" fmla="*/ 2884058 w 2884058"/>
              <a:gd name="connsiteY3" fmla="*/ 187316 h 223316"/>
              <a:gd name="connsiteX4" fmla="*/ 391868 w 2884058"/>
              <a:gd name="connsiteY4" fmla="*/ 223316 h 223316"/>
              <a:gd name="connsiteX0" fmla="*/ 323051 w 2815241"/>
              <a:gd name="connsiteY0" fmla="*/ 223316 h 223316"/>
              <a:gd name="connsiteX1" fmla="*/ -1 w 2815241"/>
              <a:gd name="connsiteY1" fmla="*/ 40358 h 223316"/>
              <a:gd name="connsiteX2" fmla="*/ 2475753 w 2815241"/>
              <a:gd name="connsiteY2" fmla="*/ 0 h 223316"/>
              <a:gd name="connsiteX3" fmla="*/ 2815241 w 2815241"/>
              <a:gd name="connsiteY3" fmla="*/ 187316 h 223316"/>
              <a:gd name="connsiteX4" fmla="*/ 323051 w 2815241"/>
              <a:gd name="connsiteY4" fmla="*/ 223316 h 223316"/>
              <a:gd name="connsiteX0" fmla="*/ 376135 w 2868325"/>
              <a:gd name="connsiteY0" fmla="*/ 223316 h 223316"/>
              <a:gd name="connsiteX1" fmla="*/ 1 w 2868325"/>
              <a:gd name="connsiteY1" fmla="*/ 41763 h 223316"/>
              <a:gd name="connsiteX2" fmla="*/ 2528837 w 2868325"/>
              <a:gd name="connsiteY2" fmla="*/ 0 h 223316"/>
              <a:gd name="connsiteX3" fmla="*/ 2868325 w 2868325"/>
              <a:gd name="connsiteY3" fmla="*/ 187316 h 223316"/>
              <a:gd name="connsiteX4" fmla="*/ 376135 w 2868325"/>
              <a:gd name="connsiteY4" fmla="*/ 223316 h 223316"/>
              <a:gd name="connsiteX0" fmla="*/ 376135 w 2868325"/>
              <a:gd name="connsiteY0" fmla="*/ 216910 h 216910"/>
              <a:gd name="connsiteX1" fmla="*/ 1 w 2868325"/>
              <a:gd name="connsiteY1" fmla="*/ 35357 h 216910"/>
              <a:gd name="connsiteX2" fmla="*/ 2469924 w 2868325"/>
              <a:gd name="connsiteY2" fmla="*/ 0 h 216910"/>
              <a:gd name="connsiteX3" fmla="*/ 2868325 w 2868325"/>
              <a:gd name="connsiteY3" fmla="*/ 180910 h 216910"/>
              <a:gd name="connsiteX4" fmla="*/ 376135 w 2868325"/>
              <a:gd name="connsiteY4" fmla="*/ 216910 h 216910"/>
              <a:gd name="connsiteX0" fmla="*/ 376135 w 2868325"/>
              <a:gd name="connsiteY0" fmla="*/ 217217 h 217217"/>
              <a:gd name="connsiteX1" fmla="*/ 1 w 2868325"/>
              <a:gd name="connsiteY1" fmla="*/ 35664 h 217217"/>
              <a:gd name="connsiteX2" fmla="*/ 2509255 w 2868325"/>
              <a:gd name="connsiteY2" fmla="*/ 0 h 217217"/>
              <a:gd name="connsiteX3" fmla="*/ 2868325 w 2868325"/>
              <a:gd name="connsiteY3" fmla="*/ 181217 h 217217"/>
              <a:gd name="connsiteX4" fmla="*/ 376135 w 2868325"/>
              <a:gd name="connsiteY4" fmla="*/ 217217 h 217217"/>
              <a:gd name="connsiteX0" fmla="*/ 376135 w 3908973"/>
              <a:gd name="connsiteY0" fmla="*/ 217217 h 217217"/>
              <a:gd name="connsiteX1" fmla="*/ 1 w 3908973"/>
              <a:gd name="connsiteY1" fmla="*/ 35664 h 217217"/>
              <a:gd name="connsiteX2" fmla="*/ 2509255 w 3908973"/>
              <a:gd name="connsiteY2" fmla="*/ 0 h 217217"/>
              <a:gd name="connsiteX3" fmla="*/ 3908974 w 3908973"/>
              <a:gd name="connsiteY3" fmla="*/ 164322 h 217217"/>
              <a:gd name="connsiteX4" fmla="*/ 376135 w 3908973"/>
              <a:gd name="connsiteY4" fmla="*/ 217217 h 217217"/>
              <a:gd name="connsiteX0" fmla="*/ 376135 w 3908973"/>
              <a:gd name="connsiteY0" fmla="*/ 237674 h 237674"/>
              <a:gd name="connsiteX1" fmla="*/ 1 w 3908973"/>
              <a:gd name="connsiteY1" fmla="*/ 56121 h 237674"/>
              <a:gd name="connsiteX2" fmla="*/ 3556817 w 3908973"/>
              <a:gd name="connsiteY2" fmla="*/ 0 h 237674"/>
              <a:gd name="connsiteX3" fmla="*/ 3908974 w 3908973"/>
              <a:gd name="connsiteY3" fmla="*/ 184779 h 237674"/>
              <a:gd name="connsiteX4" fmla="*/ 376135 w 3908973"/>
              <a:gd name="connsiteY4" fmla="*/ 237674 h 237674"/>
              <a:gd name="connsiteX0" fmla="*/ 1 w 6169985"/>
              <a:gd name="connsiteY0" fmla="*/ 352988 h 352988"/>
              <a:gd name="connsiteX1" fmla="*/ 2261013 w 6169985"/>
              <a:gd name="connsiteY1" fmla="*/ 56121 h 352988"/>
              <a:gd name="connsiteX2" fmla="*/ 5817829 w 6169985"/>
              <a:gd name="connsiteY2" fmla="*/ 0 h 352988"/>
              <a:gd name="connsiteX3" fmla="*/ 6169986 w 6169985"/>
              <a:gd name="connsiteY3" fmla="*/ 184779 h 352988"/>
              <a:gd name="connsiteX4" fmla="*/ 1 w 6169985"/>
              <a:gd name="connsiteY4" fmla="*/ 352988 h 352988"/>
              <a:gd name="connsiteX0" fmla="*/ 339525 w 6509509"/>
              <a:gd name="connsiteY0" fmla="*/ 352988 h 352988"/>
              <a:gd name="connsiteX1" fmla="*/ 0 w 6509509"/>
              <a:gd name="connsiteY1" fmla="*/ 175534 h 352988"/>
              <a:gd name="connsiteX2" fmla="*/ 6157353 w 6509509"/>
              <a:gd name="connsiteY2" fmla="*/ 0 h 352988"/>
              <a:gd name="connsiteX3" fmla="*/ 6509510 w 6509509"/>
              <a:gd name="connsiteY3" fmla="*/ 184779 h 352988"/>
              <a:gd name="connsiteX4" fmla="*/ 339525 w 6509509"/>
              <a:gd name="connsiteY4" fmla="*/ 352988 h 352988"/>
              <a:gd name="connsiteX0" fmla="*/ 0 w 6928463"/>
              <a:gd name="connsiteY0" fmla="*/ 383468 h 383468"/>
              <a:gd name="connsiteX1" fmla="*/ 418954 w 6928463"/>
              <a:gd name="connsiteY1" fmla="*/ 175534 h 383468"/>
              <a:gd name="connsiteX2" fmla="*/ 6576307 w 6928463"/>
              <a:gd name="connsiteY2" fmla="*/ 0 h 383468"/>
              <a:gd name="connsiteX3" fmla="*/ 6928464 w 6928463"/>
              <a:gd name="connsiteY3" fmla="*/ 184779 h 383468"/>
              <a:gd name="connsiteX4" fmla="*/ 0 w 6928463"/>
              <a:gd name="connsiteY4" fmla="*/ 383468 h 383468"/>
              <a:gd name="connsiteX0" fmla="*/ 301260 w 7229723"/>
              <a:gd name="connsiteY0" fmla="*/ 383468 h 383468"/>
              <a:gd name="connsiteX1" fmla="*/ 1 w 7229723"/>
              <a:gd name="connsiteY1" fmla="*/ 203961 h 383468"/>
              <a:gd name="connsiteX2" fmla="*/ 6877567 w 7229723"/>
              <a:gd name="connsiteY2" fmla="*/ 0 h 383468"/>
              <a:gd name="connsiteX3" fmla="*/ 7229724 w 7229723"/>
              <a:gd name="connsiteY3" fmla="*/ 184779 h 383468"/>
              <a:gd name="connsiteX4" fmla="*/ 301260 w 7229723"/>
              <a:gd name="connsiteY4" fmla="*/ 383468 h 38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9723" h="383468">
                <a:moveTo>
                  <a:pt x="301260" y="383468"/>
                </a:moveTo>
                <a:lnTo>
                  <a:pt x="1" y="203961"/>
                </a:lnTo>
                <a:lnTo>
                  <a:pt x="6877567" y="0"/>
                </a:lnTo>
                <a:lnTo>
                  <a:pt x="7229724" y="184779"/>
                </a:lnTo>
                <a:lnTo>
                  <a:pt x="301260" y="383468"/>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CC07CB38-0DF6-40BB-AFA1-2CB54904629F}"/>
              </a:ext>
            </a:extLst>
          </p:cNvPr>
          <p:cNvSpPr txBox="1"/>
          <p:nvPr/>
        </p:nvSpPr>
        <p:spPr>
          <a:xfrm>
            <a:off x="7193449" y="5356716"/>
            <a:ext cx="4438569" cy="523220"/>
          </a:xfrm>
          <a:prstGeom prst="rect">
            <a:avLst/>
          </a:prstGeom>
          <a:noFill/>
        </p:spPr>
        <p:txBody>
          <a:bodyPr wrap="square" rtlCol="0">
            <a:spAutoFit/>
          </a:bodyPr>
          <a:lstStyle/>
          <a:p>
            <a:r>
              <a:rPr lang="en-GB" sz="1400" dirty="0"/>
              <a:t>For more on plastic sheeting quality and privacy issues See video </a:t>
            </a:r>
            <a:r>
              <a:rPr lang="en-GB" sz="1400" dirty="0">
                <a:hlinkClick r:id="rId27"/>
              </a:rPr>
              <a:t>Spotlight on privacy</a:t>
            </a:r>
            <a:endParaRPr lang="en-US" sz="1400" dirty="0"/>
          </a:p>
        </p:txBody>
      </p:sp>
      <p:sp>
        <p:nvSpPr>
          <p:cNvPr id="59" name="Rectangle 58">
            <a:extLst>
              <a:ext uri="{FF2B5EF4-FFF2-40B4-BE49-F238E27FC236}">
                <a16:creationId xmlns:a16="http://schemas.microsoft.com/office/drawing/2014/main" id="{654D0D16-B14A-4E8E-B8C7-7A23556DF222}"/>
              </a:ext>
            </a:extLst>
          </p:cNvPr>
          <p:cNvSpPr/>
          <p:nvPr/>
        </p:nvSpPr>
        <p:spPr>
          <a:xfrm>
            <a:off x="1715512" y="102037"/>
            <a:ext cx="1544462"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Privacy screen</a:t>
            </a:r>
            <a:endParaRPr lang="en-US" dirty="0"/>
          </a:p>
        </p:txBody>
      </p:sp>
    </p:spTree>
    <p:extLst>
      <p:ext uri="{BB962C8B-B14F-4D97-AF65-F5344CB8AC3E}">
        <p14:creationId xmlns:p14="http://schemas.microsoft.com/office/powerpoint/2010/main" val="1576967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5"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2E511D73-DF33-4CB7-A546-31B44CE62CAA}"/>
              </a:ext>
            </a:extLst>
          </p:cNvPr>
          <p:cNvSpPr/>
          <p:nvPr/>
        </p:nvSpPr>
        <p:spPr>
          <a:xfrm>
            <a:off x="119270" y="3443831"/>
            <a:ext cx="1008490" cy="19502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Signage</a:t>
            </a:r>
            <a:endParaRPr lang="en-US" sz="900" dirty="0">
              <a:solidFill>
                <a:schemeClr val="tx1"/>
              </a:solidFill>
            </a:endParaRPr>
          </a:p>
        </p:txBody>
      </p:sp>
      <p:sp>
        <p:nvSpPr>
          <p:cNvPr id="23" name="Rectangle 22">
            <a:hlinkClick r:id="rId16" action="ppaction://hlinksldjump"/>
            <a:extLst>
              <a:ext uri="{FF2B5EF4-FFF2-40B4-BE49-F238E27FC236}">
                <a16:creationId xmlns:a16="http://schemas.microsoft.com/office/drawing/2014/main" id="{584BF4BE-CE00-4CCB-8ADD-58566F9B933B}"/>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7" action="ppaction://hlinksldjump"/>
            <a:extLst>
              <a:ext uri="{FF2B5EF4-FFF2-40B4-BE49-F238E27FC236}">
                <a16:creationId xmlns:a16="http://schemas.microsoft.com/office/drawing/2014/main" id="{B418292B-B3D0-4971-AFE4-661325EC5064}"/>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5" name="Rectangle 24">
            <a:hlinkClick r:id="rId18" action="ppaction://hlinksldjump"/>
            <a:extLst>
              <a:ext uri="{FF2B5EF4-FFF2-40B4-BE49-F238E27FC236}">
                <a16:creationId xmlns:a16="http://schemas.microsoft.com/office/drawing/2014/main" id="{20E2E6A7-74E6-4F64-BE9E-751D56D54148}"/>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6" name="Rectangle 25">
            <a:hlinkClick r:id="rId19" action="ppaction://hlinksldjump"/>
            <a:extLst>
              <a:ext uri="{FF2B5EF4-FFF2-40B4-BE49-F238E27FC236}">
                <a16:creationId xmlns:a16="http://schemas.microsoft.com/office/drawing/2014/main" id="{AFF58107-6860-40A9-980B-696B3254651E}"/>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7" name="Rectangle 26">
            <a:hlinkClick r:id="rId20" action="ppaction://hlinksldjump"/>
            <a:extLst>
              <a:ext uri="{FF2B5EF4-FFF2-40B4-BE49-F238E27FC236}">
                <a16:creationId xmlns:a16="http://schemas.microsoft.com/office/drawing/2014/main" id="{B0F9EDD3-7431-424F-A63C-BCC76F298EF1}"/>
              </a:ext>
            </a:extLst>
          </p:cNvPr>
          <p:cNvSpPr/>
          <p:nvPr/>
        </p:nvSpPr>
        <p:spPr>
          <a:xfrm>
            <a:off x="119270" y="363750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28" name="Rectangle 27">
            <a:hlinkClick r:id="rId21" action="ppaction://hlinksldjump"/>
            <a:extLst>
              <a:ext uri="{FF2B5EF4-FFF2-40B4-BE49-F238E27FC236}">
                <a16:creationId xmlns:a16="http://schemas.microsoft.com/office/drawing/2014/main" id="{41EB951A-279A-46BB-A843-44E91C026667}"/>
              </a:ext>
            </a:extLst>
          </p:cNvPr>
          <p:cNvSpPr/>
          <p:nvPr/>
        </p:nvSpPr>
        <p:spPr>
          <a:xfrm>
            <a:off x="-6" y="6252178"/>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2" action="ppaction://hlinksldjump"/>
            <a:extLst>
              <a:ext uri="{FF2B5EF4-FFF2-40B4-BE49-F238E27FC236}">
                <a16:creationId xmlns:a16="http://schemas.microsoft.com/office/drawing/2014/main" id="{84437E97-D288-4FC3-9E4D-8A10D8F9852D}"/>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pic>
        <p:nvPicPr>
          <p:cNvPr id="30" name="Graphic 29" descr="Man">
            <a:extLst>
              <a:ext uri="{FF2B5EF4-FFF2-40B4-BE49-F238E27FC236}">
                <a16:creationId xmlns:a16="http://schemas.microsoft.com/office/drawing/2014/main" id="{6E0895B6-84BE-4368-B911-75129E138EC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24360" y="1738635"/>
            <a:ext cx="914400" cy="914400"/>
          </a:xfrm>
          <a:prstGeom prst="rect">
            <a:avLst/>
          </a:prstGeom>
        </p:spPr>
      </p:pic>
      <p:pic>
        <p:nvPicPr>
          <p:cNvPr id="31" name="Graphic 30" descr="Woman">
            <a:extLst>
              <a:ext uri="{FF2B5EF4-FFF2-40B4-BE49-F238E27FC236}">
                <a16:creationId xmlns:a16="http://schemas.microsoft.com/office/drawing/2014/main" id="{7E8006D6-AB63-4439-B8F8-50B13F241C1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04424" y="1738635"/>
            <a:ext cx="914400" cy="914400"/>
          </a:xfrm>
          <a:prstGeom prst="rect">
            <a:avLst/>
          </a:prstGeom>
        </p:spPr>
      </p:pic>
      <p:pic>
        <p:nvPicPr>
          <p:cNvPr id="32" name="Graphic 31" descr="Person in wheelchair">
            <a:extLst>
              <a:ext uri="{FF2B5EF4-FFF2-40B4-BE49-F238E27FC236}">
                <a16:creationId xmlns:a16="http://schemas.microsoft.com/office/drawing/2014/main" id="{4B76D03A-ABC7-4727-BF26-65823BDC537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628474" y="2265329"/>
            <a:ext cx="914400" cy="914400"/>
          </a:xfrm>
          <a:prstGeom prst="rect">
            <a:avLst/>
          </a:prstGeom>
        </p:spPr>
      </p:pic>
      <p:sp>
        <p:nvSpPr>
          <p:cNvPr id="33" name="TextBox 32">
            <a:extLst>
              <a:ext uri="{FF2B5EF4-FFF2-40B4-BE49-F238E27FC236}">
                <a16:creationId xmlns:a16="http://schemas.microsoft.com/office/drawing/2014/main" id="{EAF84399-120D-4239-8FFB-3DACA98678B4}"/>
              </a:ext>
            </a:extLst>
          </p:cNvPr>
          <p:cNvSpPr txBox="1"/>
          <p:nvPr/>
        </p:nvSpPr>
        <p:spPr>
          <a:xfrm>
            <a:off x="4297173" y="1768212"/>
            <a:ext cx="2266042" cy="1015663"/>
          </a:xfrm>
          <a:prstGeom prst="rect">
            <a:avLst/>
          </a:prstGeom>
          <a:noFill/>
        </p:spPr>
        <p:txBody>
          <a:bodyPr wrap="square" rtlCol="0">
            <a:spAutoFit/>
          </a:bodyPr>
          <a:lstStyle/>
          <a:p>
            <a:r>
              <a:rPr lang="en-GB" sz="1200" dirty="0"/>
              <a:t>While in many countries men are traditionally represented with trousers and women with skirt, don’t assume it applies everywhere…</a:t>
            </a:r>
            <a:endParaRPr lang="en-US" sz="1200" dirty="0"/>
          </a:p>
        </p:txBody>
      </p:sp>
      <p:pic>
        <p:nvPicPr>
          <p:cNvPr id="34" name="Picture 33" descr="A picture containing text, toy, doll, vector graphics&#10;&#10;Description automatically generated">
            <a:extLst>
              <a:ext uri="{FF2B5EF4-FFF2-40B4-BE49-F238E27FC236}">
                <a16:creationId xmlns:a16="http://schemas.microsoft.com/office/drawing/2014/main" id="{D8C2EF38-AC4D-46B4-B105-D0BBE52D8A3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84639" y="3418611"/>
            <a:ext cx="1827913" cy="1954461"/>
          </a:xfrm>
          <a:prstGeom prst="rect">
            <a:avLst/>
          </a:prstGeom>
        </p:spPr>
      </p:pic>
      <p:sp>
        <p:nvSpPr>
          <p:cNvPr id="35" name="TextBox 34">
            <a:extLst>
              <a:ext uri="{FF2B5EF4-FFF2-40B4-BE49-F238E27FC236}">
                <a16:creationId xmlns:a16="http://schemas.microsoft.com/office/drawing/2014/main" id="{9CE4FAF5-FCCD-496F-96FC-27F92572D25F}"/>
              </a:ext>
            </a:extLst>
          </p:cNvPr>
          <p:cNvSpPr txBox="1"/>
          <p:nvPr/>
        </p:nvSpPr>
        <p:spPr>
          <a:xfrm>
            <a:off x="1638297" y="5510924"/>
            <a:ext cx="2161054" cy="646331"/>
          </a:xfrm>
          <a:prstGeom prst="rect">
            <a:avLst/>
          </a:prstGeom>
          <a:noFill/>
        </p:spPr>
        <p:txBody>
          <a:bodyPr wrap="square" rtlCol="0">
            <a:spAutoFit/>
          </a:bodyPr>
          <a:lstStyle/>
          <a:p>
            <a:r>
              <a:rPr lang="en-GB" sz="1200" dirty="0"/>
              <a:t>e.g. In Pakistan both women and men wear trousers under a tunic</a:t>
            </a:r>
            <a:endParaRPr lang="en-US" sz="1200" dirty="0"/>
          </a:p>
        </p:txBody>
      </p:sp>
      <p:sp>
        <p:nvSpPr>
          <p:cNvPr id="36" name="TextBox 35">
            <a:extLst>
              <a:ext uri="{FF2B5EF4-FFF2-40B4-BE49-F238E27FC236}">
                <a16:creationId xmlns:a16="http://schemas.microsoft.com/office/drawing/2014/main" id="{151BE289-6096-44EA-829F-5ADD1CFA966C}"/>
              </a:ext>
            </a:extLst>
          </p:cNvPr>
          <p:cNvSpPr txBox="1"/>
          <p:nvPr/>
        </p:nvSpPr>
        <p:spPr>
          <a:xfrm>
            <a:off x="1591318" y="704648"/>
            <a:ext cx="4538965" cy="923330"/>
          </a:xfrm>
          <a:prstGeom prst="rect">
            <a:avLst/>
          </a:prstGeom>
          <a:noFill/>
        </p:spPr>
        <p:txBody>
          <a:bodyPr wrap="square" rtlCol="0">
            <a:spAutoFit/>
          </a:bodyPr>
          <a:lstStyle/>
          <a:p>
            <a:r>
              <a:rPr lang="en-GB" dirty="0">
                <a:solidFill>
                  <a:srgbClr val="FF0000"/>
                </a:solidFill>
              </a:rPr>
              <a:t>Signage need to consider literacy level and local custom representation for men and women</a:t>
            </a:r>
            <a:endParaRPr lang="en-US" dirty="0">
              <a:solidFill>
                <a:srgbClr val="FF0000"/>
              </a:solidFill>
            </a:endParaRPr>
          </a:p>
        </p:txBody>
      </p:sp>
      <p:pic>
        <p:nvPicPr>
          <p:cNvPr id="37" name="Picture 36" descr="A picture containing linedrawing&#10;&#10;Description automatically generated">
            <a:extLst>
              <a:ext uri="{FF2B5EF4-FFF2-40B4-BE49-F238E27FC236}">
                <a16:creationId xmlns:a16="http://schemas.microsoft.com/office/drawing/2014/main" id="{60784879-3E78-4A23-A16D-F726F860091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296127" y="3418611"/>
            <a:ext cx="1983676" cy="1710920"/>
          </a:xfrm>
          <a:prstGeom prst="rect">
            <a:avLst/>
          </a:prstGeom>
        </p:spPr>
      </p:pic>
      <p:sp>
        <p:nvSpPr>
          <p:cNvPr id="38" name="TextBox 37">
            <a:extLst>
              <a:ext uri="{FF2B5EF4-FFF2-40B4-BE49-F238E27FC236}">
                <a16:creationId xmlns:a16="http://schemas.microsoft.com/office/drawing/2014/main" id="{1FADE413-9E6C-4ECE-9186-EB842C5CD692}"/>
              </a:ext>
            </a:extLst>
          </p:cNvPr>
          <p:cNvSpPr txBox="1"/>
          <p:nvPr/>
        </p:nvSpPr>
        <p:spPr>
          <a:xfrm>
            <a:off x="4639112" y="5372424"/>
            <a:ext cx="1892595" cy="276999"/>
          </a:xfrm>
          <a:prstGeom prst="rect">
            <a:avLst/>
          </a:prstGeom>
          <a:noFill/>
        </p:spPr>
        <p:txBody>
          <a:bodyPr wrap="square" rtlCol="0">
            <a:spAutoFit/>
          </a:bodyPr>
          <a:lstStyle/>
          <a:p>
            <a:r>
              <a:rPr lang="en-GB" sz="1200" dirty="0"/>
              <a:t>e.g. </a:t>
            </a:r>
            <a:r>
              <a:rPr lang="en-GB" sz="1200" dirty="0" err="1"/>
              <a:t>Touareg</a:t>
            </a:r>
            <a:r>
              <a:rPr lang="en-GB" sz="1200" dirty="0"/>
              <a:t> men</a:t>
            </a:r>
            <a:endParaRPr lang="en-US" sz="1200" dirty="0"/>
          </a:p>
        </p:txBody>
      </p:sp>
      <p:sp>
        <p:nvSpPr>
          <p:cNvPr id="39" name="TextBox 38">
            <a:extLst>
              <a:ext uri="{FF2B5EF4-FFF2-40B4-BE49-F238E27FC236}">
                <a16:creationId xmlns:a16="http://schemas.microsoft.com/office/drawing/2014/main" id="{CF41E677-386F-408B-A88A-4519D0E0A8D0}"/>
              </a:ext>
            </a:extLst>
          </p:cNvPr>
          <p:cNvSpPr txBox="1"/>
          <p:nvPr/>
        </p:nvSpPr>
        <p:spPr>
          <a:xfrm>
            <a:off x="6704035" y="311017"/>
            <a:ext cx="4609784" cy="646331"/>
          </a:xfrm>
          <a:prstGeom prst="rect">
            <a:avLst/>
          </a:prstGeom>
          <a:noFill/>
        </p:spPr>
        <p:txBody>
          <a:bodyPr wrap="square" rtlCol="0">
            <a:spAutoFit/>
          </a:bodyPr>
          <a:lstStyle/>
          <a:p>
            <a:r>
              <a:rPr lang="en-GB" b="1" dirty="0">
                <a:solidFill>
                  <a:srgbClr val="FF0000"/>
                </a:solidFill>
              </a:rPr>
              <a:t>Consult with users the best way to represent women and men latrines</a:t>
            </a:r>
            <a:endParaRPr lang="en-US" b="1" dirty="0">
              <a:solidFill>
                <a:srgbClr val="FF0000"/>
              </a:solidFill>
            </a:endParaRPr>
          </a:p>
        </p:txBody>
      </p:sp>
      <p:pic>
        <p:nvPicPr>
          <p:cNvPr id="40" name="Picture 39">
            <a:extLst>
              <a:ext uri="{FF2B5EF4-FFF2-40B4-BE49-F238E27FC236}">
                <a16:creationId xmlns:a16="http://schemas.microsoft.com/office/drawing/2014/main" id="{A06DFA4C-E805-4F7A-99E8-284A75814AD8}"/>
              </a:ext>
            </a:extLst>
          </p:cNvPr>
          <p:cNvPicPr>
            <a:picLocks noChangeAspect="1"/>
          </p:cNvPicPr>
          <p:nvPr/>
        </p:nvPicPr>
        <p:blipFill>
          <a:blip r:embed="rId31"/>
          <a:stretch>
            <a:fillRect/>
          </a:stretch>
        </p:blipFill>
        <p:spPr>
          <a:xfrm>
            <a:off x="10298881" y="3541342"/>
            <a:ext cx="1014938" cy="1103603"/>
          </a:xfrm>
          <a:prstGeom prst="rect">
            <a:avLst/>
          </a:prstGeom>
        </p:spPr>
      </p:pic>
      <p:pic>
        <p:nvPicPr>
          <p:cNvPr id="41" name="Picture 40">
            <a:extLst>
              <a:ext uri="{FF2B5EF4-FFF2-40B4-BE49-F238E27FC236}">
                <a16:creationId xmlns:a16="http://schemas.microsoft.com/office/drawing/2014/main" id="{8D678E7C-4714-403F-BB8F-A124FBF0944B}"/>
              </a:ext>
            </a:extLst>
          </p:cNvPr>
          <p:cNvPicPr>
            <a:picLocks noChangeAspect="1"/>
          </p:cNvPicPr>
          <p:nvPr/>
        </p:nvPicPr>
        <p:blipFill>
          <a:blip r:embed="rId32"/>
          <a:stretch>
            <a:fillRect/>
          </a:stretch>
        </p:blipFill>
        <p:spPr>
          <a:xfrm>
            <a:off x="8680996" y="1154812"/>
            <a:ext cx="1452282" cy="995686"/>
          </a:xfrm>
          <a:prstGeom prst="rect">
            <a:avLst/>
          </a:prstGeom>
        </p:spPr>
      </p:pic>
      <p:pic>
        <p:nvPicPr>
          <p:cNvPr id="42" name="Picture 41">
            <a:extLst>
              <a:ext uri="{FF2B5EF4-FFF2-40B4-BE49-F238E27FC236}">
                <a16:creationId xmlns:a16="http://schemas.microsoft.com/office/drawing/2014/main" id="{A9CD3788-0520-4F7E-9B36-213BA44DB28B}"/>
              </a:ext>
            </a:extLst>
          </p:cNvPr>
          <p:cNvPicPr>
            <a:picLocks noChangeAspect="1"/>
          </p:cNvPicPr>
          <p:nvPr/>
        </p:nvPicPr>
        <p:blipFill>
          <a:blip r:embed="rId33"/>
          <a:stretch>
            <a:fillRect/>
          </a:stretch>
        </p:blipFill>
        <p:spPr>
          <a:xfrm>
            <a:off x="7558267" y="3475624"/>
            <a:ext cx="1604167" cy="1542753"/>
          </a:xfrm>
          <a:prstGeom prst="rect">
            <a:avLst/>
          </a:prstGeom>
        </p:spPr>
      </p:pic>
      <p:sp>
        <p:nvSpPr>
          <p:cNvPr id="43" name="TextBox 42">
            <a:extLst>
              <a:ext uri="{FF2B5EF4-FFF2-40B4-BE49-F238E27FC236}">
                <a16:creationId xmlns:a16="http://schemas.microsoft.com/office/drawing/2014/main" id="{D5507852-F957-47B3-A5F0-7DD94486F2A8}"/>
              </a:ext>
            </a:extLst>
          </p:cNvPr>
          <p:cNvSpPr txBox="1"/>
          <p:nvPr/>
        </p:nvSpPr>
        <p:spPr>
          <a:xfrm>
            <a:off x="10094599" y="5699139"/>
            <a:ext cx="1290944" cy="461665"/>
          </a:xfrm>
          <a:prstGeom prst="rect">
            <a:avLst/>
          </a:prstGeom>
          <a:noFill/>
        </p:spPr>
        <p:txBody>
          <a:bodyPr wrap="square" rtlCol="0">
            <a:spAutoFit/>
          </a:bodyPr>
          <a:lstStyle/>
          <a:p>
            <a:r>
              <a:rPr lang="en-GB" sz="1200" dirty="0"/>
              <a:t>Various signages found on internet</a:t>
            </a:r>
            <a:endParaRPr lang="en-US" sz="1200" dirty="0"/>
          </a:p>
        </p:txBody>
      </p:sp>
      <p:pic>
        <p:nvPicPr>
          <p:cNvPr id="44" name="Graphic 43" descr="Female">
            <a:extLst>
              <a:ext uri="{FF2B5EF4-FFF2-40B4-BE49-F238E27FC236}">
                <a16:creationId xmlns:a16="http://schemas.microsoft.com/office/drawing/2014/main" id="{679303CC-72C9-43A8-B379-D852F3A0EF7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579450" y="2355861"/>
            <a:ext cx="914400" cy="914400"/>
          </a:xfrm>
          <a:prstGeom prst="rect">
            <a:avLst/>
          </a:prstGeom>
        </p:spPr>
      </p:pic>
      <p:pic>
        <p:nvPicPr>
          <p:cNvPr id="45" name="Graphic 44" descr="Male">
            <a:extLst>
              <a:ext uri="{FF2B5EF4-FFF2-40B4-BE49-F238E27FC236}">
                <a16:creationId xmlns:a16="http://schemas.microsoft.com/office/drawing/2014/main" id="{134ABF67-8F24-4178-B181-2E6F6DB1D6F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841681" y="2301745"/>
            <a:ext cx="914400" cy="914400"/>
          </a:xfrm>
          <a:prstGeom prst="rect">
            <a:avLst/>
          </a:prstGeom>
        </p:spPr>
      </p:pic>
      <p:pic>
        <p:nvPicPr>
          <p:cNvPr id="46" name="Picture 45" descr="A picture containing text, clipart&#10;&#10;Description automatically generated">
            <a:extLst>
              <a:ext uri="{FF2B5EF4-FFF2-40B4-BE49-F238E27FC236}">
                <a16:creationId xmlns:a16="http://schemas.microsoft.com/office/drawing/2014/main" id="{6606A159-4478-42CC-A59C-FC9C779306F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531707" y="5413305"/>
            <a:ext cx="2161054" cy="1034219"/>
          </a:xfrm>
          <a:prstGeom prst="rect">
            <a:avLst/>
          </a:prstGeom>
        </p:spPr>
      </p:pic>
      <p:sp>
        <p:nvSpPr>
          <p:cNvPr id="47" name="TextBox 46">
            <a:extLst>
              <a:ext uri="{FF2B5EF4-FFF2-40B4-BE49-F238E27FC236}">
                <a16:creationId xmlns:a16="http://schemas.microsoft.com/office/drawing/2014/main" id="{5A9191DC-91AE-4550-9C7A-8D87432188C7}"/>
              </a:ext>
            </a:extLst>
          </p:cNvPr>
          <p:cNvSpPr txBox="1"/>
          <p:nvPr/>
        </p:nvSpPr>
        <p:spPr>
          <a:xfrm>
            <a:off x="6417023" y="6494900"/>
            <a:ext cx="2619627" cy="276999"/>
          </a:xfrm>
          <a:prstGeom prst="rect">
            <a:avLst/>
          </a:prstGeom>
          <a:noFill/>
        </p:spPr>
        <p:txBody>
          <a:bodyPr wrap="square" rtlCol="0">
            <a:spAutoFit/>
          </a:bodyPr>
          <a:lstStyle/>
          <a:p>
            <a:r>
              <a:rPr lang="en-GB" sz="1200" dirty="0">
                <a:hlinkClick r:id="rId39"/>
              </a:rPr>
              <a:t>Oxfam Supply Centre – Code HMFLS </a:t>
            </a:r>
            <a:endParaRPr lang="en-US" sz="1200" dirty="0"/>
          </a:p>
        </p:txBody>
      </p:sp>
      <p:sp>
        <p:nvSpPr>
          <p:cNvPr id="48" name="Rectangle 47">
            <a:extLst>
              <a:ext uri="{FF2B5EF4-FFF2-40B4-BE49-F238E27FC236}">
                <a16:creationId xmlns:a16="http://schemas.microsoft.com/office/drawing/2014/main" id="{70AD0833-F2DB-468F-A454-2F13BDA85821}"/>
              </a:ext>
            </a:extLst>
          </p:cNvPr>
          <p:cNvSpPr/>
          <p:nvPr/>
        </p:nvSpPr>
        <p:spPr>
          <a:xfrm>
            <a:off x="1715512" y="102037"/>
            <a:ext cx="91794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Signage</a:t>
            </a:r>
            <a:endParaRPr lang="en-US" dirty="0"/>
          </a:p>
        </p:txBody>
      </p:sp>
    </p:spTree>
    <p:extLst>
      <p:ext uri="{BB962C8B-B14F-4D97-AF65-F5344CB8AC3E}">
        <p14:creationId xmlns:p14="http://schemas.microsoft.com/office/powerpoint/2010/main" val="190203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6D2B8-7227-40AF-BC83-D4720630EDFA}"/>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27586CD7-1D4D-4FA2-93CC-5EB285AE235D}"/>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988E568E-D40D-435B-9F0A-094C3988E097}"/>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19080AC6-EE39-4D51-886D-3401D0D44DD1}"/>
              </a:ext>
            </a:extLst>
          </p:cNvPr>
          <p:cNvSpPr/>
          <p:nvPr/>
        </p:nvSpPr>
        <p:spPr>
          <a:xfrm>
            <a:off x="0" y="3975765"/>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6" name="Rectangle 5">
            <a:hlinkClick r:id="rId6" action="ppaction://hlinksldjump"/>
            <a:extLst>
              <a:ext uri="{FF2B5EF4-FFF2-40B4-BE49-F238E27FC236}">
                <a16:creationId xmlns:a16="http://schemas.microsoft.com/office/drawing/2014/main" id="{AB7C7CA7-F339-4A22-B7D9-F2D826602271}"/>
              </a:ext>
            </a:extLst>
          </p:cNvPr>
          <p:cNvSpPr/>
          <p:nvPr/>
        </p:nvSpPr>
        <p:spPr>
          <a:xfrm>
            <a:off x="0" y="4282149"/>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7" action="ppaction://hlinksldjump"/>
            <a:extLst>
              <a:ext uri="{FF2B5EF4-FFF2-40B4-BE49-F238E27FC236}">
                <a16:creationId xmlns:a16="http://schemas.microsoft.com/office/drawing/2014/main" id="{B8FCEB72-F648-4477-B654-57E32AD06959}"/>
              </a:ext>
            </a:extLst>
          </p:cNvPr>
          <p:cNvSpPr/>
          <p:nvPr/>
        </p:nvSpPr>
        <p:spPr>
          <a:xfrm>
            <a:off x="0" y="466579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D2E754EA-BA39-4235-B857-C14F51485EAE}"/>
              </a:ext>
            </a:extLst>
          </p:cNvPr>
          <p:cNvSpPr/>
          <p:nvPr/>
        </p:nvSpPr>
        <p:spPr>
          <a:xfrm>
            <a:off x="-6" y="496493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FA32C51A-712A-46F4-86F3-35F79438AB5D}"/>
              </a:ext>
            </a:extLst>
          </p:cNvPr>
          <p:cNvSpPr/>
          <p:nvPr/>
        </p:nvSpPr>
        <p:spPr>
          <a:xfrm>
            <a:off x="-6" y="5274807"/>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F3B42256-2D09-4432-9449-49F7F6DE00B3}"/>
              </a:ext>
            </a:extLst>
          </p:cNvPr>
          <p:cNvSpPr/>
          <p:nvPr/>
        </p:nvSpPr>
        <p:spPr>
          <a:xfrm>
            <a:off x="0" y="5490511"/>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ECC95980-D8CB-48C8-AE04-1ED188BA3562}"/>
              </a:ext>
            </a:extLst>
          </p:cNvPr>
          <p:cNvSpPr/>
          <p:nvPr/>
        </p:nvSpPr>
        <p:spPr>
          <a:xfrm>
            <a:off x="-6" y="5835948"/>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6AFCF7A4-EDB4-4039-BB45-6F650EB3D742}"/>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4437D9CD-975B-4208-BB77-45C2861AAE27}"/>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8EBCBA61-DC58-43C7-A50C-736DADAC5631}"/>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5D850DBD-4AF3-48D2-9574-FC56F9B5B220}"/>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D57EDA54-B858-4C91-8F42-73B70A40B398}"/>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2" name="Rectangle 21">
            <a:extLst>
              <a:ext uri="{FF2B5EF4-FFF2-40B4-BE49-F238E27FC236}">
                <a16:creationId xmlns:a16="http://schemas.microsoft.com/office/drawing/2014/main" id="{DE153E00-C938-45E6-AC50-B44408DF3294}"/>
              </a:ext>
            </a:extLst>
          </p:cNvPr>
          <p:cNvSpPr/>
          <p:nvPr/>
        </p:nvSpPr>
        <p:spPr>
          <a:xfrm>
            <a:off x="119270" y="3637508"/>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Lock</a:t>
            </a:r>
            <a:endParaRPr lang="en-US" sz="900" dirty="0">
              <a:solidFill>
                <a:schemeClr val="tx1"/>
              </a:solidFill>
            </a:endParaRPr>
          </a:p>
        </p:txBody>
      </p:sp>
      <p:sp>
        <p:nvSpPr>
          <p:cNvPr id="23" name="Rectangle 22">
            <a:hlinkClick r:id="rId17" action="ppaction://hlinksldjump"/>
            <a:extLst>
              <a:ext uri="{FF2B5EF4-FFF2-40B4-BE49-F238E27FC236}">
                <a16:creationId xmlns:a16="http://schemas.microsoft.com/office/drawing/2014/main" id="{5B325153-F675-4229-832F-CCFB607FF85F}"/>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8" action="ppaction://hlinksldjump"/>
            <a:extLst>
              <a:ext uri="{FF2B5EF4-FFF2-40B4-BE49-F238E27FC236}">
                <a16:creationId xmlns:a16="http://schemas.microsoft.com/office/drawing/2014/main" id="{E7EED8CC-E2A0-4132-9514-7B474D741BB2}"/>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25" name="Rectangle 24">
            <a:hlinkClick r:id="rId19" action="ppaction://hlinksldjump"/>
            <a:extLst>
              <a:ext uri="{FF2B5EF4-FFF2-40B4-BE49-F238E27FC236}">
                <a16:creationId xmlns:a16="http://schemas.microsoft.com/office/drawing/2014/main" id="{782E248B-D6EA-4AB6-95FD-989EFE6305F5}"/>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26" name="Rectangle 25">
            <a:hlinkClick r:id="rId20" action="ppaction://hlinksldjump"/>
            <a:extLst>
              <a:ext uri="{FF2B5EF4-FFF2-40B4-BE49-F238E27FC236}">
                <a16:creationId xmlns:a16="http://schemas.microsoft.com/office/drawing/2014/main" id="{7FCD682B-0743-4A53-8F93-AEBB636F581E}"/>
              </a:ext>
            </a:extLst>
          </p:cNvPr>
          <p:cNvSpPr/>
          <p:nvPr/>
        </p:nvSpPr>
        <p:spPr>
          <a:xfrm>
            <a:off x="119270" y="3270261"/>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28" name="Rectangle 27">
            <a:hlinkClick r:id="rId21" action="ppaction://hlinksldjump"/>
            <a:extLst>
              <a:ext uri="{FF2B5EF4-FFF2-40B4-BE49-F238E27FC236}">
                <a16:creationId xmlns:a16="http://schemas.microsoft.com/office/drawing/2014/main" id="{F0901F9B-44FE-4C0C-9964-F644FD326952}"/>
              </a:ext>
            </a:extLst>
          </p:cNvPr>
          <p:cNvSpPr/>
          <p:nvPr/>
        </p:nvSpPr>
        <p:spPr>
          <a:xfrm>
            <a:off x="-6" y="6262856"/>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9" name="Rectangle 28">
            <a:hlinkClick r:id="rId22" action="ppaction://hlinksldjump"/>
            <a:extLst>
              <a:ext uri="{FF2B5EF4-FFF2-40B4-BE49-F238E27FC236}">
                <a16:creationId xmlns:a16="http://schemas.microsoft.com/office/drawing/2014/main" id="{BFE4BBD9-9103-44C5-9C0E-E956E17C167B}"/>
              </a:ext>
            </a:extLst>
          </p:cNvPr>
          <p:cNvSpPr/>
          <p:nvPr/>
        </p:nvSpPr>
        <p:spPr>
          <a:xfrm>
            <a:off x="119270" y="3799078"/>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Handwashing</a:t>
            </a:r>
            <a:endParaRPr lang="en-US" sz="900" dirty="0"/>
          </a:p>
        </p:txBody>
      </p:sp>
      <p:sp>
        <p:nvSpPr>
          <p:cNvPr id="30" name="Rectangle 29">
            <a:hlinkClick r:id="rId23" action="ppaction://hlinksldjump"/>
            <a:extLst>
              <a:ext uri="{FF2B5EF4-FFF2-40B4-BE49-F238E27FC236}">
                <a16:creationId xmlns:a16="http://schemas.microsoft.com/office/drawing/2014/main" id="{D39E2CF5-2B10-4117-AE9F-D9C3FDED1273}"/>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1" name="TextBox 30">
            <a:extLst>
              <a:ext uri="{FF2B5EF4-FFF2-40B4-BE49-F238E27FC236}">
                <a16:creationId xmlns:a16="http://schemas.microsoft.com/office/drawing/2014/main" id="{35DBD244-DAA7-4609-829B-CFF6C776C9AC}"/>
              </a:ext>
            </a:extLst>
          </p:cNvPr>
          <p:cNvSpPr txBox="1"/>
          <p:nvPr/>
        </p:nvSpPr>
        <p:spPr>
          <a:xfrm>
            <a:off x="1087666" y="402378"/>
            <a:ext cx="4604251" cy="646331"/>
          </a:xfrm>
          <a:prstGeom prst="rect">
            <a:avLst/>
          </a:prstGeom>
          <a:noFill/>
        </p:spPr>
        <p:txBody>
          <a:bodyPr wrap="square" rtlCol="0">
            <a:spAutoFit/>
          </a:bodyPr>
          <a:lstStyle/>
          <a:p>
            <a:r>
              <a:rPr lang="en-GB" b="1" dirty="0">
                <a:solidFill>
                  <a:srgbClr val="0070C0"/>
                </a:solidFill>
              </a:rPr>
              <a:t>An internal lock is an important part of ensuring privacy and safety while using latrine </a:t>
            </a:r>
            <a:endParaRPr lang="en-US" b="1" dirty="0">
              <a:solidFill>
                <a:srgbClr val="0070C0"/>
              </a:solidFill>
            </a:endParaRPr>
          </a:p>
        </p:txBody>
      </p:sp>
      <p:pic>
        <p:nvPicPr>
          <p:cNvPr id="36" name="Picture 35" descr="A picture containing black&#10;&#10;Description automatically generated">
            <a:extLst>
              <a:ext uri="{FF2B5EF4-FFF2-40B4-BE49-F238E27FC236}">
                <a16:creationId xmlns:a16="http://schemas.microsoft.com/office/drawing/2014/main" id="{3722412B-CA61-4067-85DD-BCC771C3C1D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42090" y="2661920"/>
            <a:ext cx="1846942" cy="1385206"/>
          </a:xfrm>
          <a:prstGeom prst="rect">
            <a:avLst/>
          </a:prstGeom>
        </p:spPr>
      </p:pic>
      <p:pic>
        <p:nvPicPr>
          <p:cNvPr id="37" name="Picture 36">
            <a:extLst>
              <a:ext uri="{FF2B5EF4-FFF2-40B4-BE49-F238E27FC236}">
                <a16:creationId xmlns:a16="http://schemas.microsoft.com/office/drawing/2014/main" id="{A5FF9058-2FA0-4E3D-B9B3-62E4AD9A029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3589" y="4695546"/>
            <a:ext cx="1666232" cy="1666232"/>
          </a:xfrm>
          <a:prstGeom prst="rect">
            <a:avLst/>
          </a:prstGeom>
        </p:spPr>
      </p:pic>
      <p:sp>
        <p:nvSpPr>
          <p:cNvPr id="38" name="TextBox 37">
            <a:extLst>
              <a:ext uri="{FF2B5EF4-FFF2-40B4-BE49-F238E27FC236}">
                <a16:creationId xmlns:a16="http://schemas.microsoft.com/office/drawing/2014/main" id="{C39C9926-1BB1-4203-BA6A-F753ED2F44B1}"/>
              </a:ext>
            </a:extLst>
          </p:cNvPr>
          <p:cNvSpPr txBox="1"/>
          <p:nvPr/>
        </p:nvSpPr>
        <p:spPr>
          <a:xfrm>
            <a:off x="1050788" y="1356064"/>
            <a:ext cx="3254394" cy="646331"/>
          </a:xfrm>
          <a:prstGeom prst="rect">
            <a:avLst/>
          </a:prstGeom>
          <a:noFill/>
        </p:spPr>
        <p:txBody>
          <a:bodyPr wrap="square" rtlCol="0">
            <a:spAutoFit/>
          </a:bodyPr>
          <a:lstStyle/>
          <a:p>
            <a:r>
              <a:rPr lang="en-GB" sz="1200" dirty="0"/>
              <a:t>The most common internal locks used, both bolt and hook type of lock failed when wood door and frame change shape over time and use.</a:t>
            </a:r>
            <a:endParaRPr lang="en-US" sz="1200" dirty="0"/>
          </a:p>
        </p:txBody>
      </p:sp>
      <p:sp>
        <p:nvSpPr>
          <p:cNvPr id="40" name="TextBox 39">
            <a:extLst>
              <a:ext uri="{FF2B5EF4-FFF2-40B4-BE49-F238E27FC236}">
                <a16:creationId xmlns:a16="http://schemas.microsoft.com/office/drawing/2014/main" id="{6EF0DAAF-05B2-4924-8137-41B80DBB4CA7}"/>
              </a:ext>
            </a:extLst>
          </p:cNvPr>
          <p:cNvSpPr txBox="1"/>
          <p:nvPr/>
        </p:nvSpPr>
        <p:spPr>
          <a:xfrm>
            <a:off x="3722287" y="4335068"/>
            <a:ext cx="1034586" cy="1200329"/>
          </a:xfrm>
          <a:prstGeom prst="rect">
            <a:avLst/>
          </a:prstGeom>
          <a:noFill/>
        </p:spPr>
        <p:txBody>
          <a:bodyPr wrap="square" rtlCol="0">
            <a:spAutoFit/>
          </a:bodyPr>
          <a:lstStyle/>
          <a:p>
            <a:r>
              <a:rPr lang="en-GB" sz="1200" dirty="0"/>
              <a:t>Piece of wood to reinforce the frame on the outside of the door</a:t>
            </a:r>
            <a:endParaRPr lang="en-US" sz="1200" dirty="0"/>
          </a:p>
        </p:txBody>
      </p:sp>
      <p:sp>
        <p:nvSpPr>
          <p:cNvPr id="41" name="TextBox 40">
            <a:extLst>
              <a:ext uri="{FF2B5EF4-FFF2-40B4-BE49-F238E27FC236}">
                <a16:creationId xmlns:a16="http://schemas.microsoft.com/office/drawing/2014/main" id="{C391CBA3-13C4-472A-A328-EF8D0D1BD9F3}"/>
              </a:ext>
            </a:extLst>
          </p:cNvPr>
          <p:cNvSpPr txBox="1"/>
          <p:nvPr/>
        </p:nvSpPr>
        <p:spPr>
          <a:xfrm>
            <a:off x="4628424" y="6101920"/>
            <a:ext cx="2127755" cy="830997"/>
          </a:xfrm>
          <a:prstGeom prst="rect">
            <a:avLst/>
          </a:prstGeom>
          <a:noFill/>
        </p:spPr>
        <p:txBody>
          <a:bodyPr wrap="square" rtlCol="0">
            <a:spAutoFit/>
          </a:bodyPr>
          <a:lstStyle/>
          <a:p>
            <a:r>
              <a:rPr lang="en-GB" sz="1200" dirty="0"/>
              <a:t>String passed through a hole drilled through the door frame and piece of wood. Knotted on the outside</a:t>
            </a:r>
            <a:endParaRPr lang="en-US" sz="1200" dirty="0"/>
          </a:p>
        </p:txBody>
      </p:sp>
      <p:sp>
        <p:nvSpPr>
          <p:cNvPr id="51" name="TextBox 50">
            <a:extLst>
              <a:ext uri="{FF2B5EF4-FFF2-40B4-BE49-F238E27FC236}">
                <a16:creationId xmlns:a16="http://schemas.microsoft.com/office/drawing/2014/main" id="{318A4C59-BCFC-491C-954D-97C14A98436D}"/>
              </a:ext>
            </a:extLst>
          </p:cNvPr>
          <p:cNvSpPr txBox="1"/>
          <p:nvPr/>
        </p:nvSpPr>
        <p:spPr>
          <a:xfrm>
            <a:off x="6993273" y="6084020"/>
            <a:ext cx="2172286" cy="646331"/>
          </a:xfrm>
          <a:prstGeom prst="rect">
            <a:avLst/>
          </a:prstGeom>
          <a:noFill/>
        </p:spPr>
        <p:txBody>
          <a:bodyPr wrap="square" rtlCol="0">
            <a:spAutoFit/>
          </a:bodyPr>
          <a:lstStyle/>
          <a:p>
            <a:r>
              <a:rPr lang="en-GB" sz="1200" dirty="0"/>
              <a:t>Piece of wood to reinforce inside wall of latrine with two nails sticking out</a:t>
            </a:r>
            <a:endParaRPr lang="en-US" sz="1200" dirty="0"/>
          </a:p>
        </p:txBody>
      </p:sp>
      <p:sp>
        <p:nvSpPr>
          <p:cNvPr id="57" name="TextBox 56">
            <a:extLst>
              <a:ext uri="{FF2B5EF4-FFF2-40B4-BE49-F238E27FC236}">
                <a16:creationId xmlns:a16="http://schemas.microsoft.com/office/drawing/2014/main" id="{9CC0740F-E744-4287-9B02-2897581953E4}"/>
              </a:ext>
            </a:extLst>
          </p:cNvPr>
          <p:cNvSpPr txBox="1"/>
          <p:nvPr/>
        </p:nvSpPr>
        <p:spPr>
          <a:xfrm>
            <a:off x="9169745" y="5969701"/>
            <a:ext cx="1752845" cy="646331"/>
          </a:xfrm>
          <a:prstGeom prst="rect">
            <a:avLst/>
          </a:prstGeom>
          <a:noFill/>
        </p:spPr>
        <p:txBody>
          <a:bodyPr wrap="square" rtlCol="0">
            <a:spAutoFit/>
          </a:bodyPr>
          <a:lstStyle/>
          <a:p>
            <a:r>
              <a:rPr lang="en-GB" sz="1200" dirty="0"/>
              <a:t>String wrap around the nails several time to tight the door closed</a:t>
            </a:r>
            <a:endParaRPr lang="en-US" sz="1200" dirty="0"/>
          </a:p>
        </p:txBody>
      </p:sp>
      <p:sp>
        <p:nvSpPr>
          <p:cNvPr id="58" name="Rectangle 57">
            <a:extLst>
              <a:ext uri="{FF2B5EF4-FFF2-40B4-BE49-F238E27FC236}">
                <a16:creationId xmlns:a16="http://schemas.microsoft.com/office/drawing/2014/main" id="{6CBA3CEA-FACD-46BA-9736-1F20096AD56E}"/>
              </a:ext>
            </a:extLst>
          </p:cNvPr>
          <p:cNvSpPr/>
          <p:nvPr/>
        </p:nvSpPr>
        <p:spPr>
          <a:xfrm>
            <a:off x="1458056" y="2147787"/>
            <a:ext cx="894861" cy="21309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Bolt lock</a:t>
            </a:r>
            <a:endParaRPr lang="en-US" sz="1200"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5FB2CE6D-4878-4872-8DA7-10B835B71A92}"/>
              </a:ext>
            </a:extLst>
          </p:cNvPr>
          <p:cNvSpPr/>
          <p:nvPr/>
        </p:nvSpPr>
        <p:spPr>
          <a:xfrm>
            <a:off x="1445711" y="4262741"/>
            <a:ext cx="907206" cy="1950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Hook lock</a:t>
            </a:r>
            <a:endParaRPr lang="en-US" sz="1200"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F6F1A7B8-C085-4F7F-B11E-D7526CB19D03}"/>
              </a:ext>
            </a:extLst>
          </p:cNvPr>
          <p:cNvSpPr/>
          <p:nvPr/>
        </p:nvSpPr>
        <p:spPr>
          <a:xfrm>
            <a:off x="3792149" y="3491309"/>
            <a:ext cx="894861" cy="21309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String lock</a:t>
            </a:r>
            <a:endParaRPr lang="en-US" sz="1200"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45777BCE-8E3E-4F71-9214-41D573E668AC}"/>
              </a:ext>
            </a:extLst>
          </p:cNvPr>
          <p:cNvSpPr/>
          <p:nvPr/>
        </p:nvSpPr>
        <p:spPr>
          <a:xfrm>
            <a:off x="1715512" y="102037"/>
            <a:ext cx="612668"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Lock</a:t>
            </a:r>
            <a:endParaRPr lang="en-US" dirty="0"/>
          </a:p>
        </p:txBody>
      </p:sp>
      <p:grpSp>
        <p:nvGrpSpPr>
          <p:cNvPr id="62" name="Group 61">
            <a:extLst>
              <a:ext uri="{FF2B5EF4-FFF2-40B4-BE49-F238E27FC236}">
                <a16:creationId xmlns:a16="http://schemas.microsoft.com/office/drawing/2014/main" id="{790D937C-30DA-43D5-B5F6-789453032F8A}"/>
              </a:ext>
            </a:extLst>
          </p:cNvPr>
          <p:cNvGrpSpPr/>
          <p:nvPr/>
        </p:nvGrpSpPr>
        <p:grpSpPr>
          <a:xfrm>
            <a:off x="4704518" y="3979752"/>
            <a:ext cx="1299452" cy="2109894"/>
            <a:chOff x="721317" y="1245481"/>
            <a:chExt cx="2006018" cy="2987763"/>
          </a:xfrm>
        </p:grpSpPr>
        <p:sp>
          <p:nvSpPr>
            <p:cNvPr id="63" name="Rectangle 62">
              <a:extLst>
                <a:ext uri="{FF2B5EF4-FFF2-40B4-BE49-F238E27FC236}">
                  <a16:creationId xmlns:a16="http://schemas.microsoft.com/office/drawing/2014/main" id="{E4DF3F42-9E2C-47F5-960E-AF8C2C3A52E1}"/>
                </a:ext>
              </a:extLst>
            </p:cNvPr>
            <p:cNvSpPr/>
            <p:nvPr/>
          </p:nvSpPr>
          <p:spPr>
            <a:xfrm>
              <a:off x="721317" y="1245481"/>
              <a:ext cx="2006018" cy="260604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8F1DCC3-F714-4A54-B8D9-7154FC5FA466}"/>
                </a:ext>
              </a:extLst>
            </p:cNvPr>
            <p:cNvSpPr/>
            <p:nvPr/>
          </p:nvSpPr>
          <p:spPr>
            <a:xfrm>
              <a:off x="938218" y="1700749"/>
              <a:ext cx="1530172" cy="2150779"/>
            </a:xfrm>
            <a:prstGeom prst="rect">
              <a:avLst/>
            </a:prstGeom>
            <a:solidFill>
              <a:schemeClr val="tx1">
                <a:lumMod val="85000"/>
                <a:lumOff val="1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31">
              <a:extLst>
                <a:ext uri="{FF2B5EF4-FFF2-40B4-BE49-F238E27FC236}">
                  <a16:creationId xmlns:a16="http://schemas.microsoft.com/office/drawing/2014/main" id="{2CB31EA4-D0A4-42CC-BFEA-9ACEDA73EB13}"/>
                </a:ext>
              </a:extLst>
            </p:cNvPr>
            <p:cNvSpPr/>
            <p:nvPr/>
          </p:nvSpPr>
          <p:spPr>
            <a:xfrm>
              <a:off x="916755" y="1720531"/>
              <a:ext cx="1251528" cy="2512713"/>
            </a:xfrm>
            <a:custGeom>
              <a:avLst/>
              <a:gdLst>
                <a:gd name="connsiteX0" fmla="*/ 0 w 1509045"/>
                <a:gd name="connsiteY0" fmla="*/ 0 h 2805822"/>
                <a:gd name="connsiteX1" fmla="*/ 1509045 w 1509045"/>
                <a:gd name="connsiteY1" fmla="*/ 0 h 2805822"/>
                <a:gd name="connsiteX2" fmla="*/ 1509045 w 1509045"/>
                <a:gd name="connsiteY2" fmla="*/ 2805822 h 2805822"/>
                <a:gd name="connsiteX3" fmla="*/ 0 w 1509045"/>
                <a:gd name="connsiteY3" fmla="*/ 2805822 h 2805822"/>
                <a:gd name="connsiteX4" fmla="*/ 0 w 1509045"/>
                <a:gd name="connsiteY4" fmla="*/ 0 h 2805822"/>
                <a:gd name="connsiteX0" fmla="*/ 0 w 1509045"/>
                <a:gd name="connsiteY0" fmla="*/ 0 h 2805822"/>
                <a:gd name="connsiteX1" fmla="*/ 1475178 w 1509045"/>
                <a:gd name="connsiteY1" fmla="*/ 423333 h 2805822"/>
                <a:gd name="connsiteX2" fmla="*/ 1509045 w 1509045"/>
                <a:gd name="connsiteY2" fmla="*/ 2805822 h 2805822"/>
                <a:gd name="connsiteX3" fmla="*/ 0 w 1509045"/>
                <a:gd name="connsiteY3" fmla="*/ 2805822 h 2805822"/>
                <a:gd name="connsiteX4" fmla="*/ 0 w 1509045"/>
                <a:gd name="connsiteY4" fmla="*/ 0 h 2805822"/>
                <a:gd name="connsiteX0" fmla="*/ 0 w 1500579"/>
                <a:gd name="connsiteY0" fmla="*/ 0 h 3229156"/>
                <a:gd name="connsiteX1" fmla="*/ 1475178 w 1500579"/>
                <a:gd name="connsiteY1" fmla="*/ 423333 h 3229156"/>
                <a:gd name="connsiteX2" fmla="*/ 1500579 w 1500579"/>
                <a:gd name="connsiteY2" fmla="*/ 3229156 h 3229156"/>
                <a:gd name="connsiteX3" fmla="*/ 0 w 1500579"/>
                <a:gd name="connsiteY3" fmla="*/ 2805822 h 3229156"/>
                <a:gd name="connsiteX4" fmla="*/ 0 w 1500579"/>
                <a:gd name="connsiteY4" fmla="*/ 0 h 3229156"/>
                <a:gd name="connsiteX0" fmla="*/ 0 w 1475178"/>
                <a:gd name="connsiteY0" fmla="*/ 0 h 3305356"/>
                <a:gd name="connsiteX1" fmla="*/ 1475178 w 1475178"/>
                <a:gd name="connsiteY1" fmla="*/ 423333 h 3305356"/>
                <a:gd name="connsiteX2" fmla="*/ 1449779 w 1475178"/>
                <a:gd name="connsiteY2" fmla="*/ 3305356 h 3305356"/>
                <a:gd name="connsiteX3" fmla="*/ 0 w 1475178"/>
                <a:gd name="connsiteY3" fmla="*/ 2805822 h 3305356"/>
                <a:gd name="connsiteX4" fmla="*/ 0 w 1475178"/>
                <a:gd name="connsiteY4" fmla="*/ 0 h 3305356"/>
                <a:gd name="connsiteX0" fmla="*/ 0 w 1483646"/>
                <a:gd name="connsiteY0" fmla="*/ 0 h 3305356"/>
                <a:gd name="connsiteX1" fmla="*/ 1475178 w 1483646"/>
                <a:gd name="connsiteY1" fmla="*/ 423333 h 3305356"/>
                <a:gd name="connsiteX2" fmla="*/ 1483646 w 1483646"/>
                <a:gd name="connsiteY2" fmla="*/ 3305356 h 3305356"/>
                <a:gd name="connsiteX3" fmla="*/ 0 w 1483646"/>
                <a:gd name="connsiteY3" fmla="*/ 2805822 h 3305356"/>
                <a:gd name="connsiteX4" fmla="*/ 0 w 1483646"/>
                <a:gd name="connsiteY4" fmla="*/ 0 h 330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646" h="3305356">
                  <a:moveTo>
                    <a:pt x="0" y="0"/>
                  </a:moveTo>
                  <a:lnTo>
                    <a:pt x="1475178" y="423333"/>
                  </a:lnTo>
                  <a:cubicBezTo>
                    <a:pt x="1478001" y="1384007"/>
                    <a:pt x="1480823" y="2344682"/>
                    <a:pt x="1483646" y="3305356"/>
                  </a:cubicBezTo>
                  <a:lnTo>
                    <a:pt x="0" y="2805822"/>
                  </a:lnTo>
                  <a:lnTo>
                    <a:pt x="0" y="0"/>
                  </a:lnTo>
                  <a:close/>
                </a:path>
              </a:pathLst>
            </a:custGeom>
            <a:solidFill>
              <a:schemeClr val="accent1">
                <a:lumMod val="40000"/>
                <a:lumOff val="6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40">
              <a:extLst>
                <a:ext uri="{FF2B5EF4-FFF2-40B4-BE49-F238E27FC236}">
                  <a16:creationId xmlns:a16="http://schemas.microsoft.com/office/drawing/2014/main" id="{BAA65A48-1C6D-475C-86ED-6FE8A49E7311}"/>
                </a:ext>
              </a:extLst>
            </p:cNvPr>
            <p:cNvSpPr/>
            <p:nvPr/>
          </p:nvSpPr>
          <p:spPr>
            <a:xfrm rot="10163340" flipV="1">
              <a:off x="1991476" y="2968597"/>
              <a:ext cx="107722" cy="231675"/>
            </a:xfrm>
            <a:custGeom>
              <a:avLst/>
              <a:gdLst>
                <a:gd name="connsiteX0" fmla="*/ 0 w 412750"/>
                <a:gd name="connsiteY0" fmla="*/ 285858 h 571716"/>
                <a:gd name="connsiteX1" fmla="*/ 206375 w 412750"/>
                <a:gd name="connsiteY1" fmla="*/ 0 h 571716"/>
                <a:gd name="connsiteX2" fmla="*/ 412750 w 412750"/>
                <a:gd name="connsiteY2" fmla="*/ 285858 h 571716"/>
                <a:gd name="connsiteX3" fmla="*/ 206375 w 412750"/>
                <a:gd name="connsiteY3" fmla="*/ 571716 h 571716"/>
                <a:gd name="connsiteX4" fmla="*/ 0 w 412750"/>
                <a:gd name="connsiteY4" fmla="*/ 285858 h 571716"/>
                <a:gd name="connsiteX0" fmla="*/ 0 w 412750"/>
                <a:gd name="connsiteY0" fmla="*/ 266808 h 552666"/>
                <a:gd name="connsiteX1" fmla="*/ 41275 w 412750"/>
                <a:gd name="connsiteY1" fmla="*/ 0 h 552666"/>
                <a:gd name="connsiteX2" fmla="*/ 412750 w 412750"/>
                <a:gd name="connsiteY2" fmla="*/ 266808 h 552666"/>
                <a:gd name="connsiteX3" fmla="*/ 206375 w 412750"/>
                <a:gd name="connsiteY3" fmla="*/ 552666 h 552666"/>
                <a:gd name="connsiteX4" fmla="*/ 0 w 412750"/>
                <a:gd name="connsiteY4" fmla="*/ 266808 h 552666"/>
                <a:gd name="connsiteX0" fmla="*/ 0 w 247650"/>
                <a:gd name="connsiteY0" fmla="*/ 393700 h 679558"/>
                <a:gd name="connsiteX1" fmla="*/ 41275 w 247650"/>
                <a:gd name="connsiteY1" fmla="*/ 126892 h 679558"/>
                <a:gd name="connsiteX2" fmla="*/ 247650 w 247650"/>
                <a:gd name="connsiteY2" fmla="*/ 0 h 679558"/>
                <a:gd name="connsiteX3" fmla="*/ 206375 w 247650"/>
                <a:gd name="connsiteY3" fmla="*/ 679558 h 679558"/>
                <a:gd name="connsiteX4" fmla="*/ 0 w 247650"/>
                <a:gd name="connsiteY4" fmla="*/ 393700 h 679558"/>
                <a:gd name="connsiteX0" fmla="*/ 53975 w 206375"/>
                <a:gd name="connsiteY0" fmla="*/ 647700 h 679558"/>
                <a:gd name="connsiteX1" fmla="*/ 0 w 206375"/>
                <a:gd name="connsiteY1" fmla="*/ 126892 h 679558"/>
                <a:gd name="connsiteX2" fmla="*/ 206375 w 206375"/>
                <a:gd name="connsiteY2" fmla="*/ 0 h 679558"/>
                <a:gd name="connsiteX3" fmla="*/ 165100 w 206375"/>
                <a:gd name="connsiteY3" fmla="*/ 679558 h 679558"/>
                <a:gd name="connsiteX4" fmla="*/ 53975 w 206375"/>
                <a:gd name="connsiteY4" fmla="*/ 647700 h 679558"/>
                <a:gd name="connsiteX0" fmla="*/ 53975 w 241300"/>
                <a:gd name="connsiteY0" fmla="*/ 647700 h 647700"/>
                <a:gd name="connsiteX1" fmla="*/ 0 w 241300"/>
                <a:gd name="connsiteY1" fmla="*/ 126892 h 647700"/>
                <a:gd name="connsiteX2" fmla="*/ 206375 w 241300"/>
                <a:gd name="connsiteY2" fmla="*/ 0 h 647700"/>
                <a:gd name="connsiteX3" fmla="*/ 241300 w 241300"/>
                <a:gd name="connsiteY3" fmla="*/ 482708 h 647700"/>
                <a:gd name="connsiteX4" fmla="*/ 53975 w 241300"/>
                <a:gd name="connsiteY4" fmla="*/ 647700 h 647700"/>
                <a:gd name="connsiteX0" fmla="*/ 53975 w 241300"/>
                <a:gd name="connsiteY0" fmla="*/ 650389 h 650389"/>
                <a:gd name="connsiteX1" fmla="*/ 0 w 241300"/>
                <a:gd name="connsiteY1" fmla="*/ 129581 h 650389"/>
                <a:gd name="connsiteX2" fmla="*/ 180332 w 241300"/>
                <a:gd name="connsiteY2" fmla="*/ 0 h 650389"/>
                <a:gd name="connsiteX3" fmla="*/ 241300 w 241300"/>
                <a:gd name="connsiteY3" fmla="*/ 485397 h 650389"/>
                <a:gd name="connsiteX4" fmla="*/ 53975 w 241300"/>
                <a:gd name="connsiteY4" fmla="*/ 650389 h 650389"/>
                <a:gd name="connsiteX0" fmla="*/ 73733 w 261058"/>
                <a:gd name="connsiteY0" fmla="*/ 650389 h 650389"/>
                <a:gd name="connsiteX1" fmla="*/ 0 w 261058"/>
                <a:gd name="connsiteY1" fmla="*/ 125993 h 650389"/>
                <a:gd name="connsiteX2" fmla="*/ 200090 w 261058"/>
                <a:gd name="connsiteY2" fmla="*/ 0 h 650389"/>
                <a:gd name="connsiteX3" fmla="*/ 261058 w 261058"/>
                <a:gd name="connsiteY3" fmla="*/ 485397 h 650389"/>
                <a:gd name="connsiteX4" fmla="*/ 73733 w 261058"/>
                <a:gd name="connsiteY4" fmla="*/ 650389 h 650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58" h="650389">
                  <a:moveTo>
                    <a:pt x="73733" y="650389"/>
                  </a:moveTo>
                  <a:lnTo>
                    <a:pt x="0" y="125993"/>
                  </a:lnTo>
                  <a:lnTo>
                    <a:pt x="200090" y="0"/>
                  </a:lnTo>
                  <a:lnTo>
                    <a:pt x="261058" y="485397"/>
                  </a:lnTo>
                  <a:lnTo>
                    <a:pt x="73733" y="650389"/>
                  </a:lnTo>
                  <a:close/>
                </a:path>
              </a:pathLst>
            </a:cu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D7CAD7AC-946E-42F3-8264-40F008ED04A6}"/>
                </a:ext>
              </a:extLst>
            </p:cNvPr>
            <p:cNvSpPr/>
            <p:nvPr/>
          </p:nvSpPr>
          <p:spPr>
            <a:xfrm rot="9049666" flipV="1">
              <a:off x="1907121" y="2996127"/>
              <a:ext cx="117397" cy="107519"/>
            </a:xfrm>
            <a:custGeom>
              <a:avLst/>
              <a:gdLst>
                <a:gd name="connsiteX0" fmla="*/ 0 w 247869"/>
                <a:gd name="connsiteY0" fmla="*/ 190761 h 190761"/>
                <a:gd name="connsiteX1" fmla="*/ 50800 w 247869"/>
                <a:gd name="connsiteY1" fmla="*/ 184411 h 190761"/>
                <a:gd name="connsiteX2" fmla="*/ 114300 w 247869"/>
                <a:gd name="connsiteY2" fmla="*/ 171711 h 190761"/>
                <a:gd name="connsiteX3" fmla="*/ 152400 w 247869"/>
                <a:gd name="connsiteY3" fmla="*/ 146311 h 190761"/>
                <a:gd name="connsiteX4" fmla="*/ 158750 w 247869"/>
                <a:gd name="connsiteY4" fmla="*/ 127261 h 190761"/>
                <a:gd name="connsiteX5" fmla="*/ 177800 w 247869"/>
                <a:gd name="connsiteY5" fmla="*/ 101861 h 190761"/>
                <a:gd name="connsiteX6" fmla="*/ 184150 w 247869"/>
                <a:gd name="connsiteY6" fmla="*/ 70111 h 190761"/>
                <a:gd name="connsiteX7" fmla="*/ 177800 w 247869"/>
                <a:gd name="connsiteY7" fmla="*/ 12961 h 190761"/>
                <a:gd name="connsiteX8" fmla="*/ 152400 w 247869"/>
                <a:gd name="connsiteY8" fmla="*/ 261 h 190761"/>
                <a:gd name="connsiteX9" fmla="*/ 82550 w 247869"/>
                <a:gd name="connsiteY9" fmla="*/ 6611 h 190761"/>
                <a:gd name="connsiteX10" fmla="*/ 57150 w 247869"/>
                <a:gd name="connsiteY10" fmla="*/ 12961 h 190761"/>
                <a:gd name="connsiteX11" fmla="*/ 44450 w 247869"/>
                <a:gd name="connsiteY11" fmla="*/ 70111 h 190761"/>
                <a:gd name="connsiteX12" fmla="*/ 69850 w 247869"/>
                <a:gd name="connsiteY12" fmla="*/ 89161 h 190761"/>
                <a:gd name="connsiteX13" fmla="*/ 190500 w 247869"/>
                <a:gd name="connsiteY13" fmla="*/ 114561 h 190761"/>
                <a:gd name="connsiteX14" fmla="*/ 234950 w 247869"/>
                <a:gd name="connsiteY14" fmla="*/ 108211 h 190761"/>
                <a:gd name="connsiteX15" fmla="*/ 241300 w 247869"/>
                <a:gd name="connsiteY15" fmla="*/ 70111 h 190761"/>
                <a:gd name="connsiteX16" fmla="*/ 222250 w 247869"/>
                <a:gd name="connsiteY16" fmla="*/ 63761 h 190761"/>
                <a:gd name="connsiteX17" fmla="*/ 203200 w 247869"/>
                <a:gd name="connsiteY17" fmla="*/ 51061 h 190761"/>
                <a:gd name="connsiteX18" fmla="*/ 146050 w 247869"/>
                <a:gd name="connsiteY18" fmla="*/ 57411 h 190761"/>
                <a:gd name="connsiteX19" fmla="*/ 146050 w 247869"/>
                <a:gd name="connsiteY19" fmla="*/ 95511 h 190761"/>
                <a:gd name="connsiteX20" fmla="*/ 196850 w 247869"/>
                <a:gd name="connsiteY20" fmla="*/ 114561 h 190761"/>
                <a:gd name="connsiteX21" fmla="*/ 247650 w 247869"/>
                <a:gd name="connsiteY21" fmla="*/ 95511 h 190761"/>
                <a:gd name="connsiteX22" fmla="*/ 234950 w 247869"/>
                <a:gd name="connsiteY22" fmla="*/ 70111 h 190761"/>
                <a:gd name="connsiteX23" fmla="*/ 209550 w 247869"/>
                <a:gd name="connsiteY23" fmla="*/ 63761 h 190761"/>
                <a:gd name="connsiteX24" fmla="*/ 139700 w 247869"/>
                <a:gd name="connsiteY24" fmla="*/ 44711 h 190761"/>
                <a:gd name="connsiteX25" fmla="*/ 101600 w 247869"/>
                <a:gd name="connsiteY25" fmla="*/ 38361 h 190761"/>
                <a:gd name="connsiteX26" fmla="*/ 88900 w 247869"/>
                <a:gd name="connsiteY26" fmla="*/ 70111 h 190761"/>
                <a:gd name="connsiteX27" fmla="*/ 107950 w 247869"/>
                <a:gd name="connsiteY27" fmla="*/ 76461 h 190761"/>
                <a:gd name="connsiteX28" fmla="*/ 158750 w 247869"/>
                <a:gd name="connsiteY28" fmla="*/ 89161 h 190761"/>
                <a:gd name="connsiteX29" fmla="*/ 234950 w 247869"/>
                <a:gd name="connsiteY29" fmla="*/ 82811 h 19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869" h="190761">
                  <a:moveTo>
                    <a:pt x="0" y="190761"/>
                  </a:moveTo>
                  <a:lnTo>
                    <a:pt x="50800" y="184411"/>
                  </a:lnTo>
                  <a:cubicBezTo>
                    <a:pt x="61594" y="182972"/>
                    <a:pt x="99066" y="180175"/>
                    <a:pt x="114300" y="171711"/>
                  </a:cubicBezTo>
                  <a:cubicBezTo>
                    <a:pt x="127643" y="164298"/>
                    <a:pt x="152400" y="146311"/>
                    <a:pt x="152400" y="146311"/>
                  </a:cubicBezTo>
                  <a:cubicBezTo>
                    <a:pt x="154517" y="139961"/>
                    <a:pt x="155429" y="133073"/>
                    <a:pt x="158750" y="127261"/>
                  </a:cubicBezTo>
                  <a:cubicBezTo>
                    <a:pt x="164001" y="118072"/>
                    <a:pt x="173502" y="111532"/>
                    <a:pt x="177800" y="101861"/>
                  </a:cubicBezTo>
                  <a:cubicBezTo>
                    <a:pt x="182183" y="91998"/>
                    <a:pt x="182033" y="80694"/>
                    <a:pt x="184150" y="70111"/>
                  </a:cubicBezTo>
                  <a:cubicBezTo>
                    <a:pt x="182033" y="51061"/>
                    <a:pt x="185731" y="30410"/>
                    <a:pt x="177800" y="12961"/>
                  </a:cubicBezTo>
                  <a:cubicBezTo>
                    <a:pt x="173883" y="4343"/>
                    <a:pt x="161845" y="891"/>
                    <a:pt x="152400" y="261"/>
                  </a:cubicBezTo>
                  <a:cubicBezTo>
                    <a:pt x="129072" y="-1294"/>
                    <a:pt x="105833" y="4494"/>
                    <a:pt x="82550" y="6611"/>
                  </a:cubicBezTo>
                  <a:cubicBezTo>
                    <a:pt x="74083" y="8728"/>
                    <a:pt x="64727" y="8631"/>
                    <a:pt x="57150" y="12961"/>
                  </a:cubicBezTo>
                  <a:cubicBezTo>
                    <a:pt x="33576" y="26432"/>
                    <a:pt x="30057" y="44204"/>
                    <a:pt x="44450" y="70111"/>
                  </a:cubicBezTo>
                  <a:cubicBezTo>
                    <a:pt x="49590" y="79362"/>
                    <a:pt x="60241" y="84726"/>
                    <a:pt x="69850" y="89161"/>
                  </a:cubicBezTo>
                  <a:cubicBezTo>
                    <a:pt x="119758" y="112196"/>
                    <a:pt x="136069" y="109118"/>
                    <a:pt x="190500" y="114561"/>
                  </a:cubicBezTo>
                  <a:cubicBezTo>
                    <a:pt x="205317" y="112444"/>
                    <a:pt x="221273" y="114290"/>
                    <a:pt x="234950" y="108211"/>
                  </a:cubicBezTo>
                  <a:cubicBezTo>
                    <a:pt x="249522" y="101734"/>
                    <a:pt x="251678" y="80489"/>
                    <a:pt x="241300" y="70111"/>
                  </a:cubicBezTo>
                  <a:cubicBezTo>
                    <a:pt x="236567" y="65378"/>
                    <a:pt x="228237" y="66754"/>
                    <a:pt x="222250" y="63761"/>
                  </a:cubicBezTo>
                  <a:cubicBezTo>
                    <a:pt x="215424" y="60348"/>
                    <a:pt x="209550" y="55294"/>
                    <a:pt x="203200" y="51061"/>
                  </a:cubicBezTo>
                  <a:cubicBezTo>
                    <a:pt x="184150" y="53178"/>
                    <a:pt x="163846" y="50292"/>
                    <a:pt x="146050" y="57411"/>
                  </a:cubicBezTo>
                  <a:cubicBezTo>
                    <a:pt x="133955" y="62249"/>
                    <a:pt x="141212" y="90673"/>
                    <a:pt x="146050" y="95511"/>
                  </a:cubicBezTo>
                  <a:cubicBezTo>
                    <a:pt x="157119" y="106580"/>
                    <a:pt x="182676" y="111018"/>
                    <a:pt x="196850" y="114561"/>
                  </a:cubicBezTo>
                  <a:cubicBezTo>
                    <a:pt x="199632" y="114005"/>
                    <a:pt x="245395" y="109043"/>
                    <a:pt x="247650" y="95511"/>
                  </a:cubicBezTo>
                  <a:cubicBezTo>
                    <a:pt x="249206" y="86174"/>
                    <a:pt x="242222" y="76171"/>
                    <a:pt x="234950" y="70111"/>
                  </a:cubicBezTo>
                  <a:cubicBezTo>
                    <a:pt x="228246" y="64524"/>
                    <a:pt x="217941" y="66159"/>
                    <a:pt x="209550" y="63761"/>
                  </a:cubicBezTo>
                  <a:cubicBezTo>
                    <a:pt x="175077" y="53912"/>
                    <a:pt x="194031" y="53766"/>
                    <a:pt x="139700" y="44711"/>
                  </a:cubicBezTo>
                  <a:lnTo>
                    <a:pt x="101600" y="38361"/>
                  </a:lnTo>
                  <a:cubicBezTo>
                    <a:pt x="84892" y="43930"/>
                    <a:pt x="67078" y="42834"/>
                    <a:pt x="88900" y="70111"/>
                  </a:cubicBezTo>
                  <a:cubicBezTo>
                    <a:pt x="93081" y="75338"/>
                    <a:pt x="101492" y="74700"/>
                    <a:pt x="107950" y="76461"/>
                  </a:cubicBezTo>
                  <a:cubicBezTo>
                    <a:pt x="124789" y="81054"/>
                    <a:pt x="158750" y="89161"/>
                    <a:pt x="158750" y="89161"/>
                  </a:cubicBezTo>
                  <a:lnTo>
                    <a:pt x="234950" y="8281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39CA8546-4096-4501-9E59-28508213CE2A}"/>
                </a:ext>
              </a:extLst>
            </p:cNvPr>
            <p:cNvSpPr/>
            <p:nvPr/>
          </p:nvSpPr>
          <p:spPr>
            <a:xfrm rot="11388448" flipH="1">
              <a:off x="2196860" y="2961143"/>
              <a:ext cx="159474" cy="88435"/>
            </a:xfrm>
            <a:custGeom>
              <a:avLst/>
              <a:gdLst>
                <a:gd name="connsiteX0" fmla="*/ 812800 w 812800"/>
                <a:gd name="connsiteY0" fmla="*/ 323901 h 331636"/>
                <a:gd name="connsiteX1" fmla="*/ 698500 w 812800"/>
                <a:gd name="connsiteY1" fmla="*/ 323901 h 331636"/>
                <a:gd name="connsiteX2" fmla="*/ 679450 w 812800"/>
                <a:gd name="connsiteY2" fmla="*/ 317551 h 331636"/>
                <a:gd name="connsiteX3" fmla="*/ 647700 w 812800"/>
                <a:gd name="connsiteY3" fmla="*/ 311201 h 331636"/>
                <a:gd name="connsiteX4" fmla="*/ 603250 w 812800"/>
                <a:gd name="connsiteY4" fmla="*/ 292151 h 331636"/>
                <a:gd name="connsiteX5" fmla="*/ 552450 w 812800"/>
                <a:gd name="connsiteY5" fmla="*/ 279451 h 331636"/>
                <a:gd name="connsiteX6" fmla="*/ 514350 w 812800"/>
                <a:gd name="connsiteY6" fmla="*/ 260401 h 331636"/>
                <a:gd name="connsiteX7" fmla="*/ 469900 w 812800"/>
                <a:gd name="connsiteY7" fmla="*/ 241351 h 331636"/>
                <a:gd name="connsiteX8" fmla="*/ 425450 w 812800"/>
                <a:gd name="connsiteY8" fmla="*/ 215951 h 331636"/>
                <a:gd name="connsiteX9" fmla="*/ 374650 w 812800"/>
                <a:gd name="connsiteY9" fmla="*/ 196901 h 331636"/>
                <a:gd name="connsiteX10" fmla="*/ 330200 w 812800"/>
                <a:gd name="connsiteY10" fmla="*/ 171501 h 331636"/>
                <a:gd name="connsiteX11" fmla="*/ 285750 w 812800"/>
                <a:gd name="connsiteY11" fmla="*/ 152451 h 331636"/>
                <a:gd name="connsiteX12" fmla="*/ 241300 w 812800"/>
                <a:gd name="connsiteY12" fmla="*/ 127051 h 331636"/>
                <a:gd name="connsiteX13" fmla="*/ 184150 w 812800"/>
                <a:gd name="connsiteY13" fmla="*/ 108001 h 331636"/>
                <a:gd name="connsiteX14" fmla="*/ 165100 w 812800"/>
                <a:gd name="connsiteY14" fmla="*/ 95301 h 331636"/>
                <a:gd name="connsiteX15" fmla="*/ 139700 w 812800"/>
                <a:gd name="connsiteY15" fmla="*/ 82601 h 331636"/>
                <a:gd name="connsiteX16" fmla="*/ 114300 w 812800"/>
                <a:gd name="connsiteY16" fmla="*/ 63551 h 331636"/>
                <a:gd name="connsiteX17" fmla="*/ 69850 w 812800"/>
                <a:gd name="connsiteY17" fmla="*/ 50851 h 331636"/>
                <a:gd name="connsiteX18" fmla="*/ 44450 w 812800"/>
                <a:gd name="connsiteY18" fmla="*/ 31801 h 331636"/>
                <a:gd name="connsiteX19" fmla="*/ 12700 w 812800"/>
                <a:gd name="connsiteY19" fmla="*/ 19101 h 331636"/>
                <a:gd name="connsiteX20" fmla="*/ 0 w 812800"/>
                <a:gd name="connsiteY20" fmla="*/ 51 h 33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2800" h="331636">
                  <a:moveTo>
                    <a:pt x="812800" y="323901"/>
                  </a:moveTo>
                  <a:cubicBezTo>
                    <a:pt x="759386" y="334584"/>
                    <a:pt x="778008" y="333839"/>
                    <a:pt x="698500" y="323901"/>
                  </a:cubicBezTo>
                  <a:cubicBezTo>
                    <a:pt x="691858" y="323071"/>
                    <a:pt x="685944" y="319174"/>
                    <a:pt x="679450" y="317551"/>
                  </a:cubicBezTo>
                  <a:cubicBezTo>
                    <a:pt x="668979" y="314933"/>
                    <a:pt x="658283" y="313318"/>
                    <a:pt x="647700" y="311201"/>
                  </a:cubicBezTo>
                  <a:cubicBezTo>
                    <a:pt x="632883" y="304851"/>
                    <a:pt x="618543" y="297249"/>
                    <a:pt x="603250" y="292151"/>
                  </a:cubicBezTo>
                  <a:cubicBezTo>
                    <a:pt x="586691" y="286631"/>
                    <a:pt x="568062" y="287257"/>
                    <a:pt x="552450" y="279451"/>
                  </a:cubicBezTo>
                  <a:cubicBezTo>
                    <a:pt x="539750" y="273101"/>
                    <a:pt x="527242" y="266351"/>
                    <a:pt x="514350" y="260401"/>
                  </a:cubicBezTo>
                  <a:cubicBezTo>
                    <a:pt x="499714" y="253646"/>
                    <a:pt x="484318" y="248560"/>
                    <a:pt x="469900" y="241351"/>
                  </a:cubicBezTo>
                  <a:cubicBezTo>
                    <a:pt x="454636" y="233719"/>
                    <a:pt x="440914" y="223168"/>
                    <a:pt x="425450" y="215951"/>
                  </a:cubicBezTo>
                  <a:cubicBezTo>
                    <a:pt x="409062" y="208303"/>
                    <a:pt x="391038" y="204549"/>
                    <a:pt x="374650" y="196901"/>
                  </a:cubicBezTo>
                  <a:cubicBezTo>
                    <a:pt x="359186" y="189684"/>
                    <a:pt x="345464" y="179133"/>
                    <a:pt x="330200" y="171501"/>
                  </a:cubicBezTo>
                  <a:cubicBezTo>
                    <a:pt x="315782" y="164292"/>
                    <a:pt x="300168" y="159660"/>
                    <a:pt x="285750" y="152451"/>
                  </a:cubicBezTo>
                  <a:cubicBezTo>
                    <a:pt x="270486" y="144819"/>
                    <a:pt x="256934" y="133891"/>
                    <a:pt x="241300" y="127051"/>
                  </a:cubicBezTo>
                  <a:cubicBezTo>
                    <a:pt x="222903" y="119002"/>
                    <a:pt x="202686" y="115724"/>
                    <a:pt x="184150" y="108001"/>
                  </a:cubicBezTo>
                  <a:cubicBezTo>
                    <a:pt x="177105" y="105066"/>
                    <a:pt x="171726" y="99087"/>
                    <a:pt x="165100" y="95301"/>
                  </a:cubicBezTo>
                  <a:cubicBezTo>
                    <a:pt x="156881" y="90605"/>
                    <a:pt x="147727" y="87618"/>
                    <a:pt x="139700" y="82601"/>
                  </a:cubicBezTo>
                  <a:cubicBezTo>
                    <a:pt x="130725" y="76992"/>
                    <a:pt x="123935" y="67930"/>
                    <a:pt x="114300" y="63551"/>
                  </a:cubicBezTo>
                  <a:cubicBezTo>
                    <a:pt x="100272" y="57174"/>
                    <a:pt x="84667" y="55084"/>
                    <a:pt x="69850" y="50851"/>
                  </a:cubicBezTo>
                  <a:cubicBezTo>
                    <a:pt x="61383" y="44501"/>
                    <a:pt x="53701" y="36941"/>
                    <a:pt x="44450" y="31801"/>
                  </a:cubicBezTo>
                  <a:cubicBezTo>
                    <a:pt x="34486" y="26265"/>
                    <a:pt x="21457" y="26398"/>
                    <a:pt x="12700" y="19101"/>
                  </a:cubicBezTo>
                  <a:cubicBezTo>
                    <a:pt x="-12570" y="-1957"/>
                    <a:pt x="18815" y="51"/>
                    <a:pt x="0" y="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AAFDC421-6DB2-4D5B-87A1-6238C1554CFF}"/>
              </a:ext>
            </a:extLst>
          </p:cNvPr>
          <p:cNvGrpSpPr/>
          <p:nvPr/>
        </p:nvGrpSpPr>
        <p:grpSpPr>
          <a:xfrm>
            <a:off x="6817670" y="3877295"/>
            <a:ext cx="1452187" cy="2295810"/>
            <a:chOff x="3090614" y="1108609"/>
            <a:chExt cx="2355341" cy="3168486"/>
          </a:xfrm>
        </p:grpSpPr>
        <p:sp>
          <p:nvSpPr>
            <p:cNvPr id="70" name="Rectangle 31">
              <a:extLst>
                <a:ext uri="{FF2B5EF4-FFF2-40B4-BE49-F238E27FC236}">
                  <a16:creationId xmlns:a16="http://schemas.microsoft.com/office/drawing/2014/main" id="{8FD8AAD6-57FA-4F10-A5B9-FD692B478F6B}"/>
                </a:ext>
              </a:extLst>
            </p:cNvPr>
            <p:cNvSpPr/>
            <p:nvPr/>
          </p:nvSpPr>
          <p:spPr>
            <a:xfrm>
              <a:off x="4489356" y="1300909"/>
              <a:ext cx="869322" cy="2480674"/>
            </a:xfrm>
            <a:custGeom>
              <a:avLst/>
              <a:gdLst>
                <a:gd name="connsiteX0" fmla="*/ 0 w 1509045"/>
                <a:gd name="connsiteY0" fmla="*/ 0 h 2805822"/>
                <a:gd name="connsiteX1" fmla="*/ 1509045 w 1509045"/>
                <a:gd name="connsiteY1" fmla="*/ 0 h 2805822"/>
                <a:gd name="connsiteX2" fmla="*/ 1509045 w 1509045"/>
                <a:gd name="connsiteY2" fmla="*/ 2805822 h 2805822"/>
                <a:gd name="connsiteX3" fmla="*/ 0 w 1509045"/>
                <a:gd name="connsiteY3" fmla="*/ 2805822 h 2805822"/>
                <a:gd name="connsiteX4" fmla="*/ 0 w 1509045"/>
                <a:gd name="connsiteY4" fmla="*/ 0 h 2805822"/>
                <a:gd name="connsiteX0" fmla="*/ 0 w 1509045"/>
                <a:gd name="connsiteY0" fmla="*/ 0 h 2805822"/>
                <a:gd name="connsiteX1" fmla="*/ 1475178 w 1509045"/>
                <a:gd name="connsiteY1" fmla="*/ 423333 h 2805822"/>
                <a:gd name="connsiteX2" fmla="*/ 1509045 w 1509045"/>
                <a:gd name="connsiteY2" fmla="*/ 2805822 h 2805822"/>
                <a:gd name="connsiteX3" fmla="*/ 0 w 1509045"/>
                <a:gd name="connsiteY3" fmla="*/ 2805822 h 2805822"/>
                <a:gd name="connsiteX4" fmla="*/ 0 w 1509045"/>
                <a:gd name="connsiteY4" fmla="*/ 0 h 2805822"/>
                <a:gd name="connsiteX0" fmla="*/ 0 w 1500579"/>
                <a:gd name="connsiteY0" fmla="*/ 0 h 3229156"/>
                <a:gd name="connsiteX1" fmla="*/ 1475178 w 1500579"/>
                <a:gd name="connsiteY1" fmla="*/ 423333 h 3229156"/>
                <a:gd name="connsiteX2" fmla="*/ 1500579 w 1500579"/>
                <a:gd name="connsiteY2" fmla="*/ 3229156 h 3229156"/>
                <a:gd name="connsiteX3" fmla="*/ 0 w 1500579"/>
                <a:gd name="connsiteY3" fmla="*/ 2805822 h 3229156"/>
                <a:gd name="connsiteX4" fmla="*/ 0 w 1500579"/>
                <a:gd name="connsiteY4" fmla="*/ 0 h 3229156"/>
                <a:gd name="connsiteX0" fmla="*/ 0 w 1475178"/>
                <a:gd name="connsiteY0" fmla="*/ 0 h 3305356"/>
                <a:gd name="connsiteX1" fmla="*/ 1475178 w 1475178"/>
                <a:gd name="connsiteY1" fmla="*/ 423333 h 3305356"/>
                <a:gd name="connsiteX2" fmla="*/ 1449779 w 1475178"/>
                <a:gd name="connsiteY2" fmla="*/ 3305356 h 3305356"/>
                <a:gd name="connsiteX3" fmla="*/ 0 w 1475178"/>
                <a:gd name="connsiteY3" fmla="*/ 2805822 h 3305356"/>
                <a:gd name="connsiteX4" fmla="*/ 0 w 1475178"/>
                <a:gd name="connsiteY4" fmla="*/ 0 h 3305356"/>
                <a:gd name="connsiteX0" fmla="*/ 0 w 1483646"/>
                <a:gd name="connsiteY0" fmla="*/ 0 h 3305356"/>
                <a:gd name="connsiteX1" fmla="*/ 1475178 w 1483646"/>
                <a:gd name="connsiteY1" fmla="*/ 423333 h 3305356"/>
                <a:gd name="connsiteX2" fmla="*/ 1483646 w 1483646"/>
                <a:gd name="connsiteY2" fmla="*/ 3305356 h 3305356"/>
                <a:gd name="connsiteX3" fmla="*/ 0 w 1483646"/>
                <a:gd name="connsiteY3" fmla="*/ 2805822 h 3305356"/>
                <a:gd name="connsiteX4" fmla="*/ 0 w 1483646"/>
                <a:gd name="connsiteY4" fmla="*/ 0 h 330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646" h="3305356">
                  <a:moveTo>
                    <a:pt x="0" y="0"/>
                  </a:moveTo>
                  <a:lnTo>
                    <a:pt x="1475178" y="423333"/>
                  </a:lnTo>
                  <a:cubicBezTo>
                    <a:pt x="1478001" y="1384007"/>
                    <a:pt x="1480823" y="2344682"/>
                    <a:pt x="1483646" y="3305356"/>
                  </a:cubicBezTo>
                  <a:lnTo>
                    <a:pt x="0" y="2805822"/>
                  </a:lnTo>
                  <a:lnTo>
                    <a:pt x="0" y="0"/>
                  </a:lnTo>
                  <a:close/>
                </a:path>
              </a:pathLst>
            </a:custGeom>
            <a:solidFill>
              <a:schemeClr val="accent1">
                <a:lumMod val="40000"/>
                <a:lumOff val="6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8527B28C-CB29-45F1-BBB9-E8D4A23F2068}"/>
                </a:ext>
              </a:extLst>
            </p:cNvPr>
            <p:cNvSpPr/>
            <p:nvPr/>
          </p:nvSpPr>
          <p:spPr>
            <a:xfrm>
              <a:off x="3534896" y="1108609"/>
              <a:ext cx="1911058" cy="522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99A5747-D30E-4CFF-9F41-9735537CACFD}"/>
                </a:ext>
              </a:extLst>
            </p:cNvPr>
            <p:cNvSpPr/>
            <p:nvPr/>
          </p:nvSpPr>
          <p:spPr>
            <a:xfrm>
              <a:off x="3828506" y="1630804"/>
              <a:ext cx="1530172" cy="215077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12">
              <a:extLst>
                <a:ext uri="{FF2B5EF4-FFF2-40B4-BE49-F238E27FC236}">
                  <a16:creationId xmlns:a16="http://schemas.microsoft.com/office/drawing/2014/main" id="{6A668ACA-7A04-462E-827F-ECD2DCCB8495}"/>
                </a:ext>
              </a:extLst>
            </p:cNvPr>
            <p:cNvSpPr/>
            <p:nvPr/>
          </p:nvSpPr>
          <p:spPr>
            <a:xfrm>
              <a:off x="3090614" y="1258241"/>
              <a:ext cx="569631" cy="3018854"/>
            </a:xfrm>
            <a:custGeom>
              <a:avLst/>
              <a:gdLst>
                <a:gd name="connsiteX0" fmla="*/ 0 w 1191222"/>
                <a:gd name="connsiteY0" fmla="*/ 0 h 3690325"/>
                <a:gd name="connsiteX1" fmla="*/ 1191222 w 1191222"/>
                <a:gd name="connsiteY1" fmla="*/ 0 h 3690325"/>
                <a:gd name="connsiteX2" fmla="*/ 1191222 w 1191222"/>
                <a:gd name="connsiteY2" fmla="*/ 3690325 h 3690325"/>
                <a:gd name="connsiteX3" fmla="*/ 0 w 1191222"/>
                <a:gd name="connsiteY3" fmla="*/ 3690325 h 3690325"/>
                <a:gd name="connsiteX4" fmla="*/ 0 w 1191222"/>
                <a:gd name="connsiteY4" fmla="*/ 0 h 3690325"/>
                <a:gd name="connsiteX0" fmla="*/ 0 w 1336878"/>
                <a:gd name="connsiteY0" fmla="*/ 436970 h 3690325"/>
                <a:gd name="connsiteX1" fmla="*/ 1336878 w 1336878"/>
                <a:gd name="connsiteY1" fmla="*/ 0 h 3690325"/>
                <a:gd name="connsiteX2" fmla="*/ 1336878 w 1336878"/>
                <a:gd name="connsiteY2" fmla="*/ 3690325 h 3690325"/>
                <a:gd name="connsiteX3" fmla="*/ 145656 w 1336878"/>
                <a:gd name="connsiteY3" fmla="*/ 3690325 h 3690325"/>
                <a:gd name="connsiteX4" fmla="*/ 0 w 1336878"/>
                <a:gd name="connsiteY4" fmla="*/ 436970 h 3690325"/>
                <a:gd name="connsiteX0" fmla="*/ 8092 w 1344970"/>
                <a:gd name="connsiteY0" fmla="*/ 436970 h 4426700"/>
                <a:gd name="connsiteX1" fmla="*/ 1344970 w 1344970"/>
                <a:gd name="connsiteY1" fmla="*/ 0 h 4426700"/>
                <a:gd name="connsiteX2" fmla="*/ 1344970 w 1344970"/>
                <a:gd name="connsiteY2" fmla="*/ 3690325 h 4426700"/>
                <a:gd name="connsiteX3" fmla="*/ 0 w 1344970"/>
                <a:gd name="connsiteY3" fmla="*/ 4426700 h 4426700"/>
                <a:gd name="connsiteX4" fmla="*/ 8092 w 1344970"/>
                <a:gd name="connsiteY4" fmla="*/ 436970 h 442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70" h="4426700">
                  <a:moveTo>
                    <a:pt x="8092" y="436970"/>
                  </a:moveTo>
                  <a:lnTo>
                    <a:pt x="1344970" y="0"/>
                  </a:lnTo>
                  <a:lnTo>
                    <a:pt x="1344970" y="3690325"/>
                  </a:lnTo>
                  <a:lnTo>
                    <a:pt x="0" y="4426700"/>
                  </a:lnTo>
                  <a:cubicBezTo>
                    <a:pt x="2697" y="3096790"/>
                    <a:pt x="5395" y="1766880"/>
                    <a:pt x="8092" y="436970"/>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45">
              <a:extLst>
                <a:ext uri="{FF2B5EF4-FFF2-40B4-BE49-F238E27FC236}">
                  <a16:creationId xmlns:a16="http://schemas.microsoft.com/office/drawing/2014/main" id="{532089AE-E47C-44C0-AA37-C9278621D99F}"/>
                </a:ext>
              </a:extLst>
            </p:cNvPr>
            <p:cNvSpPr/>
            <p:nvPr/>
          </p:nvSpPr>
          <p:spPr>
            <a:xfrm rot="20868682">
              <a:off x="3377477" y="2732275"/>
              <a:ext cx="267892" cy="258180"/>
            </a:xfrm>
            <a:custGeom>
              <a:avLst/>
              <a:gdLst>
                <a:gd name="connsiteX0" fmla="*/ 0 w 347859"/>
                <a:gd name="connsiteY0" fmla="*/ 0 h 196007"/>
                <a:gd name="connsiteX1" fmla="*/ 347859 w 347859"/>
                <a:gd name="connsiteY1" fmla="*/ 0 h 196007"/>
                <a:gd name="connsiteX2" fmla="*/ 347859 w 347859"/>
                <a:gd name="connsiteY2" fmla="*/ 196007 h 196007"/>
                <a:gd name="connsiteX3" fmla="*/ 0 w 347859"/>
                <a:gd name="connsiteY3" fmla="*/ 196007 h 196007"/>
                <a:gd name="connsiteX4" fmla="*/ 0 w 347859"/>
                <a:gd name="connsiteY4" fmla="*/ 0 h 196007"/>
                <a:gd name="connsiteX0" fmla="*/ 113766 w 461625"/>
                <a:gd name="connsiteY0" fmla="*/ 0 h 464291"/>
                <a:gd name="connsiteX1" fmla="*/ 461625 w 461625"/>
                <a:gd name="connsiteY1" fmla="*/ 0 h 464291"/>
                <a:gd name="connsiteX2" fmla="*/ 461625 w 461625"/>
                <a:gd name="connsiteY2" fmla="*/ 196007 h 464291"/>
                <a:gd name="connsiteX3" fmla="*/ 0 w 461625"/>
                <a:gd name="connsiteY3" fmla="*/ 464291 h 464291"/>
                <a:gd name="connsiteX4" fmla="*/ 113766 w 461625"/>
                <a:gd name="connsiteY4" fmla="*/ 0 h 464291"/>
                <a:gd name="connsiteX0" fmla="*/ 0 w 467235"/>
                <a:gd name="connsiteY0" fmla="*/ 169865 h 464291"/>
                <a:gd name="connsiteX1" fmla="*/ 467235 w 467235"/>
                <a:gd name="connsiteY1" fmla="*/ 0 h 464291"/>
                <a:gd name="connsiteX2" fmla="*/ 467235 w 467235"/>
                <a:gd name="connsiteY2" fmla="*/ 196007 h 464291"/>
                <a:gd name="connsiteX3" fmla="*/ 5610 w 467235"/>
                <a:gd name="connsiteY3" fmla="*/ 464291 h 464291"/>
                <a:gd name="connsiteX4" fmla="*/ 0 w 467235"/>
                <a:gd name="connsiteY4" fmla="*/ 169865 h 464291"/>
                <a:gd name="connsiteX0" fmla="*/ 0 w 467235"/>
                <a:gd name="connsiteY0" fmla="*/ 260308 h 554734"/>
                <a:gd name="connsiteX1" fmla="*/ 343266 w 467235"/>
                <a:gd name="connsiteY1" fmla="*/ 0 h 554734"/>
                <a:gd name="connsiteX2" fmla="*/ 467235 w 467235"/>
                <a:gd name="connsiteY2" fmla="*/ 286450 h 554734"/>
                <a:gd name="connsiteX3" fmla="*/ 5610 w 467235"/>
                <a:gd name="connsiteY3" fmla="*/ 554734 h 554734"/>
                <a:gd name="connsiteX4" fmla="*/ 0 w 467235"/>
                <a:gd name="connsiteY4" fmla="*/ 260308 h 554734"/>
                <a:gd name="connsiteX0" fmla="*/ 0 w 376994"/>
                <a:gd name="connsiteY0" fmla="*/ 260308 h 554734"/>
                <a:gd name="connsiteX1" fmla="*/ 343266 w 376994"/>
                <a:gd name="connsiteY1" fmla="*/ 0 h 554734"/>
                <a:gd name="connsiteX2" fmla="*/ 376994 w 376994"/>
                <a:gd name="connsiteY2" fmla="*/ 378041 h 554734"/>
                <a:gd name="connsiteX3" fmla="*/ 5610 w 376994"/>
                <a:gd name="connsiteY3" fmla="*/ 554734 h 554734"/>
                <a:gd name="connsiteX4" fmla="*/ 0 w 376994"/>
                <a:gd name="connsiteY4" fmla="*/ 260308 h 554734"/>
                <a:gd name="connsiteX0" fmla="*/ 7842 w 371384"/>
                <a:gd name="connsiteY0" fmla="*/ 100986 h 554734"/>
                <a:gd name="connsiteX1" fmla="*/ 337656 w 371384"/>
                <a:gd name="connsiteY1" fmla="*/ 0 h 554734"/>
                <a:gd name="connsiteX2" fmla="*/ 371384 w 371384"/>
                <a:gd name="connsiteY2" fmla="*/ 378041 h 554734"/>
                <a:gd name="connsiteX3" fmla="*/ 0 w 371384"/>
                <a:gd name="connsiteY3" fmla="*/ 554734 h 554734"/>
                <a:gd name="connsiteX4" fmla="*/ 7842 w 371384"/>
                <a:gd name="connsiteY4" fmla="*/ 100986 h 554734"/>
                <a:gd name="connsiteX0" fmla="*/ 7842 w 337656"/>
                <a:gd name="connsiteY0" fmla="*/ 100986 h 554734"/>
                <a:gd name="connsiteX1" fmla="*/ 337656 w 337656"/>
                <a:gd name="connsiteY1" fmla="*/ 0 h 554734"/>
                <a:gd name="connsiteX2" fmla="*/ 276818 w 337656"/>
                <a:gd name="connsiteY2" fmla="*/ 364995 h 554734"/>
                <a:gd name="connsiteX3" fmla="*/ 0 w 337656"/>
                <a:gd name="connsiteY3" fmla="*/ 554734 h 554734"/>
                <a:gd name="connsiteX4" fmla="*/ 7842 w 337656"/>
                <a:gd name="connsiteY4" fmla="*/ 100986 h 554734"/>
                <a:gd name="connsiteX0" fmla="*/ 53942 w 337656"/>
                <a:gd name="connsiteY0" fmla="*/ 97539 h 554734"/>
                <a:gd name="connsiteX1" fmla="*/ 337656 w 337656"/>
                <a:gd name="connsiteY1" fmla="*/ 0 h 554734"/>
                <a:gd name="connsiteX2" fmla="*/ 276818 w 337656"/>
                <a:gd name="connsiteY2" fmla="*/ 364995 h 554734"/>
                <a:gd name="connsiteX3" fmla="*/ 0 w 337656"/>
                <a:gd name="connsiteY3" fmla="*/ 554734 h 554734"/>
                <a:gd name="connsiteX4" fmla="*/ 53942 w 337656"/>
                <a:gd name="connsiteY4" fmla="*/ 97539 h 554734"/>
                <a:gd name="connsiteX0" fmla="*/ 116129 w 337656"/>
                <a:gd name="connsiteY0" fmla="*/ 110381 h 554734"/>
                <a:gd name="connsiteX1" fmla="*/ 337656 w 337656"/>
                <a:gd name="connsiteY1" fmla="*/ 0 h 554734"/>
                <a:gd name="connsiteX2" fmla="*/ 276818 w 337656"/>
                <a:gd name="connsiteY2" fmla="*/ 364995 h 554734"/>
                <a:gd name="connsiteX3" fmla="*/ 0 w 337656"/>
                <a:gd name="connsiteY3" fmla="*/ 554734 h 554734"/>
                <a:gd name="connsiteX4" fmla="*/ 116129 w 337656"/>
                <a:gd name="connsiteY4" fmla="*/ 110381 h 554734"/>
                <a:gd name="connsiteX0" fmla="*/ 59958 w 337656"/>
                <a:gd name="connsiteY0" fmla="*/ 131199 h 554734"/>
                <a:gd name="connsiteX1" fmla="*/ 337656 w 337656"/>
                <a:gd name="connsiteY1" fmla="*/ 0 h 554734"/>
                <a:gd name="connsiteX2" fmla="*/ 276818 w 337656"/>
                <a:gd name="connsiteY2" fmla="*/ 364995 h 554734"/>
                <a:gd name="connsiteX3" fmla="*/ 0 w 337656"/>
                <a:gd name="connsiteY3" fmla="*/ 554734 h 554734"/>
                <a:gd name="connsiteX4" fmla="*/ 59958 w 337656"/>
                <a:gd name="connsiteY4" fmla="*/ 131199 h 5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56" h="554734">
                  <a:moveTo>
                    <a:pt x="59958" y="131199"/>
                  </a:moveTo>
                  <a:lnTo>
                    <a:pt x="337656" y="0"/>
                  </a:lnTo>
                  <a:lnTo>
                    <a:pt x="276818" y="364995"/>
                  </a:lnTo>
                  <a:lnTo>
                    <a:pt x="0" y="554734"/>
                  </a:lnTo>
                  <a:lnTo>
                    <a:pt x="59958" y="131199"/>
                  </a:lnTo>
                  <a:close/>
                </a:path>
              </a:pathLst>
            </a:cu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411D7F4A-456D-4CE8-911F-D2B0F94B3057}"/>
                </a:ext>
              </a:extLst>
            </p:cNvPr>
            <p:cNvPicPr>
              <a:picLocks noChangeAspect="1"/>
            </p:cNvPicPr>
            <p:nvPr/>
          </p:nvPicPr>
          <p:blipFill>
            <a:blip r:embed="rId26"/>
            <a:stretch>
              <a:fillRect/>
            </a:stretch>
          </p:blipFill>
          <p:spPr>
            <a:xfrm rot="9233855">
              <a:off x="3441489" y="2849770"/>
              <a:ext cx="167057" cy="120412"/>
            </a:xfrm>
            <a:prstGeom prst="rect">
              <a:avLst/>
            </a:prstGeom>
          </p:spPr>
        </p:pic>
        <p:pic>
          <p:nvPicPr>
            <p:cNvPr id="76" name="Picture 75">
              <a:extLst>
                <a:ext uri="{FF2B5EF4-FFF2-40B4-BE49-F238E27FC236}">
                  <a16:creationId xmlns:a16="http://schemas.microsoft.com/office/drawing/2014/main" id="{8666F6B8-D9CB-4473-851F-19AB8EEACD96}"/>
                </a:ext>
              </a:extLst>
            </p:cNvPr>
            <p:cNvPicPr>
              <a:picLocks noChangeAspect="1"/>
            </p:cNvPicPr>
            <p:nvPr/>
          </p:nvPicPr>
          <p:blipFill>
            <a:blip r:embed="rId26"/>
            <a:stretch>
              <a:fillRect/>
            </a:stretch>
          </p:blipFill>
          <p:spPr>
            <a:xfrm rot="9233855">
              <a:off x="3558928" y="2786186"/>
              <a:ext cx="167057" cy="120412"/>
            </a:xfrm>
            <a:prstGeom prst="rect">
              <a:avLst/>
            </a:prstGeom>
          </p:spPr>
        </p:pic>
        <p:sp>
          <p:nvSpPr>
            <p:cNvPr id="77" name="Rectangle 76">
              <a:extLst>
                <a:ext uri="{FF2B5EF4-FFF2-40B4-BE49-F238E27FC236}">
                  <a16:creationId xmlns:a16="http://schemas.microsoft.com/office/drawing/2014/main" id="{69CE7A05-9D96-44D6-AC65-7A064F4CC5D8}"/>
                </a:ext>
              </a:extLst>
            </p:cNvPr>
            <p:cNvSpPr/>
            <p:nvPr/>
          </p:nvSpPr>
          <p:spPr>
            <a:xfrm>
              <a:off x="3804542" y="1258240"/>
              <a:ext cx="1641413" cy="37256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C1E2FFC-D853-4FAE-8FB7-C008C6C9068F}"/>
                </a:ext>
              </a:extLst>
            </p:cNvPr>
            <p:cNvSpPr/>
            <p:nvPr/>
          </p:nvSpPr>
          <p:spPr>
            <a:xfrm>
              <a:off x="3668870" y="1258240"/>
              <a:ext cx="138443" cy="25233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DF05B23-A72E-46EF-9758-ED14BBE497A2}"/>
                </a:ext>
              </a:extLst>
            </p:cNvPr>
            <p:cNvSpPr/>
            <p:nvPr/>
          </p:nvSpPr>
          <p:spPr>
            <a:xfrm>
              <a:off x="4601980" y="2541246"/>
              <a:ext cx="44841" cy="70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56C7EF33-D78E-4938-B54B-4119A388CDDE}"/>
                </a:ext>
              </a:extLst>
            </p:cNvPr>
            <p:cNvSpPr/>
            <p:nvPr/>
          </p:nvSpPr>
          <p:spPr>
            <a:xfrm rot="21278652">
              <a:off x="3729302" y="2611924"/>
              <a:ext cx="908240" cy="212563"/>
            </a:xfrm>
            <a:custGeom>
              <a:avLst/>
              <a:gdLst>
                <a:gd name="connsiteX0" fmla="*/ 399348 w 399348"/>
                <a:gd name="connsiteY0" fmla="*/ 0 h 179407"/>
                <a:gd name="connsiteX1" fmla="*/ 370412 w 399348"/>
                <a:gd name="connsiteY1" fmla="*/ 17362 h 179407"/>
                <a:gd name="connsiteX2" fmla="*/ 335688 w 399348"/>
                <a:gd name="connsiteY2" fmla="*/ 40511 h 179407"/>
                <a:gd name="connsiteX3" fmla="*/ 300964 w 399348"/>
                <a:gd name="connsiteY3" fmla="*/ 63661 h 179407"/>
                <a:gd name="connsiteX4" fmla="*/ 260452 w 399348"/>
                <a:gd name="connsiteY4" fmla="*/ 81023 h 179407"/>
                <a:gd name="connsiteX5" fmla="*/ 219941 w 399348"/>
                <a:gd name="connsiteY5" fmla="*/ 92597 h 179407"/>
                <a:gd name="connsiteX6" fmla="*/ 162067 w 399348"/>
                <a:gd name="connsiteY6" fmla="*/ 115747 h 179407"/>
                <a:gd name="connsiteX7" fmla="*/ 115769 w 399348"/>
                <a:gd name="connsiteY7" fmla="*/ 133109 h 179407"/>
                <a:gd name="connsiteX8" fmla="*/ 63683 w 399348"/>
                <a:gd name="connsiteY8" fmla="*/ 144683 h 179407"/>
                <a:gd name="connsiteX9" fmla="*/ 11597 w 399348"/>
                <a:gd name="connsiteY9" fmla="*/ 156258 h 179407"/>
                <a:gd name="connsiteX10" fmla="*/ 22 w 399348"/>
                <a:gd name="connsiteY10" fmla="*/ 179407 h 1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348" h="179407">
                  <a:moveTo>
                    <a:pt x="399348" y="0"/>
                  </a:moveTo>
                  <a:cubicBezTo>
                    <a:pt x="389703" y="5787"/>
                    <a:pt x="379411" y="10613"/>
                    <a:pt x="370412" y="17362"/>
                  </a:cubicBezTo>
                  <a:cubicBezTo>
                    <a:pt x="335733" y="43372"/>
                    <a:pt x="370507" y="28905"/>
                    <a:pt x="335688" y="40511"/>
                  </a:cubicBezTo>
                  <a:cubicBezTo>
                    <a:pt x="324113" y="48228"/>
                    <a:pt x="314161" y="59262"/>
                    <a:pt x="300964" y="63661"/>
                  </a:cubicBezTo>
                  <a:cubicBezTo>
                    <a:pt x="260247" y="77232"/>
                    <a:pt x="310512" y="59569"/>
                    <a:pt x="260452" y="81023"/>
                  </a:cubicBezTo>
                  <a:cubicBezTo>
                    <a:pt x="235314" y="91796"/>
                    <a:pt x="249309" y="82108"/>
                    <a:pt x="219941" y="92597"/>
                  </a:cubicBezTo>
                  <a:cubicBezTo>
                    <a:pt x="200374" y="99585"/>
                    <a:pt x="181358" y="108030"/>
                    <a:pt x="162067" y="115747"/>
                  </a:cubicBezTo>
                  <a:cubicBezTo>
                    <a:pt x="153230" y="119282"/>
                    <a:pt x="127857" y="130087"/>
                    <a:pt x="115769" y="133109"/>
                  </a:cubicBezTo>
                  <a:cubicBezTo>
                    <a:pt x="98515" y="137423"/>
                    <a:pt x="81013" y="140684"/>
                    <a:pt x="63683" y="144683"/>
                  </a:cubicBezTo>
                  <a:cubicBezTo>
                    <a:pt x="10536" y="156948"/>
                    <a:pt x="73628" y="143852"/>
                    <a:pt x="11597" y="156258"/>
                  </a:cubicBezTo>
                  <a:cubicBezTo>
                    <a:pt x="-1048" y="175225"/>
                    <a:pt x="22" y="166664"/>
                    <a:pt x="22" y="17940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D3C12C50-2D19-4CE5-A6DD-C50B995F4185}"/>
              </a:ext>
            </a:extLst>
          </p:cNvPr>
          <p:cNvGrpSpPr/>
          <p:nvPr/>
        </p:nvGrpSpPr>
        <p:grpSpPr>
          <a:xfrm>
            <a:off x="8881339" y="3878894"/>
            <a:ext cx="1378862" cy="2049675"/>
            <a:chOff x="5663945" y="1202346"/>
            <a:chExt cx="2355343" cy="3168486"/>
          </a:xfrm>
        </p:grpSpPr>
        <p:sp>
          <p:nvSpPr>
            <p:cNvPr id="82" name="Rectangle 31">
              <a:extLst>
                <a:ext uri="{FF2B5EF4-FFF2-40B4-BE49-F238E27FC236}">
                  <a16:creationId xmlns:a16="http://schemas.microsoft.com/office/drawing/2014/main" id="{805E1A8F-4B66-4A9D-AA90-031E44049B58}"/>
                </a:ext>
              </a:extLst>
            </p:cNvPr>
            <p:cNvSpPr/>
            <p:nvPr/>
          </p:nvSpPr>
          <p:spPr>
            <a:xfrm>
              <a:off x="6454841" y="1739434"/>
              <a:ext cx="1477169" cy="2135885"/>
            </a:xfrm>
            <a:prstGeom prst="rect">
              <a:avLst/>
            </a:prstGeom>
            <a:solidFill>
              <a:schemeClr val="accent1">
                <a:lumMod val="40000"/>
                <a:lumOff val="6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B4504A7E-DD74-4C43-9F5F-EBBF49A1AA73}"/>
                </a:ext>
              </a:extLst>
            </p:cNvPr>
            <p:cNvSpPr/>
            <p:nvPr/>
          </p:nvSpPr>
          <p:spPr>
            <a:xfrm>
              <a:off x="6108229" y="1202346"/>
              <a:ext cx="1911058" cy="522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2FBCD72-E521-4C60-BE1E-A6DA87D6AE57}"/>
                </a:ext>
              </a:extLst>
            </p:cNvPr>
            <p:cNvSpPr/>
            <p:nvPr/>
          </p:nvSpPr>
          <p:spPr>
            <a:xfrm>
              <a:off x="6401839" y="1724541"/>
              <a:ext cx="1530172" cy="215077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12">
              <a:extLst>
                <a:ext uri="{FF2B5EF4-FFF2-40B4-BE49-F238E27FC236}">
                  <a16:creationId xmlns:a16="http://schemas.microsoft.com/office/drawing/2014/main" id="{F8CD7DFC-886D-4411-956D-6D47F9D4B4F1}"/>
                </a:ext>
              </a:extLst>
            </p:cNvPr>
            <p:cNvSpPr/>
            <p:nvPr/>
          </p:nvSpPr>
          <p:spPr>
            <a:xfrm>
              <a:off x="5663945" y="1351978"/>
              <a:ext cx="569632" cy="3018854"/>
            </a:xfrm>
            <a:custGeom>
              <a:avLst/>
              <a:gdLst>
                <a:gd name="connsiteX0" fmla="*/ 0 w 1191222"/>
                <a:gd name="connsiteY0" fmla="*/ 0 h 3690325"/>
                <a:gd name="connsiteX1" fmla="*/ 1191222 w 1191222"/>
                <a:gd name="connsiteY1" fmla="*/ 0 h 3690325"/>
                <a:gd name="connsiteX2" fmla="*/ 1191222 w 1191222"/>
                <a:gd name="connsiteY2" fmla="*/ 3690325 h 3690325"/>
                <a:gd name="connsiteX3" fmla="*/ 0 w 1191222"/>
                <a:gd name="connsiteY3" fmla="*/ 3690325 h 3690325"/>
                <a:gd name="connsiteX4" fmla="*/ 0 w 1191222"/>
                <a:gd name="connsiteY4" fmla="*/ 0 h 3690325"/>
                <a:gd name="connsiteX0" fmla="*/ 0 w 1336878"/>
                <a:gd name="connsiteY0" fmla="*/ 436970 h 3690325"/>
                <a:gd name="connsiteX1" fmla="*/ 1336878 w 1336878"/>
                <a:gd name="connsiteY1" fmla="*/ 0 h 3690325"/>
                <a:gd name="connsiteX2" fmla="*/ 1336878 w 1336878"/>
                <a:gd name="connsiteY2" fmla="*/ 3690325 h 3690325"/>
                <a:gd name="connsiteX3" fmla="*/ 145656 w 1336878"/>
                <a:gd name="connsiteY3" fmla="*/ 3690325 h 3690325"/>
                <a:gd name="connsiteX4" fmla="*/ 0 w 1336878"/>
                <a:gd name="connsiteY4" fmla="*/ 436970 h 3690325"/>
                <a:gd name="connsiteX0" fmla="*/ 8092 w 1344970"/>
                <a:gd name="connsiteY0" fmla="*/ 436970 h 4426700"/>
                <a:gd name="connsiteX1" fmla="*/ 1344970 w 1344970"/>
                <a:gd name="connsiteY1" fmla="*/ 0 h 4426700"/>
                <a:gd name="connsiteX2" fmla="*/ 1344970 w 1344970"/>
                <a:gd name="connsiteY2" fmla="*/ 3690325 h 4426700"/>
                <a:gd name="connsiteX3" fmla="*/ 0 w 1344970"/>
                <a:gd name="connsiteY3" fmla="*/ 4426700 h 4426700"/>
                <a:gd name="connsiteX4" fmla="*/ 8092 w 1344970"/>
                <a:gd name="connsiteY4" fmla="*/ 436970 h 442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70" h="4426700">
                  <a:moveTo>
                    <a:pt x="8092" y="436970"/>
                  </a:moveTo>
                  <a:lnTo>
                    <a:pt x="1344970" y="0"/>
                  </a:lnTo>
                  <a:lnTo>
                    <a:pt x="1344970" y="3690325"/>
                  </a:lnTo>
                  <a:lnTo>
                    <a:pt x="0" y="4426700"/>
                  </a:lnTo>
                  <a:cubicBezTo>
                    <a:pt x="2697" y="3096790"/>
                    <a:pt x="5395" y="1766880"/>
                    <a:pt x="8092" y="436970"/>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45">
              <a:extLst>
                <a:ext uri="{FF2B5EF4-FFF2-40B4-BE49-F238E27FC236}">
                  <a16:creationId xmlns:a16="http://schemas.microsoft.com/office/drawing/2014/main" id="{47D23693-B8B2-42E1-B30B-9EBE87666B29}"/>
                </a:ext>
              </a:extLst>
            </p:cNvPr>
            <p:cNvSpPr/>
            <p:nvPr/>
          </p:nvSpPr>
          <p:spPr>
            <a:xfrm rot="20868682">
              <a:off x="5950809" y="2826012"/>
              <a:ext cx="267892" cy="258180"/>
            </a:xfrm>
            <a:custGeom>
              <a:avLst/>
              <a:gdLst>
                <a:gd name="connsiteX0" fmla="*/ 0 w 347859"/>
                <a:gd name="connsiteY0" fmla="*/ 0 h 196007"/>
                <a:gd name="connsiteX1" fmla="*/ 347859 w 347859"/>
                <a:gd name="connsiteY1" fmla="*/ 0 h 196007"/>
                <a:gd name="connsiteX2" fmla="*/ 347859 w 347859"/>
                <a:gd name="connsiteY2" fmla="*/ 196007 h 196007"/>
                <a:gd name="connsiteX3" fmla="*/ 0 w 347859"/>
                <a:gd name="connsiteY3" fmla="*/ 196007 h 196007"/>
                <a:gd name="connsiteX4" fmla="*/ 0 w 347859"/>
                <a:gd name="connsiteY4" fmla="*/ 0 h 196007"/>
                <a:gd name="connsiteX0" fmla="*/ 113766 w 461625"/>
                <a:gd name="connsiteY0" fmla="*/ 0 h 464291"/>
                <a:gd name="connsiteX1" fmla="*/ 461625 w 461625"/>
                <a:gd name="connsiteY1" fmla="*/ 0 h 464291"/>
                <a:gd name="connsiteX2" fmla="*/ 461625 w 461625"/>
                <a:gd name="connsiteY2" fmla="*/ 196007 h 464291"/>
                <a:gd name="connsiteX3" fmla="*/ 0 w 461625"/>
                <a:gd name="connsiteY3" fmla="*/ 464291 h 464291"/>
                <a:gd name="connsiteX4" fmla="*/ 113766 w 461625"/>
                <a:gd name="connsiteY4" fmla="*/ 0 h 464291"/>
                <a:gd name="connsiteX0" fmla="*/ 0 w 467235"/>
                <a:gd name="connsiteY0" fmla="*/ 169865 h 464291"/>
                <a:gd name="connsiteX1" fmla="*/ 467235 w 467235"/>
                <a:gd name="connsiteY1" fmla="*/ 0 h 464291"/>
                <a:gd name="connsiteX2" fmla="*/ 467235 w 467235"/>
                <a:gd name="connsiteY2" fmla="*/ 196007 h 464291"/>
                <a:gd name="connsiteX3" fmla="*/ 5610 w 467235"/>
                <a:gd name="connsiteY3" fmla="*/ 464291 h 464291"/>
                <a:gd name="connsiteX4" fmla="*/ 0 w 467235"/>
                <a:gd name="connsiteY4" fmla="*/ 169865 h 464291"/>
                <a:gd name="connsiteX0" fmla="*/ 0 w 467235"/>
                <a:gd name="connsiteY0" fmla="*/ 260308 h 554734"/>
                <a:gd name="connsiteX1" fmla="*/ 343266 w 467235"/>
                <a:gd name="connsiteY1" fmla="*/ 0 h 554734"/>
                <a:gd name="connsiteX2" fmla="*/ 467235 w 467235"/>
                <a:gd name="connsiteY2" fmla="*/ 286450 h 554734"/>
                <a:gd name="connsiteX3" fmla="*/ 5610 w 467235"/>
                <a:gd name="connsiteY3" fmla="*/ 554734 h 554734"/>
                <a:gd name="connsiteX4" fmla="*/ 0 w 467235"/>
                <a:gd name="connsiteY4" fmla="*/ 260308 h 554734"/>
                <a:gd name="connsiteX0" fmla="*/ 0 w 376994"/>
                <a:gd name="connsiteY0" fmla="*/ 260308 h 554734"/>
                <a:gd name="connsiteX1" fmla="*/ 343266 w 376994"/>
                <a:gd name="connsiteY1" fmla="*/ 0 h 554734"/>
                <a:gd name="connsiteX2" fmla="*/ 376994 w 376994"/>
                <a:gd name="connsiteY2" fmla="*/ 378041 h 554734"/>
                <a:gd name="connsiteX3" fmla="*/ 5610 w 376994"/>
                <a:gd name="connsiteY3" fmla="*/ 554734 h 554734"/>
                <a:gd name="connsiteX4" fmla="*/ 0 w 376994"/>
                <a:gd name="connsiteY4" fmla="*/ 260308 h 554734"/>
                <a:gd name="connsiteX0" fmla="*/ 7842 w 371384"/>
                <a:gd name="connsiteY0" fmla="*/ 100986 h 554734"/>
                <a:gd name="connsiteX1" fmla="*/ 337656 w 371384"/>
                <a:gd name="connsiteY1" fmla="*/ 0 h 554734"/>
                <a:gd name="connsiteX2" fmla="*/ 371384 w 371384"/>
                <a:gd name="connsiteY2" fmla="*/ 378041 h 554734"/>
                <a:gd name="connsiteX3" fmla="*/ 0 w 371384"/>
                <a:gd name="connsiteY3" fmla="*/ 554734 h 554734"/>
                <a:gd name="connsiteX4" fmla="*/ 7842 w 371384"/>
                <a:gd name="connsiteY4" fmla="*/ 100986 h 554734"/>
                <a:gd name="connsiteX0" fmla="*/ 7842 w 337656"/>
                <a:gd name="connsiteY0" fmla="*/ 100986 h 554734"/>
                <a:gd name="connsiteX1" fmla="*/ 337656 w 337656"/>
                <a:gd name="connsiteY1" fmla="*/ 0 h 554734"/>
                <a:gd name="connsiteX2" fmla="*/ 276818 w 337656"/>
                <a:gd name="connsiteY2" fmla="*/ 364995 h 554734"/>
                <a:gd name="connsiteX3" fmla="*/ 0 w 337656"/>
                <a:gd name="connsiteY3" fmla="*/ 554734 h 554734"/>
                <a:gd name="connsiteX4" fmla="*/ 7842 w 337656"/>
                <a:gd name="connsiteY4" fmla="*/ 100986 h 554734"/>
                <a:gd name="connsiteX0" fmla="*/ 53942 w 337656"/>
                <a:gd name="connsiteY0" fmla="*/ 97539 h 554734"/>
                <a:gd name="connsiteX1" fmla="*/ 337656 w 337656"/>
                <a:gd name="connsiteY1" fmla="*/ 0 h 554734"/>
                <a:gd name="connsiteX2" fmla="*/ 276818 w 337656"/>
                <a:gd name="connsiteY2" fmla="*/ 364995 h 554734"/>
                <a:gd name="connsiteX3" fmla="*/ 0 w 337656"/>
                <a:gd name="connsiteY3" fmla="*/ 554734 h 554734"/>
                <a:gd name="connsiteX4" fmla="*/ 53942 w 337656"/>
                <a:gd name="connsiteY4" fmla="*/ 97539 h 554734"/>
                <a:gd name="connsiteX0" fmla="*/ 116129 w 337656"/>
                <a:gd name="connsiteY0" fmla="*/ 110381 h 554734"/>
                <a:gd name="connsiteX1" fmla="*/ 337656 w 337656"/>
                <a:gd name="connsiteY1" fmla="*/ 0 h 554734"/>
                <a:gd name="connsiteX2" fmla="*/ 276818 w 337656"/>
                <a:gd name="connsiteY2" fmla="*/ 364995 h 554734"/>
                <a:gd name="connsiteX3" fmla="*/ 0 w 337656"/>
                <a:gd name="connsiteY3" fmla="*/ 554734 h 554734"/>
                <a:gd name="connsiteX4" fmla="*/ 116129 w 337656"/>
                <a:gd name="connsiteY4" fmla="*/ 110381 h 554734"/>
                <a:gd name="connsiteX0" fmla="*/ 59958 w 337656"/>
                <a:gd name="connsiteY0" fmla="*/ 131199 h 554734"/>
                <a:gd name="connsiteX1" fmla="*/ 337656 w 337656"/>
                <a:gd name="connsiteY1" fmla="*/ 0 h 554734"/>
                <a:gd name="connsiteX2" fmla="*/ 276818 w 337656"/>
                <a:gd name="connsiteY2" fmla="*/ 364995 h 554734"/>
                <a:gd name="connsiteX3" fmla="*/ 0 w 337656"/>
                <a:gd name="connsiteY3" fmla="*/ 554734 h 554734"/>
                <a:gd name="connsiteX4" fmla="*/ 59958 w 337656"/>
                <a:gd name="connsiteY4" fmla="*/ 131199 h 5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56" h="554734">
                  <a:moveTo>
                    <a:pt x="59958" y="131199"/>
                  </a:moveTo>
                  <a:lnTo>
                    <a:pt x="337656" y="0"/>
                  </a:lnTo>
                  <a:lnTo>
                    <a:pt x="276818" y="364995"/>
                  </a:lnTo>
                  <a:lnTo>
                    <a:pt x="0" y="554734"/>
                  </a:lnTo>
                  <a:lnTo>
                    <a:pt x="59958" y="131199"/>
                  </a:lnTo>
                  <a:close/>
                </a:path>
              </a:pathLst>
            </a:cu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05BEAF57-35E6-4431-B9AB-5E9CCAF1E173}"/>
                </a:ext>
              </a:extLst>
            </p:cNvPr>
            <p:cNvPicPr>
              <a:picLocks noChangeAspect="1"/>
            </p:cNvPicPr>
            <p:nvPr/>
          </p:nvPicPr>
          <p:blipFill>
            <a:blip r:embed="rId26"/>
            <a:stretch>
              <a:fillRect/>
            </a:stretch>
          </p:blipFill>
          <p:spPr>
            <a:xfrm rot="9233855">
              <a:off x="6014822" y="2943507"/>
              <a:ext cx="167057" cy="120412"/>
            </a:xfrm>
            <a:prstGeom prst="rect">
              <a:avLst/>
            </a:prstGeom>
          </p:spPr>
        </p:pic>
        <p:pic>
          <p:nvPicPr>
            <p:cNvPr id="88" name="Picture 87">
              <a:extLst>
                <a:ext uri="{FF2B5EF4-FFF2-40B4-BE49-F238E27FC236}">
                  <a16:creationId xmlns:a16="http://schemas.microsoft.com/office/drawing/2014/main" id="{9FD595BB-6784-4701-B814-E2552FA96EF8}"/>
                </a:ext>
              </a:extLst>
            </p:cNvPr>
            <p:cNvPicPr>
              <a:picLocks noChangeAspect="1"/>
            </p:cNvPicPr>
            <p:nvPr/>
          </p:nvPicPr>
          <p:blipFill>
            <a:blip r:embed="rId26"/>
            <a:stretch>
              <a:fillRect/>
            </a:stretch>
          </p:blipFill>
          <p:spPr>
            <a:xfrm rot="9233855">
              <a:off x="6132261" y="2879923"/>
              <a:ext cx="167057" cy="120412"/>
            </a:xfrm>
            <a:prstGeom prst="rect">
              <a:avLst/>
            </a:prstGeom>
          </p:spPr>
        </p:pic>
        <p:sp>
          <p:nvSpPr>
            <p:cNvPr id="89" name="Rectangle 88">
              <a:extLst>
                <a:ext uri="{FF2B5EF4-FFF2-40B4-BE49-F238E27FC236}">
                  <a16:creationId xmlns:a16="http://schemas.microsoft.com/office/drawing/2014/main" id="{ACA224D6-096D-4649-88F7-5F9DB0A64EFA}"/>
                </a:ext>
              </a:extLst>
            </p:cNvPr>
            <p:cNvSpPr/>
            <p:nvPr/>
          </p:nvSpPr>
          <p:spPr>
            <a:xfrm>
              <a:off x="6377875" y="1351977"/>
              <a:ext cx="1641413" cy="37256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1672B2D-8281-4808-97D7-C220B06F6A28}"/>
                </a:ext>
              </a:extLst>
            </p:cNvPr>
            <p:cNvSpPr/>
            <p:nvPr/>
          </p:nvSpPr>
          <p:spPr>
            <a:xfrm>
              <a:off x="6242203" y="1351977"/>
              <a:ext cx="138443" cy="25233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6BEE79C-CE10-4213-98DD-1CBB966C8796}"/>
                </a:ext>
              </a:extLst>
            </p:cNvPr>
            <p:cNvSpPr/>
            <p:nvPr/>
          </p:nvSpPr>
          <p:spPr>
            <a:xfrm>
              <a:off x="6542354" y="2818463"/>
              <a:ext cx="44841" cy="70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19B74E05-24E2-4F2A-BE13-B6C009801AB2}"/>
                </a:ext>
              </a:extLst>
            </p:cNvPr>
            <p:cNvSpPr/>
            <p:nvPr/>
          </p:nvSpPr>
          <p:spPr>
            <a:xfrm>
              <a:off x="6038196" y="2849969"/>
              <a:ext cx="532062" cy="208281"/>
            </a:xfrm>
            <a:custGeom>
              <a:avLst/>
              <a:gdLst>
                <a:gd name="connsiteX0" fmla="*/ 578827 w 578827"/>
                <a:gd name="connsiteY0" fmla="*/ 28937 h 295155"/>
                <a:gd name="connsiteX1" fmla="*/ 422569 w 578827"/>
                <a:gd name="connsiteY1" fmla="*/ 40512 h 295155"/>
                <a:gd name="connsiteX2" fmla="*/ 312610 w 578827"/>
                <a:gd name="connsiteY2" fmla="*/ 46299 h 295155"/>
                <a:gd name="connsiteX3" fmla="*/ 225799 w 578827"/>
                <a:gd name="connsiteY3" fmla="*/ 63661 h 295155"/>
                <a:gd name="connsiteX4" fmla="*/ 208437 w 578827"/>
                <a:gd name="connsiteY4" fmla="*/ 69449 h 295155"/>
                <a:gd name="connsiteX5" fmla="*/ 173713 w 578827"/>
                <a:gd name="connsiteY5" fmla="*/ 92598 h 295155"/>
                <a:gd name="connsiteX6" fmla="*/ 156351 w 578827"/>
                <a:gd name="connsiteY6" fmla="*/ 104173 h 295155"/>
                <a:gd name="connsiteX7" fmla="*/ 133202 w 578827"/>
                <a:gd name="connsiteY7" fmla="*/ 115747 h 295155"/>
                <a:gd name="connsiteX8" fmla="*/ 81116 w 578827"/>
                <a:gd name="connsiteY8" fmla="*/ 144684 h 295155"/>
                <a:gd name="connsiteX9" fmla="*/ 63754 w 578827"/>
                <a:gd name="connsiteY9" fmla="*/ 156259 h 295155"/>
                <a:gd name="connsiteX10" fmla="*/ 52179 w 578827"/>
                <a:gd name="connsiteY10" fmla="*/ 173621 h 295155"/>
                <a:gd name="connsiteX11" fmla="*/ 34817 w 578827"/>
                <a:gd name="connsiteY11" fmla="*/ 179408 h 295155"/>
                <a:gd name="connsiteX12" fmla="*/ 11668 w 578827"/>
                <a:gd name="connsiteY12" fmla="*/ 214132 h 295155"/>
                <a:gd name="connsiteX13" fmla="*/ 93 w 578827"/>
                <a:gd name="connsiteY13" fmla="*/ 231494 h 295155"/>
                <a:gd name="connsiteX14" fmla="*/ 5880 w 578827"/>
                <a:gd name="connsiteY14" fmla="*/ 277793 h 295155"/>
                <a:gd name="connsiteX15" fmla="*/ 23242 w 578827"/>
                <a:gd name="connsiteY15" fmla="*/ 283580 h 295155"/>
                <a:gd name="connsiteX16" fmla="*/ 69541 w 578827"/>
                <a:gd name="connsiteY16" fmla="*/ 289368 h 295155"/>
                <a:gd name="connsiteX17" fmla="*/ 104265 w 578827"/>
                <a:gd name="connsiteY17" fmla="*/ 295155 h 295155"/>
                <a:gd name="connsiteX18" fmla="*/ 127415 w 578827"/>
                <a:gd name="connsiteY18" fmla="*/ 289368 h 295155"/>
                <a:gd name="connsiteX19" fmla="*/ 162139 w 578827"/>
                <a:gd name="connsiteY19" fmla="*/ 260431 h 295155"/>
                <a:gd name="connsiteX20" fmla="*/ 173713 w 578827"/>
                <a:gd name="connsiteY20" fmla="*/ 225707 h 295155"/>
                <a:gd name="connsiteX21" fmla="*/ 185288 w 578827"/>
                <a:gd name="connsiteY21" fmla="*/ 138897 h 295155"/>
                <a:gd name="connsiteX22" fmla="*/ 191075 w 578827"/>
                <a:gd name="connsiteY22" fmla="*/ 121535 h 295155"/>
                <a:gd name="connsiteX23" fmla="*/ 196863 w 578827"/>
                <a:gd name="connsiteY23" fmla="*/ 98385 h 295155"/>
                <a:gd name="connsiteX24" fmla="*/ 208437 w 578827"/>
                <a:gd name="connsiteY24" fmla="*/ 75236 h 295155"/>
                <a:gd name="connsiteX25" fmla="*/ 220012 w 578827"/>
                <a:gd name="connsiteY25" fmla="*/ 34725 h 295155"/>
                <a:gd name="connsiteX26" fmla="*/ 243161 w 578827"/>
                <a:gd name="connsiteY26" fmla="*/ 0 h 295155"/>
                <a:gd name="connsiteX27" fmla="*/ 254736 w 578827"/>
                <a:gd name="connsiteY27" fmla="*/ 34725 h 295155"/>
                <a:gd name="connsiteX28" fmla="*/ 260523 w 578827"/>
                <a:gd name="connsiteY28" fmla="*/ 52087 h 295155"/>
                <a:gd name="connsiteX29" fmla="*/ 254736 w 578827"/>
                <a:gd name="connsiteY29" fmla="*/ 109960 h 295155"/>
                <a:gd name="connsiteX30" fmla="*/ 248949 w 578827"/>
                <a:gd name="connsiteY30" fmla="*/ 127322 h 295155"/>
                <a:gd name="connsiteX31" fmla="*/ 214225 w 578827"/>
                <a:gd name="connsiteY31" fmla="*/ 150471 h 295155"/>
                <a:gd name="connsiteX32" fmla="*/ 173713 w 578827"/>
                <a:gd name="connsiteY32" fmla="*/ 167833 h 295155"/>
                <a:gd name="connsiteX33" fmla="*/ 138989 w 578827"/>
                <a:gd name="connsiteY33" fmla="*/ 185195 h 295155"/>
                <a:gd name="connsiteX34" fmla="*/ 110053 w 578827"/>
                <a:gd name="connsiteY34" fmla="*/ 196770 h 295155"/>
                <a:gd name="connsiteX35" fmla="*/ 52179 w 578827"/>
                <a:gd name="connsiteY35" fmla="*/ 214132 h 295155"/>
                <a:gd name="connsiteX36" fmla="*/ 34817 w 578827"/>
                <a:gd name="connsiteY36" fmla="*/ 225707 h 295155"/>
                <a:gd name="connsiteX37" fmla="*/ 93 w 578827"/>
                <a:gd name="connsiteY37" fmla="*/ 248856 h 295155"/>
                <a:gd name="connsiteX0" fmla="*/ 670620 w 670620"/>
                <a:gd name="connsiteY0" fmla="*/ 0 h 297993"/>
                <a:gd name="connsiteX1" fmla="*/ 422569 w 670620"/>
                <a:gd name="connsiteY1" fmla="*/ 43350 h 297993"/>
                <a:gd name="connsiteX2" fmla="*/ 312610 w 670620"/>
                <a:gd name="connsiteY2" fmla="*/ 49137 h 297993"/>
                <a:gd name="connsiteX3" fmla="*/ 225799 w 670620"/>
                <a:gd name="connsiteY3" fmla="*/ 66499 h 297993"/>
                <a:gd name="connsiteX4" fmla="*/ 208437 w 670620"/>
                <a:gd name="connsiteY4" fmla="*/ 72287 h 297993"/>
                <a:gd name="connsiteX5" fmla="*/ 173713 w 670620"/>
                <a:gd name="connsiteY5" fmla="*/ 95436 h 297993"/>
                <a:gd name="connsiteX6" fmla="*/ 156351 w 670620"/>
                <a:gd name="connsiteY6" fmla="*/ 107011 h 297993"/>
                <a:gd name="connsiteX7" fmla="*/ 133202 w 670620"/>
                <a:gd name="connsiteY7" fmla="*/ 118585 h 297993"/>
                <a:gd name="connsiteX8" fmla="*/ 81116 w 670620"/>
                <a:gd name="connsiteY8" fmla="*/ 147522 h 297993"/>
                <a:gd name="connsiteX9" fmla="*/ 63754 w 670620"/>
                <a:gd name="connsiteY9" fmla="*/ 159097 h 297993"/>
                <a:gd name="connsiteX10" fmla="*/ 52179 w 670620"/>
                <a:gd name="connsiteY10" fmla="*/ 176459 h 297993"/>
                <a:gd name="connsiteX11" fmla="*/ 34817 w 670620"/>
                <a:gd name="connsiteY11" fmla="*/ 182246 h 297993"/>
                <a:gd name="connsiteX12" fmla="*/ 11668 w 670620"/>
                <a:gd name="connsiteY12" fmla="*/ 216970 h 297993"/>
                <a:gd name="connsiteX13" fmla="*/ 93 w 670620"/>
                <a:gd name="connsiteY13" fmla="*/ 234332 h 297993"/>
                <a:gd name="connsiteX14" fmla="*/ 5880 w 670620"/>
                <a:gd name="connsiteY14" fmla="*/ 280631 h 297993"/>
                <a:gd name="connsiteX15" fmla="*/ 23242 w 670620"/>
                <a:gd name="connsiteY15" fmla="*/ 286418 h 297993"/>
                <a:gd name="connsiteX16" fmla="*/ 69541 w 670620"/>
                <a:gd name="connsiteY16" fmla="*/ 292206 h 297993"/>
                <a:gd name="connsiteX17" fmla="*/ 104265 w 670620"/>
                <a:gd name="connsiteY17" fmla="*/ 297993 h 297993"/>
                <a:gd name="connsiteX18" fmla="*/ 127415 w 670620"/>
                <a:gd name="connsiteY18" fmla="*/ 292206 h 297993"/>
                <a:gd name="connsiteX19" fmla="*/ 162139 w 670620"/>
                <a:gd name="connsiteY19" fmla="*/ 263269 h 297993"/>
                <a:gd name="connsiteX20" fmla="*/ 173713 w 670620"/>
                <a:gd name="connsiteY20" fmla="*/ 228545 h 297993"/>
                <a:gd name="connsiteX21" fmla="*/ 185288 w 670620"/>
                <a:gd name="connsiteY21" fmla="*/ 141735 h 297993"/>
                <a:gd name="connsiteX22" fmla="*/ 191075 w 670620"/>
                <a:gd name="connsiteY22" fmla="*/ 124373 h 297993"/>
                <a:gd name="connsiteX23" fmla="*/ 196863 w 670620"/>
                <a:gd name="connsiteY23" fmla="*/ 101223 h 297993"/>
                <a:gd name="connsiteX24" fmla="*/ 208437 w 670620"/>
                <a:gd name="connsiteY24" fmla="*/ 78074 h 297993"/>
                <a:gd name="connsiteX25" fmla="*/ 220012 w 670620"/>
                <a:gd name="connsiteY25" fmla="*/ 37563 h 297993"/>
                <a:gd name="connsiteX26" fmla="*/ 243161 w 670620"/>
                <a:gd name="connsiteY26" fmla="*/ 2838 h 297993"/>
                <a:gd name="connsiteX27" fmla="*/ 254736 w 670620"/>
                <a:gd name="connsiteY27" fmla="*/ 37563 h 297993"/>
                <a:gd name="connsiteX28" fmla="*/ 260523 w 670620"/>
                <a:gd name="connsiteY28" fmla="*/ 54925 h 297993"/>
                <a:gd name="connsiteX29" fmla="*/ 254736 w 670620"/>
                <a:gd name="connsiteY29" fmla="*/ 112798 h 297993"/>
                <a:gd name="connsiteX30" fmla="*/ 248949 w 670620"/>
                <a:gd name="connsiteY30" fmla="*/ 130160 h 297993"/>
                <a:gd name="connsiteX31" fmla="*/ 214225 w 670620"/>
                <a:gd name="connsiteY31" fmla="*/ 153309 h 297993"/>
                <a:gd name="connsiteX32" fmla="*/ 173713 w 670620"/>
                <a:gd name="connsiteY32" fmla="*/ 170671 h 297993"/>
                <a:gd name="connsiteX33" fmla="*/ 138989 w 670620"/>
                <a:gd name="connsiteY33" fmla="*/ 188033 h 297993"/>
                <a:gd name="connsiteX34" fmla="*/ 110053 w 670620"/>
                <a:gd name="connsiteY34" fmla="*/ 199608 h 297993"/>
                <a:gd name="connsiteX35" fmla="*/ 52179 w 670620"/>
                <a:gd name="connsiteY35" fmla="*/ 216970 h 297993"/>
                <a:gd name="connsiteX36" fmla="*/ 34817 w 670620"/>
                <a:gd name="connsiteY36" fmla="*/ 228545 h 297993"/>
                <a:gd name="connsiteX37" fmla="*/ 93 w 670620"/>
                <a:gd name="connsiteY37" fmla="*/ 251694 h 29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70620" h="297993">
                  <a:moveTo>
                    <a:pt x="670620" y="0"/>
                  </a:moveTo>
                  <a:cubicBezTo>
                    <a:pt x="600447" y="5848"/>
                    <a:pt x="497382" y="38949"/>
                    <a:pt x="422569" y="43350"/>
                  </a:cubicBezTo>
                  <a:lnTo>
                    <a:pt x="312610" y="49137"/>
                  </a:lnTo>
                  <a:cubicBezTo>
                    <a:pt x="278696" y="53982"/>
                    <a:pt x="259273" y="55340"/>
                    <a:pt x="225799" y="66499"/>
                  </a:cubicBezTo>
                  <a:cubicBezTo>
                    <a:pt x="220012" y="68428"/>
                    <a:pt x="213770" y="69324"/>
                    <a:pt x="208437" y="72287"/>
                  </a:cubicBezTo>
                  <a:cubicBezTo>
                    <a:pt x="196277" y="79043"/>
                    <a:pt x="185288" y="87720"/>
                    <a:pt x="173713" y="95436"/>
                  </a:cubicBezTo>
                  <a:cubicBezTo>
                    <a:pt x="167926" y="99294"/>
                    <a:pt x="162572" y="103900"/>
                    <a:pt x="156351" y="107011"/>
                  </a:cubicBezTo>
                  <a:cubicBezTo>
                    <a:pt x="148635" y="110869"/>
                    <a:pt x="140600" y="114146"/>
                    <a:pt x="133202" y="118585"/>
                  </a:cubicBezTo>
                  <a:cubicBezTo>
                    <a:pt x="83451" y="148436"/>
                    <a:pt x="116039" y="135882"/>
                    <a:pt x="81116" y="147522"/>
                  </a:cubicBezTo>
                  <a:cubicBezTo>
                    <a:pt x="75329" y="151380"/>
                    <a:pt x="68672" y="154179"/>
                    <a:pt x="63754" y="159097"/>
                  </a:cubicBezTo>
                  <a:cubicBezTo>
                    <a:pt x="58836" y="164015"/>
                    <a:pt x="57610" y="172114"/>
                    <a:pt x="52179" y="176459"/>
                  </a:cubicBezTo>
                  <a:cubicBezTo>
                    <a:pt x="47415" y="180270"/>
                    <a:pt x="40604" y="180317"/>
                    <a:pt x="34817" y="182246"/>
                  </a:cubicBezTo>
                  <a:lnTo>
                    <a:pt x="11668" y="216970"/>
                  </a:lnTo>
                  <a:lnTo>
                    <a:pt x="93" y="234332"/>
                  </a:lnTo>
                  <a:cubicBezTo>
                    <a:pt x="2022" y="249765"/>
                    <a:pt x="-437" y="266418"/>
                    <a:pt x="5880" y="280631"/>
                  </a:cubicBezTo>
                  <a:cubicBezTo>
                    <a:pt x="8358" y="286206"/>
                    <a:pt x="17240" y="285327"/>
                    <a:pt x="23242" y="286418"/>
                  </a:cubicBezTo>
                  <a:cubicBezTo>
                    <a:pt x="38544" y="289200"/>
                    <a:pt x="54144" y="290006"/>
                    <a:pt x="69541" y="292206"/>
                  </a:cubicBezTo>
                  <a:cubicBezTo>
                    <a:pt x="81157" y="293866"/>
                    <a:pt x="92690" y="296064"/>
                    <a:pt x="104265" y="297993"/>
                  </a:cubicBezTo>
                  <a:cubicBezTo>
                    <a:pt x="111982" y="296064"/>
                    <a:pt x="120104" y="295339"/>
                    <a:pt x="127415" y="292206"/>
                  </a:cubicBezTo>
                  <a:cubicBezTo>
                    <a:pt x="141514" y="286164"/>
                    <a:pt x="151711" y="273697"/>
                    <a:pt x="162139" y="263269"/>
                  </a:cubicBezTo>
                  <a:cubicBezTo>
                    <a:pt x="165997" y="251694"/>
                    <a:pt x="172499" y="240685"/>
                    <a:pt x="173713" y="228545"/>
                  </a:cubicBezTo>
                  <a:cubicBezTo>
                    <a:pt x="177329" y="192387"/>
                    <a:pt x="177297" y="173699"/>
                    <a:pt x="185288" y="141735"/>
                  </a:cubicBezTo>
                  <a:cubicBezTo>
                    <a:pt x="186767" y="135817"/>
                    <a:pt x="189399" y="130239"/>
                    <a:pt x="191075" y="124373"/>
                  </a:cubicBezTo>
                  <a:cubicBezTo>
                    <a:pt x="193260" y="116725"/>
                    <a:pt x="194070" y="108671"/>
                    <a:pt x="196863" y="101223"/>
                  </a:cubicBezTo>
                  <a:cubicBezTo>
                    <a:pt x="199892" y="93145"/>
                    <a:pt x="205408" y="86152"/>
                    <a:pt x="208437" y="78074"/>
                  </a:cubicBezTo>
                  <a:cubicBezTo>
                    <a:pt x="211892" y="68860"/>
                    <a:pt x="214634" y="47244"/>
                    <a:pt x="220012" y="37563"/>
                  </a:cubicBezTo>
                  <a:cubicBezTo>
                    <a:pt x="226768" y="25402"/>
                    <a:pt x="243161" y="2838"/>
                    <a:pt x="243161" y="2838"/>
                  </a:cubicBezTo>
                  <a:lnTo>
                    <a:pt x="254736" y="37563"/>
                  </a:lnTo>
                  <a:lnTo>
                    <a:pt x="260523" y="54925"/>
                  </a:lnTo>
                  <a:cubicBezTo>
                    <a:pt x="258594" y="74216"/>
                    <a:pt x="257684" y="93636"/>
                    <a:pt x="254736" y="112798"/>
                  </a:cubicBezTo>
                  <a:cubicBezTo>
                    <a:pt x="253808" y="118827"/>
                    <a:pt x="253263" y="125846"/>
                    <a:pt x="248949" y="130160"/>
                  </a:cubicBezTo>
                  <a:cubicBezTo>
                    <a:pt x="239112" y="139997"/>
                    <a:pt x="225800" y="145593"/>
                    <a:pt x="214225" y="153309"/>
                  </a:cubicBezTo>
                  <a:cubicBezTo>
                    <a:pt x="190244" y="169297"/>
                    <a:pt x="203612" y="163197"/>
                    <a:pt x="173713" y="170671"/>
                  </a:cubicBezTo>
                  <a:cubicBezTo>
                    <a:pt x="147370" y="188233"/>
                    <a:pt x="166374" y="177763"/>
                    <a:pt x="138989" y="188033"/>
                  </a:cubicBezTo>
                  <a:cubicBezTo>
                    <a:pt x="129262" y="191681"/>
                    <a:pt x="119816" y="196058"/>
                    <a:pt x="110053" y="199608"/>
                  </a:cubicBezTo>
                  <a:cubicBezTo>
                    <a:pt x="79056" y="210880"/>
                    <a:pt x="79816" y="210061"/>
                    <a:pt x="52179" y="216970"/>
                  </a:cubicBezTo>
                  <a:cubicBezTo>
                    <a:pt x="46392" y="220828"/>
                    <a:pt x="41173" y="225720"/>
                    <a:pt x="34817" y="228545"/>
                  </a:cubicBezTo>
                  <a:cubicBezTo>
                    <a:pt x="-3567" y="245604"/>
                    <a:pt x="93" y="226569"/>
                    <a:pt x="93" y="25169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Online Media 17" title="ASK ANDY Episode 1 Spotlight on Safety">
            <a:hlinkClick r:id="" action="ppaction://media"/>
            <a:extLst>
              <a:ext uri="{FF2B5EF4-FFF2-40B4-BE49-F238E27FC236}">
                <a16:creationId xmlns:a16="http://schemas.microsoft.com/office/drawing/2014/main" id="{980C8CFC-3A3C-4459-B36C-D86DAF19D606}"/>
              </a:ext>
            </a:extLst>
          </p:cNvPr>
          <p:cNvPicPr>
            <a:picLocks noRot="1" noChangeAspect="1"/>
          </p:cNvPicPr>
          <p:nvPr>
            <a:videoFile r:link="rId1"/>
          </p:nvPr>
        </p:nvPicPr>
        <p:blipFill>
          <a:blip r:embed="rId27"/>
          <a:stretch>
            <a:fillRect/>
          </a:stretch>
        </p:blipFill>
        <p:spPr>
          <a:xfrm>
            <a:off x="5813420" y="429910"/>
            <a:ext cx="5739483" cy="3242808"/>
          </a:xfrm>
          <a:prstGeom prst="rect">
            <a:avLst/>
          </a:prstGeom>
        </p:spPr>
      </p:pic>
      <p:sp>
        <p:nvSpPr>
          <p:cNvPr id="19" name="TextBox 18">
            <a:extLst>
              <a:ext uri="{FF2B5EF4-FFF2-40B4-BE49-F238E27FC236}">
                <a16:creationId xmlns:a16="http://schemas.microsoft.com/office/drawing/2014/main" id="{B3228FEC-E894-4713-84C1-19BCD0359426}"/>
              </a:ext>
            </a:extLst>
          </p:cNvPr>
          <p:cNvSpPr txBox="1"/>
          <p:nvPr/>
        </p:nvSpPr>
        <p:spPr>
          <a:xfrm>
            <a:off x="5768210" y="0"/>
            <a:ext cx="4246573" cy="369332"/>
          </a:xfrm>
          <a:prstGeom prst="rect">
            <a:avLst/>
          </a:prstGeom>
          <a:noFill/>
        </p:spPr>
        <p:txBody>
          <a:bodyPr wrap="square" rtlCol="0">
            <a:spAutoFit/>
          </a:bodyPr>
          <a:lstStyle/>
          <a:p>
            <a:r>
              <a:rPr lang="en-GB" dirty="0"/>
              <a:t>Video </a:t>
            </a:r>
            <a:r>
              <a:rPr lang="en-GB" dirty="0">
                <a:hlinkClick r:id="rId28"/>
              </a:rPr>
              <a:t>Spotlight on safety</a:t>
            </a:r>
            <a:endParaRPr lang="en-US" dirty="0"/>
          </a:p>
        </p:txBody>
      </p:sp>
    </p:spTree>
    <p:extLst>
      <p:ext uri="{BB962C8B-B14F-4D97-AF65-F5344CB8AC3E}">
        <p14:creationId xmlns:p14="http://schemas.microsoft.com/office/powerpoint/2010/main" val="3607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A1C97E-7682-4A6E-BF4E-9CD09C0341F3}"/>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16" name="Rectangle 15">
            <a:hlinkClick r:id="rId2" action="ppaction://hlinksldjump"/>
            <a:extLst>
              <a:ext uri="{FF2B5EF4-FFF2-40B4-BE49-F238E27FC236}">
                <a16:creationId xmlns:a16="http://schemas.microsoft.com/office/drawing/2014/main" id="{52E2171E-DFE4-476F-B126-28C6BA8715B4}"/>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8" name="Rectangle 17">
            <a:hlinkClick r:id="rId3" action="ppaction://hlinksldjump"/>
            <a:extLst>
              <a:ext uri="{FF2B5EF4-FFF2-40B4-BE49-F238E27FC236}">
                <a16:creationId xmlns:a16="http://schemas.microsoft.com/office/drawing/2014/main" id="{BE19052B-31AD-4A92-B882-147A96FA3650}"/>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9" name="Rectangle 18">
            <a:hlinkClick r:id="rId4" action="ppaction://hlinksldjump"/>
            <a:extLst>
              <a:ext uri="{FF2B5EF4-FFF2-40B4-BE49-F238E27FC236}">
                <a16:creationId xmlns:a16="http://schemas.microsoft.com/office/drawing/2014/main" id="{4E723771-415A-4B7B-857C-DB8237350DD9}"/>
              </a:ext>
            </a:extLst>
          </p:cNvPr>
          <p:cNvSpPr/>
          <p:nvPr/>
        </p:nvSpPr>
        <p:spPr>
          <a:xfrm>
            <a:off x="0" y="3991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0" name="Rectangle 19">
            <a:hlinkClick r:id="rId5" action="ppaction://hlinksldjump"/>
            <a:extLst>
              <a:ext uri="{FF2B5EF4-FFF2-40B4-BE49-F238E27FC236}">
                <a16:creationId xmlns:a16="http://schemas.microsoft.com/office/drawing/2014/main" id="{570C18BF-919B-4BD7-89FD-7D69291E083D}"/>
              </a:ext>
            </a:extLst>
          </p:cNvPr>
          <p:cNvSpPr/>
          <p:nvPr/>
        </p:nvSpPr>
        <p:spPr>
          <a:xfrm>
            <a:off x="0" y="4298333"/>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1" name="Rectangle 20">
            <a:hlinkClick r:id="rId6" action="ppaction://hlinksldjump"/>
            <a:extLst>
              <a:ext uri="{FF2B5EF4-FFF2-40B4-BE49-F238E27FC236}">
                <a16:creationId xmlns:a16="http://schemas.microsoft.com/office/drawing/2014/main" id="{EDF10314-1485-4640-B43E-55B11AD9CEE8}"/>
              </a:ext>
            </a:extLst>
          </p:cNvPr>
          <p:cNvSpPr/>
          <p:nvPr/>
        </p:nvSpPr>
        <p:spPr>
          <a:xfrm>
            <a:off x="0" y="468197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2" name="Rectangle 21">
            <a:hlinkClick r:id="rId7" action="ppaction://hlinksldjump"/>
            <a:extLst>
              <a:ext uri="{FF2B5EF4-FFF2-40B4-BE49-F238E27FC236}">
                <a16:creationId xmlns:a16="http://schemas.microsoft.com/office/drawing/2014/main" id="{81C9D809-7B04-469C-B373-12D62FDFEA41}"/>
              </a:ext>
            </a:extLst>
          </p:cNvPr>
          <p:cNvSpPr/>
          <p:nvPr/>
        </p:nvSpPr>
        <p:spPr>
          <a:xfrm>
            <a:off x="-6" y="498111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3" name="Rectangle 22">
            <a:hlinkClick r:id="rId8" action="ppaction://hlinksldjump"/>
            <a:extLst>
              <a:ext uri="{FF2B5EF4-FFF2-40B4-BE49-F238E27FC236}">
                <a16:creationId xmlns:a16="http://schemas.microsoft.com/office/drawing/2014/main" id="{E59F1395-36E7-4F2A-AF46-B6B881526F32}"/>
              </a:ext>
            </a:extLst>
          </p:cNvPr>
          <p:cNvSpPr/>
          <p:nvPr/>
        </p:nvSpPr>
        <p:spPr>
          <a:xfrm>
            <a:off x="-6" y="529099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4" name="Rectangle 23">
            <a:hlinkClick r:id="rId9" action="ppaction://hlinksldjump"/>
            <a:extLst>
              <a:ext uri="{FF2B5EF4-FFF2-40B4-BE49-F238E27FC236}">
                <a16:creationId xmlns:a16="http://schemas.microsoft.com/office/drawing/2014/main" id="{5F461414-D0AC-4F87-BCEC-ED2761BB8C77}"/>
              </a:ext>
            </a:extLst>
          </p:cNvPr>
          <p:cNvSpPr/>
          <p:nvPr/>
        </p:nvSpPr>
        <p:spPr>
          <a:xfrm>
            <a:off x="0" y="550669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5" name="Rectangle 24">
            <a:hlinkClick r:id="rId10" action="ppaction://hlinksldjump"/>
            <a:extLst>
              <a:ext uri="{FF2B5EF4-FFF2-40B4-BE49-F238E27FC236}">
                <a16:creationId xmlns:a16="http://schemas.microsoft.com/office/drawing/2014/main" id="{869E2E08-9BEA-4FD8-926A-29FB43DF671E}"/>
              </a:ext>
            </a:extLst>
          </p:cNvPr>
          <p:cNvSpPr/>
          <p:nvPr/>
        </p:nvSpPr>
        <p:spPr>
          <a:xfrm>
            <a:off x="-6" y="585213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EFF60B81-80C4-4ADE-8D4C-15E5A72A9F76}"/>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2" action="ppaction://hlinksldjump"/>
            <a:extLst>
              <a:ext uri="{FF2B5EF4-FFF2-40B4-BE49-F238E27FC236}">
                <a16:creationId xmlns:a16="http://schemas.microsoft.com/office/drawing/2014/main" id="{45B51431-BBAE-4880-BF84-FA673532B549}"/>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3" action="ppaction://hlinksldjump"/>
            <a:extLst>
              <a:ext uri="{FF2B5EF4-FFF2-40B4-BE49-F238E27FC236}">
                <a16:creationId xmlns:a16="http://schemas.microsoft.com/office/drawing/2014/main" id="{848DCAD1-8576-485F-A092-24D3470A43EC}"/>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FF33B773-2DD0-427F-A6F4-0B56261346CC}"/>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7F943193-9070-4052-8944-8327AAC9ABB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272A1BE8-7576-42AA-946E-91B37A83A06E}"/>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9" name="Rectangle 28">
            <a:hlinkClick r:id="rId17" action="ppaction://hlinksldjump"/>
            <a:extLst>
              <a:ext uri="{FF2B5EF4-FFF2-40B4-BE49-F238E27FC236}">
                <a16:creationId xmlns:a16="http://schemas.microsoft.com/office/drawing/2014/main" id="{5457A2DF-8372-4B1D-98C1-4AA90503D01D}"/>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30" name="Rectangle 29">
            <a:hlinkClick r:id="rId18" action="ppaction://hlinksldjump"/>
            <a:extLst>
              <a:ext uri="{FF2B5EF4-FFF2-40B4-BE49-F238E27FC236}">
                <a16:creationId xmlns:a16="http://schemas.microsoft.com/office/drawing/2014/main" id="{2DC5882D-1DC6-476C-B7E4-4DE374A55663}"/>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31" name="Rectangle 30">
            <a:hlinkClick r:id="rId19" action="ppaction://hlinksldjump"/>
            <a:extLst>
              <a:ext uri="{FF2B5EF4-FFF2-40B4-BE49-F238E27FC236}">
                <a16:creationId xmlns:a16="http://schemas.microsoft.com/office/drawing/2014/main" id="{78968260-F345-4E1E-9857-F291B74C6E1A}"/>
              </a:ext>
            </a:extLst>
          </p:cNvPr>
          <p:cNvSpPr/>
          <p:nvPr/>
        </p:nvSpPr>
        <p:spPr>
          <a:xfrm>
            <a:off x="119270" y="3278353"/>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34" name="Rectangle 33">
            <a:hlinkClick r:id="rId20" action="ppaction://hlinksldjump"/>
            <a:extLst>
              <a:ext uri="{FF2B5EF4-FFF2-40B4-BE49-F238E27FC236}">
                <a16:creationId xmlns:a16="http://schemas.microsoft.com/office/drawing/2014/main" id="{22A4464E-B802-4315-9AE4-1BB98A5B10FB}"/>
              </a:ext>
            </a:extLst>
          </p:cNvPr>
          <p:cNvSpPr/>
          <p:nvPr/>
        </p:nvSpPr>
        <p:spPr>
          <a:xfrm>
            <a:off x="119270" y="364560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33" name="Rectangle 32">
            <a:hlinkClick r:id="rId21" action="ppaction://hlinksldjump"/>
            <a:extLst>
              <a:ext uri="{FF2B5EF4-FFF2-40B4-BE49-F238E27FC236}">
                <a16:creationId xmlns:a16="http://schemas.microsoft.com/office/drawing/2014/main" id="{7F5B7843-F881-4816-B4BA-2AE73AB068E5}"/>
              </a:ext>
            </a:extLst>
          </p:cNvPr>
          <p:cNvSpPr/>
          <p:nvPr/>
        </p:nvSpPr>
        <p:spPr>
          <a:xfrm>
            <a:off x="0" y="626836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Rectangle 34">
            <a:hlinkClick r:id="rId20" action="ppaction://hlinksldjump"/>
            <a:extLst>
              <a:ext uri="{FF2B5EF4-FFF2-40B4-BE49-F238E27FC236}">
                <a16:creationId xmlns:a16="http://schemas.microsoft.com/office/drawing/2014/main" id="{0F23AC2B-BCCE-433F-A35B-5B11457BEF63}"/>
              </a:ext>
            </a:extLst>
          </p:cNvPr>
          <p:cNvSpPr/>
          <p:nvPr/>
        </p:nvSpPr>
        <p:spPr>
          <a:xfrm>
            <a:off x="119270" y="3815262"/>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Handwashing</a:t>
            </a:r>
            <a:endParaRPr lang="en-US" sz="900" dirty="0">
              <a:solidFill>
                <a:schemeClr val="tx1"/>
              </a:solidFill>
            </a:endParaRPr>
          </a:p>
        </p:txBody>
      </p:sp>
      <p:sp>
        <p:nvSpPr>
          <p:cNvPr id="36" name="Rectangle 35">
            <a:hlinkClick r:id="rId22" action="ppaction://hlinksldjump"/>
            <a:extLst>
              <a:ext uri="{FF2B5EF4-FFF2-40B4-BE49-F238E27FC236}">
                <a16:creationId xmlns:a16="http://schemas.microsoft.com/office/drawing/2014/main" id="{15FF77E3-DECD-4FDE-A38F-89F6A2969F92}"/>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7" name="TextBox 36">
            <a:extLst>
              <a:ext uri="{FF2B5EF4-FFF2-40B4-BE49-F238E27FC236}">
                <a16:creationId xmlns:a16="http://schemas.microsoft.com/office/drawing/2014/main" id="{E434850B-C555-4E14-935B-2818B8D6147B}"/>
              </a:ext>
            </a:extLst>
          </p:cNvPr>
          <p:cNvSpPr txBox="1"/>
          <p:nvPr/>
        </p:nvSpPr>
        <p:spPr>
          <a:xfrm>
            <a:off x="1768866" y="6268362"/>
            <a:ext cx="9804850" cy="461665"/>
          </a:xfrm>
          <a:prstGeom prst="rect">
            <a:avLst/>
          </a:prstGeom>
          <a:noFill/>
        </p:spPr>
        <p:txBody>
          <a:bodyPr wrap="square" rtlCol="0">
            <a:spAutoFit/>
          </a:bodyPr>
          <a:lstStyle/>
          <a:p>
            <a:r>
              <a:rPr lang="en-GB" sz="1200" dirty="0"/>
              <a:t>Reference: </a:t>
            </a:r>
            <a:r>
              <a:rPr lang="en-GB" sz="1200" dirty="0">
                <a:hlinkClick r:id="rId23"/>
              </a:rPr>
              <a:t>Oxfam – Handwashing stations Technical Briefing Note</a:t>
            </a:r>
            <a:r>
              <a:rPr lang="en-GB" sz="1200" dirty="0"/>
              <a:t> and the following for further reading </a:t>
            </a:r>
            <a:r>
              <a:rPr lang="en-GB" sz="1200" dirty="0">
                <a:hlinkClick r:id="rId24"/>
              </a:rPr>
              <a:t>The Sanitation Learning Hub – Handwashing compendium for Low Resource Settings</a:t>
            </a:r>
            <a:r>
              <a:rPr lang="en-GB" sz="1200" dirty="0"/>
              <a:t> </a:t>
            </a:r>
            <a:endParaRPr lang="en-US" sz="1200" dirty="0"/>
          </a:p>
        </p:txBody>
      </p:sp>
      <p:sp>
        <p:nvSpPr>
          <p:cNvPr id="38" name="Rectangle 37">
            <a:extLst>
              <a:ext uri="{FF2B5EF4-FFF2-40B4-BE49-F238E27FC236}">
                <a16:creationId xmlns:a16="http://schemas.microsoft.com/office/drawing/2014/main" id="{FD9DF01E-6AE1-490E-BCF3-DE0F1764DE53}"/>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39" name="Action Button: Go Forward or Next 38">
            <a:hlinkClick r:id="" action="ppaction://hlinkshowjump?jump=nextslide" highlightClick="1"/>
            <a:extLst>
              <a:ext uri="{FF2B5EF4-FFF2-40B4-BE49-F238E27FC236}">
                <a16:creationId xmlns:a16="http://schemas.microsoft.com/office/drawing/2014/main" id="{C2B23648-8EBD-4230-8D83-52F2EB39B5BD}"/>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Go to End 39">
            <a:hlinkClick r:id="rId25" action="ppaction://hlinksldjump" highlightClick="1"/>
            <a:extLst>
              <a:ext uri="{FF2B5EF4-FFF2-40B4-BE49-F238E27FC236}">
                <a16:creationId xmlns:a16="http://schemas.microsoft.com/office/drawing/2014/main" id="{0F31D76A-A687-4B84-A614-53FB9FB0A7B7}"/>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BB7C6E4-48C5-43CD-A4D8-BFC69D7CEC23}"/>
              </a:ext>
            </a:extLst>
          </p:cNvPr>
          <p:cNvSpPr/>
          <p:nvPr/>
        </p:nvSpPr>
        <p:spPr>
          <a:xfrm>
            <a:off x="1768866" y="605369"/>
            <a:ext cx="9222222" cy="1015663"/>
          </a:xfrm>
          <a:prstGeom prst="rect">
            <a:avLst/>
          </a:prstGeom>
        </p:spPr>
        <p:txBody>
          <a:bodyPr wrap="square">
            <a:spAutoFit/>
          </a:bodyPr>
          <a:lstStyle/>
          <a:p>
            <a:r>
              <a:rPr lang="en-GB" sz="1200" dirty="0">
                <a:solidFill>
                  <a:srgbClr val="000000"/>
                </a:solidFill>
                <a:latin typeface="Arial" panose="020B0604020202020204" pitchFamily="34" charset="0"/>
              </a:rPr>
              <a:t>Handwashing is a critical practice that is promoted to protect public health, especially during outbreaks of infectious diseases such as COVID-19. Handwashing stations are used both in emergencies and in other contexts to provide locations for people to wash hands with soap. In refugee camps and internal displacement centres, units for handwashing should be installed both at households and next to latrines and in communal areas, such as in markets, schools, and health centres. The criteria for a good handwashing station include: </a:t>
            </a:r>
            <a:endParaRPr lang="en-US" sz="1200" dirty="0"/>
          </a:p>
        </p:txBody>
      </p:sp>
      <p:sp>
        <p:nvSpPr>
          <p:cNvPr id="42" name="Rectangle 41">
            <a:extLst>
              <a:ext uri="{FF2B5EF4-FFF2-40B4-BE49-F238E27FC236}">
                <a16:creationId xmlns:a16="http://schemas.microsoft.com/office/drawing/2014/main" id="{149CF9DA-FB0C-427C-A388-02682BABCCF0}"/>
              </a:ext>
            </a:extLst>
          </p:cNvPr>
          <p:cNvSpPr/>
          <p:nvPr/>
        </p:nvSpPr>
        <p:spPr>
          <a:xfrm>
            <a:off x="1798537" y="1780719"/>
            <a:ext cx="5191204" cy="2400657"/>
          </a:xfrm>
          <a:prstGeom prst="rect">
            <a:avLst/>
          </a:prstGeom>
        </p:spPr>
        <p:txBody>
          <a:bodyPr wrap="square">
            <a:spAutoFit/>
          </a:bodyPr>
          <a:lstStyle/>
          <a:p>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Principle Considerations </a:t>
            </a:r>
            <a:r>
              <a:rPr lang="en-US" sz="1200" dirty="0">
                <a:solidFill>
                  <a:srgbClr val="000000"/>
                </a:solidFill>
                <a:latin typeface="Arial" panose="020B0604020202020204" pitchFamily="34" charset="0"/>
              </a:rPr>
              <a:t>	</a:t>
            </a:r>
            <a:endParaRPr lang="en-US" sz="1200" dirty="0">
              <a:latin typeface="Arial" panose="020B0604020202020204" pitchFamily="34" charset="0"/>
            </a:endParaRPr>
          </a:p>
          <a:p>
            <a:pPr marL="171450" indent="-171450">
              <a:buFont typeface="Arial" panose="020B0604020202020204" pitchFamily="34" charset="0"/>
              <a:buChar char="•"/>
            </a:pPr>
            <a:r>
              <a:rPr lang="en-US" sz="1200" dirty="0">
                <a:solidFill>
                  <a:srgbClr val="000000"/>
                </a:solidFill>
                <a:latin typeface="Arial" panose="020B0604020202020204" pitchFamily="34" charset="0"/>
              </a:rPr>
              <a:t>Cost </a:t>
            </a:r>
          </a:p>
          <a:p>
            <a:pPr marL="171450" indent="-171450">
              <a:buFont typeface="Arial" panose="020B0604020202020204" pitchFamily="34" charset="0"/>
              <a:buChar char="•"/>
            </a:pPr>
            <a:r>
              <a:rPr lang="en-US" sz="1200" dirty="0">
                <a:solidFill>
                  <a:srgbClr val="000000"/>
                </a:solidFill>
                <a:latin typeface="Arial" panose="020B0604020202020204" pitchFamily="34" charset="0"/>
              </a:rPr>
              <a:t>Maintenance required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Ability to limit hand contact by users with a tap interface (preferably with no touch or one touch action)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Accessibility, including for children, elderly and people with disabilities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Design that promotes usage through aesthetics, behavioural nudges, and ease of use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Robustness of design that can withstand misuse or vandalism and prevent theft </a:t>
            </a:r>
          </a:p>
          <a:p>
            <a:r>
              <a:rPr lang="en-US" sz="1200" dirty="0">
                <a:solidFill>
                  <a:srgbClr val="000000"/>
                </a:solidFill>
                <a:latin typeface="Arial" panose="020B0604020202020204" pitchFamily="34" charset="0"/>
              </a:rPr>
              <a:t>	</a:t>
            </a:r>
          </a:p>
          <a:p>
            <a:endParaRPr lang="en-US" dirty="0">
              <a:solidFill>
                <a:srgbClr val="000000"/>
              </a:solidFill>
              <a:latin typeface="Arial" panose="020B0604020202020204" pitchFamily="34" charset="0"/>
            </a:endParaRPr>
          </a:p>
        </p:txBody>
      </p:sp>
      <p:sp>
        <p:nvSpPr>
          <p:cNvPr id="43" name="Rectangle 42">
            <a:extLst>
              <a:ext uri="{FF2B5EF4-FFF2-40B4-BE49-F238E27FC236}">
                <a16:creationId xmlns:a16="http://schemas.microsoft.com/office/drawing/2014/main" id="{CD85E28D-E715-4D6F-9CE5-63539258DBAD}"/>
              </a:ext>
            </a:extLst>
          </p:cNvPr>
          <p:cNvSpPr/>
          <p:nvPr/>
        </p:nvSpPr>
        <p:spPr>
          <a:xfrm>
            <a:off x="7278841" y="1775530"/>
            <a:ext cx="3356306" cy="1569660"/>
          </a:xfrm>
          <a:prstGeom prst="rect">
            <a:avLst/>
          </a:prstGeom>
        </p:spPr>
        <p:txBody>
          <a:bodyPr wrap="square">
            <a:spAutoFit/>
          </a:bodyPr>
          <a:lstStyle/>
          <a:p>
            <a:r>
              <a:rPr lang="en-US" sz="1200" b="1" dirty="0">
                <a:solidFill>
                  <a:srgbClr val="000000"/>
                </a:solidFill>
                <a:latin typeface="Arial" panose="020B0604020202020204" pitchFamily="34" charset="0"/>
              </a:rPr>
              <a:t>Additional Considerations </a:t>
            </a:r>
          </a:p>
          <a:p>
            <a:endParaRPr lang="en-US" sz="1200" b="1" dirty="0">
              <a:solidFill>
                <a:srgbClr val="000000"/>
              </a:solidFill>
              <a:latin typeface="Arial" panose="020B0604020202020204" pitchFamily="34" charset="0"/>
            </a:endParaRPr>
          </a:p>
          <a:p>
            <a:pPr marL="171450" indent="-171450">
              <a:buFont typeface="Arial" panose="020B0604020202020204" pitchFamily="34" charset="0"/>
              <a:buChar char="•"/>
            </a:pPr>
            <a:r>
              <a:rPr lang="en-GB" sz="1200" dirty="0">
                <a:solidFill>
                  <a:srgbClr val="000000"/>
                </a:solidFill>
                <a:latin typeface="Arial" panose="020B0604020202020204" pitchFamily="34" charset="0"/>
              </a:rPr>
              <a:t>Ability to drain effectively without creating stagnant greywater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Availability and ease of assembly </a:t>
            </a:r>
          </a:p>
          <a:p>
            <a:pPr marL="171450" indent="-171450">
              <a:buFont typeface="Arial" panose="020B0604020202020204" pitchFamily="34" charset="0"/>
              <a:buChar char="•"/>
            </a:pPr>
            <a:r>
              <a:rPr lang="en-GB" sz="1200" dirty="0">
                <a:solidFill>
                  <a:srgbClr val="000000"/>
                </a:solidFill>
                <a:latin typeface="Arial" panose="020B0604020202020204" pitchFamily="34" charset="0"/>
              </a:rPr>
              <a:t>Packability and ease of transport </a:t>
            </a:r>
          </a:p>
          <a:p>
            <a:pPr marL="171450" indent="-171450">
              <a:buFont typeface="Arial" panose="020B0604020202020204" pitchFamily="34" charset="0"/>
              <a:buChar char="•"/>
            </a:pPr>
            <a:r>
              <a:rPr lang="en-US" sz="1200" dirty="0">
                <a:solidFill>
                  <a:srgbClr val="000000"/>
                </a:solidFill>
                <a:latin typeface="Arial" panose="020B0604020202020204" pitchFamily="34" charset="0"/>
              </a:rPr>
              <a:t>Ability to conserve water </a:t>
            </a:r>
          </a:p>
          <a:p>
            <a:r>
              <a:rPr lang="en-US" sz="1200" dirty="0">
                <a:solidFill>
                  <a:srgbClr val="000000"/>
                </a:solidFill>
                <a:latin typeface="Arial" panose="020B0604020202020204" pitchFamily="34" charset="0"/>
              </a:rPr>
              <a:t>		</a:t>
            </a:r>
          </a:p>
        </p:txBody>
      </p:sp>
      <p:sp>
        <p:nvSpPr>
          <p:cNvPr id="44" name="Rectangle 43">
            <a:extLst>
              <a:ext uri="{FF2B5EF4-FFF2-40B4-BE49-F238E27FC236}">
                <a16:creationId xmlns:a16="http://schemas.microsoft.com/office/drawing/2014/main" id="{3E8C3EA0-4C2A-4BF4-9165-3F8343874993}"/>
              </a:ext>
            </a:extLst>
          </p:cNvPr>
          <p:cNvSpPr/>
          <p:nvPr/>
        </p:nvSpPr>
        <p:spPr>
          <a:xfrm>
            <a:off x="1798537" y="4003090"/>
            <a:ext cx="9125711" cy="1754326"/>
          </a:xfrm>
          <a:prstGeom prst="rect">
            <a:avLst/>
          </a:prstGeom>
        </p:spPr>
        <p:txBody>
          <a:bodyPr wrap="square">
            <a:spAutoFit/>
          </a:bodyPr>
          <a:lstStyle/>
          <a:p>
            <a:r>
              <a:rPr lang="en-GB" sz="1200" dirty="0">
                <a:solidFill>
                  <a:srgbClr val="000000"/>
                </a:solidFill>
                <a:latin typeface="Arial" panose="020B0604020202020204" pitchFamily="34" charset="0"/>
              </a:rPr>
              <a:t>Handwashing stations can either be procured ready-made or they may be assembled locally. </a:t>
            </a:r>
          </a:p>
          <a:p>
            <a:endParaRPr lang="en-GB" sz="1200" dirty="0">
              <a:solidFill>
                <a:srgbClr val="000000"/>
              </a:solidFill>
              <a:latin typeface="Arial" panose="020B0604020202020204" pitchFamily="34" charset="0"/>
            </a:endParaRPr>
          </a:p>
          <a:p>
            <a:r>
              <a:rPr lang="en-GB" sz="1200" dirty="0">
                <a:solidFill>
                  <a:srgbClr val="000000"/>
                </a:solidFill>
                <a:latin typeface="Arial" panose="020B0604020202020204" pitchFamily="34" charset="0"/>
              </a:rPr>
              <a:t>Some of the units presented are completed products that have undergone years of research and development and thorough testing with end users. </a:t>
            </a:r>
          </a:p>
          <a:p>
            <a:endParaRPr lang="en-GB" sz="1200" dirty="0">
              <a:solidFill>
                <a:srgbClr val="000000"/>
              </a:solidFill>
              <a:latin typeface="Arial" panose="020B0604020202020204" pitchFamily="34" charset="0"/>
            </a:endParaRPr>
          </a:p>
          <a:p>
            <a:r>
              <a:rPr lang="en-GB" sz="1200" dirty="0">
                <a:solidFill>
                  <a:srgbClr val="000000"/>
                </a:solidFill>
                <a:latin typeface="Arial" panose="020B0604020202020204" pitchFamily="34" charset="0"/>
              </a:rPr>
              <a:t>Other options present design ideas for handwashing stations that can be constructed locally</a:t>
            </a:r>
            <a:r>
              <a:rPr lang="en-GB" sz="1200" b="1" dirty="0">
                <a:solidFill>
                  <a:srgbClr val="FF0000"/>
                </a:solidFill>
                <a:latin typeface="Arial" panose="020B0604020202020204" pitchFamily="34" charset="0"/>
              </a:rPr>
              <a:t>. </a:t>
            </a:r>
          </a:p>
          <a:p>
            <a:r>
              <a:rPr lang="en-GB" sz="1200" b="1" dirty="0">
                <a:solidFill>
                  <a:srgbClr val="FF0000"/>
                </a:solidFill>
                <a:latin typeface="Arial" panose="020B0604020202020204" pitchFamily="34" charset="0"/>
              </a:rPr>
              <a:t>These design concepts require further adjustment to ensure they are reliable options for handwashing, especially when installed for communal use. Such handwashing stations should be tested not only for technical performance but for user satisfaction, correct use, and degree to which they are successful in promoting handwashing behaviour. </a:t>
            </a:r>
            <a:endParaRPr lang="en-US" sz="1200" b="1" dirty="0">
              <a:solidFill>
                <a:srgbClr val="FF0000"/>
              </a:solidFill>
            </a:endParaRPr>
          </a:p>
        </p:txBody>
      </p:sp>
      <p:sp>
        <p:nvSpPr>
          <p:cNvPr id="45" name="Rectangle 44">
            <a:extLst>
              <a:ext uri="{FF2B5EF4-FFF2-40B4-BE49-F238E27FC236}">
                <a16:creationId xmlns:a16="http://schemas.microsoft.com/office/drawing/2014/main" id="{C6B76666-B987-4BD4-A2C8-870D0E438CA2}"/>
              </a:ext>
            </a:extLst>
          </p:cNvPr>
          <p:cNvSpPr/>
          <p:nvPr/>
        </p:nvSpPr>
        <p:spPr>
          <a:xfrm>
            <a:off x="1715512" y="102037"/>
            <a:ext cx="1477392"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Handwashing</a:t>
            </a:r>
            <a:endParaRPr lang="en-US" dirty="0"/>
          </a:p>
        </p:txBody>
      </p:sp>
    </p:spTree>
    <p:extLst>
      <p:ext uri="{BB962C8B-B14F-4D97-AF65-F5344CB8AC3E}">
        <p14:creationId xmlns:p14="http://schemas.microsoft.com/office/powerpoint/2010/main" val="2551308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A1C97E-7682-4A6E-BF4E-9CD09C0341F3}"/>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16" name="Rectangle 15">
            <a:hlinkClick r:id="rId2" action="ppaction://hlinksldjump"/>
            <a:extLst>
              <a:ext uri="{FF2B5EF4-FFF2-40B4-BE49-F238E27FC236}">
                <a16:creationId xmlns:a16="http://schemas.microsoft.com/office/drawing/2014/main" id="{52E2171E-DFE4-476F-B126-28C6BA8715B4}"/>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8" name="Rectangle 17">
            <a:hlinkClick r:id="rId3" action="ppaction://hlinksldjump"/>
            <a:extLst>
              <a:ext uri="{FF2B5EF4-FFF2-40B4-BE49-F238E27FC236}">
                <a16:creationId xmlns:a16="http://schemas.microsoft.com/office/drawing/2014/main" id="{BE19052B-31AD-4A92-B882-147A96FA3650}"/>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9" name="Rectangle 18">
            <a:hlinkClick r:id="rId4" action="ppaction://hlinksldjump"/>
            <a:extLst>
              <a:ext uri="{FF2B5EF4-FFF2-40B4-BE49-F238E27FC236}">
                <a16:creationId xmlns:a16="http://schemas.microsoft.com/office/drawing/2014/main" id="{4E723771-415A-4B7B-857C-DB8237350DD9}"/>
              </a:ext>
            </a:extLst>
          </p:cNvPr>
          <p:cNvSpPr/>
          <p:nvPr/>
        </p:nvSpPr>
        <p:spPr>
          <a:xfrm>
            <a:off x="0" y="3991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0" name="Rectangle 19">
            <a:hlinkClick r:id="rId5" action="ppaction://hlinksldjump"/>
            <a:extLst>
              <a:ext uri="{FF2B5EF4-FFF2-40B4-BE49-F238E27FC236}">
                <a16:creationId xmlns:a16="http://schemas.microsoft.com/office/drawing/2014/main" id="{570C18BF-919B-4BD7-89FD-7D69291E083D}"/>
              </a:ext>
            </a:extLst>
          </p:cNvPr>
          <p:cNvSpPr/>
          <p:nvPr/>
        </p:nvSpPr>
        <p:spPr>
          <a:xfrm>
            <a:off x="0" y="4298333"/>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1" name="Rectangle 20">
            <a:hlinkClick r:id="rId6" action="ppaction://hlinksldjump"/>
            <a:extLst>
              <a:ext uri="{FF2B5EF4-FFF2-40B4-BE49-F238E27FC236}">
                <a16:creationId xmlns:a16="http://schemas.microsoft.com/office/drawing/2014/main" id="{EDF10314-1485-4640-B43E-55B11AD9CEE8}"/>
              </a:ext>
            </a:extLst>
          </p:cNvPr>
          <p:cNvSpPr/>
          <p:nvPr/>
        </p:nvSpPr>
        <p:spPr>
          <a:xfrm>
            <a:off x="0" y="468197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2" name="Rectangle 21">
            <a:hlinkClick r:id="rId7" action="ppaction://hlinksldjump"/>
            <a:extLst>
              <a:ext uri="{FF2B5EF4-FFF2-40B4-BE49-F238E27FC236}">
                <a16:creationId xmlns:a16="http://schemas.microsoft.com/office/drawing/2014/main" id="{81C9D809-7B04-469C-B373-12D62FDFEA41}"/>
              </a:ext>
            </a:extLst>
          </p:cNvPr>
          <p:cNvSpPr/>
          <p:nvPr/>
        </p:nvSpPr>
        <p:spPr>
          <a:xfrm>
            <a:off x="-6" y="498111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3" name="Rectangle 22">
            <a:hlinkClick r:id="rId8" action="ppaction://hlinksldjump"/>
            <a:extLst>
              <a:ext uri="{FF2B5EF4-FFF2-40B4-BE49-F238E27FC236}">
                <a16:creationId xmlns:a16="http://schemas.microsoft.com/office/drawing/2014/main" id="{E59F1395-36E7-4F2A-AF46-B6B881526F32}"/>
              </a:ext>
            </a:extLst>
          </p:cNvPr>
          <p:cNvSpPr/>
          <p:nvPr/>
        </p:nvSpPr>
        <p:spPr>
          <a:xfrm>
            <a:off x="-6" y="529099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4" name="Rectangle 23">
            <a:hlinkClick r:id="rId9" action="ppaction://hlinksldjump"/>
            <a:extLst>
              <a:ext uri="{FF2B5EF4-FFF2-40B4-BE49-F238E27FC236}">
                <a16:creationId xmlns:a16="http://schemas.microsoft.com/office/drawing/2014/main" id="{5F461414-D0AC-4F87-BCEC-ED2761BB8C77}"/>
              </a:ext>
            </a:extLst>
          </p:cNvPr>
          <p:cNvSpPr/>
          <p:nvPr/>
        </p:nvSpPr>
        <p:spPr>
          <a:xfrm>
            <a:off x="0" y="550669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5" name="Rectangle 24">
            <a:hlinkClick r:id="rId10" action="ppaction://hlinksldjump"/>
            <a:extLst>
              <a:ext uri="{FF2B5EF4-FFF2-40B4-BE49-F238E27FC236}">
                <a16:creationId xmlns:a16="http://schemas.microsoft.com/office/drawing/2014/main" id="{869E2E08-9BEA-4FD8-926A-29FB43DF671E}"/>
              </a:ext>
            </a:extLst>
          </p:cNvPr>
          <p:cNvSpPr/>
          <p:nvPr/>
        </p:nvSpPr>
        <p:spPr>
          <a:xfrm>
            <a:off x="-6" y="585213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EFF60B81-80C4-4ADE-8D4C-15E5A72A9F76}"/>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2" action="ppaction://hlinksldjump"/>
            <a:extLst>
              <a:ext uri="{FF2B5EF4-FFF2-40B4-BE49-F238E27FC236}">
                <a16:creationId xmlns:a16="http://schemas.microsoft.com/office/drawing/2014/main" id="{45B51431-BBAE-4880-BF84-FA673532B549}"/>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3" action="ppaction://hlinksldjump"/>
            <a:extLst>
              <a:ext uri="{FF2B5EF4-FFF2-40B4-BE49-F238E27FC236}">
                <a16:creationId xmlns:a16="http://schemas.microsoft.com/office/drawing/2014/main" id="{848DCAD1-8576-485F-A092-24D3470A43EC}"/>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FF33B773-2DD0-427F-A6F4-0B56261346CC}"/>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7F943193-9070-4052-8944-8327AAC9ABB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272A1BE8-7576-42AA-946E-91B37A83A06E}"/>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9" name="Rectangle 28">
            <a:hlinkClick r:id="rId17" action="ppaction://hlinksldjump"/>
            <a:extLst>
              <a:ext uri="{FF2B5EF4-FFF2-40B4-BE49-F238E27FC236}">
                <a16:creationId xmlns:a16="http://schemas.microsoft.com/office/drawing/2014/main" id="{5457A2DF-8372-4B1D-98C1-4AA90503D01D}"/>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30" name="Rectangle 29">
            <a:hlinkClick r:id="rId18" action="ppaction://hlinksldjump"/>
            <a:extLst>
              <a:ext uri="{FF2B5EF4-FFF2-40B4-BE49-F238E27FC236}">
                <a16:creationId xmlns:a16="http://schemas.microsoft.com/office/drawing/2014/main" id="{2DC5882D-1DC6-476C-B7E4-4DE374A55663}"/>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31" name="Rectangle 30">
            <a:hlinkClick r:id="rId19" action="ppaction://hlinksldjump"/>
            <a:extLst>
              <a:ext uri="{FF2B5EF4-FFF2-40B4-BE49-F238E27FC236}">
                <a16:creationId xmlns:a16="http://schemas.microsoft.com/office/drawing/2014/main" id="{78968260-F345-4E1E-9857-F291B74C6E1A}"/>
              </a:ext>
            </a:extLst>
          </p:cNvPr>
          <p:cNvSpPr/>
          <p:nvPr/>
        </p:nvSpPr>
        <p:spPr>
          <a:xfrm>
            <a:off x="119270" y="3278353"/>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34" name="Rectangle 33">
            <a:hlinkClick r:id="rId20" action="ppaction://hlinksldjump"/>
            <a:extLst>
              <a:ext uri="{FF2B5EF4-FFF2-40B4-BE49-F238E27FC236}">
                <a16:creationId xmlns:a16="http://schemas.microsoft.com/office/drawing/2014/main" id="{22A4464E-B802-4315-9AE4-1BB98A5B10FB}"/>
              </a:ext>
            </a:extLst>
          </p:cNvPr>
          <p:cNvSpPr/>
          <p:nvPr/>
        </p:nvSpPr>
        <p:spPr>
          <a:xfrm>
            <a:off x="119270" y="364560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33" name="Rectangle 32">
            <a:hlinkClick r:id="rId21" action="ppaction://hlinksldjump"/>
            <a:extLst>
              <a:ext uri="{FF2B5EF4-FFF2-40B4-BE49-F238E27FC236}">
                <a16:creationId xmlns:a16="http://schemas.microsoft.com/office/drawing/2014/main" id="{7F5B7843-F881-4816-B4BA-2AE73AB068E5}"/>
              </a:ext>
            </a:extLst>
          </p:cNvPr>
          <p:cNvSpPr/>
          <p:nvPr/>
        </p:nvSpPr>
        <p:spPr>
          <a:xfrm>
            <a:off x="0" y="626836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Rectangle 34">
            <a:hlinkClick r:id="rId20" action="ppaction://hlinksldjump"/>
            <a:extLst>
              <a:ext uri="{FF2B5EF4-FFF2-40B4-BE49-F238E27FC236}">
                <a16:creationId xmlns:a16="http://schemas.microsoft.com/office/drawing/2014/main" id="{0F23AC2B-BCCE-433F-A35B-5B11457BEF63}"/>
              </a:ext>
            </a:extLst>
          </p:cNvPr>
          <p:cNvSpPr/>
          <p:nvPr/>
        </p:nvSpPr>
        <p:spPr>
          <a:xfrm>
            <a:off x="119270" y="3815262"/>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Handwashing</a:t>
            </a:r>
            <a:endParaRPr lang="en-US" sz="900" dirty="0">
              <a:solidFill>
                <a:schemeClr val="tx1"/>
              </a:solidFill>
            </a:endParaRPr>
          </a:p>
        </p:txBody>
      </p:sp>
      <p:sp>
        <p:nvSpPr>
          <p:cNvPr id="36" name="Rectangle 35">
            <a:hlinkClick r:id="rId22" action="ppaction://hlinksldjump"/>
            <a:extLst>
              <a:ext uri="{FF2B5EF4-FFF2-40B4-BE49-F238E27FC236}">
                <a16:creationId xmlns:a16="http://schemas.microsoft.com/office/drawing/2014/main" id="{15FF77E3-DECD-4FDE-A38F-89F6A2969F92}"/>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2" name="Rectangle 31">
            <a:extLst>
              <a:ext uri="{FF2B5EF4-FFF2-40B4-BE49-F238E27FC236}">
                <a16:creationId xmlns:a16="http://schemas.microsoft.com/office/drawing/2014/main" id="{D9D9E787-1700-4065-A5DC-80327E2C9E20}"/>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37" name="Action Button: Go Back or Previous 36">
            <a:hlinkClick r:id="" action="ppaction://hlinkshowjump?jump=previousslide" highlightClick="1"/>
            <a:extLst>
              <a:ext uri="{FF2B5EF4-FFF2-40B4-BE49-F238E27FC236}">
                <a16:creationId xmlns:a16="http://schemas.microsoft.com/office/drawing/2014/main" id="{CBA8F2F1-66CD-49CB-ADC7-2BCA947F36D3}"/>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to Beginning 37">
            <a:hlinkClick r:id="rId23" action="ppaction://hlinksldjump" highlightClick="1"/>
            <a:extLst>
              <a:ext uri="{FF2B5EF4-FFF2-40B4-BE49-F238E27FC236}">
                <a16:creationId xmlns:a16="http://schemas.microsoft.com/office/drawing/2014/main" id="{AB6DFFD3-BDC5-42F4-BF4B-97AAA2331308}"/>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Forward or Next 38">
            <a:hlinkClick r:id="" action="ppaction://hlinkshowjump?jump=nextslide" highlightClick="1"/>
            <a:extLst>
              <a:ext uri="{FF2B5EF4-FFF2-40B4-BE49-F238E27FC236}">
                <a16:creationId xmlns:a16="http://schemas.microsoft.com/office/drawing/2014/main" id="{558DC63B-295B-41B3-B308-602D2BA1D439}"/>
              </a:ext>
            </a:extLst>
          </p:cNvPr>
          <p:cNvSpPr/>
          <p:nvPr/>
        </p:nvSpPr>
        <p:spPr>
          <a:xfrm>
            <a:off x="10924248" y="-1"/>
            <a:ext cx="291313" cy="291313"/>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Go to End 39">
            <a:hlinkClick r:id="rId24" action="ppaction://hlinksldjump" highlightClick="1"/>
            <a:extLst>
              <a:ext uri="{FF2B5EF4-FFF2-40B4-BE49-F238E27FC236}">
                <a16:creationId xmlns:a16="http://schemas.microsoft.com/office/drawing/2014/main" id="{CECBCE69-99A0-484C-8412-4277D1B192E4}"/>
              </a:ext>
            </a:extLst>
          </p:cNvPr>
          <p:cNvSpPr/>
          <p:nvPr/>
        </p:nvSpPr>
        <p:spPr>
          <a:xfrm>
            <a:off x="11212110" y="0"/>
            <a:ext cx="343318" cy="291312"/>
          </a:xfrm>
          <a:prstGeom prst="actionButtonE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B5E2915-03C0-4642-A229-5E40DAE606C6}"/>
              </a:ext>
            </a:extLst>
          </p:cNvPr>
          <p:cNvSpPr txBox="1"/>
          <p:nvPr/>
        </p:nvSpPr>
        <p:spPr>
          <a:xfrm>
            <a:off x="1768866" y="6268362"/>
            <a:ext cx="9804850" cy="276999"/>
          </a:xfrm>
          <a:prstGeom prst="rect">
            <a:avLst/>
          </a:prstGeom>
          <a:noFill/>
        </p:spPr>
        <p:txBody>
          <a:bodyPr wrap="square" rtlCol="0">
            <a:spAutoFit/>
          </a:bodyPr>
          <a:lstStyle/>
          <a:p>
            <a:r>
              <a:rPr lang="en-GB" sz="1200" dirty="0"/>
              <a:t>Reference: </a:t>
            </a:r>
            <a:r>
              <a:rPr lang="en-GB" sz="1200" dirty="0">
                <a:hlinkClick r:id="rId25"/>
              </a:rPr>
              <a:t>Oxfam – Handwashing stations Technical Briefing Note</a:t>
            </a:r>
            <a:endParaRPr lang="en-US" sz="1200" dirty="0"/>
          </a:p>
        </p:txBody>
      </p:sp>
      <p:pic>
        <p:nvPicPr>
          <p:cNvPr id="42" name="Picture 41">
            <a:extLst>
              <a:ext uri="{FF2B5EF4-FFF2-40B4-BE49-F238E27FC236}">
                <a16:creationId xmlns:a16="http://schemas.microsoft.com/office/drawing/2014/main" id="{B54AF7F7-8215-4069-A1CF-667FEDD1F68A}"/>
              </a:ext>
            </a:extLst>
          </p:cNvPr>
          <p:cNvPicPr>
            <a:picLocks noChangeAspect="1"/>
          </p:cNvPicPr>
          <p:nvPr/>
        </p:nvPicPr>
        <p:blipFill>
          <a:blip r:embed="rId26"/>
          <a:stretch>
            <a:fillRect/>
          </a:stretch>
        </p:blipFill>
        <p:spPr>
          <a:xfrm>
            <a:off x="6553200" y="560947"/>
            <a:ext cx="3894118" cy="2544224"/>
          </a:xfrm>
          <a:prstGeom prst="rect">
            <a:avLst/>
          </a:prstGeom>
        </p:spPr>
      </p:pic>
      <p:pic>
        <p:nvPicPr>
          <p:cNvPr id="43" name="Picture 42">
            <a:extLst>
              <a:ext uri="{FF2B5EF4-FFF2-40B4-BE49-F238E27FC236}">
                <a16:creationId xmlns:a16="http://schemas.microsoft.com/office/drawing/2014/main" id="{CB7C26FD-5D68-4E75-9497-2189297B8B45}"/>
              </a:ext>
            </a:extLst>
          </p:cNvPr>
          <p:cNvPicPr>
            <a:picLocks noChangeAspect="1"/>
          </p:cNvPicPr>
          <p:nvPr/>
        </p:nvPicPr>
        <p:blipFill>
          <a:blip r:embed="rId27"/>
          <a:stretch>
            <a:fillRect/>
          </a:stretch>
        </p:blipFill>
        <p:spPr>
          <a:xfrm>
            <a:off x="2044861" y="3520064"/>
            <a:ext cx="4051139" cy="1770927"/>
          </a:xfrm>
          <a:prstGeom prst="rect">
            <a:avLst/>
          </a:prstGeom>
        </p:spPr>
      </p:pic>
      <p:pic>
        <p:nvPicPr>
          <p:cNvPr id="44" name="Picture 43">
            <a:extLst>
              <a:ext uri="{FF2B5EF4-FFF2-40B4-BE49-F238E27FC236}">
                <a16:creationId xmlns:a16="http://schemas.microsoft.com/office/drawing/2014/main" id="{74B3C47A-D36B-4DAE-B599-B3F5BC41DFF3}"/>
              </a:ext>
            </a:extLst>
          </p:cNvPr>
          <p:cNvPicPr>
            <a:picLocks noChangeAspect="1"/>
          </p:cNvPicPr>
          <p:nvPr/>
        </p:nvPicPr>
        <p:blipFill>
          <a:blip r:embed="rId28"/>
          <a:stretch>
            <a:fillRect/>
          </a:stretch>
        </p:blipFill>
        <p:spPr>
          <a:xfrm>
            <a:off x="7311217" y="3412807"/>
            <a:ext cx="3136101" cy="2389116"/>
          </a:xfrm>
          <a:prstGeom prst="rect">
            <a:avLst/>
          </a:prstGeom>
        </p:spPr>
      </p:pic>
      <p:sp>
        <p:nvSpPr>
          <p:cNvPr id="45" name="Rectangle 44">
            <a:extLst>
              <a:ext uri="{FF2B5EF4-FFF2-40B4-BE49-F238E27FC236}">
                <a16:creationId xmlns:a16="http://schemas.microsoft.com/office/drawing/2014/main" id="{FDFC6511-386C-4FEF-8C14-DF24D51F14CE}"/>
              </a:ext>
            </a:extLst>
          </p:cNvPr>
          <p:cNvSpPr/>
          <p:nvPr/>
        </p:nvSpPr>
        <p:spPr>
          <a:xfrm>
            <a:off x="1970280" y="953709"/>
            <a:ext cx="2766558" cy="1292662"/>
          </a:xfrm>
          <a:prstGeom prst="rect">
            <a:avLst/>
          </a:prstGeom>
        </p:spPr>
        <p:txBody>
          <a:bodyPr wrap="square">
            <a:spAutoFit/>
          </a:bodyPr>
          <a:lstStyle/>
          <a:p>
            <a:r>
              <a:rPr lang="en-GB" sz="1200" dirty="0">
                <a:solidFill>
                  <a:srgbClr val="000000"/>
                </a:solidFill>
                <a:latin typeface="Arial" panose="020B0604020202020204" pitchFamily="34" charset="0"/>
              </a:rPr>
              <a:t> </a:t>
            </a:r>
            <a:r>
              <a:rPr lang="en-GB" sz="1200" b="1" dirty="0">
                <a:solidFill>
                  <a:srgbClr val="000000"/>
                </a:solidFill>
                <a:latin typeface="Arial" panose="020B0604020202020204" pitchFamily="34" charset="0"/>
              </a:rPr>
              <a:t>Completed Products</a:t>
            </a:r>
          </a:p>
          <a:p>
            <a:endParaRPr lang="en-US" dirty="0"/>
          </a:p>
          <a:p>
            <a:r>
              <a:rPr lang="en-US" sz="1200" dirty="0"/>
              <a:t>1. Oxfam Handwashing Station </a:t>
            </a:r>
          </a:p>
          <a:p>
            <a:r>
              <a:rPr lang="en-GB" sz="1200" dirty="0"/>
              <a:t>2. Oxfam Handy Wash Tap </a:t>
            </a:r>
          </a:p>
          <a:p>
            <a:r>
              <a:rPr lang="en-GB" sz="1200" dirty="0"/>
              <a:t>3. </a:t>
            </a:r>
            <a:r>
              <a:rPr lang="en-GB" sz="1200" dirty="0" err="1"/>
              <a:t>Jengu</a:t>
            </a:r>
            <a:r>
              <a:rPr lang="en-GB" sz="1200" dirty="0"/>
              <a:t> (by ARUP, BRC, and LSHTM) </a:t>
            </a:r>
          </a:p>
          <a:p>
            <a:endParaRPr lang="en-GB"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100212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A1C97E-7682-4A6E-BF4E-9CD09C0341F3}"/>
              </a:ext>
            </a:extLst>
          </p:cNvPr>
          <p:cNvSpPr/>
          <p:nvPr/>
        </p:nvSpPr>
        <p:spPr>
          <a:xfrm>
            <a:off x="0" y="2387769"/>
            <a:ext cx="1127760" cy="396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Latrine superstructure</a:t>
            </a:r>
            <a:endParaRPr lang="en-US" sz="1200" dirty="0">
              <a:solidFill>
                <a:schemeClr val="tx1"/>
              </a:solidFill>
            </a:endParaRPr>
          </a:p>
        </p:txBody>
      </p:sp>
      <p:sp>
        <p:nvSpPr>
          <p:cNvPr id="16" name="Rectangle 15">
            <a:hlinkClick r:id="rId2" action="ppaction://hlinksldjump"/>
            <a:extLst>
              <a:ext uri="{FF2B5EF4-FFF2-40B4-BE49-F238E27FC236}">
                <a16:creationId xmlns:a16="http://schemas.microsoft.com/office/drawing/2014/main" id="{52E2171E-DFE4-476F-B126-28C6BA8715B4}"/>
              </a:ext>
            </a:extLst>
          </p:cNvPr>
          <p:cNvSpPr/>
          <p:nvPr/>
        </p:nvSpPr>
        <p:spPr>
          <a:xfrm>
            <a:off x="0" y="1627978"/>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8" name="Rectangle 17">
            <a:hlinkClick r:id="rId3" action="ppaction://hlinksldjump"/>
            <a:extLst>
              <a:ext uri="{FF2B5EF4-FFF2-40B4-BE49-F238E27FC236}">
                <a16:creationId xmlns:a16="http://schemas.microsoft.com/office/drawing/2014/main" id="{BE19052B-31AD-4A92-B882-147A96FA3650}"/>
              </a:ext>
            </a:extLst>
          </p:cNvPr>
          <p:cNvSpPr/>
          <p:nvPr/>
        </p:nvSpPr>
        <p:spPr>
          <a:xfrm>
            <a:off x="0" y="1973415"/>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9" name="Rectangle 18">
            <a:hlinkClick r:id="rId4" action="ppaction://hlinksldjump"/>
            <a:extLst>
              <a:ext uri="{FF2B5EF4-FFF2-40B4-BE49-F238E27FC236}">
                <a16:creationId xmlns:a16="http://schemas.microsoft.com/office/drawing/2014/main" id="{4E723771-415A-4B7B-857C-DB8237350DD9}"/>
              </a:ext>
            </a:extLst>
          </p:cNvPr>
          <p:cNvSpPr/>
          <p:nvPr/>
        </p:nvSpPr>
        <p:spPr>
          <a:xfrm>
            <a:off x="0" y="3991949"/>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20" name="Rectangle 19">
            <a:hlinkClick r:id="rId5" action="ppaction://hlinksldjump"/>
            <a:extLst>
              <a:ext uri="{FF2B5EF4-FFF2-40B4-BE49-F238E27FC236}">
                <a16:creationId xmlns:a16="http://schemas.microsoft.com/office/drawing/2014/main" id="{570C18BF-919B-4BD7-89FD-7D69291E083D}"/>
              </a:ext>
            </a:extLst>
          </p:cNvPr>
          <p:cNvSpPr/>
          <p:nvPr/>
        </p:nvSpPr>
        <p:spPr>
          <a:xfrm>
            <a:off x="0" y="4298333"/>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1" name="Rectangle 20">
            <a:hlinkClick r:id="rId6" action="ppaction://hlinksldjump"/>
            <a:extLst>
              <a:ext uri="{FF2B5EF4-FFF2-40B4-BE49-F238E27FC236}">
                <a16:creationId xmlns:a16="http://schemas.microsoft.com/office/drawing/2014/main" id="{EDF10314-1485-4640-B43E-55B11AD9CEE8}"/>
              </a:ext>
            </a:extLst>
          </p:cNvPr>
          <p:cNvSpPr/>
          <p:nvPr/>
        </p:nvSpPr>
        <p:spPr>
          <a:xfrm>
            <a:off x="0" y="468197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2" name="Rectangle 21">
            <a:hlinkClick r:id="rId7" action="ppaction://hlinksldjump"/>
            <a:extLst>
              <a:ext uri="{FF2B5EF4-FFF2-40B4-BE49-F238E27FC236}">
                <a16:creationId xmlns:a16="http://schemas.microsoft.com/office/drawing/2014/main" id="{81C9D809-7B04-469C-B373-12D62FDFEA41}"/>
              </a:ext>
            </a:extLst>
          </p:cNvPr>
          <p:cNvSpPr/>
          <p:nvPr/>
        </p:nvSpPr>
        <p:spPr>
          <a:xfrm>
            <a:off x="-6" y="4981114"/>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3" name="Rectangle 22">
            <a:hlinkClick r:id="rId8" action="ppaction://hlinksldjump"/>
            <a:extLst>
              <a:ext uri="{FF2B5EF4-FFF2-40B4-BE49-F238E27FC236}">
                <a16:creationId xmlns:a16="http://schemas.microsoft.com/office/drawing/2014/main" id="{E59F1395-36E7-4F2A-AF46-B6B881526F32}"/>
              </a:ext>
            </a:extLst>
          </p:cNvPr>
          <p:cNvSpPr/>
          <p:nvPr/>
        </p:nvSpPr>
        <p:spPr>
          <a:xfrm>
            <a:off x="-6" y="529099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4" name="Rectangle 23">
            <a:hlinkClick r:id="rId9" action="ppaction://hlinksldjump"/>
            <a:extLst>
              <a:ext uri="{FF2B5EF4-FFF2-40B4-BE49-F238E27FC236}">
                <a16:creationId xmlns:a16="http://schemas.microsoft.com/office/drawing/2014/main" id="{5F461414-D0AC-4F87-BCEC-ED2761BB8C77}"/>
              </a:ext>
            </a:extLst>
          </p:cNvPr>
          <p:cNvSpPr/>
          <p:nvPr/>
        </p:nvSpPr>
        <p:spPr>
          <a:xfrm>
            <a:off x="0" y="550669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5" name="Rectangle 24">
            <a:hlinkClick r:id="rId10" action="ppaction://hlinksldjump"/>
            <a:extLst>
              <a:ext uri="{FF2B5EF4-FFF2-40B4-BE49-F238E27FC236}">
                <a16:creationId xmlns:a16="http://schemas.microsoft.com/office/drawing/2014/main" id="{869E2E08-9BEA-4FD8-926A-29FB43DF671E}"/>
              </a:ext>
            </a:extLst>
          </p:cNvPr>
          <p:cNvSpPr/>
          <p:nvPr/>
        </p:nvSpPr>
        <p:spPr>
          <a:xfrm>
            <a:off x="-6" y="585213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EFF60B81-80C4-4ADE-8D4C-15E5A72A9F76}"/>
              </a:ext>
            </a:extLst>
          </p:cNvPr>
          <p:cNvSpPr/>
          <p:nvPr/>
        </p:nvSpPr>
        <p:spPr>
          <a:xfrm>
            <a:off x="-2" y="97813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2" action="ppaction://hlinksldjump"/>
            <a:extLst>
              <a:ext uri="{FF2B5EF4-FFF2-40B4-BE49-F238E27FC236}">
                <a16:creationId xmlns:a16="http://schemas.microsoft.com/office/drawing/2014/main" id="{45B51431-BBAE-4880-BF84-FA673532B549}"/>
              </a:ext>
            </a:extLst>
          </p:cNvPr>
          <p:cNvSpPr/>
          <p:nvPr/>
        </p:nvSpPr>
        <p:spPr>
          <a:xfrm>
            <a:off x="0" y="341705"/>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5" name="Rectangle 14">
            <a:hlinkClick r:id="rId13" action="ppaction://hlinksldjump"/>
            <a:extLst>
              <a:ext uri="{FF2B5EF4-FFF2-40B4-BE49-F238E27FC236}">
                <a16:creationId xmlns:a16="http://schemas.microsoft.com/office/drawing/2014/main" id="{848DCAD1-8576-485F-A092-24D3470A43EC}"/>
              </a:ext>
            </a:extLst>
          </p:cNvPr>
          <p:cNvSpPr/>
          <p:nvPr/>
        </p:nvSpPr>
        <p:spPr>
          <a:xfrm>
            <a:off x="-1" y="67555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FF33B773-2DD0-427F-A6F4-0B56261346CC}"/>
              </a:ext>
            </a:extLst>
          </p:cNvPr>
          <p:cNvSpPr/>
          <p:nvPr/>
        </p:nvSpPr>
        <p:spPr>
          <a:xfrm>
            <a:off x="-3" y="135258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7F943193-9070-4052-8944-8327AAC9ABB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272A1BE8-7576-42AA-946E-91B37A83A06E}"/>
              </a:ext>
            </a:extLst>
          </p:cNvPr>
          <p:cNvSpPr/>
          <p:nvPr/>
        </p:nvSpPr>
        <p:spPr>
          <a:xfrm>
            <a:off x="119270" y="278399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9" name="Rectangle 28">
            <a:hlinkClick r:id="rId17" action="ppaction://hlinksldjump"/>
            <a:extLst>
              <a:ext uri="{FF2B5EF4-FFF2-40B4-BE49-F238E27FC236}">
                <a16:creationId xmlns:a16="http://schemas.microsoft.com/office/drawing/2014/main" id="{5457A2DF-8372-4B1D-98C1-4AA90503D01D}"/>
              </a:ext>
            </a:extLst>
          </p:cNvPr>
          <p:cNvSpPr/>
          <p:nvPr/>
        </p:nvSpPr>
        <p:spPr>
          <a:xfrm>
            <a:off x="119270" y="2951977"/>
            <a:ext cx="1008490" cy="15393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Wind proofing</a:t>
            </a:r>
            <a:endParaRPr lang="en-US" sz="900" dirty="0"/>
          </a:p>
        </p:txBody>
      </p:sp>
      <p:sp>
        <p:nvSpPr>
          <p:cNvPr id="30" name="Rectangle 29">
            <a:hlinkClick r:id="rId18" action="ppaction://hlinksldjump"/>
            <a:extLst>
              <a:ext uri="{FF2B5EF4-FFF2-40B4-BE49-F238E27FC236}">
                <a16:creationId xmlns:a16="http://schemas.microsoft.com/office/drawing/2014/main" id="{2DC5882D-1DC6-476C-B7E4-4DE374A55663}"/>
              </a:ext>
            </a:extLst>
          </p:cNvPr>
          <p:cNvSpPr/>
          <p:nvPr/>
        </p:nvSpPr>
        <p:spPr>
          <a:xfrm>
            <a:off x="119270" y="3105171"/>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Environment</a:t>
            </a:r>
            <a:endParaRPr lang="en-US" sz="900" dirty="0"/>
          </a:p>
        </p:txBody>
      </p:sp>
      <p:sp>
        <p:nvSpPr>
          <p:cNvPr id="31" name="Rectangle 30">
            <a:hlinkClick r:id="rId19" action="ppaction://hlinksldjump"/>
            <a:extLst>
              <a:ext uri="{FF2B5EF4-FFF2-40B4-BE49-F238E27FC236}">
                <a16:creationId xmlns:a16="http://schemas.microsoft.com/office/drawing/2014/main" id="{78968260-F345-4E1E-9857-F291B74C6E1A}"/>
              </a:ext>
            </a:extLst>
          </p:cNvPr>
          <p:cNvSpPr/>
          <p:nvPr/>
        </p:nvSpPr>
        <p:spPr>
          <a:xfrm>
            <a:off x="119270" y="3278353"/>
            <a:ext cx="1008490" cy="184663"/>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Privacy screen</a:t>
            </a:r>
            <a:endParaRPr lang="en-US" sz="900" dirty="0"/>
          </a:p>
        </p:txBody>
      </p:sp>
      <p:sp>
        <p:nvSpPr>
          <p:cNvPr id="34" name="Rectangle 33">
            <a:hlinkClick r:id="rId20" action="ppaction://hlinksldjump"/>
            <a:extLst>
              <a:ext uri="{FF2B5EF4-FFF2-40B4-BE49-F238E27FC236}">
                <a16:creationId xmlns:a16="http://schemas.microsoft.com/office/drawing/2014/main" id="{22A4464E-B802-4315-9AE4-1BB98A5B10FB}"/>
              </a:ext>
            </a:extLst>
          </p:cNvPr>
          <p:cNvSpPr/>
          <p:nvPr/>
        </p:nvSpPr>
        <p:spPr>
          <a:xfrm>
            <a:off x="119270" y="3645600"/>
            <a:ext cx="1008490" cy="172276"/>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Lock</a:t>
            </a:r>
            <a:endParaRPr lang="en-US" sz="900" dirty="0"/>
          </a:p>
        </p:txBody>
      </p:sp>
      <p:sp>
        <p:nvSpPr>
          <p:cNvPr id="33" name="Rectangle 32">
            <a:hlinkClick r:id="rId21" action="ppaction://hlinksldjump"/>
            <a:extLst>
              <a:ext uri="{FF2B5EF4-FFF2-40B4-BE49-F238E27FC236}">
                <a16:creationId xmlns:a16="http://schemas.microsoft.com/office/drawing/2014/main" id="{7F5B7843-F881-4816-B4BA-2AE73AB068E5}"/>
              </a:ext>
            </a:extLst>
          </p:cNvPr>
          <p:cNvSpPr/>
          <p:nvPr/>
        </p:nvSpPr>
        <p:spPr>
          <a:xfrm>
            <a:off x="0" y="626836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35" name="Rectangle 34">
            <a:hlinkClick r:id="rId20" action="ppaction://hlinksldjump"/>
            <a:extLst>
              <a:ext uri="{FF2B5EF4-FFF2-40B4-BE49-F238E27FC236}">
                <a16:creationId xmlns:a16="http://schemas.microsoft.com/office/drawing/2014/main" id="{0F23AC2B-BCCE-433F-A35B-5B11457BEF63}"/>
              </a:ext>
            </a:extLst>
          </p:cNvPr>
          <p:cNvSpPr/>
          <p:nvPr/>
        </p:nvSpPr>
        <p:spPr>
          <a:xfrm>
            <a:off x="119270" y="3815262"/>
            <a:ext cx="1008490" cy="1722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Handwashing</a:t>
            </a:r>
            <a:endParaRPr lang="en-US" sz="900" dirty="0">
              <a:solidFill>
                <a:schemeClr val="tx1"/>
              </a:solidFill>
            </a:endParaRPr>
          </a:p>
        </p:txBody>
      </p:sp>
      <p:sp>
        <p:nvSpPr>
          <p:cNvPr id="36" name="Rectangle 35">
            <a:hlinkClick r:id="rId22" action="ppaction://hlinksldjump"/>
            <a:extLst>
              <a:ext uri="{FF2B5EF4-FFF2-40B4-BE49-F238E27FC236}">
                <a16:creationId xmlns:a16="http://schemas.microsoft.com/office/drawing/2014/main" id="{15FF77E3-DECD-4FDE-A38F-89F6A2969F92}"/>
              </a:ext>
            </a:extLst>
          </p:cNvPr>
          <p:cNvSpPr/>
          <p:nvPr/>
        </p:nvSpPr>
        <p:spPr>
          <a:xfrm>
            <a:off x="119270" y="3451923"/>
            <a:ext cx="1008490" cy="195022"/>
          </a:xfrm>
          <a:prstGeom prst="rect">
            <a:avLst/>
          </a:prstGeom>
          <a:solidFill>
            <a:srgbClr val="00D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Signage</a:t>
            </a:r>
            <a:endParaRPr lang="en-US" sz="900" dirty="0"/>
          </a:p>
        </p:txBody>
      </p:sp>
      <p:sp>
        <p:nvSpPr>
          <p:cNvPr id="32" name="Rectangle 31">
            <a:extLst>
              <a:ext uri="{FF2B5EF4-FFF2-40B4-BE49-F238E27FC236}">
                <a16:creationId xmlns:a16="http://schemas.microsoft.com/office/drawing/2014/main" id="{4B615339-B5D5-4D87-A774-51D1ADFABBC6}"/>
              </a:ext>
            </a:extLst>
          </p:cNvPr>
          <p:cNvSpPr/>
          <p:nvPr/>
        </p:nvSpPr>
        <p:spPr>
          <a:xfrm>
            <a:off x="10268793" y="0"/>
            <a:ext cx="655455" cy="291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37" name="Action Button: Go Back or Previous 36">
            <a:hlinkClick r:id="" action="ppaction://hlinkshowjump?jump=previousslide" highlightClick="1"/>
            <a:extLst>
              <a:ext uri="{FF2B5EF4-FFF2-40B4-BE49-F238E27FC236}">
                <a16:creationId xmlns:a16="http://schemas.microsoft.com/office/drawing/2014/main" id="{27296779-6697-428B-904F-E36613256602}"/>
              </a:ext>
            </a:extLst>
          </p:cNvPr>
          <p:cNvSpPr/>
          <p:nvPr/>
        </p:nvSpPr>
        <p:spPr>
          <a:xfrm>
            <a:off x="9904651" y="3568"/>
            <a:ext cx="372234" cy="291313"/>
          </a:xfrm>
          <a:prstGeom prst="actionButtonBackPrevio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to Beginning 37">
            <a:hlinkClick r:id="rId23" action="ppaction://hlinksldjump" highlightClick="1"/>
            <a:extLst>
              <a:ext uri="{FF2B5EF4-FFF2-40B4-BE49-F238E27FC236}">
                <a16:creationId xmlns:a16="http://schemas.microsoft.com/office/drawing/2014/main" id="{ED1C8A89-9024-4EFB-9BEE-D176844E0706}"/>
              </a:ext>
            </a:extLst>
          </p:cNvPr>
          <p:cNvSpPr/>
          <p:nvPr/>
        </p:nvSpPr>
        <p:spPr>
          <a:xfrm>
            <a:off x="9491035" y="0"/>
            <a:ext cx="413616" cy="291313"/>
          </a:xfrm>
          <a:prstGeom prst="actionButtonBeginning">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382050F-BDC4-4EAB-977E-1FEB658D5F99}"/>
              </a:ext>
            </a:extLst>
          </p:cNvPr>
          <p:cNvSpPr txBox="1"/>
          <p:nvPr/>
        </p:nvSpPr>
        <p:spPr>
          <a:xfrm>
            <a:off x="1768866" y="6268362"/>
            <a:ext cx="9804850" cy="276999"/>
          </a:xfrm>
          <a:prstGeom prst="rect">
            <a:avLst/>
          </a:prstGeom>
          <a:noFill/>
        </p:spPr>
        <p:txBody>
          <a:bodyPr wrap="square" rtlCol="0">
            <a:spAutoFit/>
          </a:bodyPr>
          <a:lstStyle/>
          <a:p>
            <a:r>
              <a:rPr lang="en-GB" sz="1200" dirty="0"/>
              <a:t>Reference: </a:t>
            </a:r>
            <a:r>
              <a:rPr lang="en-GB" sz="1200" dirty="0">
                <a:hlinkClick r:id="rId24"/>
              </a:rPr>
              <a:t>Oxfam – Handwashing stations Technical Briefing Note</a:t>
            </a:r>
            <a:endParaRPr lang="en-US" sz="1200" dirty="0"/>
          </a:p>
        </p:txBody>
      </p:sp>
      <p:pic>
        <p:nvPicPr>
          <p:cNvPr id="40" name="Picture 39">
            <a:extLst>
              <a:ext uri="{FF2B5EF4-FFF2-40B4-BE49-F238E27FC236}">
                <a16:creationId xmlns:a16="http://schemas.microsoft.com/office/drawing/2014/main" id="{F13AE488-078C-4C4A-9D6D-129CB4BC56B6}"/>
              </a:ext>
            </a:extLst>
          </p:cNvPr>
          <p:cNvPicPr>
            <a:picLocks noChangeAspect="1"/>
          </p:cNvPicPr>
          <p:nvPr/>
        </p:nvPicPr>
        <p:blipFill>
          <a:blip r:embed="rId25"/>
          <a:stretch>
            <a:fillRect/>
          </a:stretch>
        </p:blipFill>
        <p:spPr>
          <a:xfrm>
            <a:off x="4248931" y="526945"/>
            <a:ext cx="2569580" cy="2320724"/>
          </a:xfrm>
          <a:prstGeom prst="rect">
            <a:avLst/>
          </a:prstGeom>
        </p:spPr>
      </p:pic>
      <p:pic>
        <p:nvPicPr>
          <p:cNvPr id="41" name="Picture 40">
            <a:extLst>
              <a:ext uri="{FF2B5EF4-FFF2-40B4-BE49-F238E27FC236}">
                <a16:creationId xmlns:a16="http://schemas.microsoft.com/office/drawing/2014/main" id="{C0FADB12-27E9-4661-88BE-87B79DBD32EC}"/>
              </a:ext>
            </a:extLst>
          </p:cNvPr>
          <p:cNvPicPr>
            <a:picLocks noChangeAspect="1"/>
          </p:cNvPicPr>
          <p:nvPr/>
        </p:nvPicPr>
        <p:blipFill>
          <a:blip r:embed="rId26"/>
          <a:stretch>
            <a:fillRect/>
          </a:stretch>
        </p:blipFill>
        <p:spPr>
          <a:xfrm>
            <a:off x="1995021" y="1682356"/>
            <a:ext cx="1203767" cy="1111170"/>
          </a:xfrm>
          <a:prstGeom prst="rect">
            <a:avLst/>
          </a:prstGeom>
        </p:spPr>
      </p:pic>
      <p:pic>
        <p:nvPicPr>
          <p:cNvPr id="42" name="Picture 41">
            <a:extLst>
              <a:ext uri="{FF2B5EF4-FFF2-40B4-BE49-F238E27FC236}">
                <a16:creationId xmlns:a16="http://schemas.microsoft.com/office/drawing/2014/main" id="{083A1115-8A7E-406C-900E-030E6C7D17A2}"/>
              </a:ext>
            </a:extLst>
          </p:cNvPr>
          <p:cNvPicPr>
            <a:picLocks noChangeAspect="1"/>
          </p:cNvPicPr>
          <p:nvPr/>
        </p:nvPicPr>
        <p:blipFill>
          <a:blip r:embed="rId27"/>
          <a:stretch>
            <a:fillRect/>
          </a:stretch>
        </p:blipFill>
        <p:spPr>
          <a:xfrm>
            <a:off x="3318187" y="4252988"/>
            <a:ext cx="1574157" cy="1556795"/>
          </a:xfrm>
          <a:prstGeom prst="rect">
            <a:avLst/>
          </a:prstGeom>
        </p:spPr>
      </p:pic>
      <p:pic>
        <p:nvPicPr>
          <p:cNvPr id="43" name="Picture 42">
            <a:extLst>
              <a:ext uri="{FF2B5EF4-FFF2-40B4-BE49-F238E27FC236}">
                <a16:creationId xmlns:a16="http://schemas.microsoft.com/office/drawing/2014/main" id="{DB1BFC3D-2232-47EB-AD47-FA203A1045C8}"/>
              </a:ext>
            </a:extLst>
          </p:cNvPr>
          <p:cNvPicPr>
            <a:picLocks noChangeAspect="1"/>
          </p:cNvPicPr>
          <p:nvPr/>
        </p:nvPicPr>
        <p:blipFill>
          <a:blip r:embed="rId28"/>
          <a:stretch>
            <a:fillRect/>
          </a:stretch>
        </p:blipFill>
        <p:spPr>
          <a:xfrm>
            <a:off x="5027686" y="3581333"/>
            <a:ext cx="1643605" cy="1579944"/>
          </a:xfrm>
          <a:prstGeom prst="rect">
            <a:avLst/>
          </a:prstGeom>
        </p:spPr>
      </p:pic>
      <p:pic>
        <p:nvPicPr>
          <p:cNvPr id="44" name="Picture 43">
            <a:extLst>
              <a:ext uri="{FF2B5EF4-FFF2-40B4-BE49-F238E27FC236}">
                <a16:creationId xmlns:a16="http://schemas.microsoft.com/office/drawing/2014/main" id="{6B723E5D-9947-4A8C-8BB9-AE15B8D71C02}"/>
              </a:ext>
            </a:extLst>
          </p:cNvPr>
          <p:cNvPicPr>
            <a:picLocks noChangeAspect="1"/>
          </p:cNvPicPr>
          <p:nvPr/>
        </p:nvPicPr>
        <p:blipFill>
          <a:blip r:embed="rId29"/>
          <a:stretch>
            <a:fillRect/>
          </a:stretch>
        </p:blipFill>
        <p:spPr>
          <a:xfrm>
            <a:off x="6958707" y="4536911"/>
            <a:ext cx="1365813" cy="1568370"/>
          </a:xfrm>
          <a:prstGeom prst="rect">
            <a:avLst/>
          </a:prstGeom>
        </p:spPr>
      </p:pic>
      <p:pic>
        <p:nvPicPr>
          <p:cNvPr id="45" name="Picture 44">
            <a:extLst>
              <a:ext uri="{FF2B5EF4-FFF2-40B4-BE49-F238E27FC236}">
                <a16:creationId xmlns:a16="http://schemas.microsoft.com/office/drawing/2014/main" id="{4995A7E2-9FD8-4FC9-AD97-8B39953E8A35}"/>
              </a:ext>
            </a:extLst>
          </p:cNvPr>
          <p:cNvPicPr>
            <a:picLocks noChangeAspect="1"/>
          </p:cNvPicPr>
          <p:nvPr/>
        </p:nvPicPr>
        <p:blipFill>
          <a:blip r:embed="rId30"/>
          <a:stretch>
            <a:fillRect/>
          </a:stretch>
        </p:blipFill>
        <p:spPr>
          <a:xfrm>
            <a:off x="8737654" y="3549434"/>
            <a:ext cx="1458410" cy="1539433"/>
          </a:xfrm>
          <a:prstGeom prst="rect">
            <a:avLst/>
          </a:prstGeom>
        </p:spPr>
      </p:pic>
      <p:pic>
        <p:nvPicPr>
          <p:cNvPr id="46" name="Picture 45">
            <a:extLst>
              <a:ext uri="{FF2B5EF4-FFF2-40B4-BE49-F238E27FC236}">
                <a16:creationId xmlns:a16="http://schemas.microsoft.com/office/drawing/2014/main" id="{512C4C9D-28C8-4C64-8C14-8FEB2DF7108D}"/>
              </a:ext>
            </a:extLst>
          </p:cNvPr>
          <p:cNvPicPr>
            <a:picLocks noChangeAspect="1"/>
          </p:cNvPicPr>
          <p:nvPr/>
        </p:nvPicPr>
        <p:blipFill>
          <a:blip r:embed="rId31"/>
          <a:stretch>
            <a:fillRect/>
          </a:stretch>
        </p:blipFill>
        <p:spPr>
          <a:xfrm>
            <a:off x="10571217" y="4525336"/>
            <a:ext cx="1157468" cy="1591519"/>
          </a:xfrm>
          <a:prstGeom prst="rect">
            <a:avLst/>
          </a:prstGeom>
        </p:spPr>
      </p:pic>
      <p:pic>
        <p:nvPicPr>
          <p:cNvPr id="47" name="Picture 46">
            <a:extLst>
              <a:ext uri="{FF2B5EF4-FFF2-40B4-BE49-F238E27FC236}">
                <a16:creationId xmlns:a16="http://schemas.microsoft.com/office/drawing/2014/main" id="{462995A3-5902-4674-90B3-C5170818C7DE}"/>
              </a:ext>
            </a:extLst>
          </p:cNvPr>
          <p:cNvPicPr>
            <a:picLocks noChangeAspect="1"/>
          </p:cNvPicPr>
          <p:nvPr/>
        </p:nvPicPr>
        <p:blipFill>
          <a:blip r:embed="rId32"/>
          <a:stretch>
            <a:fillRect/>
          </a:stretch>
        </p:blipFill>
        <p:spPr>
          <a:xfrm>
            <a:off x="7082739" y="553825"/>
            <a:ext cx="4490977" cy="2239701"/>
          </a:xfrm>
          <a:prstGeom prst="rect">
            <a:avLst/>
          </a:prstGeom>
        </p:spPr>
      </p:pic>
      <p:sp>
        <p:nvSpPr>
          <p:cNvPr id="48" name="Rectangle 47">
            <a:extLst>
              <a:ext uri="{FF2B5EF4-FFF2-40B4-BE49-F238E27FC236}">
                <a16:creationId xmlns:a16="http://schemas.microsoft.com/office/drawing/2014/main" id="{751F26F0-58F7-40D4-B2A1-4380B88BEE45}"/>
              </a:ext>
            </a:extLst>
          </p:cNvPr>
          <p:cNvSpPr/>
          <p:nvPr/>
        </p:nvSpPr>
        <p:spPr>
          <a:xfrm>
            <a:off x="1309013" y="333784"/>
            <a:ext cx="2869795" cy="1384995"/>
          </a:xfrm>
          <a:prstGeom prst="rect">
            <a:avLst/>
          </a:prstGeom>
        </p:spPr>
        <p:txBody>
          <a:bodyPr wrap="square">
            <a:spAutoFit/>
          </a:bodyPr>
          <a:lstStyle/>
          <a:p>
            <a:r>
              <a:rPr lang="en-GB" sz="1200" b="1" dirty="0">
                <a:solidFill>
                  <a:srgbClr val="000000"/>
                </a:solidFill>
                <a:latin typeface="Arial" panose="020B0604020202020204" pitchFamily="34" charset="0"/>
              </a:rPr>
              <a:t>Ideas for Local Assembly </a:t>
            </a:r>
          </a:p>
          <a:p>
            <a:endParaRPr lang="en-GB" sz="1200" b="1" dirty="0">
              <a:solidFill>
                <a:srgbClr val="000000"/>
              </a:solidFill>
              <a:latin typeface="Arial" panose="020B0604020202020204" pitchFamily="34" charset="0"/>
            </a:endParaRPr>
          </a:p>
          <a:p>
            <a:r>
              <a:rPr lang="en-GB" sz="1200" dirty="0"/>
              <a:t>4. Twin Foot Pedal Design (by WaterAid Nepal) </a:t>
            </a:r>
          </a:p>
          <a:p>
            <a:r>
              <a:rPr lang="en-US" sz="1200" dirty="0"/>
              <a:t>5. Single Foot Pedal Design </a:t>
            </a:r>
          </a:p>
          <a:p>
            <a:r>
              <a:rPr lang="en-US" sz="1200" dirty="0"/>
              <a:t>6. Long Handled Taps </a:t>
            </a:r>
          </a:p>
          <a:p>
            <a:r>
              <a:rPr lang="en-GB" sz="1200" b="1" dirty="0">
                <a:solidFill>
                  <a:srgbClr val="000000"/>
                </a:solidFill>
                <a:latin typeface="Arial" panose="020B0604020202020204" pitchFamily="34" charset="0"/>
              </a:rPr>
              <a:t> </a:t>
            </a:r>
            <a:endParaRPr lang="en-US" sz="1200" dirty="0"/>
          </a:p>
        </p:txBody>
      </p:sp>
      <p:sp>
        <p:nvSpPr>
          <p:cNvPr id="49" name="Rectangle 48">
            <a:extLst>
              <a:ext uri="{FF2B5EF4-FFF2-40B4-BE49-F238E27FC236}">
                <a16:creationId xmlns:a16="http://schemas.microsoft.com/office/drawing/2014/main" id="{D13E89A0-8ECB-4283-A96F-588F0BE288C6}"/>
              </a:ext>
            </a:extLst>
          </p:cNvPr>
          <p:cNvSpPr/>
          <p:nvPr/>
        </p:nvSpPr>
        <p:spPr>
          <a:xfrm>
            <a:off x="1395636" y="4064475"/>
            <a:ext cx="1690219" cy="1569660"/>
          </a:xfrm>
          <a:prstGeom prst="rect">
            <a:avLst/>
          </a:prstGeom>
        </p:spPr>
        <p:txBody>
          <a:bodyPr wrap="square">
            <a:spAutoFit/>
          </a:bodyPr>
          <a:lstStyle/>
          <a:p>
            <a:r>
              <a:rPr lang="en-GB" sz="1200" b="1" dirty="0">
                <a:solidFill>
                  <a:srgbClr val="000000"/>
                </a:solidFill>
                <a:latin typeface="Arial" panose="020B0604020202020204" pitchFamily="34" charset="0"/>
              </a:rPr>
              <a:t>Other Options for Households </a:t>
            </a:r>
          </a:p>
          <a:p>
            <a:endParaRPr lang="en-US" sz="1200" dirty="0"/>
          </a:p>
          <a:p>
            <a:r>
              <a:rPr lang="en-US" sz="1200" dirty="0"/>
              <a:t>7. Happy Tap </a:t>
            </a:r>
          </a:p>
          <a:p>
            <a:r>
              <a:rPr lang="en-US" sz="1200" dirty="0"/>
              <a:t>8. </a:t>
            </a:r>
            <a:r>
              <a:rPr lang="en-US" sz="1200" dirty="0" err="1"/>
              <a:t>SpaTap</a:t>
            </a:r>
            <a:r>
              <a:rPr lang="en-US" sz="1200" dirty="0"/>
              <a:t> </a:t>
            </a:r>
          </a:p>
          <a:p>
            <a:r>
              <a:rPr lang="en-US" sz="1200" dirty="0"/>
              <a:t>9. Oxfam Bucket </a:t>
            </a:r>
          </a:p>
          <a:p>
            <a:r>
              <a:rPr lang="en-US" sz="1200" dirty="0"/>
              <a:t>10. Tippy Tap </a:t>
            </a:r>
          </a:p>
          <a:p>
            <a:r>
              <a:rPr lang="en-US" sz="1200" dirty="0"/>
              <a:t>11. Soapy Water Bottle </a:t>
            </a:r>
          </a:p>
        </p:txBody>
      </p:sp>
    </p:spTree>
    <p:extLst>
      <p:ext uri="{BB962C8B-B14F-4D97-AF65-F5344CB8AC3E}">
        <p14:creationId xmlns:p14="http://schemas.microsoft.com/office/powerpoint/2010/main" val="1307546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Shape 85">
            <a:extLst>
              <a:ext uri="{FF2B5EF4-FFF2-40B4-BE49-F238E27FC236}">
                <a16:creationId xmlns:a16="http://schemas.microsoft.com/office/drawing/2014/main" id="{6537BF08-522D-4C44-98D1-E25C45D443D4}"/>
              </a:ext>
            </a:extLst>
          </p:cNvPr>
          <p:cNvSpPr/>
          <p:nvPr/>
        </p:nvSpPr>
        <p:spPr>
          <a:xfrm flipH="1">
            <a:off x="6697015" y="5071694"/>
            <a:ext cx="1616923" cy="1382553"/>
          </a:xfrm>
          <a:custGeom>
            <a:avLst/>
            <a:gdLst>
              <a:gd name="connsiteX0" fmla="*/ 240448 w 1349876"/>
              <a:gd name="connsiteY0" fmla="*/ 191386 h 1345040"/>
              <a:gd name="connsiteX1" fmla="*/ 240448 w 1349876"/>
              <a:gd name="connsiteY1" fmla="*/ 191386 h 1345040"/>
              <a:gd name="connsiteX2" fmla="*/ 314876 w 1349876"/>
              <a:gd name="connsiteY2" fmla="*/ 164804 h 1345040"/>
              <a:gd name="connsiteX3" fmla="*/ 330825 w 1349876"/>
              <a:gd name="connsiteY3" fmla="*/ 159488 h 1345040"/>
              <a:gd name="connsiteX4" fmla="*/ 389304 w 1349876"/>
              <a:gd name="connsiteY4" fmla="*/ 127590 h 1345040"/>
              <a:gd name="connsiteX5" fmla="*/ 437151 w 1349876"/>
              <a:gd name="connsiteY5" fmla="*/ 116958 h 1345040"/>
              <a:gd name="connsiteX6" fmla="*/ 484997 w 1349876"/>
              <a:gd name="connsiteY6" fmla="*/ 95693 h 1345040"/>
              <a:gd name="connsiteX7" fmla="*/ 506262 w 1349876"/>
              <a:gd name="connsiteY7" fmla="*/ 85060 h 1345040"/>
              <a:gd name="connsiteX8" fmla="*/ 532844 w 1349876"/>
              <a:gd name="connsiteY8" fmla="*/ 79744 h 1345040"/>
              <a:gd name="connsiteX9" fmla="*/ 564741 w 1349876"/>
              <a:gd name="connsiteY9" fmla="*/ 69111 h 1345040"/>
              <a:gd name="connsiteX10" fmla="*/ 612588 w 1349876"/>
              <a:gd name="connsiteY10" fmla="*/ 53162 h 1345040"/>
              <a:gd name="connsiteX11" fmla="*/ 628537 w 1349876"/>
              <a:gd name="connsiteY11" fmla="*/ 47846 h 1345040"/>
              <a:gd name="connsiteX12" fmla="*/ 644486 w 1349876"/>
              <a:gd name="connsiteY12" fmla="*/ 42530 h 1345040"/>
              <a:gd name="connsiteX13" fmla="*/ 729546 w 1349876"/>
              <a:gd name="connsiteY13" fmla="*/ 37213 h 1345040"/>
              <a:gd name="connsiteX14" fmla="*/ 803974 w 1349876"/>
              <a:gd name="connsiteY14" fmla="*/ 26581 h 1345040"/>
              <a:gd name="connsiteX15" fmla="*/ 841188 w 1349876"/>
              <a:gd name="connsiteY15" fmla="*/ 21265 h 1345040"/>
              <a:gd name="connsiteX16" fmla="*/ 883718 w 1349876"/>
              <a:gd name="connsiteY16" fmla="*/ 15948 h 1345040"/>
              <a:gd name="connsiteX17" fmla="*/ 958146 w 1349876"/>
              <a:gd name="connsiteY17" fmla="*/ 5316 h 1345040"/>
              <a:gd name="connsiteX18" fmla="*/ 1021941 w 1349876"/>
              <a:gd name="connsiteY18" fmla="*/ 0 h 1345040"/>
              <a:gd name="connsiteX19" fmla="*/ 1144216 w 1349876"/>
              <a:gd name="connsiteY19" fmla="*/ 5316 h 1345040"/>
              <a:gd name="connsiteX20" fmla="*/ 1138899 w 1349876"/>
              <a:gd name="connsiteY20" fmla="*/ 26581 h 1345040"/>
              <a:gd name="connsiteX21" fmla="*/ 1144216 w 1349876"/>
              <a:gd name="connsiteY21" fmla="*/ 132907 h 1345040"/>
              <a:gd name="connsiteX22" fmla="*/ 1208011 w 1349876"/>
              <a:gd name="connsiteY22" fmla="*/ 132907 h 1345040"/>
              <a:gd name="connsiteX23" fmla="*/ 1202695 w 1349876"/>
              <a:gd name="connsiteY23" fmla="*/ 148855 h 1345040"/>
              <a:gd name="connsiteX24" fmla="*/ 1197379 w 1349876"/>
              <a:gd name="connsiteY24" fmla="*/ 191386 h 1345040"/>
              <a:gd name="connsiteX25" fmla="*/ 1170797 w 1349876"/>
              <a:gd name="connsiteY25" fmla="*/ 1302488 h 1345040"/>
              <a:gd name="connsiteX26" fmla="*/ 1138899 w 1349876"/>
              <a:gd name="connsiteY26" fmla="*/ 1281223 h 1345040"/>
              <a:gd name="connsiteX27" fmla="*/ 1112318 w 1349876"/>
              <a:gd name="connsiteY27" fmla="*/ 1254641 h 1345040"/>
              <a:gd name="connsiteX28" fmla="*/ 1075104 w 1349876"/>
              <a:gd name="connsiteY28" fmla="*/ 1222744 h 1345040"/>
              <a:gd name="connsiteX29" fmla="*/ 1059155 w 1349876"/>
              <a:gd name="connsiteY29" fmla="*/ 1217427 h 1345040"/>
              <a:gd name="connsiteX30" fmla="*/ 1043206 w 1349876"/>
              <a:gd name="connsiteY30" fmla="*/ 1201479 h 1345040"/>
              <a:gd name="connsiteX31" fmla="*/ 1016625 w 1349876"/>
              <a:gd name="connsiteY31" fmla="*/ 1180213 h 1345040"/>
              <a:gd name="connsiteX32" fmla="*/ 995360 w 1349876"/>
              <a:gd name="connsiteY32" fmla="*/ 1153632 h 1345040"/>
              <a:gd name="connsiteX33" fmla="*/ 963462 w 1349876"/>
              <a:gd name="connsiteY33" fmla="*/ 1132367 h 1345040"/>
              <a:gd name="connsiteX34" fmla="*/ 889034 w 1349876"/>
              <a:gd name="connsiteY34" fmla="*/ 1063255 h 1345040"/>
              <a:gd name="connsiteX35" fmla="*/ 846504 w 1349876"/>
              <a:gd name="connsiteY35" fmla="*/ 1026041 h 1345040"/>
              <a:gd name="connsiteX36" fmla="*/ 825239 w 1349876"/>
              <a:gd name="connsiteY36" fmla="*/ 1015409 h 1345040"/>
              <a:gd name="connsiteX37" fmla="*/ 809290 w 1349876"/>
              <a:gd name="connsiteY37" fmla="*/ 999460 h 1345040"/>
              <a:gd name="connsiteX38" fmla="*/ 772076 w 1349876"/>
              <a:gd name="connsiteY38" fmla="*/ 972879 h 1345040"/>
              <a:gd name="connsiteX39" fmla="*/ 734862 w 1349876"/>
              <a:gd name="connsiteY39" fmla="*/ 940981 h 1345040"/>
              <a:gd name="connsiteX40" fmla="*/ 702965 w 1349876"/>
              <a:gd name="connsiteY40" fmla="*/ 919716 h 1345040"/>
              <a:gd name="connsiteX41" fmla="*/ 665751 w 1349876"/>
              <a:gd name="connsiteY41" fmla="*/ 893134 h 1345040"/>
              <a:gd name="connsiteX42" fmla="*/ 644486 w 1349876"/>
              <a:gd name="connsiteY42" fmla="*/ 882502 h 1345040"/>
              <a:gd name="connsiteX43" fmla="*/ 623220 w 1349876"/>
              <a:gd name="connsiteY43" fmla="*/ 861237 h 1345040"/>
              <a:gd name="connsiteX44" fmla="*/ 601955 w 1349876"/>
              <a:gd name="connsiteY44" fmla="*/ 855920 h 1345040"/>
              <a:gd name="connsiteX45" fmla="*/ 575374 w 1349876"/>
              <a:gd name="connsiteY45" fmla="*/ 839972 h 1345040"/>
              <a:gd name="connsiteX46" fmla="*/ 559425 w 1349876"/>
              <a:gd name="connsiteY46" fmla="*/ 824023 h 1345040"/>
              <a:gd name="connsiteX47" fmla="*/ 522211 w 1349876"/>
              <a:gd name="connsiteY47" fmla="*/ 802758 h 1345040"/>
              <a:gd name="connsiteX48" fmla="*/ 490313 w 1349876"/>
              <a:gd name="connsiteY48" fmla="*/ 781493 h 1345040"/>
              <a:gd name="connsiteX49" fmla="*/ 469048 w 1349876"/>
              <a:gd name="connsiteY49" fmla="*/ 770860 h 1345040"/>
              <a:gd name="connsiteX50" fmla="*/ 453099 w 1349876"/>
              <a:gd name="connsiteY50" fmla="*/ 760227 h 1345040"/>
              <a:gd name="connsiteX51" fmla="*/ 431834 w 1349876"/>
              <a:gd name="connsiteY51" fmla="*/ 754911 h 1345040"/>
              <a:gd name="connsiteX52" fmla="*/ 410569 w 1349876"/>
              <a:gd name="connsiteY52" fmla="*/ 744279 h 1345040"/>
              <a:gd name="connsiteX53" fmla="*/ 378672 w 1349876"/>
              <a:gd name="connsiteY53" fmla="*/ 733646 h 1345040"/>
              <a:gd name="connsiteX54" fmla="*/ 298927 w 1349876"/>
              <a:gd name="connsiteY54" fmla="*/ 707065 h 1345040"/>
              <a:gd name="connsiteX55" fmla="*/ 282979 w 1349876"/>
              <a:gd name="connsiteY55" fmla="*/ 701748 h 1345040"/>
              <a:gd name="connsiteX56" fmla="*/ 256397 w 1349876"/>
              <a:gd name="connsiteY56" fmla="*/ 691116 h 1345040"/>
              <a:gd name="connsiteX57" fmla="*/ 235132 w 1349876"/>
              <a:gd name="connsiteY57" fmla="*/ 685800 h 1345040"/>
              <a:gd name="connsiteX58" fmla="*/ 208551 w 1349876"/>
              <a:gd name="connsiteY58" fmla="*/ 675167 h 1345040"/>
              <a:gd name="connsiteX59" fmla="*/ 187286 w 1349876"/>
              <a:gd name="connsiteY59" fmla="*/ 669851 h 1345040"/>
              <a:gd name="connsiteX60" fmla="*/ 144755 w 1349876"/>
              <a:gd name="connsiteY60" fmla="*/ 659218 h 1345040"/>
              <a:gd name="connsiteX61" fmla="*/ 123490 w 1349876"/>
              <a:gd name="connsiteY61" fmla="*/ 643269 h 1345040"/>
              <a:gd name="connsiteX62" fmla="*/ 91592 w 1349876"/>
              <a:gd name="connsiteY62" fmla="*/ 632637 h 1345040"/>
              <a:gd name="connsiteX63" fmla="*/ 80960 w 1349876"/>
              <a:gd name="connsiteY63" fmla="*/ 616688 h 1345040"/>
              <a:gd name="connsiteX64" fmla="*/ 65011 w 1349876"/>
              <a:gd name="connsiteY64" fmla="*/ 600739 h 1345040"/>
              <a:gd name="connsiteX65" fmla="*/ 59695 w 1349876"/>
              <a:gd name="connsiteY65" fmla="*/ 574158 h 1345040"/>
              <a:gd name="connsiteX66" fmla="*/ 43746 w 1349876"/>
              <a:gd name="connsiteY66" fmla="*/ 526311 h 1345040"/>
              <a:gd name="connsiteX67" fmla="*/ 33113 w 1349876"/>
              <a:gd name="connsiteY67" fmla="*/ 489097 h 1345040"/>
              <a:gd name="connsiteX68" fmla="*/ 22481 w 1349876"/>
              <a:gd name="connsiteY68" fmla="*/ 467832 h 1345040"/>
              <a:gd name="connsiteX69" fmla="*/ 6532 w 1349876"/>
              <a:gd name="connsiteY69" fmla="*/ 425302 h 1345040"/>
              <a:gd name="connsiteX70" fmla="*/ 6532 w 1349876"/>
              <a:gd name="connsiteY70" fmla="*/ 345558 h 1345040"/>
              <a:gd name="connsiteX71" fmla="*/ 22481 w 1349876"/>
              <a:gd name="connsiteY71" fmla="*/ 313660 h 1345040"/>
              <a:gd name="connsiteX72" fmla="*/ 54379 w 1349876"/>
              <a:gd name="connsiteY72" fmla="*/ 297711 h 1345040"/>
              <a:gd name="connsiteX73" fmla="*/ 86276 w 1349876"/>
              <a:gd name="connsiteY73" fmla="*/ 281762 h 1345040"/>
              <a:gd name="connsiteX74" fmla="*/ 102225 w 1349876"/>
              <a:gd name="connsiteY74" fmla="*/ 271130 h 1345040"/>
              <a:gd name="connsiteX75" fmla="*/ 139439 w 1349876"/>
              <a:gd name="connsiteY75" fmla="*/ 255181 h 1345040"/>
              <a:gd name="connsiteX76" fmla="*/ 187286 w 1349876"/>
              <a:gd name="connsiteY76" fmla="*/ 233916 h 1345040"/>
              <a:gd name="connsiteX77" fmla="*/ 203234 w 1349876"/>
              <a:gd name="connsiteY77" fmla="*/ 228600 h 1345040"/>
              <a:gd name="connsiteX78" fmla="*/ 240448 w 1349876"/>
              <a:gd name="connsiteY78" fmla="*/ 191386 h 1345040"/>
              <a:gd name="connsiteX0" fmla="*/ 240448 w 1214006"/>
              <a:gd name="connsiteY0" fmla="*/ 191386 h 1406570"/>
              <a:gd name="connsiteX1" fmla="*/ 240448 w 1214006"/>
              <a:gd name="connsiteY1" fmla="*/ 191386 h 1406570"/>
              <a:gd name="connsiteX2" fmla="*/ 314876 w 1214006"/>
              <a:gd name="connsiteY2" fmla="*/ 164804 h 1406570"/>
              <a:gd name="connsiteX3" fmla="*/ 330825 w 1214006"/>
              <a:gd name="connsiteY3" fmla="*/ 159488 h 1406570"/>
              <a:gd name="connsiteX4" fmla="*/ 389304 w 1214006"/>
              <a:gd name="connsiteY4" fmla="*/ 127590 h 1406570"/>
              <a:gd name="connsiteX5" fmla="*/ 437151 w 1214006"/>
              <a:gd name="connsiteY5" fmla="*/ 116958 h 1406570"/>
              <a:gd name="connsiteX6" fmla="*/ 484997 w 1214006"/>
              <a:gd name="connsiteY6" fmla="*/ 95693 h 1406570"/>
              <a:gd name="connsiteX7" fmla="*/ 506262 w 1214006"/>
              <a:gd name="connsiteY7" fmla="*/ 85060 h 1406570"/>
              <a:gd name="connsiteX8" fmla="*/ 532844 w 1214006"/>
              <a:gd name="connsiteY8" fmla="*/ 79744 h 1406570"/>
              <a:gd name="connsiteX9" fmla="*/ 564741 w 1214006"/>
              <a:gd name="connsiteY9" fmla="*/ 69111 h 1406570"/>
              <a:gd name="connsiteX10" fmla="*/ 612588 w 1214006"/>
              <a:gd name="connsiteY10" fmla="*/ 53162 h 1406570"/>
              <a:gd name="connsiteX11" fmla="*/ 628537 w 1214006"/>
              <a:gd name="connsiteY11" fmla="*/ 47846 h 1406570"/>
              <a:gd name="connsiteX12" fmla="*/ 644486 w 1214006"/>
              <a:gd name="connsiteY12" fmla="*/ 42530 h 1406570"/>
              <a:gd name="connsiteX13" fmla="*/ 729546 w 1214006"/>
              <a:gd name="connsiteY13" fmla="*/ 37213 h 1406570"/>
              <a:gd name="connsiteX14" fmla="*/ 803974 w 1214006"/>
              <a:gd name="connsiteY14" fmla="*/ 26581 h 1406570"/>
              <a:gd name="connsiteX15" fmla="*/ 841188 w 1214006"/>
              <a:gd name="connsiteY15" fmla="*/ 21265 h 1406570"/>
              <a:gd name="connsiteX16" fmla="*/ 883718 w 1214006"/>
              <a:gd name="connsiteY16" fmla="*/ 15948 h 1406570"/>
              <a:gd name="connsiteX17" fmla="*/ 958146 w 1214006"/>
              <a:gd name="connsiteY17" fmla="*/ 5316 h 1406570"/>
              <a:gd name="connsiteX18" fmla="*/ 1021941 w 1214006"/>
              <a:gd name="connsiteY18" fmla="*/ 0 h 1406570"/>
              <a:gd name="connsiteX19" fmla="*/ 1144216 w 1214006"/>
              <a:gd name="connsiteY19" fmla="*/ 5316 h 1406570"/>
              <a:gd name="connsiteX20" fmla="*/ 1138899 w 1214006"/>
              <a:gd name="connsiteY20" fmla="*/ 26581 h 1406570"/>
              <a:gd name="connsiteX21" fmla="*/ 1144216 w 1214006"/>
              <a:gd name="connsiteY21" fmla="*/ 132907 h 1406570"/>
              <a:gd name="connsiteX22" fmla="*/ 1208011 w 1214006"/>
              <a:gd name="connsiteY22" fmla="*/ 132907 h 1406570"/>
              <a:gd name="connsiteX23" fmla="*/ 1202695 w 1214006"/>
              <a:gd name="connsiteY23" fmla="*/ 148855 h 1406570"/>
              <a:gd name="connsiteX24" fmla="*/ 1197379 w 1214006"/>
              <a:gd name="connsiteY24" fmla="*/ 191386 h 1406570"/>
              <a:gd name="connsiteX25" fmla="*/ 1213327 w 1214006"/>
              <a:gd name="connsiteY25" fmla="*/ 1329069 h 1406570"/>
              <a:gd name="connsiteX26" fmla="*/ 1170797 w 1214006"/>
              <a:gd name="connsiteY26" fmla="*/ 1302488 h 1406570"/>
              <a:gd name="connsiteX27" fmla="*/ 1138899 w 1214006"/>
              <a:gd name="connsiteY27" fmla="*/ 1281223 h 1406570"/>
              <a:gd name="connsiteX28" fmla="*/ 1112318 w 1214006"/>
              <a:gd name="connsiteY28" fmla="*/ 1254641 h 1406570"/>
              <a:gd name="connsiteX29" fmla="*/ 1075104 w 1214006"/>
              <a:gd name="connsiteY29" fmla="*/ 1222744 h 1406570"/>
              <a:gd name="connsiteX30" fmla="*/ 1059155 w 1214006"/>
              <a:gd name="connsiteY30" fmla="*/ 1217427 h 1406570"/>
              <a:gd name="connsiteX31" fmla="*/ 1043206 w 1214006"/>
              <a:gd name="connsiteY31" fmla="*/ 1201479 h 1406570"/>
              <a:gd name="connsiteX32" fmla="*/ 1016625 w 1214006"/>
              <a:gd name="connsiteY32" fmla="*/ 1180213 h 1406570"/>
              <a:gd name="connsiteX33" fmla="*/ 995360 w 1214006"/>
              <a:gd name="connsiteY33" fmla="*/ 1153632 h 1406570"/>
              <a:gd name="connsiteX34" fmla="*/ 963462 w 1214006"/>
              <a:gd name="connsiteY34" fmla="*/ 1132367 h 1406570"/>
              <a:gd name="connsiteX35" fmla="*/ 889034 w 1214006"/>
              <a:gd name="connsiteY35" fmla="*/ 1063255 h 1406570"/>
              <a:gd name="connsiteX36" fmla="*/ 846504 w 1214006"/>
              <a:gd name="connsiteY36" fmla="*/ 1026041 h 1406570"/>
              <a:gd name="connsiteX37" fmla="*/ 825239 w 1214006"/>
              <a:gd name="connsiteY37" fmla="*/ 1015409 h 1406570"/>
              <a:gd name="connsiteX38" fmla="*/ 809290 w 1214006"/>
              <a:gd name="connsiteY38" fmla="*/ 999460 h 1406570"/>
              <a:gd name="connsiteX39" fmla="*/ 772076 w 1214006"/>
              <a:gd name="connsiteY39" fmla="*/ 972879 h 1406570"/>
              <a:gd name="connsiteX40" fmla="*/ 734862 w 1214006"/>
              <a:gd name="connsiteY40" fmla="*/ 940981 h 1406570"/>
              <a:gd name="connsiteX41" fmla="*/ 702965 w 1214006"/>
              <a:gd name="connsiteY41" fmla="*/ 919716 h 1406570"/>
              <a:gd name="connsiteX42" fmla="*/ 665751 w 1214006"/>
              <a:gd name="connsiteY42" fmla="*/ 893134 h 1406570"/>
              <a:gd name="connsiteX43" fmla="*/ 644486 w 1214006"/>
              <a:gd name="connsiteY43" fmla="*/ 882502 h 1406570"/>
              <a:gd name="connsiteX44" fmla="*/ 623220 w 1214006"/>
              <a:gd name="connsiteY44" fmla="*/ 861237 h 1406570"/>
              <a:gd name="connsiteX45" fmla="*/ 601955 w 1214006"/>
              <a:gd name="connsiteY45" fmla="*/ 855920 h 1406570"/>
              <a:gd name="connsiteX46" fmla="*/ 575374 w 1214006"/>
              <a:gd name="connsiteY46" fmla="*/ 839972 h 1406570"/>
              <a:gd name="connsiteX47" fmla="*/ 559425 w 1214006"/>
              <a:gd name="connsiteY47" fmla="*/ 824023 h 1406570"/>
              <a:gd name="connsiteX48" fmla="*/ 522211 w 1214006"/>
              <a:gd name="connsiteY48" fmla="*/ 802758 h 1406570"/>
              <a:gd name="connsiteX49" fmla="*/ 490313 w 1214006"/>
              <a:gd name="connsiteY49" fmla="*/ 781493 h 1406570"/>
              <a:gd name="connsiteX50" fmla="*/ 469048 w 1214006"/>
              <a:gd name="connsiteY50" fmla="*/ 770860 h 1406570"/>
              <a:gd name="connsiteX51" fmla="*/ 453099 w 1214006"/>
              <a:gd name="connsiteY51" fmla="*/ 760227 h 1406570"/>
              <a:gd name="connsiteX52" fmla="*/ 431834 w 1214006"/>
              <a:gd name="connsiteY52" fmla="*/ 754911 h 1406570"/>
              <a:gd name="connsiteX53" fmla="*/ 410569 w 1214006"/>
              <a:gd name="connsiteY53" fmla="*/ 744279 h 1406570"/>
              <a:gd name="connsiteX54" fmla="*/ 378672 w 1214006"/>
              <a:gd name="connsiteY54" fmla="*/ 733646 h 1406570"/>
              <a:gd name="connsiteX55" fmla="*/ 298927 w 1214006"/>
              <a:gd name="connsiteY55" fmla="*/ 707065 h 1406570"/>
              <a:gd name="connsiteX56" fmla="*/ 282979 w 1214006"/>
              <a:gd name="connsiteY56" fmla="*/ 701748 h 1406570"/>
              <a:gd name="connsiteX57" fmla="*/ 256397 w 1214006"/>
              <a:gd name="connsiteY57" fmla="*/ 691116 h 1406570"/>
              <a:gd name="connsiteX58" fmla="*/ 235132 w 1214006"/>
              <a:gd name="connsiteY58" fmla="*/ 685800 h 1406570"/>
              <a:gd name="connsiteX59" fmla="*/ 208551 w 1214006"/>
              <a:gd name="connsiteY59" fmla="*/ 675167 h 1406570"/>
              <a:gd name="connsiteX60" fmla="*/ 187286 w 1214006"/>
              <a:gd name="connsiteY60" fmla="*/ 669851 h 1406570"/>
              <a:gd name="connsiteX61" fmla="*/ 144755 w 1214006"/>
              <a:gd name="connsiteY61" fmla="*/ 659218 h 1406570"/>
              <a:gd name="connsiteX62" fmla="*/ 123490 w 1214006"/>
              <a:gd name="connsiteY62" fmla="*/ 643269 h 1406570"/>
              <a:gd name="connsiteX63" fmla="*/ 91592 w 1214006"/>
              <a:gd name="connsiteY63" fmla="*/ 632637 h 1406570"/>
              <a:gd name="connsiteX64" fmla="*/ 80960 w 1214006"/>
              <a:gd name="connsiteY64" fmla="*/ 616688 h 1406570"/>
              <a:gd name="connsiteX65" fmla="*/ 65011 w 1214006"/>
              <a:gd name="connsiteY65" fmla="*/ 600739 h 1406570"/>
              <a:gd name="connsiteX66" fmla="*/ 59695 w 1214006"/>
              <a:gd name="connsiteY66" fmla="*/ 574158 h 1406570"/>
              <a:gd name="connsiteX67" fmla="*/ 43746 w 1214006"/>
              <a:gd name="connsiteY67" fmla="*/ 526311 h 1406570"/>
              <a:gd name="connsiteX68" fmla="*/ 33113 w 1214006"/>
              <a:gd name="connsiteY68" fmla="*/ 489097 h 1406570"/>
              <a:gd name="connsiteX69" fmla="*/ 22481 w 1214006"/>
              <a:gd name="connsiteY69" fmla="*/ 467832 h 1406570"/>
              <a:gd name="connsiteX70" fmla="*/ 6532 w 1214006"/>
              <a:gd name="connsiteY70" fmla="*/ 425302 h 1406570"/>
              <a:gd name="connsiteX71" fmla="*/ 6532 w 1214006"/>
              <a:gd name="connsiteY71" fmla="*/ 345558 h 1406570"/>
              <a:gd name="connsiteX72" fmla="*/ 22481 w 1214006"/>
              <a:gd name="connsiteY72" fmla="*/ 313660 h 1406570"/>
              <a:gd name="connsiteX73" fmla="*/ 54379 w 1214006"/>
              <a:gd name="connsiteY73" fmla="*/ 297711 h 1406570"/>
              <a:gd name="connsiteX74" fmla="*/ 86276 w 1214006"/>
              <a:gd name="connsiteY74" fmla="*/ 281762 h 1406570"/>
              <a:gd name="connsiteX75" fmla="*/ 102225 w 1214006"/>
              <a:gd name="connsiteY75" fmla="*/ 271130 h 1406570"/>
              <a:gd name="connsiteX76" fmla="*/ 139439 w 1214006"/>
              <a:gd name="connsiteY76" fmla="*/ 255181 h 1406570"/>
              <a:gd name="connsiteX77" fmla="*/ 187286 w 1214006"/>
              <a:gd name="connsiteY77" fmla="*/ 233916 h 1406570"/>
              <a:gd name="connsiteX78" fmla="*/ 203234 w 1214006"/>
              <a:gd name="connsiteY78" fmla="*/ 228600 h 1406570"/>
              <a:gd name="connsiteX79" fmla="*/ 240448 w 1214006"/>
              <a:gd name="connsiteY79" fmla="*/ 191386 h 1406570"/>
              <a:gd name="connsiteX0" fmla="*/ 240448 w 1209565"/>
              <a:gd name="connsiteY0" fmla="*/ 191386 h 1410686"/>
              <a:gd name="connsiteX1" fmla="*/ 240448 w 1209565"/>
              <a:gd name="connsiteY1" fmla="*/ 191386 h 1410686"/>
              <a:gd name="connsiteX2" fmla="*/ 314876 w 1209565"/>
              <a:gd name="connsiteY2" fmla="*/ 164804 h 1410686"/>
              <a:gd name="connsiteX3" fmla="*/ 330825 w 1209565"/>
              <a:gd name="connsiteY3" fmla="*/ 159488 h 1410686"/>
              <a:gd name="connsiteX4" fmla="*/ 389304 w 1209565"/>
              <a:gd name="connsiteY4" fmla="*/ 127590 h 1410686"/>
              <a:gd name="connsiteX5" fmla="*/ 437151 w 1209565"/>
              <a:gd name="connsiteY5" fmla="*/ 116958 h 1410686"/>
              <a:gd name="connsiteX6" fmla="*/ 484997 w 1209565"/>
              <a:gd name="connsiteY6" fmla="*/ 95693 h 1410686"/>
              <a:gd name="connsiteX7" fmla="*/ 506262 w 1209565"/>
              <a:gd name="connsiteY7" fmla="*/ 85060 h 1410686"/>
              <a:gd name="connsiteX8" fmla="*/ 532844 w 1209565"/>
              <a:gd name="connsiteY8" fmla="*/ 79744 h 1410686"/>
              <a:gd name="connsiteX9" fmla="*/ 564741 w 1209565"/>
              <a:gd name="connsiteY9" fmla="*/ 69111 h 1410686"/>
              <a:gd name="connsiteX10" fmla="*/ 612588 w 1209565"/>
              <a:gd name="connsiteY10" fmla="*/ 53162 h 1410686"/>
              <a:gd name="connsiteX11" fmla="*/ 628537 w 1209565"/>
              <a:gd name="connsiteY11" fmla="*/ 47846 h 1410686"/>
              <a:gd name="connsiteX12" fmla="*/ 644486 w 1209565"/>
              <a:gd name="connsiteY12" fmla="*/ 42530 h 1410686"/>
              <a:gd name="connsiteX13" fmla="*/ 729546 w 1209565"/>
              <a:gd name="connsiteY13" fmla="*/ 37213 h 1410686"/>
              <a:gd name="connsiteX14" fmla="*/ 803974 w 1209565"/>
              <a:gd name="connsiteY14" fmla="*/ 26581 h 1410686"/>
              <a:gd name="connsiteX15" fmla="*/ 841188 w 1209565"/>
              <a:gd name="connsiteY15" fmla="*/ 21265 h 1410686"/>
              <a:gd name="connsiteX16" fmla="*/ 883718 w 1209565"/>
              <a:gd name="connsiteY16" fmla="*/ 15948 h 1410686"/>
              <a:gd name="connsiteX17" fmla="*/ 958146 w 1209565"/>
              <a:gd name="connsiteY17" fmla="*/ 5316 h 1410686"/>
              <a:gd name="connsiteX18" fmla="*/ 1021941 w 1209565"/>
              <a:gd name="connsiteY18" fmla="*/ 0 h 1410686"/>
              <a:gd name="connsiteX19" fmla="*/ 1144216 w 1209565"/>
              <a:gd name="connsiteY19" fmla="*/ 5316 h 1410686"/>
              <a:gd name="connsiteX20" fmla="*/ 1138899 w 1209565"/>
              <a:gd name="connsiteY20" fmla="*/ 26581 h 1410686"/>
              <a:gd name="connsiteX21" fmla="*/ 1144216 w 1209565"/>
              <a:gd name="connsiteY21" fmla="*/ 132907 h 1410686"/>
              <a:gd name="connsiteX22" fmla="*/ 1208011 w 1209565"/>
              <a:gd name="connsiteY22" fmla="*/ 132907 h 1410686"/>
              <a:gd name="connsiteX23" fmla="*/ 1202695 w 1209565"/>
              <a:gd name="connsiteY23" fmla="*/ 148855 h 1410686"/>
              <a:gd name="connsiteX24" fmla="*/ 1197379 w 1209565"/>
              <a:gd name="connsiteY24" fmla="*/ 191386 h 1410686"/>
              <a:gd name="connsiteX25" fmla="*/ 1197378 w 1209565"/>
              <a:gd name="connsiteY25" fmla="*/ 1334386 h 1410686"/>
              <a:gd name="connsiteX26" fmla="*/ 1170797 w 1209565"/>
              <a:gd name="connsiteY26" fmla="*/ 1302488 h 1410686"/>
              <a:gd name="connsiteX27" fmla="*/ 1138899 w 1209565"/>
              <a:gd name="connsiteY27" fmla="*/ 1281223 h 1410686"/>
              <a:gd name="connsiteX28" fmla="*/ 1112318 w 1209565"/>
              <a:gd name="connsiteY28" fmla="*/ 1254641 h 1410686"/>
              <a:gd name="connsiteX29" fmla="*/ 1075104 w 1209565"/>
              <a:gd name="connsiteY29" fmla="*/ 1222744 h 1410686"/>
              <a:gd name="connsiteX30" fmla="*/ 1059155 w 1209565"/>
              <a:gd name="connsiteY30" fmla="*/ 1217427 h 1410686"/>
              <a:gd name="connsiteX31" fmla="*/ 1043206 w 1209565"/>
              <a:gd name="connsiteY31" fmla="*/ 1201479 h 1410686"/>
              <a:gd name="connsiteX32" fmla="*/ 1016625 w 1209565"/>
              <a:gd name="connsiteY32" fmla="*/ 1180213 h 1410686"/>
              <a:gd name="connsiteX33" fmla="*/ 995360 w 1209565"/>
              <a:gd name="connsiteY33" fmla="*/ 1153632 h 1410686"/>
              <a:gd name="connsiteX34" fmla="*/ 963462 w 1209565"/>
              <a:gd name="connsiteY34" fmla="*/ 1132367 h 1410686"/>
              <a:gd name="connsiteX35" fmla="*/ 889034 w 1209565"/>
              <a:gd name="connsiteY35" fmla="*/ 1063255 h 1410686"/>
              <a:gd name="connsiteX36" fmla="*/ 846504 w 1209565"/>
              <a:gd name="connsiteY36" fmla="*/ 1026041 h 1410686"/>
              <a:gd name="connsiteX37" fmla="*/ 825239 w 1209565"/>
              <a:gd name="connsiteY37" fmla="*/ 1015409 h 1410686"/>
              <a:gd name="connsiteX38" fmla="*/ 809290 w 1209565"/>
              <a:gd name="connsiteY38" fmla="*/ 999460 h 1410686"/>
              <a:gd name="connsiteX39" fmla="*/ 772076 w 1209565"/>
              <a:gd name="connsiteY39" fmla="*/ 972879 h 1410686"/>
              <a:gd name="connsiteX40" fmla="*/ 734862 w 1209565"/>
              <a:gd name="connsiteY40" fmla="*/ 940981 h 1410686"/>
              <a:gd name="connsiteX41" fmla="*/ 702965 w 1209565"/>
              <a:gd name="connsiteY41" fmla="*/ 919716 h 1410686"/>
              <a:gd name="connsiteX42" fmla="*/ 665751 w 1209565"/>
              <a:gd name="connsiteY42" fmla="*/ 893134 h 1410686"/>
              <a:gd name="connsiteX43" fmla="*/ 644486 w 1209565"/>
              <a:gd name="connsiteY43" fmla="*/ 882502 h 1410686"/>
              <a:gd name="connsiteX44" fmla="*/ 623220 w 1209565"/>
              <a:gd name="connsiteY44" fmla="*/ 861237 h 1410686"/>
              <a:gd name="connsiteX45" fmla="*/ 601955 w 1209565"/>
              <a:gd name="connsiteY45" fmla="*/ 855920 h 1410686"/>
              <a:gd name="connsiteX46" fmla="*/ 575374 w 1209565"/>
              <a:gd name="connsiteY46" fmla="*/ 839972 h 1410686"/>
              <a:gd name="connsiteX47" fmla="*/ 559425 w 1209565"/>
              <a:gd name="connsiteY47" fmla="*/ 824023 h 1410686"/>
              <a:gd name="connsiteX48" fmla="*/ 522211 w 1209565"/>
              <a:gd name="connsiteY48" fmla="*/ 802758 h 1410686"/>
              <a:gd name="connsiteX49" fmla="*/ 490313 w 1209565"/>
              <a:gd name="connsiteY49" fmla="*/ 781493 h 1410686"/>
              <a:gd name="connsiteX50" fmla="*/ 469048 w 1209565"/>
              <a:gd name="connsiteY50" fmla="*/ 770860 h 1410686"/>
              <a:gd name="connsiteX51" fmla="*/ 453099 w 1209565"/>
              <a:gd name="connsiteY51" fmla="*/ 760227 h 1410686"/>
              <a:gd name="connsiteX52" fmla="*/ 431834 w 1209565"/>
              <a:gd name="connsiteY52" fmla="*/ 754911 h 1410686"/>
              <a:gd name="connsiteX53" fmla="*/ 410569 w 1209565"/>
              <a:gd name="connsiteY53" fmla="*/ 744279 h 1410686"/>
              <a:gd name="connsiteX54" fmla="*/ 378672 w 1209565"/>
              <a:gd name="connsiteY54" fmla="*/ 733646 h 1410686"/>
              <a:gd name="connsiteX55" fmla="*/ 298927 w 1209565"/>
              <a:gd name="connsiteY55" fmla="*/ 707065 h 1410686"/>
              <a:gd name="connsiteX56" fmla="*/ 282979 w 1209565"/>
              <a:gd name="connsiteY56" fmla="*/ 701748 h 1410686"/>
              <a:gd name="connsiteX57" fmla="*/ 256397 w 1209565"/>
              <a:gd name="connsiteY57" fmla="*/ 691116 h 1410686"/>
              <a:gd name="connsiteX58" fmla="*/ 235132 w 1209565"/>
              <a:gd name="connsiteY58" fmla="*/ 685800 h 1410686"/>
              <a:gd name="connsiteX59" fmla="*/ 208551 w 1209565"/>
              <a:gd name="connsiteY59" fmla="*/ 675167 h 1410686"/>
              <a:gd name="connsiteX60" fmla="*/ 187286 w 1209565"/>
              <a:gd name="connsiteY60" fmla="*/ 669851 h 1410686"/>
              <a:gd name="connsiteX61" fmla="*/ 144755 w 1209565"/>
              <a:gd name="connsiteY61" fmla="*/ 659218 h 1410686"/>
              <a:gd name="connsiteX62" fmla="*/ 123490 w 1209565"/>
              <a:gd name="connsiteY62" fmla="*/ 643269 h 1410686"/>
              <a:gd name="connsiteX63" fmla="*/ 91592 w 1209565"/>
              <a:gd name="connsiteY63" fmla="*/ 632637 h 1410686"/>
              <a:gd name="connsiteX64" fmla="*/ 80960 w 1209565"/>
              <a:gd name="connsiteY64" fmla="*/ 616688 h 1410686"/>
              <a:gd name="connsiteX65" fmla="*/ 65011 w 1209565"/>
              <a:gd name="connsiteY65" fmla="*/ 600739 h 1410686"/>
              <a:gd name="connsiteX66" fmla="*/ 59695 w 1209565"/>
              <a:gd name="connsiteY66" fmla="*/ 574158 h 1410686"/>
              <a:gd name="connsiteX67" fmla="*/ 43746 w 1209565"/>
              <a:gd name="connsiteY67" fmla="*/ 526311 h 1410686"/>
              <a:gd name="connsiteX68" fmla="*/ 33113 w 1209565"/>
              <a:gd name="connsiteY68" fmla="*/ 489097 h 1410686"/>
              <a:gd name="connsiteX69" fmla="*/ 22481 w 1209565"/>
              <a:gd name="connsiteY69" fmla="*/ 467832 h 1410686"/>
              <a:gd name="connsiteX70" fmla="*/ 6532 w 1209565"/>
              <a:gd name="connsiteY70" fmla="*/ 425302 h 1410686"/>
              <a:gd name="connsiteX71" fmla="*/ 6532 w 1209565"/>
              <a:gd name="connsiteY71" fmla="*/ 345558 h 1410686"/>
              <a:gd name="connsiteX72" fmla="*/ 22481 w 1209565"/>
              <a:gd name="connsiteY72" fmla="*/ 313660 h 1410686"/>
              <a:gd name="connsiteX73" fmla="*/ 54379 w 1209565"/>
              <a:gd name="connsiteY73" fmla="*/ 297711 h 1410686"/>
              <a:gd name="connsiteX74" fmla="*/ 86276 w 1209565"/>
              <a:gd name="connsiteY74" fmla="*/ 281762 h 1410686"/>
              <a:gd name="connsiteX75" fmla="*/ 102225 w 1209565"/>
              <a:gd name="connsiteY75" fmla="*/ 271130 h 1410686"/>
              <a:gd name="connsiteX76" fmla="*/ 139439 w 1209565"/>
              <a:gd name="connsiteY76" fmla="*/ 255181 h 1410686"/>
              <a:gd name="connsiteX77" fmla="*/ 187286 w 1209565"/>
              <a:gd name="connsiteY77" fmla="*/ 233916 h 1410686"/>
              <a:gd name="connsiteX78" fmla="*/ 203234 w 1209565"/>
              <a:gd name="connsiteY78" fmla="*/ 228600 h 1410686"/>
              <a:gd name="connsiteX79" fmla="*/ 240448 w 1209565"/>
              <a:gd name="connsiteY79" fmla="*/ 191386 h 1410686"/>
              <a:gd name="connsiteX0" fmla="*/ 240448 w 1209565"/>
              <a:gd name="connsiteY0" fmla="*/ 191386 h 1349542"/>
              <a:gd name="connsiteX1" fmla="*/ 240448 w 1209565"/>
              <a:gd name="connsiteY1" fmla="*/ 191386 h 1349542"/>
              <a:gd name="connsiteX2" fmla="*/ 314876 w 1209565"/>
              <a:gd name="connsiteY2" fmla="*/ 164804 h 1349542"/>
              <a:gd name="connsiteX3" fmla="*/ 330825 w 1209565"/>
              <a:gd name="connsiteY3" fmla="*/ 159488 h 1349542"/>
              <a:gd name="connsiteX4" fmla="*/ 389304 w 1209565"/>
              <a:gd name="connsiteY4" fmla="*/ 127590 h 1349542"/>
              <a:gd name="connsiteX5" fmla="*/ 437151 w 1209565"/>
              <a:gd name="connsiteY5" fmla="*/ 116958 h 1349542"/>
              <a:gd name="connsiteX6" fmla="*/ 484997 w 1209565"/>
              <a:gd name="connsiteY6" fmla="*/ 95693 h 1349542"/>
              <a:gd name="connsiteX7" fmla="*/ 506262 w 1209565"/>
              <a:gd name="connsiteY7" fmla="*/ 85060 h 1349542"/>
              <a:gd name="connsiteX8" fmla="*/ 532844 w 1209565"/>
              <a:gd name="connsiteY8" fmla="*/ 79744 h 1349542"/>
              <a:gd name="connsiteX9" fmla="*/ 564741 w 1209565"/>
              <a:gd name="connsiteY9" fmla="*/ 69111 h 1349542"/>
              <a:gd name="connsiteX10" fmla="*/ 612588 w 1209565"/>
              <a:gd name="connsiteY10" fmla="*/ 53162 h 1349542"/>
              <a:gd name="connsiteX11" fmla="*/ 628537 w 1209565"/>
              <a:gd name="connsiteY11" fmla="*/ 47846 h 1349542"/>
              <a:gd name="connsiteX12" fmla="*/ 644486 w 1209565"/>
              <a:gd name="connsiteY12" fmla="*/ 42530 h 1349542"/>
              <a:gd name="connsiteX13" fmla="*/ 729546 w 1209565"/>
              <a:gd name="connsiteY13" fmla="*/ 37213 h 1349542"/>
              <a:gd name="connsiteX14" fmla="*/ 803974 w 1209565"/>
              <a:gd name="connsiteY14" fmla="*/ 26581 h 1349542"/>
              <a:gd name="connsiteX15" fmla="*/ 841188 w 1209565"/>
              <a:gd name="connsiteY15" fmla="*/ 21265 h 1349542"/>
              <a:gd name="connsiteX16" fmla="*/ 883718 w 1209565"/>
              <a:gd name="connsiteY16" fmla="*/ 15948 h 1349542"/>
              <a:gd name="connsiteX17" fmla="*/ 958146 w 1209565"/>
              <a:gd name="connsiteY17" fmla="*/ 5316 h 1349542"/>
              <a:gd name="connsiteX18" fmla="*/ 1021941 w 1209565"/>
              <a:gd name="connsiteY18" fmla="*/ 0 h 1349542"/>
              <a:gd name="connsiteX19" fmla="*/ 1144216 w 1209565"/>
              <a:gd name="connsiteY19" fmla="*/ 5316 h 1349542"/>
              <a:gd name="connsiteX20" fmla="*/ 1138899 w 1209565"/>
              <a:gd name="connsiteY20" fmla="*/ 26581 h 1349542"/>
              <a:gd name="connsiteX21" fmla="*/ 1144216 w 1209565"/>
              <a:gd name="connsiteY21" fmla="*/ 132907 h 1349542"/>
              <a:gd name="connsiteX22" fmla="*/ 1208011 w 1209565"/>
              <a:gd name="connsiteY22" fmla="*/ 132907 h 1349542"/>
              <a:gd name="connsiteX23" fmla="*/ 1202695 w 1209565"/>
              <a:gd name="connsiteY23" fmla="*/ 148855 h 1349542"/>
              <a:gd name="connsiteX24" fmla="*/ 1197379 w 1209565"/>
              <a:gd name="connsiteY24" fmla="*/ 191386 h 1349542"/>
              <a:gd name="connsiteX25" fmla="*/ 1197378 w 1209565"/>
              <a:gd name="connsiteY25" fmla="*/ 1247729 h 1349542"/>
              <a:gd name="connsiteX26" fmla="*/ 1170797 w 1209565"/>
              <a:gd name="connsiteY26" fmla="*/ 1302488 h 1349542"/>
              <a:gd name="connsiteX27" fmla="*/ 1138899 w 1209565"/>
              <a:gd name="connsiteY27" fmla="*/ 1281223 h 1349542"/>
              <a:gd name="connsiteX28" fmla="*/ 1112318 w 1209565"/>
              <a:gd name="connsiteY28" fmla="*/ 1254641 h 1349542"/>
              <a:gd name="connsiteX29" fmla="*/ 1075104 w 1209565"/>
              <a:gd name="connsiteY29" fmla="*/ 1222744 h 1349542"/>
              <a:gd name="connsiteX30" fmla="*/ 1059155 w 1209565"/>
              <a:gd name="connsiteY30" fmla="*/ 1217427 h 1349542"/>
              <a:gd name="connsiteX31" fmla="*/ 1043206 w 1209565"/>
              <a:gd name="connsiteY31" fmla="*/ 1201479 h 1349542"/>
              <a:gd name="connsiteX32" fmla="*/ 1016625 w 1209565"/>
              <a:gd name="connsiteY32" fmla="*/ 1180213 h 1349542"/>
              <a:gd name="connsiteX33" fmla="*/ 995360 w 1209565"/>
              <a:gd name="connsiteY33" fmla="*/ 1153632 h 1349542"/>
              <a:gd name="connsiteX34" fmla="*/ 963462 w 1209565"/>
              <a:gd name="connsiteY34" fmla="*/ 1132367 h 1349542"/>
              <a:gd name="connsiteX35" fmla="*/ 889034 w 1209565"/>
              <a:gd name="connsiteY35" fmla="*/ 1063255 h 1349542"/>
              <a:gd name="connsiteX36" fmla="*/ 846504 w 1209565"/>
              <a:gd name="connsiteY36" fmla="*/ 1026041 h 1349542"/>
              <a:gd name="connsiteX37" fmla="*/ 825239 w 1209565"/>
              <a:gd name="connsiteY37" fmla="*/ 1015409 h 1349542"/>
              <a:gd name="connsiteX38" fmla="*/ 809290 w 1209565"/>
              <a:gd name="connsiteY38" fmla="*/ 999460 h 1349542"/>
              <a:gd name="connsiteX39" fmla="*/ 772076 w 1209565"/>
              <a:gd name="connsiteY39" fmla="*/ 972879 h 1349542"/>
              <a:gd name="connsiteX40" fmla="*/ 734862 w 1209565"/>
              <a:gd name="connsiteY40" fmla="*/ 940981 h 1349542"/>
              <a:gd name="connsiteX41" fmla="*/ 702965 w 1209565"/>
              <a:gd name="connsiteY41" fmla="*/ 919716 h 1349542"/>
              <a:gd name="connsiteX42" fmla="*/ 665751 w 1209565"/>
              <a:gd name="connsiteY42" fmla="*/ 893134 h 1349542"/>
              <a:gd name="connsiteX43" fmla="*/ 644486 w 1209565"/>
              <a:gd name="connsiteY43" fmla="*/ 882502 h 1349542"/>
              <a:gd name="connsiteX44" fmla="*/ 623220 w 1209565"/>
              <a:gd name="connsiteY44" fmla="*/ 861237 h 1349542"/>
              <a:gd name="connsiteX45" fmla="*/ 601955 w 1209565"/>
              <a:gd name="connsiteY45" fmla="*/ 855920 h 1349542"/>
              <a:gd name="connsiteX46" fmla="*/ 575374 w 1209565"/>
              <a:gd name="connsiteY46" fmla="*/ 839972 h 1349542"/>
              <a:gd name="connsiteX47" fmla="*/ 559425 w 1209565"/>
              <a:gd name="connsiteY47" fmla="*/ 824023 h 1349542"/>
              <a:gd name="connsiteX48" fmla="*/ 522211 w 1209565"/>
              <a:gd name="connsiteY48" fmla="*/ 802758 h 1349542"/>
              <a:gd name="connsiteX49" fmla="*/ 490313 w 1209565"/>
              <a:gd name="connsiteY49" fmla="*/ 781493 h 1349542"/>
              <a:gd name="connsiteX50" fmla="*/ 469048 w 1209565"/>
              <a:gd name="connsiteY50" fmla="*/ 770860 h 1349542"/>
              <a:gd name="connsiteX51" fmla="*/ 453099 w 1209565"/>
              <a:gd name="connsiteY51" fmla="*/ 760227 h 1349542"/>
              <a:gd name="connsiteX52" fmla="*/ 431834 w 1209565"/>
              <a:gd name="connsiteY52" fmla="*/ 754911 h 1349542"/>
              <a:gd name="connsiteX53" fmla="*/ 410569 w 1209565"/>
              <a:gd name="connsiteY53" fmla="*/ 744279 h 1349542"/>
              <a:gd name="connsiteX54" fmla="*/ 378672 w 1209565"/>
              <a:gd name="connsiteY54" fmla="*/ 733646 h 1349542"/>
              <a:gd name="connsiteX55" fmla="*/ 298927 w 1209565"/>
              <a:gd name="connsiteY55" fmla="*/ 707065 h 1349542"/>
              <a:gd name="connsiteX56" fmla="*/ 282979 w 1209565"/>
              <a:gd name="connsiteY56" fmla="*/ 701748 h 1349542"/>
              <a:gd name="connsiteX57" fmla="*/ 256397 w 1209565"/>
              <a:gd name="connsiteY57" fmla="*/ 691116 h 1349542"/>
              <a:gd name="connsiteX58" fmla="*/ 235132 w 1209565"/>
              <a:gd name="connsiteY58" fmla="*/ 685800 h 1349542"/>
              <a:gd name="connsiteX59" fmla="*/ 208551 w 1209565"/>
              <a:gd name="connsiteY59" fmla="*/ 675167 h 1349542"/>
              <a:gd name="connsiteX60" fmla="*/ 187286 w 1209565"/>
              <a:gd name="connsiteY60" fmla="*/ 669851 h 1349542"/>
              <a:gd name="connsiteX61" fmla="*/ 144755 w 1209565"/>
              <a:gd name="connsiteY61" fmla="*/ 659218 h 1349542"/>
              <a:gd name="connsiteX62" fmla="*/ 123490 w 1209565"/>
              <a:gd name="connsiteY62" fmla="*/ 643269 h 1349542"/>
              <a:gd name="connsiteX63" fmla="*/ 91592 w 1209565"/>
              <a:gd name="connsiteY63" fmla="*/ 632637 h 1349542"/>
              <a:gd name="connsiteX64" fmla="*/ 80960 w 1209565"/>
              <a:gd name="connsiteY64" fmla="*/ 616688 h 1349542"/>
              <a:gd name="connsiteX65" fmla="*/ 65011 w 1209565"/>
              <a:gd name="connsiteY65" fmla="*/ 600739 h 1349542"/>
              <a:gd name="connsiteX66" fmla="*/ 59695 w 1209565"/>
              <a:gd name="connsiteY66" fmla="*/ 574158 h 1349542"/>
              <a:gd name="connsiteX67" fmla="*/ 43746 w 1209565"/>
              <a:gd name="connsiteY67" fmla="*/ 526311 h 1349542"/>
              <a:gd name="connsiteX68" fmla="*/ 33113 w 1209565"/>
              <a:gd name="connsiteY68" fmla="*/ 489097 h 1349542"/>
              <a:gd name="connsiteX69" fmla="*/ 22481 w 1209565"/>
              <a:gd name="connsiteY69" fmla="*/ 467832 h 1349542"/>
              <a:gd name="connsiteX70" fmla="*/ 6532 w 1209565"/>
              <a:gd name="connsiteY70" fmla="*/ 425302 h 1349542"/>
              <a:gd name="connsiteX71" fmla="*/ 6532 w 1209565"/>
              <a:gd name="connsiteY71" fmla="*/ 345558 h 1349542"/>
              <a:gd name="connsiteX72" fmla="*/ 22481 w 1209565"/>
              <a:gd name="connsiteY72" fmla="*/ 313660 h 1349542"/>
              <a:gd name="connsiteX73" fmla="*/ 54379 w 1209565"/>
              <a:gd name="connsiteY73" fmla="*/ 297711 h 1349542"/>
              <a:gd name="connsiteX74" fmla="*/ 86276 w 1209565"/>
              <a:gd name="connsiteY74" fmla="*/ 281762 h 1349542"/>
              <a:gd name="connsiteX75" fmla="*/ 102225 w 1209565"/>
              <a:gd name="connsiteY75" fmla="*/ 271130 h 1349542"/>
              <a:gd name="connsiteX76" fmla="*/ 139439 w 1209565"/>
              <a:gd name="connsiteY76" fmla="*/ 255181 h 1349542"/>
              <a:gd name="connsiteX77" fmla="*/ 187286 w 1209565"/>
              <a:gd name="connsiteY77" fmla="*/ 233916 h 1349542"/>
              <a:gd name="connsiteX78" fmla="*/ 203234 w 1209565"/>
              <a:gd name="connsiteY78" fmla="*/ 228600 h 1349542"/>
              <a:gd name="connsiteX79" fmla="*/ 240448 w 1209565"/>
              <a:gd name="connsiteY79" fmla="*/ 191386 h 13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09565" h="1349542">
                <a:moveTo>
                  <a:pt x="240448" y="191386"/>
                </a:moveTo>
                <a:lnTo>
                  <a:pt x="240448" y="191386"/>
                </a:lnTo>
                <a:cubicBezTo>
                  <a:pt x="293452" y="171510"/>
                  <a:pt x="268631" y="180219"/>
                  <a:pt x="314876" y="164804"/>
                </a:cubicBezTo>
                <a:lnTo>
                  <a:pt x="330825" y="159488"/>
                </a:lnTo>
                <a:cubicBezTo>
                  <a:pt x="346997" y="148707"/>
                  <a:pt x="373221" y="130270"/>
                  <a:pt x="389304" y="127590"/>
                </a:cubicBezTo>
                <a:cubicBezTo>
                  <a:pt x="426730" y="121353"/>
                  <a:pt x="410976" y="125683"/>
                  <a:pt x="437151" y="116958"/>
                </a:cubicBezTo>
                <a:cubicBezTo>
                  <a:pt x="484064" y="85679"/>
                  <a:pt x="409077" y="133655"/>
                  <a:pt x="484997" y="95693"/>
                </a:cubicBezTo>
                <a:cubicBezTo>
                  <a:pt x="492085" y="92149"/>
                  <a:pt x="498744" y="87566"/>
                  <a:pt x="506262" y="85060"/>
                </a:cubicBezTo>
                <a:cubicBezTo>
                  <a:pt x="514834" y="82203"/>
                  <a:pt x="524126" y="82122"/>
                  <a:pt x="532844" y="79744"/>
                </a:cubicBezTo>
                <a:cubicBezTo>
                  <a:pt x="543657" y="76795"/>
                  <a:pt x="554109" y="72655"/>
                  <a:pt x="564741" y="69111"/>
                </a:cubicBezTo>
                <a:lnTo>
                  <a:pt x="612588" y="53162"/>
                </a:lnTo>
                <a:lnTo>
                  <a:pt x="628537" y="47846"/>
                </a:lnTo>
                <a:cubicBezTo>
                  <a:pt x="633853" y="46074"/>
                  <a:pt x="638893" y="42880"/>
                  <a:pt x="644486" y="42530"/>
                </a:cubicBezTo>
                <a:lnTo>
                  <a:pt x="729546" y="37213"/>
                </a:lnTo>
                <a:lnTo>
                  <a:pt x="803974" y="26581"/>
                </a:lnTo>
                <a:lnTo>
                  <a:pt x="841188" y="21265"/>
                </a:lnTo>
                <a:lnTo>
                  <a:pt x="883718" y="15948"/>
                </a:lnTo>
                <a:cubicBezTo>
                  <a:pt x="908549" y="12562"/>
                  <a:pt x="933171" y="7397"/>
                  <a:pt x="958146" y="5316"/>
                </a:cubicBezTo>
                <a:lnTo>
                  <a:pt x="1021941" y="0"/>
                </a:lnTo>
                <a:lnTo>
                  <a:pt x="1144216" y="5316"/>
                </a:lnTo>
                <a:cubicBezTo>
                  <a:pt x="1151341" y="6935"/>
                  <a:pt x="1138899" y="19274"/>
                  <a:pt x="1138899" y="26581"/>
                </a:cubicBezTo>
                <a:cubicBezTo>
                  <a:pt x="1138899" y="62067"/>
                  <a:pt x="1142444" y="97465"/>
                  <a:pt x="1144216" y="132907"/>
                </a:cubicBezTo>
                <a:cubicBezTo>
                  <a:pt x="1166684" y="125417"/>
                  <a:pt x="1179520" y="118662"/>
                  <a:pt x="1208011" y="132907"/>
                </a:cubicBezTo>
                <a:cubicBezTo>
                  <a:pt x="1213023" y="135413"/>
                  <a:pt x="1204467" y="143539"/>
                  <a:pt x="1202695" y="148855"/>
                </a:cubicBezTo>
                <a:cubicBezTo>
                  <a:pt x="1200923" y="163032"/>
                  <a:pt x="1198265" y="8240"/>
                  <a:pt x="1197379" y="191386"/>
                </a:cubicBezTo>
                <a:cubicBezTo>
                  <a:pt x="1196493" y="374532"/>
                  <a:pt x="1201808" y="1062545"/>
                  <a:pt x="1197378" y="1247729"/>
                </a:cubicBezTo>
                <a:cubicBezTo>
                  <a:pt x="1192948" y="1432913"/>
                  <a:pt x="1201809" y="1310462"/>
                  <a:pt x="1170797" y="1302488"/>
                </a:cubicBezTo>
                <a:cubicBezTo>
                  <a:pt x="1160164" y="1295400"/>
                  <a:pt x="1145987" y="1291856"/>
                  <a:pt x="1138899" y="1281223"/>
                </a:cubicBezTo>
                <a:cubicBezTo>
                  <a:pt x="1118424" y="1250508"/>
                  <a:pt x="1139883" y="1278268"/>
                  <a:pt x="1112318" y="1254641"/>
                </a:cubicBezTo>
                <a:cubicBezTo>
                  <a:pt x="1094002" y="1238942"/>
                  <a:pt x="1094635" y="1232509"/>
                  <a:pt x="1075104" y="1222744"/>
                </a:cubicBezTo>
                <a:cubicBezTo>
                  <a:pt x="1070092" y="1220238"/>
                  <a:pt x="1064471" y="1219199"/>
                  <a:pt x="1059155" y="1217427"/>
                </a:cubicBezTo>
                <a:cubicBezTo>
                  <a:pt x="1053839" y="1212111"/>
                  <a:pt x="1048864" y="1206430"/>
                  <a:pt x="1043206" y="1201479"/>
                </a:cubicBezTo>
                <a:cubicBezTo>
                  <a:pt x="1034667" y="1194007"/>
                  <a:pt x="1024648" y="1188237"/>
                  <a:pt x="1016625" y="1180213"/>
                </a:cubicBezTo>
                <a:cubicBezTo>
                  <a:pt x="1008602" y="1172190"/>
                  <a:pt x="1003794" y="1161223"/>
                  <a:pt x="995360" y="1153632"/>
                </a:cubicBezTo>
                <a:cubicBezTo>
                  <a:pt x="985862" y="1145083"/>
                  <a:pt x="972498" y="1141403"/>
                  <a:pt x="963462" y="1132367"/>
                </a:cubicBezTo>
                <a:cubicBezTo>
                  <a:pt x="876889" y="1045794"/>
                  <a:pt x="959982" y="1126320"/>
                  <a:pt x="889034" y="1063255"/>
                </a:cubicBezTo>
                <a:cubicBezTo>
                  <a:pt x="865979" y="1042761"/>
                  <a:pt x="877573" y="1046754"/>
                  <a:pt x="846504" y="1026041"/>
                </a:cubicBezTo>
                <a:cubicBezTo>
                  <a:pt x="839910" y="1021645"/>
                  <a:pt x="832327" y="1018953"/>
                  <a:pt x="825239" y="1015409"/>
                </a:cubicBezTo>
                <a:cubicBezTo>
                  <a:pt x="819923" y="1010093"/>
                  <a:pt x="815066" y="1004273"/>
                  <a:pt x="809290" y="999460"/>
                </a:cubicBezTo>
                <a:cubicBezTo>
                  <a:pt x="791186" y="984373"/>
                  <a:pt x="791219" y="992022"/>
                  <a:pt x="772076" y="972879"/>
                </a:cubicBezTo>
                <a:cubicBezTo>
                  <a:pt x="738022" y="938825"/>
                  <a:pt x="766163" y="951414"/>
                  <a:pt x="734862" y="940981"/>
                </a:cubicBezTo>
                <a:cubicBezTo>
                  <a:pt x="724230" y="933893"/>
                  <a:pt x="713434" y="927044"/>
                  <a:pt x="702965" y="919716"/>
                </a:cubicBezTo>
                <a:cubicBezTo>
                  <a:pt x="690305" y="910854"/>
                  <a:pt x="679180" y="900808"/>
                  <a:pt x="665751" y="893134"/>
                </a:cubicBezTo>
                <a:cubicBezTo>
                  <a:pt x="658870" y="889202"/>
                  <a:pt x="651574" y="886046"/>
                  <a:pt x="644486" y="882502"/>
                </a:cubicBezTo>
                <a:cubicBezTo>
                  <a:pt x="637397" y="875414"/>
                  <a:pt x="631721" y="866550"/>
                  <a:pt x="623220" y="861237"/>
                </a:cubicBezTo>
                <a:cubicBezTo>
                  <a:pt x="617024" y="857365"/>
                  <a:pt x="608632" y="858887"/>
                  <a:pt x="601955" y="855920"/>
                </a:cubicBezTo>
                <a:cubicBezTo>
                  <a:pt x="592513" y="851723"/>
                  <a:pt x="583640" y="846172"/>
                  <a:pt x="575374" y="839972"/>
                </a:cubicBezTo>
                <a:cubicBezTo>
                  <a:pt x="569359" y="835461"/>
                  <a:pt x="565201" y="828836"/>
                  <a:pt x="559425" y="824023"/>
                </a:cubicBezTo>
                <a:cubicBezTo>
                  <a:pt x="543659" y="810885"/>
                  <a:pt x="540786" y="813902"/>
                  <a:pt x="522211" y="802758"/>
                </a:cubicBezTo>
                <a:cubicBezTo>
                  <a:pt x="511253" y="796183"/>
                  <a:pt x="501743" y="787208"/>
                  <a:pt x="490313" y="781493"/>
                </a:cubicBezTo>
                <a:cubicBezTo>
                  <a:pt x="483225" y="777949"/>
                  <a:pt x="475929" y="774792"/>
                  <a:pt x="469048" y="770860"/>
                </a:cubicBezTo>
                <a:cubicBezTo>
                  <a:pt x="463500" y="767690"/>
                  <a:pt x="458972" y="762744"/>
                  <a:pt x="453099" y="760227"/>
                </a:cubicBezTo>
                <a:cubicBezTo>
                  <a:pt x="446383" y="757349"/>
                  <a:pt x="438675" y="757476"/>
                  <a:pt x="431834" y="754911"/>
                </a:cubicBezTo>
                <a:cubicBezTo>
                  <a:pt x="424414" y="752128"/>
                  <a:pt x="417927" y="747222"/>
                  <a:pt x="410569" y="744279"/>
                </a:cubicBezTo>
                <a:cubicBezTo>
                  <a:pt x="400163" y="740117"/>
                  <a:pt x="389304" y="737190"/>
                  <a:pt x="378672" y="733646"/>
                </a:cubicBezTo>
                <a:lnTo>
                  <a:pt x="298927" y="707065"/>
                </a:lnTo>
                <a:cubicBezTo>
                  <a:pt x="293611" y="705293"/>
                  <a:pt x="288182" y="703829"/>
                  <a:pt x="282979" y="701748"/>
                </a:cubicBezTo>
                <a:cubicBezTo>
                  <a:pt x="274118" y="698204"/>
                  <a:pt x="265450" y="694134"/>
                  <a:pt x="256397" y="691116"/>
                </a:cubicBezTo>
                <a:cubicBezTo>
                  <a:pt x="249465" y="688806"/>
                  <a:pt x="242064" y="688111"/>
                  <a:pt x="235132" y="685800"/>
                </a:cubicBezTo>
                <a:cubicBezTo>
                  <a:pt x="226079" y="682782"/>
                  <a:pt x="217604" y="678185"/>
                  <a:pt x="208551" y="675167"/>
                </a:cubicBezTo>
                <a:cubicBezTo>
                  <a:pt x="201619" y="672856"/>
                  <a:pt x="194311" y="671858"/>
                  <a:pt x="187286" y="669851"/>
                </a:cubicBezTo>
                <a:cubicBezTo>
                  <a:pt x="149137" y="658951"/>
                  <a:pt x="198806" y="670027"/>
                  <a:pt x="144755" y="659218"/>
                </a:cubicBezTo>
                <a:cubicBezTo>
                  <a:pt x="137667" y="653902"/>
                  <a:pt x="131415" y="647231"/>
                  <a:pt x="123490" y="643269"/>
                </a:cubicBezTo>
                <a:cubicBezTo>
                  <a:pt x="113465" y="638257"/>
                  <a:pt x="91592" y="632637"/>
                  <a:pt x="91592" y="632637"/>
                </a:cubicBezTo>
                <a:cubicBezTo>
                  <a:pt x="88048" y="627321"/>
                  <a:pt x="85050" y="621596"/>
                  <a:pt x="80960" y="616688"/>
                </a:cubicBezTo>
                <a:cubicBezTo>
                  <a:pt x="76147" y="610912"/>
                  <a:pt x="68373" y="607464"/>
                  <a:pt x="65011" y="600739"/>
                </a:cubicBezTo>
                <a:cubicBezTo>
                  <a:pt x="60970" y="592657"/>
                  <a:pt x="62177" y="582846"/>
                  <a:pt x="59695" y="574158"/>
                </a:cubicBezTo>
                <a:cubicBezTo>
                  <a:pt x="55076" y="557993"/>
                  <a:pt x="47823" y="542621"/>
                  <a:pt x="43746" y="526311"/>
                </a:cubicBezTo>
                <a:cubicBezTo>
                  <a:pt x="41046" y="515512"/>
                  <a:pt x="37692" y="499780"/>
                  <a:pt x="33113" y="489097"/>
                </a:cubicBezTo>
                <a:cubicBezTo>
                  <a:pt x="29991" y="481813"/>
                  <a:pt x="25264" y="475252"/>
                  <a:pt x="22481" y="467832"/>
                </a:cubicBezTo>
                <a:cubicBezTo>
                  <a:pt x="771" y="409936"/>
                  <a:pt x="36130" y="484495"/>
                  <a:pt x="6532" y="425302"/>
                </a:cubicBezTo>
                <a:cubicBezTo>
                  <a:pt x="-2720" y="388294"/>
                  <a:pt x="-1619" y="402619"/>
                  <a:pt x="6532" y="345558"/>
                </a:cubicBezTo>
                <a:cubicBezTo>
                  <a:pt x="7973" y="335468"/>
                  <a:pt x="15461" y="320680"/>
                  <a:pt x="22481" y="313660"/>
                </a:cubicBezTo>
                <a:cubicBezTo>
                  <a:pt x="32788" y="303353"/>
                  <a:pt x="41406" y="302035"/>
                  <a:pt x="54379" y="297711"/>
                </a:cubicBezTo>
                <a:cubicBezTo>
                  <a:pt x="100077" y="267246"/>
                  <a:pt x="42261" y="303769"/>
                  <a:pt x="86276" y="281762"/>
                </a:cubicBezTo>
                <a:cubicBezTo>
                  <a:pt x="91991" y="278905"/>
                  <a:pt x="96678" y="274300"/>
                  <a:pt x="102225" y="271130"/>
                </a:cubicBezTo>
                <a:cubicBezTo>
                  <a:pt x="120623" y="260617"/>
                  <a:pt x="121543" y="261146"/>
                  <a:pt x="139439" y="255181"/>
                </a:cubicBezTo>
                <a:cubicBezTo>
                  <a:pt x="164714" y="238331"/>
                  <a:pt x="149326" y="246569"/>
                  <a:pt x="187286" y="233916"/>
                </a:cubicBezTo>
                <a:lnTo>
                  <a:pt x="203234" y="228600"/>
                </a:lnTo>
                <a:cubicBezTo>
                  <a:pt x="239302" y="204554"/>
                  <a:pt x="234246" y="197588"/>
                  <a:pt x="240448" y="191386"/>
                </a:cubicBezTo>
                <a:close/>
              </a:path>
            </a:pathLst>
          </a:custGeom>
          <a:pattFill prst="horzBrick">
            <a:fgClr>
              <a:schemeClr val="accent1">
                <a:lumMod val="40000"/>
                <a:lumOff val="60000"/>
              </a:schemeClr>
            </a:fgClr>
            <a:bgClr>
              <a:schemeClr val="bg1"/>
            </a:bgClr>
          </a:patt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E59116C5-B6E8-418B-ABC6-65B65FD8FD8A}"/>
              </a:ext>
            </a:extLst>
          </p:cNvPr>
          <p:cNvSpPr/>
          <p:nvPr/>
        </p:nvSpPr>
        <p:spPr>
          <a:xfrm flipH="1">
            <a:off x="5064282" y="2302944"/>
            <a:ext cx="1209565" cy="1410686"/>
          </a:xfrm>
          <a:custGeom>
            <a:avLst/>
            <a:gdLst>
              <a:gd name="connsiteX0" fmla="*/ 240448 w 1349876"/>
              <a:gd name="connsiteY0" fmla="*/ 191386 h 1345040"/>
              <a:gd name="connsiteX1" fmla="*/ 240448 w 1349876"/>
              <a:gd name="connsiteY1" fmla="*/ 191386 h 1345040"/>
              <a:gd name="connsiteX2" fmla="*/ 314876 w 1349876"/>
              <a:gd name="connsiteY2" fmla="*/ 164804 h 1345040"/>
              <a:gd name="connsiteX3" fmla="*/ 330825 w 1349876"/>
              <a:gd name="connsiteY3" fmla="*/ 159488 h 1345040"/>
              <a:gd name="connsiteX4" fmla="*/ 389304 w 1349876"/>
              <a:gd name="connsiteY4" fmla="*/ 127590 h 1345040"/>
              <a:gd name="connsiteX5" fmla="*/ 437151 w 1349876"/>
              <a:gd name="connsiteY5" fmla="*/ 116958 h 1345040"/>
              <a:gd name="connsiteX6" fmla="*/ 484997 w 1349876"/>
              <a:gd name="connsiteY6" fmla="*/ 95693 h 1345040"/>
              <a:gd name="connsiteX7" fmla="*/ 506262 w 1349876"/>
              <a:gd name="connsiteY7" fmla="*/ 85060 h 1345040"/>
              <a:gd name="connsiteX8" fmla="*/ 532844 w 1349876"/>
              <a:gd name="connsiteY8" fmla="*/ 79744 h 1345040"/>
              <a:gd name="connsiteX9" fmla="*/ 564741 w 1349876"/>
              <a:gd name="connsiteY9" fmla="*/ 69111 h 1345040"/>
              <a:gd name="connsiteX10" fmla="*/ 612588 w 1349876"/>
              <a:gd name="connsiteY10" fmla="*/ 53162 h 1345040"/>
              <a:gd name="connsiteX11" fmla="*/ 628537 w 1349876"/>
              <a:gd name="connsiteY11" fmla="*/ 47846 h 1345040"/>
              <a:gd name="connsiteX12" fmla="*/ 644486 w 1349876"/>
              <a:gd name="connsiteY12" fmla="*/ 42530 h 1345040"/>
              <a:gd name="connsiteX13" fmla="*/ 729546 w 1349876"/>
              <a:gd name="connsiteY13" fmla="*/ 37213 h 1345040"/>
              <a:gd name="connsiteX14" fmla="*/ 803974 w 1349876"/>
              <a:gd name="connsiteY14" fmla="*/ 26581 h 1345040"/>
              <a:gd name="connsiteX15" fmla="*/ 841188 w 1349876"/>
              <a:gd name="connsiteY15" fmla="*/ 21265 h 1345040"/>
              <a:gd name="connsiteX16" fmla="*/ 883718 w 1349876"/>
              <a:gd name="connsiteY16" fmla="*/ 15948 h 1345040"/>
              <a:gd name="connsiteX17" fmla="*/ 958146 w 1349876"/>
              <a:gd name="connsiteY17" fmla="*/ 5316 h 1345040"/>
              <a:gd name="connsiteX18" fmla="*/ 1021941 w 1349876"/>
              <a:gd name="connsiteY18" fmla="*/ 0 h 1345040"/>
              <a:gd name="connsiteX19" fmla="*/ 1144216 w 1349876"/>
              <a:gd name="connsiteY19" fmla="*/ 5316 h 1345040"/>
              <a:gd name="connsiteX20" fmla="*/ 1138899 w 1349876"/>
              <a:gd name="connsiteY20" fmla="*/ 26581 h 1345040"/>
              <a:gd name="connsiteX21" fmla="*/ 1144216 w 1349876"/>
              <a:gd name="connsiteY21" fmla="*/ 132907 h 1345040"/>
              <a:gd name="connsiteX22" fmla="*/ 1208011 w 1349876"/>
              <a:gd name="connsiteY22" fmla="*/ 132907 h 1345040"/>
              <a:gd name="connsiteX23" fmla="*/ 1202695 w 1349876"/>
              <a:gd name="connsiteY23" fmla="*/ 148855 h 1345040"/>
              <a:gd name="connsiteX24" fmla="*/ 1197379 w 1349876"/>
              <a:gd name="connsiteY24" fmla="*/ 191386 h 1345040"/>
              <a:gd name="connsiteX25" fmla="*/ 1170797 w 1349876"/>
              <a:gd name="connsiteY25" fmla="*/ 1302488 h 1345040"/>
              <a:gd name="connsiteX26" fmla="*/ 1138899 w 1349876"/>
              <a:gd name="connsiteY26" fmla="*/ 1281223 h 1345040"/>
              <a:gd name="connsiteX27" fmla="*/ 1112318 w 1349876"/>
              <a:gd name="connsiteY27" fmla="*/ 1254641 h 1345040"/>
              <a:gd name="connsiteX28" fmla="*/ 1075104 w 1349876"/>
              <a:gd name="connsiteY28" fmla="*/ 1222744 h 1345040"/>
              <a:gd name="connsiteX29" fmla="*/ 1059155 w 1349876"/>
              <a:gd name="connsiteY29" fmla="*/ 1217427 h 1345040"/>
              <a:gd name="connsiteX30" fmla="*/ 1043206 w 1349876"/>
              <a:gd name="connsiteY30" fmla="*/ 1201479 h 1345040"/>
              <a:gd name="connsiteX31" fmla="*/ 1016625 w 1349876"/>
              <a:gd name="connsiteY31" fmla="*/ 1180213 h 1345040"/>
              <a:gd name="connsiteX32" fmla="*/ 995360 w 1349876"/>
              <a:gd name="connsiteY32" fmla="*/ 1153632 h 1345040"/>
              <a:gd name="connsiteX33" fmla="*/ 963462 w 1349876"/>
              <a:gd name="connsiteY33" fmla="*/ 1132367 h 1345040"/>
              <a:gd name="connsiteX34" fmla="*/ 889034 w 1349876"/>
              <a:gd name="connsiteY34" fmla="*/ 1063255 h 1345040"/>
              <a:gd name="connsiteX35" fmla="*/ 846504 w 1349876"/>
              <a:gd name="connsiteY35" fmla="*/ 1026041 h 1345040"/>
              <a:gd name="connsiteX36" fmla="*/ 825239 w 1349876"/>
              <a:gd name="connsiteY36" fmla="*/ 1015409 h 1345040"/>
              <a:gd name="connsiteX37" fmla="*/ 809290 w 1349876"/>
              <a:gd name="connsiteY37" fmla="*/ 999460 h 1345040"/>
              <a:gd name="connsiteX38" fmla="*/ 772076 w 1349876"/>
              <a:gd name="connsiteY38" fmla="*/ 972879 h 1345040"/>
              <a:gd name="connsiteX39" fmla="*/ 734862 w 1349876"/>
              <a:gd name="connsiteY39" fmla="*/ 940981 h 1345040"/>
              <a:gd name="connsiteX40" fmla="*/ 702965 w 1349876"/>
              <a:gd name="connsiteY40" fmla="*/ 919716 h 1345040"/>
              <a:gd name="connsiteX41" fmla="*/ 665751 w 1349876"/>
              <a:gd name="connsiteY41" fmla="*/ 893134 h 1345040"/>
              <a:gd name="connsiteX42" fmla="*/ 644486 w 1349876"/>
              <a:gd name="connsiteY42" fmla="*/ 882502 h 1345040"/>
              <a:gd name="connsiteX43" fmla="*/ 623220 w 1349876"/>
              <a:gd name="connsiteY43" fmla="*/ 861237 h 1345040"/>
              <a:gd name="connsiteX44" fmla="*/ 601955 w 1349876"/>
              <a:gd name="connsiteY44" fmla="*/ 855920 h 1345040"/>
              <a:gd name="connsiteX45" fmla="*/ 575374 w 1349876"/>
              <a:gd name="connsiteY45" fmla="*/ 839972 h 1345040"/>
              <a:gd name="connsiteX46" fmla="*/ 559425 w 1349876"/>
              <a:gd name="connsiteY46" fmla="*/ 824023 h 1345040"/>
              <a:gd name="connsiteX47" fmla="*/ 522211 w 1349876"/>
              <a:gd name="connsiteY47" fmla="*/ 802758 h 1345040"/>
              <a:gd name="connsiteX48" fmla="*/ 490313 w 1349876"/>
              <a:gd name="connsiteY48" fmla="*/ 781493 h 1345040"/>
              <a:gd name="connsiteX49" fmla="*/ 469048 w 1349876"/>
              <a:gd name="connsiteY49" fmla="*/ 770860 h 1345040"/>
              <a:gd name="connsiteX50" fmla="*/ 453099 w 1349876"/>
              <a:gd name="connsiteY50" fmla="*/ 760227 h 1345040"/>
              <a:gd name="connsiteX51" fmla="*/ 431834 w 1349876"/>
              <a:gd name="connsiteY51" fmla="*/ 754911 h 1345040"/>
              <a:gd name="connsiteX52" fmla="*/ 410569 w 1349876"/>
              <a:gd name="connsiteY52" fmla="*/ 744279 h 1345040"/>
              <a:gd name="connsiteX53" fmla="*/ 378672 w 1349876"/>
              <a:gd name="connsiteY53" fmla="*/ 733646 h 1345040"/>
              <a:gd name="connsiteX54" fmla="*/ 298927 w 1349876"/>
              <a:gd name="connsiteY54" fmla="*/ 707065 h 1345040"/>
              <a:gd name="connsiteX55" fmla="*/ 282979 w 1349876"/>
              <a:gd name="connsiteY55" fmla="*/ 701748 h 1345040"/>
              <a:gd name="connsiteX56" fmla="*/ 256397 w 1349876"/>
              <a:gd name="connsiteY56" fmla="*/ 691116 h 1345040"/>
              <a:gd name="connsiteX57" fmla="*/ 235132 w 1349876"/>
              <a:gd name="connsiteY57" fmla="*/ 685800 h 1345040"/>
              <a:gd name="connsiteX58" fmla="*/ 208551 w 1349876"/>
              <a:gd name="connsiteY58" fmla="*/ 675167 h 1345040"/>
              <a:gd name="connsiteX59" fmla="*/ 187286 w 1349876"/>
              <a:gd name="connsiteY59" fmla="*/ 669851 h 1345040"/>
              <a:gd name="connsiteX60" fmla="*/ 144755 w 1349876"/>
              <a:gd name="connsiteY60" fmla="*/ 659218 h 1345040"/>
              <a:gd name="connsiteX61" fmla="*/ 123490 w 1349876"/>
              <a:gd name="connsiteY61" fmla="*/ 643269 h 1345040"/>
              <a:gd name="connsiteX62" fmla="*/ 91592 w 1349876"/>
              <a:gd name="connsiteY62" fmla="*/ 632637 h 1345040"/>
              <a:gd name="connsiteX63" fmla="*/ 80960 w 1349876"/>
              <a:gd name="connsiteY63" fmla="*/ 616688 h 1345040"/>
              <a:gd name="connsiteX64" fmla="*/ 65011 w 1349876"/>
              <a:gd name="connsiteY64" fmla="*/ 600739 h 1345040"/>
              <a:gd name="connsiteX65" fmla="*/ 59695 w 1349876"/>
              <a:gd name="connsiteY65" fmla="*/ 574158 h 1345040"/>
              <a:gd name="connsiteX66" fmla="*/ 43746 w 1349876"/>
              <a:gd name="connsiteY66" fmla="*/ 526311 h 1345040"/>
              <a:gd name="connsiteX67" fmla="*/ 33113 w 1349876"/>
              <a:gd name="connsiteY67" fmla="*/ 489097 h 1345040"/>
              <a:gd name="connsiteX68" fmla="*/ 22481 w 1349876"/>
              <a:gd name="connsiteY68" fmla="*/ 467832 h 1345040"/>
              <a:gd name="connsiteX69" fmla="*/ 6532 w 1349876"/>
              <a:gd name="connsiteY69" fmla="*/ 425302 h 1345040"/>
              <a:gd name="connsiteX70" fmla="*/ 6532 w 1349876"/>
              <a:gd name="connsiteY70" fmla="*/ 345558 h 1345040"/>
              <a:gd name="connsiteX71" fmla="*/ 22481 w 1349876"/>
              <a:gd name="connsiteY71" fmla="*/ 313660 h 1345040"/>
              <a:gd name="connsiteX72" fmla="*/ 54379 w 1349876"/>
              <a:gd name="connsiteY72" fmla="*/ 297711 h 1345040"/>
              <a:gd name="connsiteX73" fmla="*/ 86276 w 1349876"/>
              <a:gd name="connsiteY73" fmla="*/ 281762 h 1345040"/>
              <a:gd name="connsiteX74" fmla="*/ 102225 w 1349876"/>
              <a:gd name="connsiteY74" fmla="*/ 271130 h 1345040"/>
              <a:gd name="connsiteX75" fmla="*/ 139439 w 1349876"/>
              <a:gd name="connsiteY75" fmla="*/ 255181 h 1345040"/>
              <a:gd name="connsiteX76" fmla="*/ 187286 w 1349876"/>
              <a:gd name="connsiteY76" fmla="*/ 233916 h 1345040"/>
              <a:gd name="connsiteX77" fmla="*/ 203234 w 1349876"/>
              <a:gd name="connsiteY77" fmla="*/ 228600 h 1345040"/>
              <a:gd name="connsiteX78" fmla="*/ 240448 w 1349876"/>
              <a:gd name="connsiteY78" fmla="*/ 191386 h 1345040"/>
              <a:gd name="connsiteX0" fmla="*/ 240448 w 1214006"/>
              <a:gd name="connsiteY0" fmla="*/ 191386 h 1406570"/>
              <a:gd name="connsiteX1" fmla="*/ 240448 w 1214006"/>
              <a:gd name="connsiteY1" fmla="*/ 191386 h 1406570"/>
              <a:gd name="connsiteX2" fmla="*/ 314876 w 1214006"/>
              <a:gd name="connsiteY2" fmla="*/ 164804 h 1406570"/>
              <a:gd name="connsiteX3" fmla="*/ 330825 w 1214006"/>
              <a:gd name="connsiteY3" fmla="*/ 159488 h 1406570"/>
              <a:gd name="connsiteX4" fmla="*/ 389304 w 1214006"/>
              <a:gd name="connsiteY4" fmla="*/ 127590 h 1406570"/>
              <a:gd name="connsiteX5" fmla="*/ 437151 w 1214006"/>
              <a:gd name="connsiteY5" fmla="*/ 116958 h 1406570"/>
              <a:gd name="connsiteX6" fmla="*/ 484997 w 1214006"/>
              <a:gd name="connsiteY6" fmla="*/ 95693 h 1406570"/>
              <a:gd name="connsiteX7" fmla="*/ 506262 w 1214006"/>
              <a:gd name="connsiteY7" fmla="*/ 85060 h 1406570"/>
              <a:gd name="connsiteX8" fmla="*/ 532844 w 1214006"/>
              <a:gd name="connsiteY8" fmla="*/ 79744 h 1406570"/>
              <a:gd name="connsiteX9" fmla="*/ 564741 w 1214006"/>
              <a:gd name="connsiteY9" fmla="*/ 69111 h 1406570"/>
              <a:gd name="connsiteX10" fmla="*/ 612588 w 1214006"/>
              <a:gd name="connsiteY10" fmla="*/ 53162 h 1406570"/>
              <a:gd name="connsiteX11" fmla="*/ 628537 w 1214006"/>
              <a:gd name="connsiteY11" fmla="*/ 47846 h 1406570"/>
              <a:gd name="connsiteX12" fmla="*/ 644486 w 1214006"/>
              <a:gd name="connsiteY12" fmla="*/ 42530 h 1406570"/>
              <a:gd name="connsiteX13" fmla="*/ 729546 w 1214006"/>
              <a:gd name="connsiteY13" fmla="*/ 37213 h 1406570"/>
              <a:gd name="connsiteX14" fmla="*/ 803974 w 1214006"/>
              <a:gd name="connsiteY14" fmla="*/ 26581 h 1406570"/>
              <a:gd name="connsiteX15" fmla="*/ 841188 w 1214006"/>
              <a:gd name="connsiteY15" fmla="*/ 21265 h 1406570"/>
              <a:gd name="connsiteX16" fmla="*/ 883718 w 1214006"/>
              <a:gd name="connsiteY16" fmla="*/ 15948 h 1406570"/>
              <a:gd name="connsiteX17" fmla="*/ 958146 w 1214006"/>
              <a:gd name="connsiteY17" fmla="*/ 5316 h 1406570"/>
              <a:gd name="connsiteX18" fmla="*/ 1021941 w 1214006"/>
              <a:gd name="connsiteY18" fmla="*/ 0 h 1406570"/>
              <a:gd name="connsiteX19" fmla="*/ 1144216 w 1214006"/>
              <a:gd name="connsiteY19" fmla="*/ 5316 h 1406570"/>
              <a:gd name="connsiteX20" fmla="*/ 1138899 w 1214006"/>
              <a:gd name="connsiteY20" fmla="*/ 26581 h 1406570"/>
              <a:gd name="connsiteX21" fmla="*/ 1144216 w 1214006"/>
              <a:gd name="connsiteY21" fmla="*/ 132907 h 1406570"/>
              <a:gd name="connsiteX22" fmla="*/ 1208011 w 1214006"/>
              <a:gd name="connsiteY22" fmla="*/ 132907 h 1406570"/>
              <a:gd name="connsiteX23" fmla="*/ 1202695 w 1214006"/>
              <a:gd name="connsiteY23" fmla="*/ 148855 h 1406570"/>
              <a:gd name="connsiteX24" fmla="*/ 1197379 w 1214006"/>
              <a:gd name="connsiteY24" fmla="*/ 191386 h 1406570"/>
              <a:gd name="connsiteX25" fmla="*/ 1213327 w 1214006"/>
              <a:gd name="connsiteY25" fmla="*/ 1329069 h 1406570"/>
              <a:gd name="connsiteX26" fmla="*/ 1170797 w 1214006"/>
              <a:gd name="connsiteY26" fmla="*/ 1302488 h 1406570"/>
              <a:gd name="connsiteX27" fmla="*/ 1138899 w 1214006"/>
              <a:gd name="connsiteY27" fmla="*/ 1281223 h 1406570"/>
              <a:gd name="connsiteX28" fmla="*/ 1112318 w 1214006"/>
              <a:gd name="connsiteY28" fmla="*/ 1254641 h 1406570"/>
              <a:gd name="connsiteX29" fmla="*/ 1075104 w 1214006"/>
              <a:gd name="connsiteY29" fmla="*/ 1222744 h 1406570"/>
              <a:gd name="connsiteX30" fmla="*/ 1059155 w 1214006"/>
              <a:gd name="connsiteY30" fmla="*/ 1217427 h 1406570"/>
              <a:gd name="connsiteX31" fmla="*/ 1043206 w 1214006"/>
              <a:gd name="connsiteY31" fmla="*/ 1201479 h 1406570"/>
              <a:gd name="connsiteX32" fmla="*/ 1016625 w 1214006"/>
              <a:gd name="connsiteY32" fmla="*/ 1180213 h 1406570"/>
              <a:gd name="connsiteX33" fmla="*/ 995360 w 1214006"/>
              <a:gd name="connsiteY33" fmla="*/ 1153632 h 1406570"/>
              <a:gd name="connsiteX34" fmla="*/ 963462 w 1214006"/>
              <a:gd name="connsiteY34" fmla="*/ 1132367 h 1406570"/>
              <a:gd name="connsiteX35" fmla="*/ 889034 w 1214006"/>
              <a:gd name="connsiteY35" fmla="*/ 1063255 h 1406570"/>
              <a:gd name="connsiteX36" fmla="*/ 846504 w 1214006"/>
              <a:gd name="connsiteY36" fmla="*/ 1026041 h 1406570"/>
              <a:gd name="connsiteX37" fmla="*/ 825239 w 1214006"/>
              <a:gd name="connsiteY37" fmla="*/ 1015409 h 1406570"/>
              <a:gd name="connsiteX38" fmla="*/ 809290 w 1214006"/>
              <a:gd name="connsiteY38" fmla="*/ 999460 h 1406570"/>
              <a:gd name="connsiteX39" fmla="*/ 772076 w 1214006"/>
              <a:gd name="connsiteY39" fmla="*/ 972879 h 1406570"/>
              <a:gd name="connsiteX40" fmla="*/ 734862 w 1214006"/>
              <a:gd name="connsiteY40" fmla="*/ 940981 h 1406570"/>
              <a:gd name="connsiteX41" fmla="*/ 702965 w 1214006"/>
              <a:gd name="connsiteY41" fmla="*/ 919716 h 1406570"/>
              <a:gd name="connsiteX42" fmla="*/ 665751 w 1214006"/>
              <a:gd name="connsiteY42" fmla="*/ 893134 h 1406570"/>
              <a:gd name="connsiteX43" fmla="*/ 644486 w 1214006"/>
              <a:gd name="connsiteY43" fmla="*/ 882502 h 1406570"/>
              <a:gd name="connsiteX44" fmla="*/ 623220 w 1214006"/>
              <a:gd name="connsiteY44" fmla="*/ 861237 h 1406570"/>
              <a:gd name="connsiteX45" fmla="*/ 601955 w 1214006"/>
              <a:gd name="connsiteY45" fmla="*/ 855920 h 1406570"/>
              <a:gd name="connsiteX46" fmla="*/ 575374 w 1214006"/>
              <a:gd name="connsiteY46" fmla="*/ 839972 h 1406570"/>
              <a:gd name="connsiteX47" fmla="*/ 559425 w 1214006"/>
              <a:gd name="connsiteY47" fmla="*/ 824023 h 1406570"/>
              <a:gd name="connsiteX48" fmla="*/ 522211 w 1214006"/>
              <a:gd name="connsiteY48" fmla="*/ 802758 h 1406570"/>
              <a:gd name="connsiteX49" fmla="*/ 490313 w 1214006"/>
              <a:gd name="connsiteY49" fmla="*/ 781493 h 1406570"/>
              <a:gd name="connsiteX50" fmla="*/ 469048 w 1214006"/>
              <a:gd name="connsiteY50" fmla="*/ 770860 h 1406570"/>
              <a:gd name="connsiteX51" fmla="*/ 453099 w 1214006"/>
              <a:gd name="connsiteY51" fmla="*/ 760227 h 1406570"/>
              <a:gd name="connsiteX52" fmla="*/ 431834 w 1214006"/>
              <a:gd name="connsiteY52" fmla="*/ 754911 h 1406570"/>
              <a:gd name="connsiteX53" fmla="*/ 410569 w 1214006"/>
              <a:gd name="connsiteY53" fmla="*/ 744279 h 1406570"/>
              <a:gd name="connsiteX54" fmla="*/ 378672 w 1214006"/>
              <a:gd name="connsiteY54" fmla="*/ 733646 h 1406570"/>
              <a:gd name="connsiteX55" fmla="*/ 298927 w 1214006"/>
              <a:gd name="connsiteY55" fmla="*/ 707065 h 1406570"/>
              <a:gd name="connsiteX56" fmla="*/ 282979 w 1214006"/>
              <a:gd name="connsiteY56" fmla="*/ 701748 h 1406570"/>
              <a:gd name="connsiteX57" fmla="*/ 256397 w 1214006"/>
              <a:gd name="connsiteY57" fmla="*/ 691116 h 1406570"/>
              <a:gd name="connsiteX58" fmla="*/ 235132 w 1214006"/>
              <a:gd name="connsiteY58" fmla="*/ 685800 h 1406570"/>
              <a:gd name="connsiteX59" fmla="*/ 208551 w 1214006"/>
              <a:gd name="connsiteY59" fmla="*/ 675167 h 1406570"/>
              <a:gd name="connsiteX60" fmla="*/ 187286 w 1214006"/>
              <a:gd name="connsiteY60" fmla="*/ 669851 h 1406570"/>
              <a:gd name="connsiteX61" fmla="*/ 144755 w 1214006"/>
              <a:gd name="connsiteY61" fmla="*/ 659218 h 1406570"/>
              <a:gd name="connsiteX62" fmla="*/ 123490 w 1214006"/>
              <a:gd name="connsiteY62" fmla="*/ 643269 h 1406570"/>
              <a:gd name="connsiteX63" fmla="*/ 91592 w 1214006"/>
              <a:gd name="connsiteY63" fmla="*/ 632637 h 1406570"/>
              <a:gd name="connsiteX64" fmla="*/ 80960 w 1214006"/>
              <a:gd name="connsiteY64" fmla="*/ 616688 h 1406570"/>
              <a:gd name="connsiteX65" fmla="*/ 65011 w 1214006"/>
              <a:gd name="connsiteY65" fmla="*/ 600739 h 1406570"/>
              <a:gd name="connsiteX66" fmla="*/ 59695 w 1214006"/>
              <a:gd name="connsiteY66" fmla="*/ 574158 h 1406570"/>
              <a:gd name="connsiteX67" fmla="*/ 43746 w 1214006"/>
              <a:gd name="connsiteY67" fmla="*/ 526311 h 1406570"/>
              <a:gd name="connsiteX68" fmla="*/ 33113 w 1214006"/>
              <a:gd name="connsiteY68" fmla="*/ 489097 h 1406570"/>
              <a:gd name="connsiteX69" fmla="*/ 22481 w 1214006"/>
              <a:gd name="connsiteY69" fmla="*/ 467832 h 1406570"/>
              <a:gd name="connsiteX70" fmla="*/ 6532 w 1214006"/>
              <a:gd name="connsiteY70" fmla="*/ 425302 h 1406570"/>
              <a:gd name="connsiteX71" fmla="*/ 6532 w 1214006"/>
              <a:gd name="connsiteY71" fmla="*/ 345558 h 1406570"/>
              <a:gd name="connsiteX72" fmla="*/ 22481 w 1214006"/>
              <a:gd name="connsiteY72" fmla="*/ 313660 h 1406570"/>
              <a:gd name="connsiteX73" fmla="*/ 54379 w 1214006"/>
              <a:gd name="connsiteY73" fmla="*/ 297711 h 1406570"/>
              <a:gd name="connsiteX74" fmla="*/ 86276 w 1214006"/>
              <a:gd name="connsiteY74" fmla="*/ 281762 h 1406570"/>
              <a:gd name="connsiteX75" fmla="*/ 102225 w 1214006"/>
              <a:gd name="connsiteY75" fmla="*/ 271130 h 1406570"/>
              <a:gd name="connsiteX76" fmla="*/ 139439 w 1214006"/>
              <a:gd name="connsiteY76" fmla="*/ 255181 h 1406570"/>
              <a:gd name="connsiteX77" fmla="*/ 187286 w 1214006"/>
              <a:gd name="connsiteY77" fmla="*/ 233916 h 1406570"/>
              <a:gd name="connsiteX78" fmla="*/ 203234 w 1214006"/>
              <a:gd name="connsiteY78" fmla="*/ 228600 h 1406570"/>
              <a:gd name="connsiteX79" fmla="*/ 240448 w 1214006"/>
              <a:gd name="connsiteY79" fmla="*/ 191386 h 1406570"/>
              <a:gd name="connsiteX0" fmla="*/ 240448 w 1209565"/>
              <a:gd name="connsiteY0" fmla="*/ 191386 h 1410686"/>
              <a:gd name="connsiteX1" fmla="*/ 240448 w 1209565"/>
              <a:gd name="connsiteY1" fmla="*/ 191386 h 1410686"/>
              <a:gd name="connsiteX2" fmla="*/ 314876 w 1209565"/>
              <a:gd name="connsiteY2" fmla="*/ 164804 h 1410686"/>
              <a:gd name="connsiteX3" fmla="*/ 330825 w 1209565"/>
              <a:gd name="connsiteY3" fmla="*/ 159488 h 1410686"/>
              <a:gd name="connsiteX4" fmla="*/ 389304 w 1209565"/>
              <a:gd name="connsiteY4" fmla="*/ 127590 h 1410686"/>
              <a:gd name="connsiteX5" fmla="*/ 437151 w 1209565"/>
              <a:gd name="connsiteY5" fmla="*/ 116958 h 1410686"/>
              <a:gd name="connsiteX6" fmla="*/ 484997 w 1209565"/>
              <a:gd name="connsiteY6" fmla="*/ 95693 h 1410686"/>
              <a:gd name="connsiteX7" fmla="*/ 506262 w 1209565"/>
              <a:gd name="connsiteY7" fmla="*/ 85060 h 1410686"/>
              <a:gd name="connsiteX8" fmla="*/ 532844 w 1209565"/>
              <a:gd name="connsiteY8" fmla="*/ 79744 h 1410686"/>
              <a:gd name="connsiteX9" fmla="*/ 564741 w 1209565"/>
              <a:gd name="connsiteY9" fmla="*/ 69111 h 1410686"/>
              <a:gd name="connsiteX10" fmla="*/ 612588 w 1209565"/>
              <a:gd name="connsiteY10" fmla="*/ 53162 h 1410686"/>
              <a:gd name="connsiteX11" fmla="*/ 628537 w 1209565"/>
              <a:gd name="connsiteY11" fmla="*/ 47846 h 1410686"/>
              <a:gd name="connsiteX12" fmla="*/ 644486 w 1209565"/>
              <a:gd name="connsiteY12" fmla="*/ 42530 h 1410686"/>
              <a:gd name="connsiteX13" fmla="*/ 729546 w 1209565"/>
              <a:gd name="connsiteY13" fmla="*/ 37213 h 1410686"/>
              <a:gd name="connsiteX14" fmla="*/ 803974 w 1209565"/>
              <a:gd name="connsiteY14" fmla="*/ 26581 h 1410686"/>
              <a:gd name="connsiteX15" fmla="*/ 841188 w 1209565"/>
              <a:gd name="connsiteY15" fmla="*/ 21265 h 1410686"/>
              <a:gd name="connsiteX16" fmla="*/ 883718 w 1209565"/>
              <a:gd name="connsiteY16" fmla="*/ 15948 h 1410686"/>
              <a:gd name="connsiteX17" fmla="*/ 958146 w 1209565"/>
              <a:gd name="connsiteY17" fmla="*/ 5316 h 1410686"/>
              <a:gd name="connsiteX18" fmla="*/ 1021941 w 1209565"/>
              <a:gd name="connsiteY18" fmla="*/ 0 h 1410686"/>
              <a:gd name="connsiteX19" fmla="*/ 1144216 w 1209565"/>
              <a:gd name="connsiteY19" fmla="*/ 5316 h 1410686"/>
              <a:gd name="connsiteX20" fmla="*/ 1138899 w 1209565"/>
              <a:gd name="connsiteY20" fmla="*/ 26581 h 1410686"/>
              <a:gd name="connsiteX21" fmla="*/ 1144216 w 1209565"/>
              <a:gd name="connsiteY21" fmla="*/ 132907 h 1410686"/>
              <a:gd name="connsiteX22" fmla="*/ 1208011 w 1209565"/>
              <a:gd name="connsiteY22" fmla="*/ 132907 h 1410686"/>
              <a:gd name="connsiteX23" fmla="*/ 1202695 w 1209565"/>
              <a:gd name="connsiteY23" fmla="*/ 148855 h 1410686"/>
              <a:gd name="connsiteX24" fmla="*/ 1197379 w 1209565"/>
              <a:gd name="connsiteY24" fmla="*/ 191386 h 1410686"/>
              <a:gd name="connsiteX25" fmla="*/ 1197378 w 1209565"/>
              <a:gd name="connsiteY25" fmla="*/ 1334386 h 1410686"/>
              <a:gd name="connsiteX26" fmla="*/ 1170797 w 1209565"/>
              <a:gd name="connsiteY26" fmla="*/ 1302488 h 1410686"/>
              <a:gd name="connsiteX27" fmla="*/ 1138899 w 1209565"/>
              <a:gd name="connsiteY27" fmla="*/ 1281223 h 1410686"/>
              <a:gd name="connsiteX28" fmla="*/ 1112318 w 1209565"/>
              <a:gd name="connsiteY28" fmla="*/ 1254641 h 1410686"/>
              <a:gd name="connsiteX29" fmla="*/ 1075104 w 1209565"/>
              <a:gd name="connsiteY29" fmla="*/ 1222744 h 1410686"/>
              <a:gd name="connsiteX30" fmla="*/ 1059155 w 1209565"/>
              <a:gd name="connsiteY30" fmla="*/ 1217427 h 1410686"/>
              <a:gd name="connsiteX31" fmla="*/ 1043206 w 1209565"/>
              <a:gd name="connsiteY31" fmla="*/ 1201479 h 1410686"/>
              <a:gd name="connsiteX32" fmla="*/ 1016625 w 1209565"/>
              <a:gd name="connsiteY32" fmla="*/ 1180213 h 1410686"/>
              <a:gd name="connsiteX33" fmla="*/ 995360 w 1209565"/>
              <a:gd name="connsiteY33" fmla="*/ 1153632 h 1410686"/>
              <a:gd name="connsiteX34" fmla="*/ 963462 w 1209565"/>
              <a:gd name="connsiteY34" fmla="*/ 1132367 h 1410686"/>
              <a:gd name="connsiteX35" fmla="*/ 889034 w 1209565"/>
              <a:gd name="connsiteY35" fmla="*/ 1063255 h 1410686"/>
              <a:gd name="connsiteX36" fmla="*/ 846504 w 1209565"/>
              <a:gd name="connsiteY36" fmla="*/ 1026041 h 1410686"/>
              <a:gd name="connsiteX37" fmla="*/ 825239 w 1209565"/>
              <a:gd name="connsiteY37" fmla="*/ 1015409 h 1410686"/>
              <a:gd name="connsiteX38" fmla="*/ 809290 w 1209565"/>
              <a:gd name="connsiteY38" fmla="*/ 999460 h 1410686"/>
              <a:gd name="connsiteX39" fmla="*/ 772076 w 1209565"/>
              <a:gd name="connsiteY39" fmla="*/ 972879 h 1410686"/>
              <a:gd name="connsiteX40" fmla="*/ 734862 w 1209565"/>
              <a:gd name="connsiteY40" fmla="*/ 940981 h 1410686"/>
              <a:gd name="connsiteX41" fmla="*/ 702965 w 1209565"/>
              <a:gd name="connsiteY41" fmla="*/ 919716 h 1410686"/>
              <a:gd name="connsiteX42" fmla="*/ 665751 w 1209565"/>
              <a:gd name="connsiteY42" fmla="*/ 893134 h 1410686"/>
              <a:gd name="connsiteX43" fmla="*/ 644486 w 1209565"/>
              <a:gd name="connsiteY43" fmla="*/ 882502 h 1410686"/>
              <a:gd name="connsiteX44" fmla="*/ 623220 w 1209565"/>
              <a:gd name="connsiteY44" fmla="*/ 861237 h 1410686"/>
              <a:gd name="connsiteX45" fmla="*/ 601955 w 1209565"/>
              <a:gd name="connsiteY45" fmla="*/ 855920 h 1410686"/>
              <a:gd name="connsiteX46" fmla="*/ 575374 w 1209565"/>
              <a:gd name="connsiteY46" fmla="*/ 839972 h 1410686"/>
              <a:gd name="connsiteX47" fmla="*/ 559425 w 1209565"/>
              <a:gd name="connsiteY47" fmla="*/ 824023 h 1410686"/>
              <a:gd name="connsiteX48" fmla="*/ 522211 w 1209565"/>
              <a:gd name="connsiteY48" fmla="*/ 802758 h 1410686"/>
              <a:gd name="connsiteX49" fmla="*/ 490313 w 1209565"/>
              <a:gd name="connsiteY49" fmla="*/ 781493 h 1410686"/>
              <a:gd name="connsiteX50" fmla="*/ 469048 w 1209565"/>
              <a:gd name="connsiteY50" fmla="*/ 770860 h 1410686"/>
              <a:gd name="connsiteX51" fmla="*/ 453099 w 1209565"/>
              <a:gd name="connsiteY51" fmla="*/ 760227 h 1410686"/>
              <a:gd name="connsiteX52" fmla="*/ 431834 w 1209565"/>
              <a:gd name="connsiteY52" fmla="*/ 754911 h 1410686"/>
              <a:gd name="connsiteX53" fmla="*/ 410569 w 1209565"/>
              <a:gd name="connsiteY53" fmla="*/ 744279 h 1410686"/>
              <a:gd name="connsiteX54" fmla="*/ 378672 w 1209565"/>
              <a:gd name="connsiteY54" fmla="*/ 733646 h 1410686"/>
              <a:gd name="connsiteX55" fmla="*/ 298927 w 1209565"/>
              <a:gd name="connsiteY55" fmla="*/ 707065 h 1410686"/>
              <a:gd name="connsiteX56" fmla="*/ 282979 w 1209565"/>
              <a:gd name="connsiteY56" fmla="*/ 701748 h 1410686"/>
              <a:gd name="connsiteX57" fmla="*/ 256397 w 1209565"/>
              <a:gd name="connsiteY57" fmla="*/ 691116 h 1410686"/>
              <a:gd name="connsiteX58" fmla="*/ 235132 w 1209565"/>
              <a:gd name="connsiteY58" fmla="*/ 685800 h 1410686"/>
              <a:gd name="connsiteX59" fmla="*/ 208551 w 1209565"/>
              <a:gd name="connsiteY59" fmla="*/ 675167 h 1410686"/>
              <a:gd name="connsiteX60" fmla="*/ 187286 w 1209565"/>
              <a:gd name="connsiteY60" fmla="*/ 669851 h 1410686"/>
              <a:gd name="connsiteX61" fmla="*/ 144755 w 1209565"/>
              <a:gd name="connsiteY61" fmla="*/ 659218 h 1410686"/>
              <a:gd name="connsiteX62" fmla="*/ 123490 w 1209565"/>
              <a:gd name="connsiteY62" fmla="*/ 643269 h 1410686"/>
              <a:gd name="connsiteX63" fmla="*/ 91592 w 1209565"/>
              <a:gd name="connsiteY63" fmla="*/ 632637 h 1410686"/>
              <a:gd name="connsiteX64" fmla="*/ 80960 w 1209565"/>
              <a:gd name="connsiteY64" fmla="*/ 616688 h 1410686"/>
              <a:gd name="connsiteX65" fmla="*/ 65011 w 1209565"/>
              <a:gd name="connsiteY65" fmla="*/ 600739 h 1410686"/>
              <a:gd name="connsiteX66" fmla="*/ 59695 w 1209565"/>
              <a:gd name="connsiteY66" fmla="*/ 574158 h 1410686"/>
              <a:gd name="connsiteX67" fmla="*/ 43746 w 1209565"/>
              <a:gd name="connsiteY67" fmla="*/ 526311 h 1410686"/>
              <a:gd name="connsiteX68" fmla="*/ 33113 w 1209565"/>
              <a:gd name="connsiteY68" fmla="*/ 489097 h 1410686"/>
              <a:gd name="connsiteX69" fmla="*/ 22481 w 1209565"/>
              <a:gd name="connsiteY69" fmla="*/ 467832 h 1410686"/>
              <a:gd name="connsiteX70" fmla="*/ 6532 w 1209565"/>
              <a:gd name="connsiteY70" fmla="*/ 425302 h 1410686"/>
              <a:gd name="connsiteX71" fmla="*/ 6532 w 1209565"/>
              <a:gd name="connsiteY71" fmla="*/ 345558 h 1410686"/>
              <a:gd name="connsiteX72" fmla="*/ 22481 w 1209565"/>
              <a:gd name="connsiteY72" fmla="*/ 313660 h 1410686"/>
              <a:gd name="connsiteX73" fmla="*/ 54379 w 1209565"/>
              <a:gd name="connsiteY73" fmla="*/ 297711 h 1410686"/>
              <a:gd name="connsiteX74" fmla="*/ 86276 w 1209565"/>
              <a:gd name="connsiteY74" fmla="*/ 281762 h 1410686"/>
              <a:gd name="connsiteX75" fmla="*/ 102225 w 1209565"/>
              <a:gd name="connsiteY75" fmla="*/ 271130 h 1410686"/>
              <a:gd name="connsiteX76" fmla="*/ 139439 w 1209565"/>
              <a:gd name="connsiteY76" fmla="*/ 255181 h 1410686"/>
              <a:gd name="connsiteX77" fmla="*/ 187286 w 1209565"/>
              <a:gd name="connsiteY77" fmla="*/ 233916 h 1410686"/>
              <a:gd name="connsiteX78" fmla="*/ 203234 w 1209565"/>
              <a:gd name="connsiteY78" fmla="*/ 228600 h 1410686"/>
              <a:gd name="connsiteX79" fmla="*/ 240448 w 1209565"/>
              <a:gd name="connsiteY79" fmla="*/ 191386 h 14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09565" h="1410686">
                <a:moveTo>
                  <a:pt x="240448" y="191386"/>
                </a:moveTo>
                <a:lnTo>
                  <a:pt x="240448" y="191386"/>
                </a:lnTo>
                <a:cubicBezTo>
                  <a:pt x="293452" y="171510"/>
                  <a:pt x="268631" y="180219"/>
                  <a:pt x="314876" y="164804"/>
                </a:cubicBezTo>
                <a:lnTo>
                  <a:pt x="330825" y="159488"/>
                </a:lnTo>
                <a:cubicBezTo>
                  <a:pt x="346997" y="148707"/>
                  <a:pt x="373221" y="130270"/>
                  <a:pt x="389304" y="127590"/>
                </a:cubicBezTo>
                <a:cubicBezTo>
                  <a:pt x="426730" y="121353"/>
                  <a:pt x="410976" y="125683"/>
                  <a:pt x="437151" y="116958"/>
                </a:cubicBezTo>
                <a:cubicBezTo>
                  <a:pt x="484064" y="85679"/>
                  <a:pt x="409077" y="133655"/>
                  <a:pt x="484997" y="95693"/>
                </a:cubicBezTo>
                <a:cubicBezTo>
                  <a:pt x="492085" y="92149"/>
                  <a:pt x="498744" y="87566"/>
                  <a:pt x="506262" y="85060"/>
                </a:cubicBezTo>
                <a:cubicBezTo>
                  <a:pt x="514834" y="82203"/>
                  <a:pt x="524126" y="82122"/>
                  <a:pt x="532844" y="79744"/>
                </a:cubicBezTo>
                <a:cubicBezTo>
                  <a:pt x="543657" y="76795"/>
                  <a:pt x="554109" y="72655"/>
                  <a:pt x="564741" y="69111"/>
                </a:cubicBezTo>
                <a:lnTo>
                  <a:pt x="612588" y="53162"/>
                </a:lnTo>
                <a:lnTo>
                  <a:pt x="628537" y="47846"/>
                </a:lnTo>
                <a:cubicBezTo>
                  <a:pt x="633853" y="46074"/>
                  <a:pt x="638893" y="42880"/>
                  <a:pt x="644486" y="42530"/>
                </a:cubicBezTo>
                <a:lnTo>
                  <a:pt x="729546" y="37213"/>
                </a:lnTo>
                <a:lnTo>
                  <a:pt x="803974" y="26581"/>
                </a:lnTo>
                <a:lnTo>
                  <a:pt x="841188" y="21265"/>
                </a:lnTo>
                <a:lnTo>
                  <a:pt x="883718" y="15948"/>
                </a:lnTo>
                <a:cubicBezTo>
                  <a:pt x="908549" y="12562"/>
                  <a:pt x="933171" y="7397"/>
                  <a:pt x="958146" y="5316"/>
                </a:cubicBezTo>
                <a:lnTo>
                  <a:pt x="1021941" y="0"/>
                </a:lnTo>
                <a:lnTo>
                  <a:pt x="1144216" y="5316"/>
                </a:lnTo>
                <a:cubicBezTo>
                  <a:pt x="1151341" y="6935"/>
                  <a:pt x="1138899" y="19274"/>
                  <a:pt x="1138899" y="26581"/>
                </a:cubicBezTo>
                <a:cubicBezTo>
                  <a:pt x="1138899" y="62067"/>
                  <a:pt x="1142444" y="97465"/>
                  <a:pt x="1144216" y="132907"/>
                </a:cubicBezTo>
                <a:cubicBezTo>
                  <a:pt x="1166684" y="125417"/>
                  <a:pt x="1179520" y="118662"/>
                  <a:pt x="1208011" y="132907"/>
                </a:cubicBezTo>
                <a:cubicBezTo>
                  <a:pt x="1213023" y="135413"/>
                  <a:pt x="1204467" y="143539"/>
                  <a:pt x="1202695" y="148855"/>
                </a:cubicBezTo>
                <a:cubicBezTo>
                  <a:pt x="1200923" y="163032"/>
                  <a:pt x="1198265" y="-6202"/>
                  <a:pt x="1197379" y="191386"/>
                </a:cubicBezTo>
                <a:cubicBezTo>
                  <a:pt x="1196493" y="388974"/>
                  <a:pt x="1201808" y="1149202"/>
                  <a:pt x="1197378" y="1334386"/>
                </a:cubicBezTo>
                <a:cubicBezTo>
                  <a:pt x="1192948" y="1519570"/>
                  <a:pt x="1201809" y="1310462"/>
                  <a:pt x="1170797" y="1302488"/>
                </a:cubicBezTo>
                <a:cubicBezTo>
                  <a:pt x="1160164" y="1295400"/>
                  <a:pt x="1145987" y="1291856"/>
                  <a:pt x="1138899" y="1281223"/>
                </a:cubicBezTo>
                <a:cubicBezTo>
                  <a:pt x="1118424" y="1250508"/>
                  <a:pt x="1139883" y="1278268"/>
                  <a:pt x="1112318" y="1254641"/>
                </a:cubicBezTo>
                <a:cubicBezTo>
                  <a:pt x="1094002" y="1238942"/>
                  <a:pt x="1094635" y="1232509"/>
                  <a:pt x="1075104" y="1222744"/>
                </a:cubicBezTo>
                <a:cubicBezTo>
                  <a:pt x="1070092" y="1220238"/>
                  <a:pt x="1064471" y="1219199"/>
                  <a:pt x="1059155" y="1217427"/>
                </a:cubicBezTo>
                <a:cubicBezTo>
                  <a:pt x="1053839" y="1212111"/>
                  <a:pt x="1048864" y="1206430"/>
                  <a:pt x="1043206" y="1201479"/>
                </a:cubicBezTo>
                <a:cubicBezTo>
                  <a:pt x="1034667" y="1194007"/>
                  <a:pt x="1024648" y="1188237"/>
                  <a:pt x="1016625" y="1180213"/>
                </a:cubicBezTo>
                <a:cubicBezTo>
                  <a:pt x="1008602" y="1172190"/>
                  <a:pt x="1003794" y="1161223"/>
                  <a:pt x="995360" y="1153632"/>
                </a:cubicBezTo>
                <a:cubicBezTo>
                  <a:pt x="985862" y="1145083"/>
                  <a:pt x="972498" y="1141403"/>
                  <a:pt x="963462" y="1132367"/>
                </a:cubicBezTo>
                <a:cubicBezTo>
                  <a:pt x="876889" y="1045794"/>
                  <a:pt x="959982" y="1126320"/>
                  <a:pt x="889034" y="1063255"/>
                </a:cubicBezTo>
                <a:cubicBezTo>
                  <a:pt x="865979" y="1042761"/>
                  <a:pt x="877573" y="1046754"/>
                  <a:pt x="846504" y="1026041"/>
                </a:cubicBezTo>
                <a:cubicBezTo>
                  <a:pt x="839910" y="1021645"/>
                  <a:pt x="832327" y="1018953"/>
                  <a:pt x="825239" y="1015409"/>
                </a:cubicBezTo>
                <a:cubicBezTo>
                  <a:pt x="819923" y="1010093"/>
                  <a:pt x="815066" y="1004273"/>
                  <a:pt x="809290" y="999460"/>
                </a:cubicBezTo>
                <a:cubicBezTo>
                  <a:pt x="791186" y="984373"/>
                  <a:pt x="791219" y="992022"/>
                  <a:pt x="772076" y="972879"/>
                </a:cubicBezTo>
                <a:cubicBezTo>
                  <a:pt x="738022" y="938825"/>
                  <a:pt x="766163" y="951414"/>
                  <a:pt x="734862" y="940981"/>
                </a:cubicBezTo>
                <a:cubicBezTo>
                  <a:pt x="724230" y="933893"/>
                  <a:pt x="713434" y="927044"/>
                  <a:pt x="702965" y="919716"/>
                </a:cubicBezTo>
                <a:cubicBezTo>
                  <a:pt x="690305" y="910854"/>
                  <a:pt x="679180" y="900808"/>
                  <a:pt x="665751" y="893134"/>
                </a:cubicBezTo>
                <a:cubicBezTo>
                  <a:pt x="658870" y="889202"/>
                  <a:pt x="651574" y="886046"/>
                  <a:pt x="644486" y="882502"/>
                </a:cubicBezTo>
                <a:cubicBezTo>
                  <a:pt x="637397" y="875414"/>
                  <a:pt x="631721" y="866550"/>
                  <a:pt x="623220" y="861237"/>
                </a:cubicBezTo>
                <a:cubicBezTo>
                  <a:pt x="617024" y="857365"/>
                  <a:pt x="608632" y="858887"/>
                  <a:pt x="601955" y="855920"/>
                </a:cubicBezTo>
                <a:cubicBezTo>
                  <a:pt x="592513" y="851723"/>
                  <a:pt x="583640" y="846172"/>
                  <a:pt x="575374" y="839972"/>
                </a:cubicBezTo>
                <a:cubicBezTo>
                  <a:pt x="569359" y="835461"/>
                  <a:pt x="565201" y="828836"/>
                  <a:pt x="559425" y="824023"/>
                </a:cubicBezTo>
                <a:cubicBezTo>
                  <a:pt x="543659" y="810885"/>
                  <a:pt x="540786" y="813902"/>
                  <a:pt x="522211" y="802758"/>
                </a:cubicBezTo>
                <a:cubicBezTo>
                  <a:pt x="511253" y="796183"/>
                  <a:pt x="501743" y="787208"/>
                  <a:pt x="490313" y="781493"/>
                </a:cubicBezTo>
                <a:cubicBezTo>
                  <a:pt x="483225" y="777949"/>
                  <a:pt x="475929" y="774792"/>
                  <a:pt x="469048" y="770860"/>
                </a:cubicBezTo>
                <a:cubicBezTo>
                  <a:pt x="463500" y="767690"/>
                  <a:pt x="458972" y="762744"/>
                  <a:pt x="453099" y="760227"/>
                </a:cubicBezTo>
                <a:cubicBezTo>
                  <a:pt x="446383" y="757349"/>
                  <a:pt x="438675" y="757476"/>
                  <a:pt x="431834" y="754911"/>
                </a:cubicBezTo>
                <a:cubicBezTo>
                  <a:pt x="424414" y="752128"/>
                  <a:pt x="417927" y="747222"/>
                  <a:pt x="410569" y="744279"/>
                </a:cubicBezTo>
                <a:cubicBezTo>
                  <a:pt x="400163" y="740117"/>
                  <a:pt x="389304" y="737190"/>
                  <a:pt x="378672" y="733646"/>
                </a:cubicBezTo>
                <a:lnTo>
                  <a:pt x="298927" y="707065"/>
                </a:lnTo>
                <a:cubicBezTo>
                  <a:pt x="293611" y="705293"/>
                  <a:pt x="288182" y="703829"/>
                  <a:pt x="282979" y="701748"/>
                </a:cubicBezTo>
                <a:cubicBezTo>
                  <a:pt x="274118" y="698204"/>
                  <a:pt x="265450" y="694134"/>
                  <a:pt x="256397" y="691116"/>
                </a:cubicBezTo>
                <a:cubicBezTo>
                  <a:pt x="249465" y="688806"/>
                  <a:pt x="242064" y="688111"/>
                  <a:pt x="235132" y="685800"/>
                </a:cubicBezTo>
                <a:cubicBezTo>
                  <a:pt x="226079" y="682782"/>
                  <a:pt x="217604" y="678185"/>
                  <a:pt x="208551" y="675167"/>
                </a:cubicBezTo>
                <a:cubicBezTo>
                  <a:pt x="201619" y="672856"/>
                  <a:pt x="194311" y="671858"/>
                  <a:pt x="187286" y="669851"/>
                </a:cubicBezTo>
                <a:cubicBezTo>
                  <a:pt x="149137" y="658951"/>
                  <a:pt x="198806" y="670027"/>
                  <a:pt x="144755" y="659218"/>
                </a:cubicBezTo>
                <a:cubicBezTo>
                  <a:pt x="137667" y="653902"/>
                  <a:pt x="131415" y="647231"/>
                  <a:pt x="123490" y="643269"/>
                </a:cubicBezTo>
                <a:cubicBezTo>
                  <a:pt x="113465" y="638257"/>
                  <a:pt x="91592" y="632637"/>
                  <a:pt x="91592" y="632637"/>
                </a:cubicBezTo>
                <a:cubicBezTo>
                  <a:pt x="88048" y="627321"/>
                  <a:pt x="85050" y="621596"/>
                  <a:pt x="80960" y="616688"/>
                </a:cubicBezTo>
                <a:cubicBezTo>
                  <a:pt x="76147" y="610912"/>
                  <a:pt x="68373" y="607464"/>
                  <a:pt x="65011" y="600739"/>
                </a:cubicBezTo>
                <a:cubicBezTo>
                  <a:pt x="60970" y="592657"/>
                  <a:pt x="62177" y="582846"/>
                  <a:pt x="59695" y="574158"/>
                </a:cubicBezTo>
                <a:cubicBezTo>
                  <a:pt x="55076" y="557993"/>
                  <a:pt x="47823" y="542621"/>
                  <a:pt x="43746" y="526311"/>
                </a:cubicBezTo>
                <a:cubicBezTo>
                  <a:pt x="41046" y="515512"/>
                  <a:pt x="37692" y="499780"/>
                  <a:pt x="33113" y="489097"/>
                </a:cubicBezTo>
                <a:cubicBezTo>
                  <a:pt x="29991" y="481813"/>
                  <a:pt x="25264" y="475252"/>
                  <a:pt x="22481" y="467832"/>
                </a:cubicBezTo>
                <a:cubicBezTo>
                  <a:pt x="771" y="409936"/>
                  <a:pt x="36130" y="484495"/>
                  <a:pt x="6532" y="425302"/>
                </a:cubicBezTo>
                <a:cubicBezTo>
                  <a:pt x="-2720" y="388294"/>
                  <a:pt x="-1619" y="402619"/>
                  <a:pt x="6532" y="345558"/>
                </a:cubicBezTo>
                <a:cubicBezTo>
                  <a:pt x="7973" y="335468"/>
                  <a:pt x="15461" y="320680"/>
                  <a:pt x="22481" y="313660"/>
                </a:cubicBezTo>
                <a:cubicBezTo>
                  <a:pt x="32788" y="303353"/>
                  <a:pt x="41406" y="302035"/>
                  <a:pt x="54379" y="297711"/>
                </a:cubicBezTo>
                <a:cubicBezTo>
                  <a:pt x="100077" y="267246"/>
                  <a:pt x="42261" y="303769"/>
                  <a:pt x="86276" y="281762"/>
                </a:cubicBezTo>
                <a:cubicBezTo>
                  <a:pt x="91991" y="278905"/>
                  <a:pt x="96678" y="274300"/>
                  <a:pt x="102225" y="271130"/>
                </a:cubicBezTo>
                <a:cubicBezTo>
                  <a:pt x="120623" y="260617"/>
                  <a:pt x="121543" y="261146"/>
                  <a:pt x="139439" y="255181"/>
                </a:cubicBezTo>
                <a:cubicBezTo>
                  <a:pt x="164714" y="238331"/>
                  <a:pt x="149326" y="246569"/>
                  <a:pt x="187286" y="233916"/>
                </a:cubicBezTo>
                <a:lnTo>
                  <a:pt x="203234" y="228600"/>
                </a:lnTo>
                <a:cubicBezTo>
                  <a:pt x="239302" y="204554"/>
                  <a:pt x="234246" y="197588"/>
                  <a:pt x="240448" y="191386"/>
                </a:cubicBezTo>
                <a:close/>
              </a:path>
            </a:pathLst>
          </a:custGeom>
          <a:pattFill prst="pct2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DAD97C14-EE75-40D9-B22A-9B4E6C828F0C}"/>
              </a:ext>
            </a:extLst>
          </p:cNvPr>
          <p:cNvSpPr/>
          <p:nvPr/>
        </p:nvSpPr>
        <p:spPr>
          <a:xfrm>
            <a:off x="1920472" y="2305918"/>
            <a:ext cx="1209565" cy="1410686"/>
          </a:xfrm>
          <a:custGeom>
            <a:avLst/>
            <a:gdLst>
              <a:gd name="connsiteX0" fmla="*/ 240448 w 1349876"/>
              <a:gd name="connsiteY0" fmla="*/ 191386 h 1345040"/>
              <a:gd name="connsiteX1" fmla="*/ 240448 w 1349876"/>
              <a:gd name="connsiteY1" fmla="*/ 191386 h 1345040"/>
              <a:gd name="connsiteX2" fmla="*/ 314876 w 1349876"/>
              <a:gd name="connsiteY2" fmla="*/ 164804 h 1345040"/>
              <a:gd name="connsiteX3" fmla="*/ 330825 w 1349876"/>
              <a:gd name="connsiteY3" fmla="*/ 159488 h 1345040"/>
              <a:gd name="connsiteX4" fmla="*/ 389304 w 1349876"/>
              <a:gd name="connsiteY4" fmla="*/ 127590 h 1345040"/>
              <a:gd name="connsiteX5" fmla="*/ 437151 w 1349876"/>
              <a:gd name="connsiteY5" fmla="*/ 116958 h 1345040"/>
              <a:gd name="connsiteX6" fmla="*/ 484997 w 1349876"/>
              <a:gd name="connsiteY6" fmla="*/ 95693 h 1345040"/>
              <a:gd name="connsiteX7" fmla="*/ 506262 w 1349876"/>
              <a:gd name="connsiteY7" fmla="*/ 85060 h 1345040"/>
              <a:gd name="connsiteX8" fmla="*/ 532844 w 1349876"/>
              <a:gd name="connsiteY8" fmla="*/ 79744 h 1345040"/>
              <a:gd name="connsiteX9" fmla="*/ 564741 w 1349876"/>
              <a:gd name="connsiteY9" fmla="*/ 69111 h 1345040"/>
              <a:gd name="connsiteX10" fmla="*/ 612588 w 1349876"/>
              <a:gd name="connsiteY10" fmla="*/ 53162 h 1345040"/>
              <a:gd name="connsiteX11" fmla="*/ 628537 w 1349876"/>
              <a:gd name="connsiteY11" fmla="*/ 47846 h 1345040"/>
              <a:gd name="connsiteX12" fmla="*/ 644486 w 1349876"/>
              <a:gd name="connsiteY12" fmla="*/ 42530 h 1345040"/>
              <a:gd name="connsiteX13" fmla="*/ 729546 w 1349876"/>
              <a:gd name="connsiteY13" fmla="*/ 37213 h 1345040"/>
              <a:gd name="connsiteX14" fmla="*/ 803974 w 1349876"/>
              <a:gd name="connsiteY14" fmla="*/ 26581 h 1345040"/>
              <a:gd name="connsiteX15" fmla="*/ 841188 w 1349876"/>
              <a:gd name="connsiteY15" fmla="*/ 21265 h 1345040"/>
              <a:gd name="connsiteX16" fmla="*/ 883718 w 1349876"/>
              <a:gd name="connsiteY16" fmla="*/ 15948 h 1345040"/>
              <a:gd name="connsiteX17" fmla="*/ 958146 w 1349876"/>
              <a:gd name="connsiteY17" fmla="*/ 5316 h 1345040"/>
              <a:gd name="connsiteX18" fmla="*/ 1021941 w 1349876"/>
              <a:gd name="connsiteY18" fmla="*/ 0 h 1345040"/>
              <a:gd name="connsiteX19" fmla="*/ 1144216 w 1349876"/>
              <a:gd name="connsiteY19" fmla="*/ 5316 h 1345040"/>
              <a:gd name="connsiteX20" fmla="*/ 1138899 w 1349876"/>
              <a:gd name="connsiteY20" fmla="*/ 26581 h 1345040"/>
              <a:gd name="connsiteX21" fmla="*/ 1144216 w 1349876"/>
              <a:gd name="connsiteY21" fmla="*/ 132907 h 1345040"/>
              <a:gd name="connsiteX22" fmla="*/ 1208011 w 1349876"/>
              <a:gd name="connsiteY22" fmla="*/ 132907 h 1345040"/>
              <a:gd name="connsiteX23" fmla="*/ 1202695 w 1349876"/>
              <a:gd name="connsiteY23" fmla="*/ 148855 h 1345040"/>
              <a:gd name="connsiteX24" fmla="*/ 1197379 w 1349876"/>
              <a:gd name="connsiteY24" fmla="*/ 191386 h 1345040"/>
              <a:gd name="connsiteX25" fmla="*/ 1170797 w 1349876"/>
              <a:gd name="connsiteY25" fmla="*/ 1302488 h 1345040"/>
              <a:gd name="connsiteX26" fmla="*/ 1138899 w 1349876"/>
              <a:gd name="connsiteY26" fmla="*/ 1281223 h 1345040"/>
              <a:gd name="connsiteX27" fmla="*/ 1112318 w 1349876"/>
              <a:gd name="connsiteY27" fmla="*/ 1254641 h 1345040"/>
              <a:gd name="connsiteX28" fmla="*/ 1075104 w 1349876"/>
              <a:gd name="connsiteY28" fmla="*/ 1222744 h 1345040"/>
              <a:gd name="connsiteX29" fmla="*/ 1059155 w 1349876"/>
              <a:gd name="connsiteY29" fmla="*/ 1217427 h 1345040"/>
              <a:gd name="connsiteX30" fmla="*/ 1043206 w 1349876"/>
              <a:gd name="connsiteY30" fmla="*/ 1201479 h 1345040"/>
              <a:gd name="connsiteX31" fmla="*/ 1016625 w 1349876"/>
              <a:gd name="connsiteY31" fmla="*/ 1180213 h 1345040"/>
              <a:gd name="connsiteX32" fmla="*/ 995360 w 1349876"/>
              <a:gd name="connsiteY32" fmla="*/ 1153632 h 1345040"/>
              <a:gd name="connsiteX33" fmla="*/ 963462 w 1349876"/>
              <a:gd name="connsiteY33" fmla="*/ 1132367 h 1345040"/>
              <a:gd name="connsiteX34" fmla="*/ 889034 w 1349876"/>
              <a:gd name="connsiteY34" fmla="*/ 1063255 h 1345040"/>
              <a:gd name="connsiteX35" fmla="*/ 846504 w 1349876"/>
              <a:gd name="connsiteY35" fmla="*/ 1026041 h 1345040"/>
              <a:gd name="connsiteX36" fmla="*/ 825239 w 1349876"/>
              <a:gd name="connsiteY36" fmla="*/ 1015409 h 1345040"/>
              <a:gd name="connsiteX37" fmla="*/ 809290 w 1349876"/>
              <a:gd name="connsiteY37" fmla="*/ 999460 h 1345040"/>
              <a:gd name="connsiteX38" fmla="*/ 772076 w 1349876"/>
              <a:gd name="connsiteY38" fmla="*/ 972879 h 1345040"/>
              <a:gd name="connsiteX39" fmla="*/ 734862 w 1349876"/>
              <a:gd name="connsiteY39" fmla="*/ 940981 h 1345040"/>
              <a:gd name="connsiteX40" fmla="*/ 702965 w 1349876"/>
              <a:gd name="connsiteY40" fmla="*/ 919716 h 1345040"/>
              <a:gd name="connsiteX41" fmla="*/ 665751 w 1349876"/>
              <a:gd name="connsiteY41" fmla="*/ 893134 h 1345040"/>
              <a:gd name="connsiteX42" fmla="*/ 644486 w 1349876"/>
              <a:gd name="connsiteY42" fmla="*/ 882502 h 1345040"/>
              <a:gd name="connsiteX43" fmla="*/ 623220 w 1349876"/>
              <a:gd name="connsiteY43" fmla="*/ 861237 h 1345040"/>
              <a:gd name="connsiteX44" fmla="*/ 601955 w 1349876"/>
              <a:gd name="connsiteY44" fmla="*/ 855920 h 1345040"/>
              <a:gd name="connsiteX45" fmla="*/ 575374 w 1349876"/>
              <a:gd name="connsiteY45" fmla="*/ 839972 h 1345040"/>
              <a:gd name="connsiteX46" fmla="*/ 559425 w 1349876"/>
              <a:gd name="connsiteY46" fmla="*/ 824023 h 1345040"/>
              <a:gd name="connsiteX47" fmla="*/ 522211 w 1349876"/>
              <a:gd name="connsiteY47" fmla="*/ 802758 h 1345040"/>
              <a:gd name="connsiteX48" fmla="*/ 490313 w 1349876"/>
              <a:gd name="connsiteY48" fmla="*/ 781493 h 1345040"/>
              <a:gd name="connsiteX49" fmla="*/ 469048 w 1349876"/>
              <a:gd name="connsiteY49" fmla="*/ 770860 h 1345040"/>
              <a:gd name="connsiteX50" fmla="*/ 453099 w 1349876"/>
              <a:gd name="connsiteY50" fmla="*/ 760227 h 1345040"/>
              <a:gd name="connsiteX51" fmla="*/ 431834 w 1349876"/>
              <a:gd name="connsiteY51" fmla="*/ 754911 h 1345040"/>
              <a:gd name="connsiteX52" fmla="*/ 410569 w 1349876"/>
              <a:gd name="connsiteY52" fmla="*/ 744279 h 1345040"/>
              <a:gd name="connsiteX53" fmla="*/ 378672 w 1349876"/>
              <a:gd name="connsiteY53" fmla="*/ 733646 h 1345040"/>
              <a:gd name="connsiteX54" fmla="*/ 298927 w 1349876"/>
              <a:gd name="connsiteY54" fmla="*/ 707065 h 1345040"/>
              <a:gd name="connsiteX55" fmla="*/ 282979 w 1349876"/>
              <a:gd name="connsiteY55" fmla="*/ 701748 h 1345040"/>
              <a:gd name="connsiteX56" fmla="*/ 256397 w 1349876"/>
              <a:gd name="connsiteY56" fmla="*/ 691116 h 1345040"/>
              <a:gd name="connsiteX57" fmla="*/ 235132 w 1349876"/>
              <a:gd name="connsiteY57" fmla="*/ 685800 h 1345040"/>
              <a:gd name="connsiteX58" fmla="*/ 208551 w 1349876"/>
              <a:gd name="connsiteY58" fmla="*/ 675167 h 1345040"/>
              <a:gd name="connsiteX59" fmla="*/ 187286 w 1349876"/>
              <a:gd name="connsiteY59" fmla="*/ 669851 h 1345040"/>
              <a:gd name="connsiteX60" fmla="*/ 144755 w 1349876"/>
              <a:gd name="connsiteY60" fmla="*/ 659218 h 1345040"/>
              <a:gd name="connsiteX61" fmla="*/ 123490 w 1349876"/>
              <a:gd name="connsiteY61" fmla="*/ 643269 h 1345040"/>
              <a:gd name="connsiteX62" fmla="*/ 91592 w 1349876"/>
              <a:gd name="connsiteY62" fmla="*/ 632637 h 1345040"/>
              <a:gd name="connsiteX63" fmla="*/ 80960 w 1349876"/>
              <a:gd name="connsiteY63" fmla="*/ 616688 h 1345040"/>
              <a:gd name="connsiteX64" fmla="*/ 65011 w 1349876"/>
              <a:gd name="connsiteY64" fmla="*/ 600739 h 1345040"/>
              <a:gd name="connsiteX65" fmla="*/ 59695 w 1349876"/>
              <a:gd name="connsiteY65" fmla="*/ 574158 h 1345040"/>
              <a:gd name="connsiteX66" fmla="*/ 43746 w 1349876"/>
              <a:gd name="connsiteY66" fmla="*/ 526311 h 1345040"/>
              <a:gd name="connsiteX67" fmla="*/ 33113 w 1349876"/>
              <a:gd name="connsiteY67" fmla="*/ 489097 h 1345040"/>
              <a:gd name="connsiteX68" fmla="*/ 22481 w 1349876"/>
              <a:gd name="connsiteY68" fmla="*/ 467832 h 1345040"/>
              <a:gd name="connsiteX69" fmla="*/ 6532 w 1349876"/>
              <a:gd name="connsiteY69" fmla="*/ 425302 h 1345040"/>
              <a:gd name="connsiteX70" fmla="*/ 6532 w 1349876"/>
              <a:gd name="connsiteY70" fmla="*/ 345558 h 1345040"/>
              <a:gd name="connsiteX71" fmla="*/ 22481 w 1349876"/>
              <a:gd name="connsiteY71" fmla="*/ 313660 h 1345040"/>
              <a:gd name="connsiteX72" fmla="*/ 54379 w 1349876"/>
              <a:gd name="connsiteY72" fmla="*/ 297711 h 1345040"/>
              <a:gd name="connsiteX73" fmla="*/ 86276 w 1349876"/>
              <a:gd name="connsiteY73" fmla="*/ 281762 h 1345040"/>
              <a:gd name="connsiteX74" fmla="*/ 102225 w 1349876"/>
              <a:gd name="connsiteY74" fmla="*/ 271130 h 1345040"/>
              <a:gd name="connsiteX75" fmla="*/ 139439 w 1349876"/>
              <a:gd name="connsiteY75" fmla="*/ 255181 h 1345040"/>
              <a:gd name="connsiteX76" fmla="*/ 187286 w 1349876"/>
              <a:gd name="connsiteY76" fmla="*/ 233916 h 1345040"/>
              <a:gd name="connsiteX77" fmla="*/ 203234 w 1349876"/>
              <a:gd name="connsiteY77" fmla="*/ 228600 h 1345040"/>
              <a:gd name="connsiteX78" fmla="*/ 240448 w 1349876"/>
              <a:gd name="connsiteY78" fmla="*/ 191386 h 1345040"/>
              <a:gd name="connsiteX0" fmla="*/ 240448 w 1214006"/>
              <a:gd name="connsiteY0" fmla="*/ 191386 h 1406570"/>
              <a:gd name="connsiteX1" fmla="*/ 240448 w 1214006"/>
              <a:gd name="connsiteY1" fmla="*/ 191386 h 1406570"/>
              <a:gd name="connsiteX2" fmla="*/ 314876 w 1214006"/>
              <a:gd name="connsiteY2" fmla="*/ 164804 h 1406570"/>
              <a:gd name="connsiteX3" fmla="*/ 330825 w 1214006"/>
              <a:gd name="connsiteY3" fmla="*/ 159488 h 1406570"/>
              <a:gd name="connsiteX4" fmla="*/ 389304 w 1214006"/>
              <a:gd name="connsiteY4" fmla="*/ 127590 h 1406570"/>
              <a:gd name="connsiteX5" fmla="*/ 437151 w 1214006"/>
              <a:gd name="connsiteY5" fmla="*/ 116958 h 1406570"/>
              <a:gd name="connsiteX6" fmla="*/ 484997 w 1214006"/>
              <a:gd name="connsiteY6" fmla="*/ 95693 h 1406570"/>
              <a:gd name="connsiteX7" fmla="*/ 506262 w 1214006"/>
              <a:gd name="connsiteY7" fmla="*/ 85060 h 1406570"/>
              <a:gd name="connsiteX8" fmla="*/ 532844 w 1214006"/>
              <a:gd name="connsiteY8" fmla="*/ 79744 h 1406570"/>
              <a:gd name="connsiteX9" fmla="*/ 564741 w 1214006"/>
              <a:gd name="connsiteY9" fmla="*/ 69111 h 1406570"/>
              <a:gd name="connsiteX10" fmla="*/ 612588 w 1214006"/>
              <a:gd name="connsiteY10" fmla="*/ 53162 h 1406570"/>
              <a:gd name="connsiteX11" fmla="*/ 628537 w 1214006"/>
              <a:gd name="connsiteY11" fmla="*/ 47846 h 1406570"/>
              <a:gd name="connsiteX12" fmla="*/ 644486 w 1214006"/>
              <a:gd name="connsiteY12" fmla="*/ 42530 h 1406570"/>
              <a:gd name="connsiteX13" fmla="*/ 729546 w 1214006"/>
              <a:gd name="connsiteY13" fmla="*/ 37213 h 1406570"/>
              <a:gd name="connsiteX14" fmla="*/ 803974 w 1214006"/>
              <a:gd name="connsiteY14" fmla="*/ 26581 h 1406570"/>
              <a:gd name="connsiteX15" fmla="*/ 841188 w 1214006"/>
              <a:gd name="connsiteY15" fmla="*/ 21265 h 1406570"/>
              <a:gd name="connsiteX16" fmla="*/ 883718 w 1214006"/>
              <a:gd name="connsiteY16" fmla="*/ 15948 h 1406570"/>
              <a:gd name="connsiteX17" fmla="*/ 958146 w 1214006"/>
              <a:gd name="connsiteY17" fmla="*/ 5316 h 1406570"/>
              <a:gd name="connsiteX18" fmla="*/ 1021941 w 1214006"/>
              <a:gd name="connsiteY18" fmla="*/ 0 h 1406570"/>
              <a:gd name="connsiteX19" fmla="*/ 1144216 w 1214006"/>
              <a:gd name="connsiteY19" fmla="*/ 5316 h 1406570"/>
              <a:gd name="connsiteX20" fmla="*/ 1138899 w 1214006"/>
              <a:gd name="connsiteY20" fmla="*/ 26581 h 1406570"/>
              <a:gd name="connsiteX21" fmla="*/ 1144216 w 1214006"/>
              <a:gd name="connsiteY21" fmla="*/ 132907 h 1406570"/>
              <a:gd name="connsiteX22" fmla="*/ 1208011 w 1214006"/>
              <a:gd name="connsiteY22" fmla="*/ 132907 h 1406570"/>
              <a:gd name="connsiteX23" fmla="*/ 1202695 w 1214006"/>
              <a:gd name="connsiteY23" fmla="*/ 148855 h 1406570"/>
              <a:gd name="connsiteX24" fmla="*/ 1197379 w 1214006"/>
              <a:gd name="connsiteY24" fmla="*/ 191386 h 1406570"/>
              <a:gd name="connsiteX25" fmla="*/ 1213327 w 1214006"/>
              <a:gd name="connsiteY25" fmla="*/ 1329069 h 1406570"/>
              <a:gd name="connsiteX26" fmla="*/ 1170797 w 1214006"/>
              <a:gd name="connsiteY26" fmla="*/ 1302488 h 1406570"/>
              <a:gd name="connsiteX27" fmla="*/ 1138899 w 1214006"/>
              <a:gd name="connsiteY27" fmla="*/ 1281223 h 1406570"/>
              <a:gd name="connsiteX28" fmla="*/ 1112318 w 1214006"/>
              <a:gd name="connsiteY28" fmla="*/ 1254641 h 1406570"/>
              <a:gd name="connsiteX29" fmla="*/ 1075104 w 1214006"/>
              <a:gd name="connsiteY29" fmla="*/ 1222744 h 1406570"/>
              <a:gd name="connsiteX30" fmla="*/ 1059155 w 1214006"/>
              <a:gd name="connsiteY30" fmla="*/ 1217427 h 1406570"/>
              <a:gd name="connsiteX31" fmla="*/ 1043206 w 1214006"/>
              <a:gd name="connsiteY31" fmla="*/ 1201479 h 1406570"/>
              <a:gd name="connsiteX32" fmla="*/ 1016625 w 1214006"/>
              <a:gd name="connsiteY32" fmla="*/ 1180213 h 1406570"/>
              <a:gd name="connsiteX33" fmla="*/ 995360 w 1214006"/>
              <a:gd name="connsiteY33" fmla="*/ 1153632 h 1406570"/>
              <a:gd name="connsiteX34" fmla="*/ 963462 w 1214006"/>
              <a:gd name="connsiteY34" fmla="*/ 1132367 h 1406570"/>
              <a:gd name="connsiteX35" fmla="*/ 889034 w 1214006"/>
              <a:gd name="connsiteY35" fmla="*/ 1063255 h 1406570"/>
              <a:gd name="connsiteX36" fmla="*/ 846504 w 1214006"/>
              <a:gd name="connsiteY36" fmla="*/ 1026041 h 1406570"/>
              <a:gd name="connsiteX37" fmla="*/ 825239 w 1214006"/>
              <a:gd name="connsiteY37" fmla="*/ 1015409 h 1406570"/>
              <a:gd name="connsiteX38" fmla="*/ 809290 w 1214006"/>
              <a:gd name="connsiteY38" fmla="*/ 999460 h 1406570"/>
              <a:gd name="connsiteX39" fmla="*/ 772076 w 1214006"/>
              <a:gd name="connsiteY39" fmla="*/ 972879 h 1406570"/>
              <a:gd name="connsiteX40" fmla="*/ 734862 w 1214006"/>
              <a:gd name="connsiteY40" fmla="*/ 940981 h 1406570"/>
              <a:gd name="connsiteX41" fmla="*/ 702965 w 1214006"/>
              <a:gd name="connsiteY41" fmla="*/ 919716 h 1406570"/>
              <a:gd name="connsiteX42" fmla="*/ 665751 w 1214006"/>
              <a:gd name="connsiteY42" fmla="*/ 893134 h 1406570"/>
              <a:gd name="connsiteX43" fmla="*/ 644486 w 1214006"/>
              <a:gd name="connsiteY43" fmla="*/ 882502 h 1406570"/>
              <a:gd name="connsiteX44" fmla="*/ 623220 w 1214006"/>
              <a:gd name="connsiteY44" fmla="*/ 861237 h 1406570"/>
              <a:gd name="connsiteX45" fmla="*/ 601955 w 1214006"/>
              <a:gd name="connsiteY45" fmla="*/ 855920 h 1406570"/>
              <a:gd name="connsiteX46" fmla="*/ 575374 w 1214006"/>
              <a:gd name="connsiteY46" fmla="*/ 839972 h 1406570"/>
              <a:gd name="connsiteX47" fmla="*/ 559425 w 1214006"/>
              <a:gd name="connsiteY47" fmla="*/ 824023 h 1406570"/>
              <a:gd name="connsiteX48" fmla="*/ 522211 w 1214006"/>
              <a:gd name="connsiteY48" fmla="*/ 802758 h 1406570"/>
              <a:gd name="connsiteX49" fmla="*/ 490313 w 1214006"/>
              <a:gd name="connsiteY49" fmla="*/ 781493 h 1406570"/>
              <a:gd name="connsiteX50" fmla="*/ 469048 w 1214006"/>
              <a:gd name="connsiteY50" fmla="*/ 770860 h 1406570"/>
              <a:gd name="connsiteX51" fmla="*/ 453099 w 1214006"/>
              <a:gd name="connsiteY51" fmla="*/ 760227 h 1406570"/>
              <a:gd name="connsiteX52" fmla="*/ 431834 w 1214006"/>
              <a:gd name="connsiteY52" fmla="*/ 754911 h 1406570"/>
              <a:gd name="connsiteX53" fmla="*/ 410569 w 1214006"/>
              <a:gd name="connsiteY53" fmla="*/ 744279 h 1406570"/>
              <a:gd name="connsiteX54" fmla="*/ 378672 w 1214006"/>
              <a:gd name="connsiteY54" fmla="*/ 733646 h 1406570"/>
              <a:gd name="connsiteX55" fmla="*/ 298927 w 1214006"/>
              <a:gd name="connsiteY55" fmla="*/ 707065 h 1406570"/>
              <a:gd name="connsiteX56" fmla="*/ 282979 w 1214006"/>
              <a:gd name="connsiteY56" fmla="*/ 701748 h 1406570"/>
              <a:gd name="connsiteX57" fmla="*/ 256397 w 1214006"/>
              <a:gd name="connsiteY57" fmla="*/ 691116 h 1406570"/>
              <a:gd name="connsiteX58" fmla="*/ 235132 w 1214006"/>
              <a:gd name="connsiteY58" fmla="*/ 685800 h 1406570"/>
              <a:gd name="connsiteX59" fmla="*/ 208551 w 1214006"/>
              <a:gd name="connsiteY59" fmla="*/ 675167 h 1406570"/>
              <a:gd name="connsiteX60" fmla="*/ 187286 w 1214006"/>
              <a:gd name="connsiteY60" fmla="*/ 669851 h 1406570"/>
              <a:gd name="connsiteX61" fmla="*/ 144755 w 1214006"/>
              <a:gd name="connsiteY61" fmla="*/ 659218 h 1406570"/>
              <a:gd name="connsiteX62" fmla="*/ 123490 w 1214006"/>
              <a:gd name="connsiteY62" fmla="*/ 643269 h 1406570"/>
              <a:gd name="connsiteX63" fmla="*/ 91592 w 1214006"/>
              <a:gd name="connsiteY63" fmla="*/ 632637 h 1406570"/>
              <a:gd name="connsiteX64" fmla="*/ 80960 w 1214006"/>
              <a:gd name="connsiteY64" fmla="*/ 616688 h 1406570"/>
              <a:gd name="connsiteX65" fmla="*/ 65011 w 1214006"/>
              <a:gd name="connsiteY65" fmla="*/ 600739 h 1406570"/>
              <a:gd name="connsiteX66" fmla="*/ 59695 w 1214006"/>
              <a:gd name="connsiteY66" fmla="*/ 574158 h 1406570"/>
              <a:gd name="connsiteX67" fmla="*/ 43746 w 1214006"/>
              <a:gd name="connsiteY67" fmla="*/ 526311 h 1406570"/>
              <a:gd name="connsiteX68" fmla="*/ 33113 w 1214006"/>
              <a:gd name="connsiteY68" fmla="*/ 489097 h 1406570"/>
              <a:gd name="connsiteX69" fmla="*/ 22481 w 1214006"/>
              <a:gd name="connsiteY69" fmla="*/ 467832 h 1406570"/>
              <a:gd name="connsiteX70" fmla="*/ 6532 w 1214006"/>
              <a:gd name="connsiteY70" fmla="*/ 425302 h 1406570"/>
              <a:gd name="connsiteX71" fmla="*/ 6532 w 1214006"/>
              <a:gd name="connsiteY71" fmla="*/ 345558 h 1406570"/>
              <a:gd name="connsiteX72" fmla="*/ 22481 w 1214006"/>
              <a:gd name="connsiteY72" fmla="*/ 313660 h 1406570"/>
              <a:gd name="connsiteX73" fmla="*/ 54379 w 1214006"/>
              <a:gd name="connsiteY73" fmla="*/ 297711 h 1406570"/>
              <a:gd name="connsiteX74" fmla="*/ 86276 w 1214006"/>
              <a:gd name="connsiteY74" fmla="*/ 281762 h 1406570"/>
              <a:gd name="connsiteX75" fmla="*/ 102225 w 1214006"/>
              <a:gd name="connsiteY75" fmla="*/ 271130 h 1406570"/>
              <a:gd name="connsiteX76" fmla="*/ 139439 w 1214006"/>
              <a:gd name="connsiteY76" fmla="*/ 255181 h 1406570"/>
              <a:gd name="connsiteX77" fmla="*/ 187286 w 1214006"/>
              <a:gd name="connsiteY77" fmla="*/ 233916 h 1406570"/>
              <a:gd name="connsiteX78" fmla="*/ 203234 w 1214006"/>
              <a:gd name="connsiteY78" fmla="*/ 228600 h 1406570"/>
              <a:gd name="connsiteX79" fmla="*/ 240448 w 1214006"/>
              <a:gd name="connsiteY79" fmla="*/ 191386 h 1406570"/>
              <a:gd name="connsiteX0" fmla="*/ 240448 w 1209565"/>
              <a:gd name="connsiteY0" fmla="*/ 191386 h 1410686"/>
              <a:gd name="connsiteX1" fmla="*/ 240448 w 1209565"/>
              <a:gd name="connsiteY1" fmla="*/ 191386 h 1410686"/>
              <a:gd name="connsiteX2" fmla="*/ 314876 w 1209565"/>
              <a:gd name="connsiteY2" fmla="*/ 164804 h 1410686"/>
              <a:gd name="connsiteX3" fmla="*/ 330825 w 1209565"/>
              <a:gd name="connsiteY3" fmla="*/ 159488 h 1410686"/>
              <a:gd name="connsiteX4" fmla="*/ 389304 w 1209565"/>
              <a:gd name="connsiteY4" fmla="*/ 127590 h 1410686"/>
              <a:gd name="connsiteX5" fmla="*/ 437151 w 1209565"/>
              <a:gd name="connsiteY5" fmla="*/ 116958 h 1410686"/>
              <a:gd name="connsiteX6" fmla="*/ 484997 w 1209565"/>
              <a:gd name="connsiteY6" fmla="*/ 95693 h 1410686"/>
              <a:gd name="connsiteX7" fmla="*/ 506262 w 1209565"/>
              <a:gd name="connsiteY7" fmla="*/ 85060 h 1410686"/>
              <a:gd name="connsiteX8" fmla="*/ 532844 w 1209565"/>
              <a:gd name="connsiteY8" fmla="*/ 79744 h 1410686"/>
              <a:gd name="connsiteX9" fmla="*/ 564741 w 1209565"/>
              <a:gd name="connsiteY9" fmla="*/ 69111 h 1410686"/>
              <a:gd name="connsiteX10" fmla="*/ 612588 w 1209565"/>
              <a:gd name="connsiteY10" fmla="*/ 53162 h 1410686"/>
              <a:gd name="connsiteX11" fmla="*/ 628537 w 1209565"/>
              <a:gd name="connsiteY11" fmla="*/ 47846 h 1410686"/>
              <a:gd name="connsiteX12" fmla="*/ 644486 w 1209565"/>
              <a:gd name="connsiteY12" fmla="*/ 42530 h 1410686"/>
              <a:gd name="connsiteX13" fmla="*/ 729546 w 1209565"/>
              <a:gd name="connsiteY13" fmla="*/ 37213 h 1410686"/>
              <a:gd name="connsiteX14" fmla="*/ 803974 w 1209565"/>
              <a:gd name="connsiteY14" fmla="*/ 26581 h 1410686"/>
              <a:gd name="connsiteX15" fmla="*/ 841188 w 1209565"/>
              <a:gd name="connsiteY15" fmla="*/ 21265 h 1410686"/>
              <a:gd name="connsiteX16" fmla="*/ 883718 w 1209565"/>
              <a:gd name="connsiteY16" fmla="*/ 15948 h 1410686"/>
              <a:gd name="connsiteX17" fmla="*/ 958146 w 1209565"/>
              <a:gd name="connsiteY17" fmla="*/ 5316 h 1410686"/>
              <a:gd name="connsiteX18" fmla="*/ 1021941 w 1209565"/>
              <a:gd name="connsiteY18" fmla="*/ 0 h 1410686"/>
              <a:gd name="connsiteX19" fmla="*/ 1144216 w 1209565"/>
              <a:gd name="connsiteY19" fmla="*/ 5316 h 1410686"/>
              <a:gd name="connsiteX20" fmla="*/ 1138899 w 1209565"/>
              <a:gd name="connsiteY20" fmla="*/ 26581 h 1410686"/>
              <a:gd name="connsiteX21" fmla="*/ 1144216 w 1209565"/>
              <a:gd name="connsiteY21" fmla="*/ 132907 h 1410686"/>
              <a:gd name="connsiteX22" fmla="*/ 1208011 w 1209565"/>
              <a:gd name="connsiteY22" fmla="*/ 132907 h 1410686"/>
              <a:gd name="connsiteX23" fmla="*/ 1202695 w 1209565"/>
              <a:gd name="connsiteY23" fmla="*/ 148855 h 1410686"/>
              <a:gd name="connsiteX24" fmla="*/ 1197379 w 1209565"/>
              <a:gd name="connsiteY24" fmla="*/ 191386 h 1410686"/>
              <a:gd name="connsiteX25" fmla="*/ 1197378 w 1209565"/>
              <a:gd name="connsiteY25" fmla="*/ 1334386 h 1410686"/>
              <a:gd name="connsiteX26" fmla="*/ 1170797 w 1209565"/>
              <a:gd name="connsiteY26" fmla="*/ 1302488 h 1410686"/>
              <a:gd name="connsiteX27" fmla="*/ 1138899 w 1209565"/>
              <a:gd name="connsiteY27" fmla="*/ 1281223 h 1410686"/>
              <a:gd name="connsiteX28" fmla="*/ 1112318 w 1209565"/>
              <a:gd name="connsiteY28" fmla="*/ 1254641 h 1410686"/>
              <a:gd name="connsiteX29" fmla="*/ 1075104 w 1209565"/>
              <a:gd name="connsiteY29" fmla="*/ 1222744 h 1410686"/>
              <a:gd name="connsiteX30" fmla="*/ 1059155 w 1209565"/>
              <a:gd name="connsiteY30" fmla="*/ 1217427 h 1410686"/>
              <a:gd name="connsiteX31" fmla="*/ 1043206 w 1209565"/>
              <a:gd name="connsiteY31" fmla="*/ 1201479 h 1410686"/>
              <a:gd name="connsiteX32" fmla="*/ 1016625 w 1209565"/>
              <a:gd name="connsiteY32" fmla="*/ 1180213 h 1410686"/>
              <a:gd name="connsiteX33" fmla="*/ 995360 w 1209565"/>
              <a:gd name="connsiteY33" fmla="*/ 1153632 h 1410686"/>
              <a:gd name="connsiteX34" fmla="*/ 963462 w 1209565"/>
              <a:gd name="connsiteY34" fmla="*/ 1132367 h 1410686"/>
              <a:gd name="connsiteX35" fmla="*/ 889034 w 1209565"/>
              <a:gd name="connsiteY35" fmla="*/ 1063255 h 1410686"/>
              <a:gd name="connsiteX36" fmla="*/ 846504 w 1209565"/>
              <a:gd name="connsiteY36" fmla="*/ 1026041 h 1410686"/>
              <a:gd name="connsiteX37" fmla="*/ 825239 w 1209565"/>
              <a:gd name="connsiteY37" fmla="*/ 1015409 h 1410686"/>
              <a:gd name="connsiteX38" fmla="*/ 809290 w 1209565"/>
              <a:gd name="connsiteY38" fmla="*/ 999460 h 1410686"/>
              <a:gd name="connsiteX39" fmla="*/ 772076 w 1209565"/>
              <a:gd name="connsiteY39" fmla="*/ 972879 h 1410686"/>
              <a:gd name="connsiteX40" fmla="*/ 734862 w 1209565"/>
              <a:gd name="connsiteY40" fmla="*/ 940981 h 1410686"/>
              <a:gd name="connsiteX41" fmla="*/ 702965 w 1209565"/>
              <a:gd name="connsiteY41" fmla="*/ 919716 h 1410686"/>
              <a:gd name="connsiteX42" fmla="*/ 665751 w 1209565"/>
              <a:gd name="connsiteY42" fmla="*/ 893134 h 1410686"/>
              <a:gd name="connsiteX43" fmla="*/ 644486 w 1209565"/>
              <a:gd name="connsiteY43" fmla="*/ 882502 h 1410686"/>
              <a:gd name="connsiteX44" fmla="*/ 623220 w 1209565"/>
              <a:gd name="connsiteY44" fmla="*/ 861237 h 1410686"/>
              <a:gd name="connsiteX45" fmla="*/ 601955 w 1209565"/>
              <a:gd name="connsiteY45" fmla="*/ 855920 h 1410686"/>
              <a:gd name="connsiteX46" fmla="*/ 575374 w 1209565"/>
              <a:gd name="connsiteY46" fmla="*/ 839972 h 1410686"/>
              <a:gd name="connsiteX47" fmla="*/ 559425 w 1209565"/>
              <a:gd name="connsiteY47" fmla="*/ 824023 h 1410686"/>
              <a:gd name="connsiteX48" fmla="*/ 522211 w 1209565"/>
              <a:gd name="connsiteY48" fmla="*/ 802758 h 1410686"/>
              <a:gd name="connsiteX49" fmla="*/ 490313 w 1209565"/>
              <a:gd name="connsiteY49" fmla="*/ 781493 h 1410686"/>
              <a:gd name="connsiteX50" fmla="*/ 469048 w 1209565"/>
              <a:gd name="connsiteY50" fmla="*/ 770860 h 1410686"/>
              <a:gd name="connsiteX51" fmla="*/ 453099 w 1209565"/>
              <a:gd name="connsiteY51" fmla="*/ 760227 h 1410686"/>
              <a:gd name="connsiteX52" fmla="*/ 431834 w 1209565"/>
              <a:gd name="connsiteY52" fmla="*/ 754911 h 1410686"/>
              <a:gd name="connsiteX53" fmla="*/ 410569 w 1209565"/>
              <a:gd name="connsiteY53" fmla="*/ 744279 h 1410686"/>
              <a:gd name="connsiteX54" fmla="*/ 378672 w 1209565"/>
              <a:gd name="connsiteY54" fmla="*/ 733646 h 1410686"/>
              <a:gd name="connsiteX55" fmla="*/ 298927 w 1209565"/>
              <a:gd name="connsiteY55" fmla="*/ 707065 h 1410686"/>
              <a:gd name="connsiteX56" fmla="*/ 282979 w 1209565"/>
              <a:gd name="connsiteY56" fmla="*/ 701748 h 1410686"/>
              <a:gd name="connsiteX57" fmla="*/ 256397 w 1209565"/>
              <a:gd name="connsiteY57" fmla="*/ 691116 h 1410686"/>
              <a:gd name="connsiteX58" fmla="*/ 235132 w 1209565"/>
              <a:gd name="connsiteY58" fmla="*/ 685800 h 1410686"/>
              <a:gd name="connsiteX59" fmla="*/ 208551 w 1209565"/>
              <a:gd name="connsiteY59" fmla="*/ 675167 h 1410686"/>
              <a:gd name="connsiteX60" fmla="*/ 187286 w 1209565"/>
              <a:gd name="connsiteY60" fmla="*/ 669851 h 1410686"/>
              <a:gd name="connsiteX61" fmla="*/ 144755 w 1209565"/>
              <a:gd name="connsiteY61" fmla="*/ 659218 h 1410686"/>
              <a:gd name="connsiteX62" fmla="*/ 123490 w 1209565"/>
              <a:gd name="connsiteY62" fmla="*/ 643269 h 1410686"/>
              <a:gd name="connsiteX63" fmla="*/ 91592 w 1209565"/>
              <a:gd name="connsiteY63" fmla="*/ 632637 h 1410686"/>
              <a:gd name="connsiteX64" fmla="*/ 80960 w 1209565"/>
              <a:gd name="connsiteY64" fmla="*/ 616688 h 1410686"/>
              <a:gd name="connsiteX65" fmla="*/ 65011 w 1209565"/>
              <a:gd name="connsiteY65" fmla="*/ 600739 h 1410686"/>
              <a:gd name="connsiteX66" fmla="*/ 59695 w 1209565"/>
              <a:gd name="connsiteY66" fmla="*/ 574158 h 1410686"/>
              <a:gd name="connsiteX67" fmla="*/ 43746 w 1209565"/>
              <a:gd name="connsiteY67" fmla="*/ 526311 h 1410686"/>
              <a:gd name="connsiteX68" fmla="*/ 33113 w 1209565"/>
              <a:gd name="connsiteY68" fmla="*/ 489097 h 1410686"/>
              <a:gd name="connsiteX69" fmla="*/ 22481 w 1209565"/>
              <a:gd name="connsiteY69" fmla="*/ 467832 h 1410686"/>
              <a:gd name="connsiteX70" fmla="*/ 6532 w 1209565"/>
              <a:gd name="connsiteY70" fmla="*/ 425302 h 1410686"/>
              <a:gd name="connsiteX71" fmla="*/ 6532 w 1209565"/>
              <a:gd name="connsiteY71" fmla="*/ 345558 h 1410686"/>
              <a:gd name="connsiteX72" fmla="*/ 22481 w 1209565"/>
              <a:gd name="connsiteY72" fmla="*/ 313660 h 1410686"/>
              <a:gd name="connsiteX73" fmla="*/ 54379 w 1209565"/>
              <a:gd name="connsiteY73" fmla="*/ 297711 h 1410686"/>
              <a:gd name="connsiteX74" fmla="*/ 86276 w 1209565"/>
              <a:gd name="connsiteY74" fmla="*/ 281762 h 1410686"/>
              <a:gd name="connsiteX75" fmla="*/ 102225 w 1209565"/>
              <a:gd name="connsiteY75" fmla="*/ 271130 h 1410686"/>
              <a:gd name="connsiteX76" fmla="*/ 139439 w 1209565"/>
              <a:gd name="connsiteY76" fmla="*/ 255181 h 1410686"/>
              <a:gd name="connsiteX77" fmla="*/ 187286 w 1209565"/>
              <a:gd name="connsiteY77" fmla="*/ 233916 h 1410686"/>
              <a:gd name="connsiteX78" fmla="*/ 203234 w 1209565"/>
              <a:gd name="connsiteY78" fmla="*/ 228600 h 1410686"/>
              <a:gd name="connsiteX79" fmla="*/ 240448 w 1209565"/>
              <a:gd name="connsiteY79" fmla="*/ 191386 h 14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09565" h="1410686">
                <a:moveTo>
                  <a:pt x="240448" y="191386"/>
                </a:moveTo>
                <a:lnTo>
                  <a:pt x="240448" y="191386"/>
                </a:lnTo>
                <a:cubicBezTo>
                  <a:pt x="293452" y="171510"/>
                  <a:pt x="268631" y="180219"/>
                  <a:pt x="314876" y="164804"/>
                </a:cubicBezTo>
                <a:lnTo>
                  <a:pt x="330825" y="159488"/>
                </a:lnTo>
                <a:cubicBezTo>
                  <a:pt x="346997" y="148707"/>
                  <a:pt x="373221" y="130270"/>
                  <a:pt x="389304" y="127590"/>
                </a:cubicBezTo>
                <a:cubicBezTo>
                  <a:pt x="426730" y="121353"/>
                  <a:pt x="410976" y="125683"/>
                  <a:pt x="437151" y="116958"/>
                </a:cubicBezTo>
                <a:cubicBezTo>
                  <a:pt x="484064" y="85679"/>
                  <a:pt x="409077" y="133655"/>
                  <a:pt x="484997" y="95693"/>
                </a:cubicBezTo>
                <a:cubicBezTo>
                  <a:pt x="492085" y="92149"/>
                  <a:pt x="498744" y="87566"/>
                  <a:pt x="506262" y="85060"/>
                </a:cubicBezTo>
                <a:cubicBezTo>
                  <a:pt x="514834" y="82203"/>
                  <a:pt x="524126" y="82122"/>
                  <a:pt x="532844" y="79744"/>
                </a:cubicBezTo>
                <a:cubicBezTo>
                  <a:pt x="543657" y="76795"/>
                  <a:pt x="554109" y="72655"/>
                  <a:pt x="564741" y="69111"/>
                </a:cubicBezTo>
                <a:lnTo>
                  <a:pt x="612588" y="53162"/>
                </a:lnTo>
                <a:lnTo>
                  <a:pt x="628537" y="47846"/>
                </a:lnTo>
                <a:cubicBezTo>
                  <a:pt x="633853" y="46074"/>
                  <a:pt x="638893" y="42880"/>
                  <a:pt x="644486" y="42530"/>
                </a:cubicBezTo>
                <a:lnTo>
                  <a:pt x="729546" y="37213"/>
                </a:lnTo>
                <a:lnTo>
                  <a:pt x="803974" y="26581"/>
                </a:lnTo>
                <a:lnTo>
                  <a:pt x="841188" y="21265"/>
                </a:lnTo>
                <a:lnTo>
                  <a:pt x="883718" y="15948"/>
                </a:lnTo>
                <a:cubicBezTo>
                  <a:pt x="908549" y="12562"/>
                  <a:pt x="933171" y="7397"/>
                  <a:pt x="958146" y="5316"/>
                </a:cubicBezTo>
                <a:lnTo>
                  <a:pt x="1021941" y="0"/>
                </a:lnTo>
                <a:lnTo>
                  <a:pt x="1144216" y="5316"/>
                </a:lnTo>
                <a:cubicBezTo>
                  <a:pt x="1151341" y="6935"/>
                  <a:pt x="1138899" y="19274"/>
                  <a:pt x="1138899" y="26581"/>
                </a:cubicBezTo>
                <a:cubicBezTo>
                  <a:pt x="1138899" y="62067"/>
                  <a:pt x="1142444" y="97465"/>
                  <a:pt x="1144216" y="132907"/>
                </a:cubicBezTo>
                <a:cubicBezTo>
                  <a:pt x="1166684" y="125417"/>
                  <a:pt x="1179520" y="118662"/>
                  <a:pt x="1208011" y="132907"/>
                </a:cubicBezTo>
                <a:cubicBezTo>
                  <a:pt x="1213023" y="135413"/>
                  <a:pt x="1204467" y="143539"/>
                  <a:pt x="1202695" y="148855"/>
                </a:cubicBezTo>
                <a:cubicBezTo>
                  <a:pt x="1200923" y="163032"/>
                  <a:pt x="1198265" y="-6202"/>
                  <a:pt x="1197379" y="191386"/>
                </a:cubicBezTo>
                <a:cubicBezTo>
                  <a:pt x="1196493" y="388974"/>
                  <a:pt x="1201808" y="1149202"/>
                  <a:pt x="1197378" y="1334386"/>
                </a:cubicBezTo>
                <a:cubicBezTo>
                  <a:pt x="1192948" y="1519570"/>
                  <a:pt x="1201809" y="1310462"/>
                  <a:pt x="1170797" y="1302488"/>
                </a:cubicBezTo>
                <a:cubicBezTo>
                  <a:pt x="1160164" y="1295400"/>
                  <a:pt x="1145987" y="1291856"/>
                  <a:pt x="1138899" y="1281223"/>
                </a:cubicBezTo>
                <a:cubicBezTo>
                  <a:pt x="1118424" y="1250508"/>
                  <a:pt x="1139883" y="1278268"/>
                  <a:pt x="1112318" y="1254641"/>
                </a:cubicBezTo>
                <a:cubicBezTo>
                  <a:pt x="1094002" y="1238942"/>
                  <a:pt x="1094635" y="1232509"/>
                  <a:pt x="1075104" y="1222744"/>
                </a:cubicBezTo>
                <a:cubicBezTo>
                  <a:pt x="1070092" y="1220238"/>
                  <a:pt x="1064471" y="1219199"/>
                  <a:pt x="1059155" y="1217427"/>
                </a:cubicBezTo>
                <a:cubicBezTo>
                  <a:pt x="1053839" y="1212111"/>
                  <a:pt x="1048864" y="1206430"/>
                  <a:pt x="1043206" y="1201479"/>
                </a:cubicBezTo>
                <a:cubicBezTo>
                  <a:pt x="1034667" y="1194007"/>
                  <a:pt x="1024648" y="1188237"/>
                  <a:pt x="1016625" y="1180213"/>
                </a:cubicBezTo>
                <a:cubicBezTo>
                  <a:pt x="1008602" y="1172190"/>
                  <a:pt x="1003794" y="1161223"/>
                  <a:pt x="995360" y="1153632"/>
                </a:cubicBezTo>
                <a:cubicBezTo>
                  <a:pt x="985862" y="1145083"/>
                  <a:pt x="972498" y="1141403"/>
                  <a:pt x="963462" y="1132367"/>
                </a:cubicBezTo>
                <a:cubicBezTo>
                  <a:pt x="876889" y="1045794"/>
                  <a:pt x="959982" y="1126320"/>
                  <a:pt x="889034" y="1063255"/>
                </a:cubicBezTo>
                <a:cubicBezTo>
                  <a:pt x="865979" y="1042761"/>
                  <a:pt x="877573" y="1046754"/>
                  <a:pt x="846504" y="1026041"/>
                </a:cubicBezTo>
                <a:cubicBezTo>
                  <a:pt x="839910" y="1021645"/>
                  <a:pt x="832327" y="1018953"/>
                  <a:pt x="825239" y="1015409"/>
                </a:cubicBezTo>
                <a:cubicBezTo>
                  <a:pt x="819923" y="1010093"/>
                  <a:pt x="815066" y="1004273"/>
                  <a:pt x="809290" y="999460"/>
                </a:cubicBezTo>
                <a:cubicBezTo>
                  <a:pt x="791186" y="984373"/>
                  <a:pt x="791219" y="992022"/>
                  <a:pt x="772076" y="972879"/>
                </a:cubicBezTo>
                <a:cubicBezTo>
                  <a:pt x="738022" y="938825"/>
                  <a:pt x="766163" y="951414"/>
                  <a:pt x="734862" y="940981"/>
                </a:cubicBezTo>
                <a:cubicBezTo>
                  <a:pt x="724230" y="933893"/>
                  <a:pt x="713434" y="927044"/>
                  <a:pt x="702965" y="919716"/>
                </a:cubicBezTo>
                <a:cubicBezTo>
                  <a:pt x="690305" y="910854"/>
                  <a:pt x="679180" y="900808"/>
                  <a:pt x="665751" y="893134"/>
                </a:cubicBezTo>
                <a:cubicBezTo>
                  <a:pt x="658870" y="889202"/>
                  <a:pt x="651574" y="886046"/>
                  <a:pt x="644486" y="882502"/>
                </a:cubicBezTo>
                <a:cubicBezTo>
                  <a:pt x="637397" y="875414"/>
                  <a:pt x="631721" y="866550"/>
                  <a:pt x="623220" y="861237"/>
                </a:cubicBezTo>
                <a:cubicBezTo>
                  <a:pt x="617024" y="857365"/>
                  <a:pt x="608632" y="858887"/>
                  <a:pt x="601955" y="855920"/>
                </a:cubicBezTo>
                <a:cubicBezTo>
                  <a:pt x="592513" y="851723"/>
                  <a:pt x="583640" y="846172"/>
                  <a:pt x="575374" y="839972"/>
                </a:cubicBezTo>
                <a:cubicBezTo>
                  <a:pt x="569359" y="835461"/>
                  <a:pt x="565201" y="828836"/>
                  <a:pt x="559425" y="824023"/>
                </a:cubicBezTo>
                <a:cubicBezTo>
                  <a:pt x="543659" y="810885"/>
                  <a:pt x="540786" y="813902"/>
                  <a:pt x="522211" y="802758"/>
                </a:cubicBezTo>
                <a:cubicBezTo>
                  <a:pt x="511253" y="796183"/>
                  <a:pt x="501743" y="787208"/>
                  <a:pt x="490313" y="781493"/>
                </a:cubicBezTo>
                <a:cubicBezTo>
                  <a:pt x="483225" y="777949"/>
                  <a:pt x="475929" y="774792"/>
                  <a:pt x="469048" y="770860"/>
                </a:cubicBezTo>
                <a:cubicBezTo>
                  <a:pt x="463500" y="767690"/>
                  <a:pt x="458972" y="762744"/>
                  <a:pt x="453099" y="760227"/>
                </a:cubicBezTo>
                <a:cubicBezTo>
                  <a:pt x="446383" y="757349"/>
                  <a:pt x="438675" y="757476"/>
                  <a:pt x="431834" y="754911"/>
                </a:cubicBezTo>
                <a:cubicBezTo>
                  <a:pt x="424414" y="752128"/>
                  <a:pt x="417927" y="747222"/>
                  <a:pt x="410569" y="744279"/>
                </a:cubicBezTo>
                <a:cubicBezTo>
                  <a:pt x="400163" y="740117"/>
                  <a:pt x="389304" y="737190"/>
                  <a:pt x="378672" y="733646"/>
                </a:cubicBezTo>
                <a:lnTo>
                  <a:pt x="298927" y="707065"/>
                </a:lnTo>
                <a:cubicBezTo>
                  <a:pt x="293611" y="705293"/>
                  <a:pt x="288182" y="703829"/>
                  <a:pt x="282979" y="701748"/>
                </a:cubicBezTo>
                <a:cubicBezTo>
                  <a:pt x="274118" y="698204"/>
                  <a:pt x="265450" y="694134"/>
                  <a:pt x="256397" y="691116"/>
                </a:cubicBezTo>
                <a:cubicBezTo>
                  <a:pt x="249465" y="688806"/>
                  <a:pt x="242064" y="688111"/>
                  <a:pt x="235132" y="685800"/>
                </a:cubicBezTo>
                <a:cubicBezTo>
                  <a:pt x="226079" y="682782"/>
                  <a:pt x="217604" y="678185"/>
                  <a:pt x="208551" y="675167"/>
                </a:cubicBezTo>
                <a:cubicBezTo>
                  <a:pt x="201619" y="672856"/>
                  <a:pt x="194311" y="671858"/>
                  <a:pt x="187286" y="669851"/>
                </a:cubicBezTo>
                <a:cubicBezTo>
                  <a:pt x="149137" y="658951"/>
                  <a:pt x="198806" y="670027"/>
                  <a:pt x="144755" y="659218"/>
                </a:cubicBezTo>
                <a:cubicBezTo>
                  <a:pt x="137667" y="653902"/>
                  <a:pt x="131415" y="647231"/>
                  <a:pt x="123490" y="643269"/>
                </a:cubicBezTo>
                <a:cubicBezTo>
                  <a:pt x="113465" y="638257"/>
                  <a:pt x="91592" y="632637"/>
                  <a:pt x="91592" y="632637"/>
                </a:cubicBezTo>
                <a:cubicBezTo>
                  <a:pt x="88048" y="627321"/>
                  <a:pt x="85050" y="621596"/>
                  <a:pt x="80960" y="616688"/>
                </a:cubicBezTo>
                <a:cubicBezTo>
                  <a:pt x="76147" y="610912"/>
                  <a:pt x="68373" y="607464"/>
                  <a:pt x="65011" y="600739"/>
                </a:cubicBezTo>
                <a:cubicBezTo>
                  <a:pt x="60970" y="592657"/>
                  <a:pt x="62177" y="582846"/>
                  <a:pt x="59695" y="574158"/>
                </a:cubicBezTo>
                <a:cubicBezTo>
                  <a:pt x="55076" y="557993"/>
                  <a:pt x="47823" y="542621"/>
                  <a:pt x="43746" y="526311"/>
                </a:cubicBezTo>
                <a:cubicBezTo>
                  <a:pt x="41046" y="515512"/>
                  <a:pt x="37692" y="499780"/>
                  <a:pt x="33113" y="489097"/>
                </a:cubicBezTo>
                <a:cubicBezTo>
                  <a:pt x="29991" y="481813"/>
                  <a:pt x="25264" y="475252"/>
                  <a:pt x="22481" y="467832"/>
                </a:cubicBezTo>
                <a:cubicBezTo>
                  <a:pt x="771" y="409936"/>
                  <a:pt x="36130" y="484495"/>
                  <a:pt x="6532" y="425302"/>
                </a:cubicBezTo>
                <a:cubicBezTo>
                  <a:pt x="-2720" y="388294"/>
                  <a:pt x="-1619" y="402619"/>
                  <a:pt x="6532" y="345558"/>
                </a:cubicBezTo>
                <a:cubicBezTo>
                  <a:pt x="7973" y="335468"/>
                  <a:pt x="15461" y="320680"/>
                  <a:pt x="22481" y="313660"/>
                </a:cubicBezTo>
                <a:cubicBezTo>
                  <a:pt x="32788" y="303353"/>
                  <a:pt x="41406" y="302035"/>
                  <a:pt x="54379" y="297711"/>
                </a:cubicBezTo>
                <a:cubicBezTo>
                  <a:pt x="100077" y="267246"/>
                  <a:pt x="42261" y="303769"/>
                  <a:pt x="86276" y="281762"/>
                </a:cubicBezTo>
                <a:cubicBezTo>
                  <a:pt x="91991" y="278905"/>
                  <a:pt x="96678" y="274300"/>
                  <a:pt x="102225" y="271130"/>
                </a:cubicBezTo>
                <a:cubicBezTo>
                  <a:pt x="120623" y="260617"/>
                  <a:pt x="121543" y="261146"/>
                  <a:pt x="139439" y="255181"/>
                </a:cubicBezTo>
                <a:cubicBezTo>
                  <a:pt x="164714" y="238331"/>
                  <a:pt x="149326" y="246569"/>
                  <a:pt x="187286" y="233916"/>
                </a:cubicBezTo>
                <a:lnTo>
                  <a:pt x="203234" y="228600"/>
                </a:lnTo>
                <a:cubicBezTo>
                  <a:pt x="239302" y="204554"/>
                  <a:pt x="234246" y="197588"/>
                  <a:pt x="240448" y="191386"/>
                </a:cubicBezTo>
                <a:close/>
              </a:path>
            </a:pathLst>
          </a:custGeom>
          <a:pattFill prst="pct2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6DE655-DDBA-4171-A887-525941F11004}"/>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15" name="Rectangle 14">
            <a:hlinkClick r:id="rId2" action="ppaction://hlinksldjump"/>
            <a:extLst>
              <a:ext uri="{FF2B5EF4-FFF2-40B4-BE49-F238E27FC236}">
                <a16:creationId xmlns:a16="http://schemas.microsoft.com/office/drawing/2014/main" id="{DD02BF5C-7B75-46CB-9367-7F5DD311F767}"/>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7" name="Rectangle 16">
            <a:hlinkClick r:id="rId3" action="ppaction://hlinksldjump"/>
            <a:extLst>
              <a:ext uri="{FF2B5EF4-FFF2-40B4-BE49-F238E27FC236}">
                <a16:creationId xmlns:a16="http://schemas.microsoft.com/office/drawing/2014/main" id="{00A2F479-4171-40FE-AD1B-D2D254CBB370}"/>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8" name="Rectangle 17">
            <a:hlinkClick r:id="rId4" action="ppaction://hlinksldjump"/>
            <a:extLst>
              <a:ext uri="{FF2B5EF4-FFF2-40B4-BE49-F238E27FC236}">
                <a16:creationId xmlns:a16="http://schemas.microsoft.com/office/drawing/2014/main" id="{B7DF0C9D-B079-4C4F-873C-AEB2ABC43B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9" name="Rectangle 18">
            <a:hlinkClick r:id="rId5" action="ppaction://hlinksldjump"/>
            <a:extLst>
              <a:ext uri="{FF2B5EF4-FFF2-40B4-BE49-F238E27FC236}">
                <a16:creationId xmlns:a16="http://schemas.microsoft.com/office/drawing/2014/main" id="{6B601AB9-C6C6-4120-BF1C-9132D48BEBA2}"/>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20" name="Rectangle 19">
            <a:hlinkClick r:id="rId6" action="ppaction://hlinksldjump"/>
            <a:extLst>
              <a:ext uri="{FF2B5EF4-FFF2-40B4-BE49-F238E27FC236}">
                <a16:creationId xmlns:a16="http://schemas.microsoft.com/office/drawing/2014/main" id="{5F43F6C1-3A77-449E-A053-6C73C9BBE508}"/>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1" name="Rectangle 20">
            <a:hlinkClick r:id="rId7" action="ppaction://hlinksldjump"/>
            <a:extLst>
              <a:ext uri="{FF2B5EF4-FFF2-40B4-BE49-F238E27FC236}">
                <a16:creationId xmlns:a16="http://schemas.microsoft.com/office/drawing/2014/main" id="{B642FBED-D188-414E-900D-5683CF8A78E5}"/>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2" name="Rectangle 21">
            <a:hlinkClick r:id="rId8" action="ppaction://hlinksldjump"/>
            <a:extLst>
              <a:ext uri="{FF2B5EF4-FFF2-40B4-BE49-F238E27FC236}">
                <a16:creationId xmlns:a16="http://schemas.microsoft.com/office/drawing/2014/main" id="{D8E366D2-F8C5-479D-AD88-1D81AC355E2D}"/>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3" name="Rectangle 22">
            <a:hlinkClick r:id="rId9" action="ppaction://hlinksldjump"/>
            <a:extLst>
              <a:ext uri="{FF2B5EF4-FFF2-40B4-BE49-F238E27FC236}">
                <a16:creationId xmlns:a16="http://schemas.microsoft.com/office/drawing/2014/main" id="{92A8F207-13D0-4D3E-A409-E3E835536F11}"/>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4" name="Rectangle 23">
            <a:hlinkClick r:id="rId10" action="ppaction://hlinksldjump"/>
            <a:extLst>
              <a:ext uri="{FF2B5EF4-FFF2-40B4-BE49-F238E27FC236}">
                <a16:creationId xmlns:a16="http://schemas.microsoft.com/office/drawing/2014/main" id="{84A7E98E-19B5-4479-B2F0-2972FA55674C}"/>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9BA41A84-FDBB-4400-8BF2-E8E38C0001D4}"/>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4" name="Rectangle 13">
            <a:hlinkClick r:id="rId12" action="ppaction://hlinksldjump"/>
            <a:extLst>
              <a:ext uri="{FF2B5EF4-FFF2-40B4-BE49-F238E27FC236}">
                <a16:creationId xmlns:a16="http://schemas.microsoft.com/office/drawing/2014/main" id="{A8202337-DA2E-4BE9-8F2B-A25F0F6F3240}"/>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3" action="ppaction://hlinksldjump"/>
            <a:extLst>
              <a:ext uri="{FF2B5EF4-FFF2-40B4-BE49-F238E27FC236}">
                <a16:creationId xmlns:a16="http://schemas.microsoft.com/office/drawing/2014/main" id="{8AC0CED9-2164-42EF-95C6-1DC0C38BBE80}"/>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4D55C94A-0766-4D6D-B03C-75AEE0C4A43B}"/>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B2F7A8C3-8361-42E9-8D90-D5839203DC85}"/>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662F7EDF-3010-4D9C-A26F-B9B35298EB3C}"/>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9" name="Rectangle 28">
            <a:hlinkClick r:id="rId17" action="ppaction://hlinksldjump"/>
            <a:extLst>
              <a:ext uri="{FF2B5EF4-FFF2-40B4-BE49-F238E27FC236}">
                <a16:creationId xmlns:a16="http://schemas.microsoft.com/office/drawing/2014/main" id="{3BA8D81E-ACC9-4ECD-A159-2A40764FF01F}"/>
              </a:ext>
            </a:extLst>
          </p:cNvPr>
          <p:cNvSpPr/>
          <p:nvPr/>
        </p:nvSpPr>
        <p:spPr>
          <a:xfrm>
            <a:off x="132082" y="3222798"/>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30" name="Rectangle 29">
            <a:hlinkClick r:id="rId18" action="ppaction://hlinksldjump"/>
            <a:extLst>
              <a:ext uri="{FF2B5EF4-FFF2-40B4-BE49-F238E27FC236}">
                <a16:creationId xmlns:a16="http://schemas.microsoft.com/office/drawing/2014/main" id="{8CB5E9B8-B174-4719-98C4-2D9CC9912697}"/>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31" name="Rectangle 30">
            <a:hlinkClick r:id="rId19" action="ppaction://hlinksldjump"/>
            <a:extLst>
              <a:ext uri="{FF2B5EF4-FFF2-40B4-BE49-F238E27FC236}">
                <a16:creationId xmlns:a16="http://schemas.microsoft.com/office/drawing/2014/main" id="{F54821EF-C1D7-4E72-B2EA-768846C8FA53}"/>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33" name="Rectangle 32">
            <a:hlinkClick r:id="rId20" action="ppaction://hlinksldjump"/>
            <a:extLst>
              <a:ext uri="{FF2B5EF4-FFF2-40B4-BE49-F238E27FC236}">
                <a16:creationId xmlns:a16="http://schemas.microsoft.com/office/drawing/2014/main" id="{C298919D-50D7-4DB7-876D-EEE85CC1DF9B}"/>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4" name="Rectangle 3">
            <a:extLst>
              <a:ext uri="{FF2B5EF4-FFF2-40B4-BE49-F238E27FC236}">
                <a16:creationId xmlns:a16="http://schemas.microsoft.com/office/drawing/2014/main" id="{9974D606-C9DA-4610-981A-1C91744071DB}"/>
              </a:ext>
            </a:extLst>
          </p:cNvPr>
          <p:cNvSpPr/>
          <p:nvPr/>
        </p:nvSpPr>
        <p:spPr>
          <a:xfrm>
            <a:off x="3058788" y="2242932"/>
            <a:ext cx="2079653" cy="1816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62CE5DD-CF79-401A-936B-39288C7CAC00}"/>
              </a:ext>
            </a:extLst>
          </p:cNvPr>
          <p:cNvGrpSpPr/>
          <p:nvPr/>
        </p:nvGrpSpPr>
        <p:grpSpPr>
          <a:xfrm>
            <a:off x="3131616" y="2423247"/>
            <a:ext cx="161817" cy="1187239"/>
            <a:chOff x="2735108" y="3012527"/>
            <a:chExt cx="161817" cy="1187239"/>
          </a:xfrm>
        </p:grpSpPr>
        <p:cxnSp>
          <p:nvCxnSpPr>
            <p:cNvPr id="6" name="Straight Connector 5">
              <a:extLst>
                <a:ext uri="{FF2B5EF4-FFF2-40B4-BE49-F238E27FC236}">
                  <a16:creationId xmlns:a16="http://schemas.microsoft.com/office/drawing/2014/main" id="{FA62CC63-B060-459B-91F6-052704417BEF}"/>
                </a:ext>
              </a:extLst>
            </p:cNvPr>
            <p:cNvCxnSpPr/>
            <p:nvPr/>
          </p:nvCxnSpPr>
          <p:spPr>
            <a:xfrm>
              <a:off x="2735108" y="3013875"/>
              <a:ext cx="0" cy="11858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0A1132-3163-4F13-A1C0-F872A3524493}"/>
                </a:ext>
              </a:extLst>
            </p:cNvPr>
            <p:cNvCxnSpPr/>
            <p:nvPr/>
          </p:nvCxnSpPr>
          <p:spPr>
            <a:xfrm>
              <a:off x="2896925" y="3012527"/>
              <a:ext cx="0" cy="1185891"/>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3374322-062B-49C3-AD74-AC17BE4AC602}"/>
              </a:ext>
            </a:extLst>
          </p:cNvPr>
          <p:cNvGrpSpPr/>
          <p:nvPr/>
        </p:nvGrpSpPr>
        <p:grpSpPr>
          <a:xfrm flipH="1">
            <a:off x="4904824" y="2423247"/>
            <a:ext cx="161817" cy="1187239"/>
            <a:chOff x="2735108" y="3012527"/>
            <a:chExt cx="161817" cy="1187239"/>
          </a:xfrm>
        </p:grpSpPr>
        <p:cxnSp>
          <p:nvCxnSpPr>
            <p:cNvPr id="35" name="Straight Connector 34">
              <a:extLst>
                <a:ext uri="{FF2B5EF4-FFF2-40B4-BE49-F238E27FC236}">
                  <a16:creationId xmlns:a16="http://schemas.microsoft.com/office/drawing/2014/main" id="{CCF62713-8A11-4B5C-9069-50E6CE2BE460}"/>
                </a:ext>
              </a:extLst>
            </p:cNvPr>
            <p:cNvCxnSpPr/>
            <p:nvPr/>
          </p:nvCxnSpPr>
          <p:spPr>
            <a:xfrm>
              <a:off x="2735108" y="3013875"/>
              <a:ext cx="0" cy="11858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CF4532-BCE2-4219-86D0-E6D563883938}"/>
                </a:ext>
              </a:extLst>
            </p:cNvPr>
            <p:cNvCxnSpPr/>
            <p:nvPr/>
          </p:nvCxnSpPr>
          <p:spPr>
            <a:xfrm>
              <a:off x="2896925" y="3012527"/>
              <a:ext cx="0" cy="1185891"/>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61E19CE0-83B4-4394-9D05-1165EE55DB9E}"/>
              </a:ext>
            </a:extLst>
          </p:cNvPr>
          <p:cNvSpPr/>
          <p:nvPr/>
        </p:nvSpPr>
        <p:spPr>
          <a:xfrm>
            <a:off x="3083064" y="2251024"/>
            <a:ext cx="2063469" cy="75686"/>
          </a:xfrm>
          <a:custGeom>
            <a:avLst/>
            <a:gdLst>
              <a:gd name="connsiteX0" fmla="*/ 0 w 2063469"/>
              <a:gd name="connsiteY0" fmla="*/ 0 h 75686"/>
              <a:gd name="connsiteX1" fmla="*/ 655455 w 2063469"/>
              <a:gd name="connsiteY1" fmla="*/ 72829 h 75686"/>
              <a:gd name="connsiteX2" fmla="*/ 1399922 w 2063469"/>
              <a:gd name="connsiteY2" fmla="*/ 56645 h 75686"/>
              <a:gd name="connsiteX3" fmla="*/ 1820708 w 2063469"/>
              <a:gd name="connsiteY3" fmla="*/ 16184 h 75686"/>
              <a:gd name="connsiteX4" fmla="*/ 2063469 w 2063469"/>
              <a:gd name="connsiteY4" fmla="*/ 8092 h 7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69" h="75686">
                <a:moveTo>
                  <a:pt x="0" y="0"/>
                </a:moveTo>
                <a:cubicBezTo>
                  <a:pt x="211067" y="31694"/>
                  <a:pt x="422135" y="63388"/>
                  <a:pt x="655455" y="72829"/>
                </a:cubicBezTo>
                <a:cubicBezTo>
                  <a:pt x="888775" y="82270"/>
                  <a:pt x="1205713" y="66086"/>
                  <a:pt x="1399922" y="56645"/>
                </a:cubicBezTo>
                <a:cubicBezTo>
                  <a:pt x="1594131" y="47204"/>
                  <a:pt x="1710117" y="24276"/>
                  <a:pt x="1820708" y="16184"/>
                </a:cubicBezTo>
                <a:cubicBezTo>
                  <a:pt x="1931299" y="8092"/>
                  <a:pt x="2036496" y="14835"/>
                  <a:pt x="2063469" y="8092"/>
                </a:cubicBezTo>
              </a:path>
            </a:pathLst>
          </a:cu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C64058AD-6DC3-42C4-AD4F-63F9BD1A27C6}"/>
              </a:ext>
            </a:extLst>
          </p:cNvPr>
          <p:cNvSpPr/>
          <p:nvPr/>
        </p:nvSpPr>
        <p:spPr>
          <a:xfrm>
            <a:off x="3058788" y="2418099"/>
            <a:ext cx="2063469" cy="75686"/>
          </a:xfrm>
          <a:custGeom>
            <a:avLst/>
            <a:gdLst>
              <a:gd name="connsiteX0" fmla="*/ 0 w 2063469"/>
              <a:gd name="connsiteY0" fmla="*/ 0 h 75686"/>
              <a:gd name="connsiteX1" fmla="*/ 655455 w 2063469"/>
              <a:gd name="connsiteY1" fmla="*/ 72829 h 75686"/>
              <a:gd name="connsiteX2" fmla="*/ 1399922 w 2063469"/>
              <a:gd name="connsiteY2" fmla="*/ 56645 h 75686"/>
              <a:gd name="connsiteX3" fmla="*/ 1820708 w 2063469"/>
              <a:gd name="connsiteY3" fmla="*/ 16184 h 75686"/>
              <a:gd name="connsiteX4" fmla="*/ 2063469 w 2063469"/>
              <a:gd name="connsiteY4" fmla="*/ 8092 h 7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69" h="75686">
                <a:moveTo>
                  <a:pt x="0" y="0"/>
                </a:moveTo>
                <a:cubicBezTo>
                  <a:pt x="211067" y="31694"/>
                  <a:pt x="422135" y="63388"/>
                  <a:pt x="655455" y="72829"/>
                </a:cubicBezTo>
                <a:cubicBezTo>
                  <a:pt x="888775" y="82270"/>
                  <a:pt x="1205713" y="66086"/>
                  <a:pt x="1399922" y="56645"/>
                </a:cubicBezTo>
                <a:cubicBezTo>
                  <a:pt x="1594131" y="47204"/>
                  <a:pt x="1710117" y="24276"/>
                  <a:pt x="1820708" y="16184"/>
                </a:cubicBezTo>
                <a:cubicBezTo>
                  <a:pt x="1931299" y="8092"/>
                  <a:pt x="2036496" y="14835"/>
                  <a:pt x="2063469" y="8092"/>
                </a:cubicBezTo>
              </a:path>
            </a:pathLst>
          </a:cu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58D975B-3455-4224-90C1-7D7C2A733F6B}"/>
              </a:ext>
            </a:extLst>
          </p:cNvPr>
          <p:cNvSpPr txBox="1"/>
          <p:nvPr/>
        </p:nvSpPr>
        <p:spPr>
          <a:xfrm>
            <a:off x="5265676" y="1559171"/>
            <a:ext cx="1180409" cy="461665"/>
          </a:xfrm>
          <a:prstGeom prst="rect">
            <a:avLst/>
          </a:prstGeom>
          <a:noFill/>
        </p:spPr>
        <p:txBody>
          <a:bodyPr wrap="square" rtlCol="0">
            <a:spAutoFit/>
          </a:bodyPr>
          <a:lstStyle/>
          <a:p>
            <a:r>
              <a:rPr lang="en-GB" sz="1200" dirty="0"/>
              <a:t>Top face in compression</a:t>
            </a:r>
            <a:endParaRPr lang="en-US" sz="1200" dirty="0"/>
          </a:p>
        </p:txBody>
      </p:sp>
      <p:sp>
        <p:nvSpPr>
          <p:cNvPr id="59" name="TextBox 58">
            <a:extLst>
              <a:ext uri="{FF2B5EF4-FFF2-40B4-BE49-F238E27FC236}">
                <a16:creationId xmlns:a16="http://schemas.microsoft.com/office/drawing/2014/main" id="{0E2AD507-2D85-46CD-905F-68CD099DB1E9}"/>
              </a:ext>
            </a:extLst>
          </p:cNvPr>
          <p:cNvSpPr txBox="1"/>
          <p:nvPr/>
        </p:nvSpPr>
        <p:spPr>
          <a:xfrm>
            <a:off x="3476982" y="3493353"/>
            <a:ext cx="1180409" cy="461665"/>
          </a:xfrm>
          <a:prstGeom prst="rect">
            <a:avLst/>
          </a:prstGeom>
          <a:noFill/>
        </p:spPr>
        <p:txBody>
          <a:bodyPr wrap="square" rtlCol="0">
            <a:spAutoFit/>
          </a:bodyPr>
          <a:lstStyle/>
          <a:p>
            <a:r>
              <a:rPr lang="en-GB" sz="1200" dirty="0"/>
              <a:t>Bottom face in tension</a:t>
            </a:r>
            <a:endParaRPr lang="en-US" sz="1200" dirty="0"/>
          </a:p>
        </p:txBody>
      </p:sp>
      <p:cxnSp>
        <p:nvCxnSpPr>
          <p:cNvPr id="62" name="Straight Arrow Connector 61">
            <a:extLst>
              <a:ext uri="{FF2B5EF4-FFF2-40B4-BE49-F238E27FC236}">
                <a16:creationId xmlns:a16="http://schemas.microsoft.com/office/drawing/2014/main" id="{24999764-E460-4415-835D-504D40635753}"/>
              </a:ext>
            </a:extLst>
          </p:cNvPr>
          <p:cNvCxnSpPr>
            <a:stCxn id="57" idx="1"/>
          </p:cNvCxnSpPr>
          <p:nvPr/>
        </p:nvCxnSpPr>
        <p:spPr>
          <a:xfrm flipH="1">
            <a:off x="4388315" y="1790004"/>
            <a:ext cx="877361" cy="492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4DD0BE1-8E8A-4DA0-92C2-4D9631C69963}"/>
              </a:ext>
            </a:extLst>
          </p:cNvPr>
          <p:cNvCxnSpPr>
            <a:cxnSpLocks/>
          </p:cNvCxnSpPr>
          <p:nvPr/>
        </p:nvCxnSpPr>
        <p:spPr>
          <a:xfrm flipV="1">
            <a:off x="3741427" y="2529055"/>
            <a:ext cx="242738" cy="1042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AF2B93E-AF93-4B20-9905-F0BABF86728A}"/>
              </a:ext>
            </a:extLst>
          </p:cNvPr>
          <p:cNvCxnSpPr>
            <a:cxnSpLocks/>
            <a:stCxn id="78" idx="3"/>
          </p:cNvCxnSpPr>
          <p:nvPr/>
        </p:nvCxnSpPr>
        <p:spPr>
          <a:xfrm flipH="1">
            <a:off x="8012576" y="2551477"/>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6EDDFD-50BA-4024-8CC0-C36679BC40D1}"/>
              </a:ext>
            </a:extLst>
          </p:cNvPr>
          <p:cNvCxnSpPr>
            <a:cxnSpLocks/>
          </p:cNvCxnSpPr>
          <p:nvPr/>
        </p:nvCxnSpPr>
        <p:spPr>
          <a:xfrm flipH="1">
            <a:off x="8172938" y="2551476"/>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43AC0A8-E749-4F16-837E-6CCCB06ECCDA}"/>
              </a:ext>
            </a:extLst>
          </p:cNvPr>
          <p:cNvCxnSpPr>
            <a:cxnSpLocks/>
          </p:cNvCxnSpPr>
          <p:nvPr/>
        </p:nvCxnSpPr>
        <p:spPr>
          <a:xfrm flipH="1">
            <a:off x="8356488" y="2529017"/>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E96C3FC-90EA-41D5-B50E-45258E3B3BF9}"/>
              </a:ext>
            </a:extLst>
          </p:cNvPr>
          <p:cNvCxnSpPr>
            <a:cxnSpLocks/>
          </p:cNvCxnSpPr>
          <p:nvPr/>
        </p:nvCxnSpPr>
        <p:spPr>
          <a:xfrm flipH="1">
            <a:off x="8485446" y="2618503"/>
            <a:ext cx="202301" cy="218485"/>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0335412-2FC6-4D23-84C2-239E7A6997AB}"/>
              </a:ext>
            </a:extLst>
          </p:cNvPr>
          <p:cNvSpPr txBox="1"/>
          <p:nvPr/>
        </p:nvSpPr>
        <p:spPr>
          <a:xfrm>
            <a:off x="9094317" y="3688609"/>
            <a:ext cx="1694202" cy="276999"/>
          </a:xfrm>
          <a:prstGeom prst="rect">
            <a:avLst/>
          </a:prstGeom>
          <a:noFill/>
        </p:spPr>
        <p:txBody>
          <a:bodyPr wrap="square" rtlCol="0">
            <a:spAutoFit/>
          </a:bodyPr>
          <a:lstStyle/>
          <a:p>
            <a:r>
              <a:rPr lang="en-GB" sz="1200" dirty="0"/>
              <a:t>No flexion of the slab</a:t>
            </a:r>
            <a:endParaRPr lang="en-US" sz="1200" dirty="0"/>
          </a:p>
        </p:txBody>
      </p:sp>
      <p:cxnSp>
        <p:nvCxnSpPr>
          <p:cNvPr id="97" name="Straight Connector 96">
            <a:extLst>
              <a:ext uri="{FF2B5EF4-FFF2-40B4-BE49-F238E27FC236}">
                <a16:creationId xmlns:a16="http://schemas.microsoft.com/office/drawing/2014/main" id="{79009DF5-731A-4C15-A728-F2A80AD73FE1}"/>
              </a:ext>
            </a:extLst>
          </p:cNvPr>
          <p:cNvCxnSpPr>
            <a:cxnSpLocks/>
          </p:cNvCxnSpPr>
          <p:nvPr/>
        </p:nvCxnSpPr>
        <p:spPr>
          <a:xfrm>
            <a:off x="8854094" y="2614079"/>
            <a:ext cx="133232" cy="390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62A0D84-5236-4194-B39D-FD88E2395735}"/>
              </a:ext>
            </a:extLst>
          </p:cNvPr>
          <p:cNvCxnSpPr>
            <a:cxnSpLocks/>
          </p:cNvCxnSpPr>
          <p:nvPr/>
        </p:nvCxnSpPr>
        <p:spPr>
          <a:xfrm>
            <a:off x="9006494" y="2625158"/>
            <a:ext cx="133232" cy="390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649DA4B-3180-4E1B-AFD2-15CC75F568DD}"/>
              </a:ext>
            </a:extLst>
          </p:cNvPr>
          <p:cNvCxnSpPr>
            <a:cxnSpLocks/>
          </p:cNvCxnSpPr>
          <p:nvPr/>
        </p:nvCxnSpPr>
        <p:spPr>
          <a:xfrm>
            <a:off x="9355712" y="2678474"/>
            <a:ext cx="75970" cy="209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E0B303-73F6-421C-9972-2F4FFCCD98CB}"/>
              </a:ext>
            </a:extLst>
          </p:cNvPr>
          <p:cNvCxnSpPr>
            <a:cxnSpLocks/>
          </p:cNvCxnSpPr>
          <p:nvPr/>
        </p:nvCxnSpPr>
        <p:spPr>
          <a:xfrm>
            <a:off x="9155910" y="2603653"/>
            <a:ext cx="111559" cy="283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35FCEDF-6E8D-438E-B831-38AABCA82453}"/>
              </a:ext>
            </a:extLst>
          </p:cNvPr>
          <p:cNvCxnSpPr/>
          <p:nvPr/>
        </p:nvCxnSpPr>
        <p:spPr>
          <a:xfrm flipH="1">
            <a:off x="9492096" y="2678874"/>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29ED7C0-DD7F-4696-9F66-DAB2C3B28AF6}"/>
              </a:ext>
            </a:extLst>
          </p:cNvPr>
          <p:cNvCxnSpPr>
            <a:cxnSpLocks/>
          </p:cNvCxnSpPr>
          <p:nvPr/>
        </p:nvCxnSpPr>
        <p:spPr>
          <a:xfrm flipH="1">
            <a:off x="9677429" y="2743336"/>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76364E7-6E33-44A7-9A4F-64AABF6ADDB7}"/>
              </a:ext>
            </a:extLst>
          </p:cNvPr>
          <p:cNvCxnSpPr>
            <a:cxnSpLocks/>
          </p:cNvCxnSpPr>
          <p:nvPr/>
        </p:nvCxnSpPr>
        <p:spPr>
          <a:xfrm flipH="1">
            <a:off x="9790821" y="2844963"/>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2AE7364-AE39-42C4-B7BC-2573B49E1AD0}"/>
              </a:ext>
            </a:extLst>
          </p:cNvPr>
          <p:cNvCxnSpPr>
            <a:cxnSpLocks/>
          </p:cNvCxnSpPr>
          <p:nvPr/>
        </p:nvCxnSpPr>
        <p:spPr>
          <a:xfrm flipH="1">
            <a:off x="10236567" y="2897359"/>
            <a:ext cx="202301" cy="21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7464311-0AB7-4466-B2DD-E70DED62C0DB}"/>
              </a:ext>
            </a:extLst>
          </p:cNvPr>
          <p:cNvCxnSpPr>
            <a:cxnSpLocks/>
          </p:cNvCxnSpPr>
          <p:nvPr/>
        </p:nvCxnSpPr>
        <p:spPr>
          <a:xfrm flipH="1" flipV="1">
            <a:off x="3210953" y="2446859"/>
            <a:ext cx="1588" cy="55251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7B41EFF1-196C-4175-9B13-C8D4F254EA68}"/>
              </a:ext>
            </a:extLst>
          </p:cNvPr>
          <p:cNvCxnSpPr>
            <a:cxnSpLocks/>
          </p:cNvCxnSpPr>
          <p:nvPr/>
        </p:nvCxnSpPr>
        <p:spPr>
          <a:xfrm flipV="1">
            <a:off x="5001653" y="2440994"/>
            <a:ext cx="0" cy="55838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CBD027AA-CDC4-45F2-99CD-B3616E403DFD}"/>
              </a:ext>
            </a:extLst>
          </p:cNvPr>
          <p:cNvCxnSpPr>
            <a:cxnSpLocks/>
          </p:cNvCxnSpPr>
          <p:nvPr/>
        </p:nvCxnSpPr>
        <p:spPr>
          <a:xfrm>
            <a:off x="9384819" y="1991402"/>
            <a:ext cx="0" cy="4334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8A8BAAD2-2824-4756-8978-32F2328EAA3A}"/>
              </a:ext>
            </a:extLst>
          </p:cNvPr>
          <p:cNvCxnSpPr>
            <a:cxnSpLocks/>
          </p:cNvCxnSpPr>
          <p:nvPr/>
        </p:nvCxnSpPr>
        <p:spPr>
          <a:xfrm flipH="1">
            <a:off x="9632469" y="1991402"/>
            <a:ext cx="1513" cy="4334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E76A40FD-4A70-4C95-A693-593A5ED7136E}"/>
              </a:ext>
            </a:extLst>
          </p:cNvPr>
          <p:cNvCxnSpPr>
            <a:cxnSpLocks/>
          </p:cNvCxnSpPr>
          <p:nvPr/>
        </p:nvCxnSpPr>
        <p:spPr>
          <a:xfrm flipH="1">
            <a:off x="9873769" y="1991402"/>
            <a:ext cx="5960" cy="43977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F17FCF90-D5B5-4681-BA76-F19228A31874}"/>
              </a:ext>
            </a:extLst>
          </p:cNvPr>
          <p:cNvCxnSpPr>
            <a:cxnSpLocks/>
          </p:cNvCxnSpPr>
          <p:nvPr/>
        </p:nvCxnSpPr>
        <p:spPr>
          <a:xfrm>
            <a:off x="3809822" y="1824622"/>
            <a:ext cx="0" cy="4334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BCC630AE-C719-448D-98C2-7DEDB6CEFB8A}"/>
              </a:ext>
            </a:extLst>
          </p:cNvPr>
          <p:cNvCxnSpPr>
            <a:cxnSpLocks/>
          </p:cNvCxnSpPr>
          <p:nvPr/>
        </p:nvCxnSpPr>
        <p:spPr>
          <a:xfrm flipH="1">
            <a:off x="4057472" y="1824622"/>
            <a:ext cx="1513" cy="4334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A326890C-D826-488E-8A9D-FA9922A0BCE4}"/>
              </a:ext>
            </a:extLst>
          </p:cNvPr>
          <p:cNvCxnSpPr>
            <a:cxnSpLocks/>
          </p:cNvCxnSpPr>
          <p:nvPr/>
        </p:nvCxnSpPr>
        <p:spPr>
          <a:xfrm flipH="1">
            <a:off x="4298772" y="1824622"/>
            <a:ext cx="5960" cy="43977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2" name="Rectangle 141">
            <a:hlinkClick r:id="rId21" action="ppaction://hlinksldjump"/>
            <a:extLst>
              <a:ext uri="{FF2B5EF4-FFF2-40B4-BE49-F238E27FC236}">
                <a16:creationId xmlns:a16="http://schemas.microsoft.com/office/drawing/2014/main" id="{121B0AA8-C61B-4058-B6AC-12E760DDA273}"/>
              </a:ext>
            </a:extLst>
          </p:cNvPr>
          <p:cNvSpPr/>
          <p:nvPr/>
        </p:nvSpPr>
        <p:spPr>
          <a:xfrm>
            <a:off x="-3"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91" name="TextBox 90">
            <a:extLst>
              <a:ext uri="{FF2B5EF4-FFF2-40B4-BE49-F238E27FC236}">
                <a16:creationId xmlns:a16="http://schemas.microsoft.com/office/drawing/2014/main" id="{16E98A7C-F1FF-4CCD-9A86-644998AE27BE}"/>
              </a:ext>
            </a:extLst>
          </p:cNvPr>
          <p:cNvSpPr txBox="1"/>
          <p:nvPr/>
        </p:nvSpPr>
        <p:spPr>
          <a:xfrm>
            <a:off x="4627066" y="293099"/>
            <a:ext cx="3385184" cy="340519"/>
          </a:xfrm>
          <a:prstGeom prst="roundRect">
            <a:avLst/>
          </a:prstGeom>
          <a:solidFill>
            <a:srgbClr val="A7D971"/>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dirty="0"/>
              <a:t>Tension and compression forces in a slab</a:t>
            </a:r>
            <a:endParaRPr lang="en-US" sz="1400" dirty="0"/>
          </a:p>
        </p:txBody>
      </p:sp>
      <p:sp>
        <p:nvSpPr>
          <p:cNvPr id="92" name="TextBox 91">
            <a:extLst>
              <a:ext uri="{FF2B5EF4-FFF2-40B4-BE49-F238E27FC236}">
                <a16:creationId xmlns:a16="http://schemas.microsoft.com/office/drawing/2014/main" id="{70DE9D4D-E694-49E2-8268-7B4311E74030}"/>
              </a:ext>
            </a:extLst>
          </p:cNvPr>
          <p:cNvSpPr txBox="1"/>
          <p:nvPr/>
        </p:nvSpPr>
        <p:spPr>
          <a:xfrm>
            <a:off x="2730668" y="4300900"/>
            <a:ext cx="2565402" cy="307777"/>
          </a:xfrm>
          <a:prstGeom prst="rect">
            <a:avLst/>
          </a:prstGeom>
          <a:solidFill>
            <a:srgbClr val="A7D971"/>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Section slab - direct drop toilet.</a:t>
            </a:r>
            <a:endParaRPr lang="en-US" dirty="0"/>
          </a:p>
        </p:txBody>
      </p:sp>
      <p:sp>
        <p:nvSpPr>
          <p:cNvPr id="94" name="TextBox 93">
            <a:extLst>
              <a:ext uri="{FF2B5EF4-FFF2-40B4-BE49-F238E27FC236}">
                <a16:creationId xmlns:a16="http://schemas.microsoft.com/office/drawing/2014/main" id="{1E642DDA-1AFF-42D7-96BF-97192823F958}"/>
              </a:ext>
            </a:extLst>
          </p:cNvPr>
          <p:cNvSpPr txBox="1"/>
          <p:nvPr/>
        </p:nvSpPr>
        <p:spPr>
          <a:xfrm>
            <a:off x="8947633" y="4295567"/>
            <a:ext cx="1909716" cy="307777"/>
          </a:xfrm>
          <a:prstGeom prst="rect">
            <a:avLst/>
          </a:prstGeom>
          <a:solidFill>
            <a:srgbClr val="A7D971"/>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Section slab - offset pit</a:t>
            </a:r>
            <a:endParaRPr lang="en-US" dirty="0"/>
          </a:p>
        </p:txBody>
      </p:sp>
      <p:sp>
        <p:nvSpPr>
          <p:cNvPr id="37" name="TextBox 36">
            <a:extLst>
              <a:ext uri="{FF2B5EF4-FFF2-40B4-BE49-F238E27FC236}">
                <a16:creationId xmlns:a16="http://schemas.microsoft.com/office/drawing/2014/main" id="{177F55FA-287D-4708-8054-33BB624AB430}"/>
              </a:ext>
            </a:extLst>
          </p:cNvPr>
          <p:cNvSpPr txBox="1"/>
          <p:nvPr/>
        </p:nvSpPr>
        <p:spPr>
          <a:xfrm>
            <a:off x="3347853" y="1298956"/>
            <a:ext cx="1342010" cy="369332"/>
          </a:xfrm>
          <a:prstGeom prst="rect">
            <a:avLst/>
          </a:prstGeom>
          <a:noFill/>
        </p:spPr>
        <p:txBody>
          <a:bodyPr wrap="square" rtlCol="0">
            <a:spAutoFit/>
          </a:bodyPr>
          <a:lstStyle/>
          <a:p>
            <a:r>
              <a:rPr lang="en-GB" dirty="0"/>
              <a:t>User weight</a:t>
            </a:r>
            <a:endParaRPr lang="en-US" dirty="0"/>
          </a:p>
        </p:txBody>
      </p:sp>
      <p:sp>
        <p:nvSpPr>
          <p:cNvPr id="3" name="TextBox 2">
            <a:extLst>
              <a:ext uri="{FF2B5EF4-FFF2-40B4-BE49-F238E27FC236}">
                <a16:creationId xmlns:a16="http://schemas.microsoft.com/office/drawing/2014/main" id="{2C3D15FA-BDD5-4107-AE1E-969B794B4DAA}"/>
              </a:ext>
            </a:extLst>
          </p:cNvPr>
          <p:cNvSpPr txBox="1"/>
          <p:nvPr/>
        </p:nvSpPr>
        <p:spPr>
          <a:xfrm>
            <a:off x="1194869" y="725665"/>
            <a:ext cx="2098563" cy="1015663"/>
          </a:xfrm>
          <a:prstGeom prst="rect">
            <a:avLst/>
          </a:prstGeom>
          <a:noFill/>
        </p:spPr>
        <p:txBody>
          <a:bodyPr wrap="square" rtlCol="0">
            <a:spAutoFit/>
          </a:bodyPr>
          <a:lstStyle/>
          <a:p>
            <a:r>
              <a:rPr lang="en-GB" sz="1200" b="1" dirty="0">
                <a:solidFill>
                  <a:srgbClr val="FF0000"/>
                </a:solidFill>
              </a:rPr>
              <a:t>A concrete slab will stay rigid and crack where tension is the highest unless rebars are used or if the slab has a dome shape.</a:t>
            </a:r>
            <a:endParaRPr lang="en-US" sz="1200" b="1" dirty="0">
              <a:solidFill>
                <a:srgbClr val="FF0000"/>
              </a:solidFill>
            </a:endParaRPr>
          </a:p>
        </p:txBody>
      </p:sp>
      <p:sp>
        <p:nvSpPr>
          <p:cNvPr id="93" name="TextBox 92">
            <a:extLst>
              <a:ext uri="{FF2B5EF4-FFF2-40B4-BE49-F238E27FC236}">
                <a16:creationId xmlns:a16="http://schemas.microsoft.com/office/drawing/2014/main" id="{39C21820-A9D7-43F1-B086-528A32ED457C}"/>
              </a:ext>
            </a:extLst>
          </p:cNvPr>
          <p:cNvSpPr txBox="1"/>
          <p:nvPr/>
        </p:nvSpPr>
        <p:spPr>
          <a:xfrm>
            <a:off x="1199796" y="3158183"/>
            <a:ext cx="1721855" cy="1200329"/>
          </a:xfrm>
          <a:prstGeom prst="rect">
            <a:avLst/>
          </a:prstGeom>
          <a:noFill/>
        </p:spPr>
        <p:txBody>
          <a:bodyPr wrap="square" rtlCol="0">
            <a:spAutoFit/>
          </a:bodyPr>
          <a:lstStyle/>
          <a:p>
            <a:r>
              <a:rPr lang="en-GB" sz="1200" b="1" dirty="0">
                <a:solidFill>
                  <a:srgbClr val="FF0000"/>
                </a:solidFill>
              </a:rPr>
              <a:t>A plastic slab will bounce under the weight of the user, affecting users’ trust and potentially scaring children</a:t>
            </a:r>
            <a:endParaRPr lang="en-US" sz="1200" b="1" dirty="0">
              <a:solidFill>
                <a:srgbClr val="FF0000"/>
              </a:solidFill>
            </a:endParaRPr>
          </a:p>
        </p:txBody>
      </p:sp>
      <p:sp>
        <p:nvSpPr>
          <p:cNvPr id="10" name="Freeform: Shape 9">
            <a:extLst>
              <a:ext uri="{FF2B5EF4-FFF2-40B4-BE49-F238E27FC236}">
                <a16:creationId xmlns:a16="http://schemas.microsoft.com/office/drawing/2014/main" id="{CDA8E162-7C3B-48C8-B0A5-10E1822A5A22}"/>
              </a:ext>
            </a:extLst>
          </p:cNvPr>
          <p:cNvSpPr/>
          <p:nvPr/>
        </p:nvSpPr>
        <p:spPr>
          <a:xfrm>
            <a:off x="7298969" y="2510212"/>
            <a:ext cx="3796556" cy="1063256"/>
          </a:xfrm>
          <a:custGeom>
            <a:avLst/>
            <a:gdLst>
              <a:gd name="connsiteX0" fmla="*/ 494414 w 3966677"/>
              <a:gd name="connsiteY0" fmla="*/ 255181 h 1063256"/>
              <a:gd name="connsiteX1" fmla="*/ 494414 w 3966677"/>
              <a:gd name="connsiteY1" fmla="*/ 255181 h 1063256"/>
              <a:gd name="connsiteX2" fmla="*/ 542260 w 3966677"/>
              <a:gd name="connsiteY2" fmla="*/ 233916 h 1063256"/>
              <a:gd name="connsiteX3" fmla="*/ 574158 w 3966677"/>
              <a:gd name="connsiteY3" fmla="*/ 228600 h 1063256"/>
              <a:gd name="connsiteX4" fmla="*/ 590107 w 3966677"/>
              <a:gd name="connsiteY4" fmla="*/ 223284 h 1063256"/>
              <a:gd name="connsiteX5" fmla="*/ 611372 w 3966677"/>
              <a:gd name="connsiteY5" fmla="*/ 217968 h 1063256"/>
              <a:gd name="connsiteX6" fmla="*/ 653902 w 3966677"/>
              <a:gd name="connsiteY6" fmla="*/ 202019 h 1063256"/>
              <a:gd name="connsiteX7" fmla="*/ 701749 w 3966677"/>
              <a:gd name="connsiteY7" fmla="*/ 180754 h 1063256"/>
              <a:gd name="connsiteX8" fmla="*/ 723014 w 3966677"/>
              <a:gd name="connsiteY8" fmla="*/ 175437 h 1063256"/>
              <a:gd name="connsiteX9" fmla="*/ 770860 w 3966677"/>
              <a:gd name="connsiteY9" fmla="*/ 154172 h 1063256"/>
              <a:gd name="connsiteX10" fmla="*/ 808074 w 3966677"/>
              <a:gd name="connsiteY10" fmla="*/ 143540 h 1063256"/>
              <a:gd name="connsiteX11" fmla="*/ 871870 w 3966677"/>
              <a:gd name="connsiteY11" fmla="*/ 122275 h 1063256"/>
              <a:gd name="connsiteX12" fmla="*/ 887819 w 3966677"/>
              <a:gd name="connsiteY12" fmla="*/ 116958 h 1063256"/>
              <a:gd name="connsiteX13" fmla="*/ 909084 w 3966677"/>
              <a:gd name="connsiteY13" fmla="*/ 106326 h 1063256"/>
              <a:gd name="connsiteX14" fmla="*/ 951614 w 3966677"/>
              <a:gd name="connsiteY14" fmla="*/ 95693 h 1063256"/>
              <a:gd name="connsiteX15" fmla="*/ 972879 w 3966677"/>
              <a:gd name="connsiteY15" fmla="*/ 90377 h 1063256"/>
              <a:gd name="connsiteX16" fmla="*/ 994144 w 3966677"/>
              <a:gd name="connsiteY16" fmla="*/ 79744 h 1063256"/>
              <a:gd name="connsiteX17" fmla="*/ 1036674 w 3966677"/>
              <a:gd name="connsiteY17" fmla="*/ 69112 h 1063256"/>
              <a:gd name="connsiteX18" fmla="*/ 1057939 w 3966677"/>
              <a:gd name="connsiteY18" fmla="*/ 58479 h 1063256"/>
              <a:gd name="connsiteX19" fmla="*/ 1095153 w 3966677"/>
              <a:gd name="connsiteY19" fmla="*/ 47847 h 1063256"/>
              <a:gd name="connsiteX20" fmla="*/ 1148316 w 3966677"/>
              <a:gd name="connsiteY20" fmla="*/ 37214 h 1063256"/>
              <a:gd name="connsiteX21" fmla="*/ 1360967 w 3966677"/>
              <a:gd name="connsiteY21" fmla="*/ 21265 h 1063256"/>
              <a:gd name="connsiteX22" fmla="*/ 1461977 w 3966677"/>
              <a:gd name="connsiteY22" fmla="*/ 10633 h 1063256"/>
              <a:gd name="connsiteX23" fmla="*/ 1483242 w 3966677"/>
              <a:gd name="connsiteY23" fmla="*/ 5316 h 1063256"/>
              <a:gd name="connsiteX24" fmla="*/ 1520456 w 3966677"/>
              <a:gd name="connsiteY24" fmla="*/ 0 h 1063256"/>
              <a:gd name="connsiteX25" fmla="*/ 1547037 w 3966677"/>
              <a:gd name="connsiteY25" fmla="*/ 5316 h 1063256"/>
              <a:gd name="connsiteX26" fmla="*/ 1568302 w 3966677"/>
              <a:gd name="connsiteY26" fmla="*/ 106326 h 1063256"/>
              <a:gd name="connsiteX27" fmla="*/ 2121195 w 3966677"/>
              <a:gd name="connsiteY27" fmla="*/ 111642 h 1063256"/>
              <a:gd name="connsiteX28" fmla="*/ 2206256 w 3966677"/>
              <a:gd name="connsiteY28" fmla="*/ 116958 h 1063256"/>
              <a:gd name="connsiteX29" fmla="*/ 2328530 w 3966677"/>
              <a:gd name="connsiteY29" fmla="*/ 122275 h 1063256"/>
              <a:gd name="connsiteX30" fmla="*/ 2408274 w 3966677"/>
              <a:gd name="connsiteY30" fmla="*/ 127591 h 1063256"/>
              <a:gd name="connsiteX31" fmla="*/ 2503967 w 3966677"/>
              <a:gd name="connsiteY31" fmla="*/ 132907 h 1063256"/>
              <a:gd name="connsiteX32" fmla="*/ 2551814 w 3966677"/>
              <a:gd name="connsiteY32" fmla="*/ 143540 h 1063256"/>
              <a:gd name="connsiteX33" fmla="*/ 2583712 w 3966677"/>
              <a:gd name="connsiteY33" fmla="*/ 164805 h 1063256"/>
              <a:gd name="connsiteX34" fmla="*/ 2620926 w 3966677"/>
              <a:gd name="connsiteY34" fmla="*/ 175437 h 1063256"/>
              <a:gd name="connsiteX35" fmla="*/ 2668772 w 3966677"/>
              <a:gd name="connsiteY35" fmla="*/ 196702 h 1063256"/>
              <a:gd name="connsiteX36" fmla="*/ 2684721 w 3966677"/>
              <a:gd name="connsiteY36" fmla="*/ 202019 h 1063256"/>
              <a:gd name="connsiteX37" fmla="*/ 2716619 w 3966677"/>
              <a:gd name="connsiteY37" fmla="*/ 223284 h 1063256"/>
              <a:gd name="connsiteX38" fmla="*/ 2748516 w 3966677"/>
              <a:gd name="connsiteY38" fmla="*/ 233916 h 1063256"/>
              <a:gd name="connsiteX39" fmla="*/ 2780414 w 3966677"/>
              <a:gd name="connsiteY39" fmla="*/ 255181 h 1063256"/>
              <a:gd name="connsiteX40" fmla="*/ 2796363 w 3966677"/>
              <a:gd name="connsiteY40" fmla="*/ 265814 h 1063256"/>
              <a:gd name="connsiteX41" fmla="*/ 2812312 w 3966677"/>
              <a:gd name="connsiteY41" fmla="*/ 271130 h 1063256"/>
              <a:gd name="connsiteX42" fmla="*/ 2822944 w 3966677"/>
              <a:gd name="connsiteY42" fmla="*/ 287079 h 1063256"/>
              <a:gd name="connsiteX43" fmla="*/ 2838893 w 3966677"/>
              <a:gd name="connsiteY43" fmla="*/ 292395 h 1063256"/>
              <a:gd name="connsiteX44" fmla="*/ 2844209 w 3966677"/>
              <a:gd name="connsiteY44" fmla="*/ 308344 h 1063256"/>
              <a:gd name="connsiteX45" fmla="*/ 2854842 w 3966677"/>
              <a:gd name="connsiteY45" fmla="*/ 324293 h 1063256"/>
              <a:gd name="connsiteX46" fmla="*/ 2876107 w 3966677"/>
              <a:gd name="connsiteY46" fmla="*/ 388088 h 1063256"/>
              <a:gd name="connsiteX47" fmla="*/ 2881423 w 3966677"/>
              <a:gd name="connsiteY47" fmla="*/ 404037 h 1063256"/>
              <a:gd name="connsiteX48" fmla="*/ 2886739 w 3966677"/>
              <a:gd name="connsiteY48" fmla="*/ 419986 h 1063256"/>
              <a:gd name="connsiteX49" fmla="*/ 2913321 w 3966677"/>
              <a:gd name="connsiteY49" fmla="*/ 451884 h 1063256"/>
              <a:gd name="connsiteX50" fmla="*/ 2934586 w 3966677"/>
              <a:gd name="connsiteY50" fmla="*/ 478465 h 1063256"/>
              <a:gd name="connsiteX51" fmla="*/ 2961167 w 3966677"/>
              <a:gd name="connsiteY51" fmla="*/ 505047 h 1063256"/>
              <a:gd name="connsiteX52" fmla="*/ 2993065 w 3966677"/>
              <a:gd name="connsiteY52" fmla="*/ 515679 h 1063256"/>
              <a:gd name="connsiteX53" fmla="*/ 3067493 w 3966677"/>
              <a:gd name="connsiteY53" fmla="*/ 510363 h 1063256"/>
              <a:gd name="connsiteX54" fmla="*/ 3083442 w 3966677"/>
              <a:gd name="connsiteY54" fmla="*/ 505047 h 1063256"/>
              <a:gd name="connsiteX55" fmla="*/ 3115339 w 3966677"/>
              <a:gd name="connsiteY55" fmla="*/ 483781 h 1063256"/>
              <a:gd name="connsiteX56" fmla="*/ 3147237 w 3966677"/>
              <a:gd name="connsiteY56" fmla="*/ 457200 h 1063256"/>
              <a:gd name="connsiteX57" fmla="*/ 3163186 w 3966677"/>
              <a:gd name="connsiteY57" fmla="*/ 451884 h 1063256"/>
              <a:gd name="connsiteX58" fmla="*/ 3173819 w 3966677"/>
              <a:gd name="connsiteY58" fmla="*/ 435935 h 1063256"/>
              <a:gd name="connsiteX59" fmla="*/ 3189767 w 3966677"/>
              <a:gd name="connsiteY59" fmla="*/ 430619 h 1063256"/>
              <a:gd name="connsiteX60" fmla="*/ 3205716 w 3966677"/>
              <a:gd name="connsiteY60" fmla="*/ 419986 h 1063256"/>
              <a:gd name="connsiteX61" fmla="*/ 3237614 w 3966677"/>
              <a:gd name="connsiteY61" fmla="*/ 409354 h 1063256"/>
              <a:gd name="connsiteX62" fmla="*/ 3253563 w 3966677"/>
              <a:gd name="connsiteY62" fmla="*/ 404037 h 1063256"/>
              <a:gd name="connsiteX63" fmla="*/ 3269512 w 3966677"/>
              <a:gd name="connsiteY63" fmla="*/ 398721 h 1063256"/>
              <a:gd name="connsiteX64" fmla="*/ 3285460 w 3966677"/>
              <a:gd name="connsiteY64" fmla="*/ 388088 h 1063256"/>
              <a:gd name="connsiteX65" fmla="*/ 3301409 w 3966677"/>
              <a:gd name="connsiteY65" fmla="*/ 382772 h 1063256"/>
              <a:gd name="connsiteX66" fmla="*/ 3439632 w 3966677"/>
              <a:gd name="connsiteY66" fmla="*/ 388088 h 1063256"/>
              <a:gd name="connsiteX67" fmla="*/ 3460898 w 3966677"/>
              <a:gd name="connsiteY67" fmla="*/ 393405 h 1063256"/>
              <a:gd name="connsiteX68" fmla="*/ 3508744 w 3966677"/>
              <a:gd name="connsiteY68" fmla="*/ 398721 h 1063256"/>
              <a:gd name="connsiteX69" fmla="*/ 3540642 w 3966677"/>
              <a:gd name="connsiteY69" fmla="*/ 419986 h 1063256"/>
              <a:gd name="connsiteX70" fmla="*/ 3577856 w 3966677"/>
              <a:gd name="connsiteY70" fmla="*/ 467833 h 1063256"/>
              <a:gd name="connsiteX71" fmla="*/ 3588488 w 3966677"/>
              <a:gd name="connsiteY71" fmla="*/ 483781 h 1063256"/>
              <a:gd name="connsiteX72" fmla="*/ 3604437 w 3966677"/>
              <a:gd name="connsiteY72" fmla="*/ 499730 h 1063256"/>
              <a:gd name="connsiteX73" fmla="*/ 3615070 w 3966677"/>
              <a:gd name="connsiteY73" fmla="*/ 515679 h 1063256"/>
              <a:gd name="connsiteX74" fmla="*/ 3652284 w 3966677"/>
              <a:gd name="connsiteY74" fmla="*/ 563526 h 1063256"/>
              <a:gd name="connsiteX75" fmla="*/ 3662916 w 3966677"/>
              <a:gd name="connsiteY75" fmla="*/ 579475 h 1063256"/>
              <a:gd name="connsiteX76" fmla="*/ 3705446 w 3966677"/>
              <a:gd name="connsiteY76" fmla="*/ 632637 h 1063256"/>
              <a:gd name="connsiteX77" fmla="*/ 3726712 w 3966677"/>
              <a:gd name="connsiteY77" fmla="*/ 664535 h 1063256"/>
              <a:gd name="connsiteX78" fmla="*/ 3742660 w 3966677"/>
              <a:gd name="connsiteY78" fmla="*/ 680484 h 1063256"/>
              <a:gd name="connsiteX79" fmla="*/ 3763926 w 3966677"/>
              <a:gd name="connsiteY79" fmla="*/ 707065 h 1063256"/>
              <a:gd name="connsiteX80" fmla="*/ 3806456 w 3966677"/>
              <a:gd name="connsiteY80" fmla="*/ 776177 h 1063256"/>
              <a:gd name="connsiteX81" fmla="*/ 3843670 w 3966677"/>
              <a:gd name="connsiteY81" fmla="*/ 824023 h 1063256"/>
              <a:gd name="connsiteX82" fmla="*/ 3864935 w 3966677"/>
              <a:gd name="connsiteY82" fmla="*/ 850605 h 1063256"/>
              <a:gd name="connsiteX83" fmla="*/ 3886200 w 3966677"/>
              <a:gd name="connsiteY83" fmla="*/ 887819 h 1063256"/>
              <a:gd name="connsiteX84" fmla="*/ 3907465 w 3966677"/>
              <a:gd name="connsiteY84" fmla="*/ 914400 h 1063256"/>
              <a:gd name="connsiteX85" fmla="*/ 3934046 w 3966677"/>
              <a:gd name="connsiteY85" fmla="*/ 951614 h 1063256"/>
              <a:gd name="connsiteX86" fmla="*/ 3960628 w 3966677"/>
              <a:gd name="connsiteY86" fmla="*/ 988828 h 1063256"/>
              <a:gd name="connsiteX87" fmla="*/ 3965944 w 3966677"/>
              <a:gd name="connsiteY87" fmla="*/ 1004777 h 1063256"/>
              <a:gd name="connsiteX88" fmla="*/ 3944679 w 3966677"/>
              <a:gd name="connsiteY88" fmla="*/ 1015409 h 1063256"/>
              <a:gd name="connsiteX89" fmla="*/ 3891516 w 3966677"/>
              <a:gd name="connsiteY89" fmla="*/ 1026042 h 1063256"/>
              <a:gd name="connsiteX90" fmla="*/ 3785191 w 3966677"/>
              <a:gd name="connsiteY90" fmla="*/ 1031358 h 1063256"/>
              <a:gd name="connsiteX91" fmla="*/ 3274828 w 3966677"/>
              <a:gd name="connsiteY91" fmla="*/ 1041991 h 1063256"/>
              <a:gd name="connsiteX92" fmla="*/ 2955851 w 3966677"/>
              <a:gd name="connsiteY92" fmla="*/ 1057940 h 1063256"/>
              <a:gd name="connsiteX93" fmla="*/ 2769781 w 3966677"/>
              <a:gd name="connsiteY93" fmla="*/ 1063256 h 1063256"/>
              <a:gd name="connsiteX94" fmla="*/ 2094614 w 3966677"/>
              <a:gd name="connsiteY94" fmla="*/ 1057940 h 1063256"/>
              <a:gd name="connsiteX95" fmla="*/ 1908544 w 3966677"/>
              <a:gd name="connsiteY95" fmla="*/ 1047307 h 1063256"/>
              <a:gd name="connsiteX96" fmla="*/ 1759688 w 3966677"/>
              <a:gd name="connsiteY96" fmla="*/ 1041991 h 1063256"/>
              <a:gd name="connsiteX97" fmla="*/ 1653363 w 3966677"/>
              <a:gd name="connsiteY97" fmla="*/ 1031358 h 1063256"/>
              <a:gd name="connsiteX98" fmla="*/ 1589567 w 3966677"/>
              <a:gd name="connsiteY98" fmla="*/ 1026042 h 1063256"/>
              <a:gd name="connsiteX99" fmla="*/ 1547037 w 3966677"/>
              <a:gd name="connsiteY99" fmla="*/ 1020726 h 1063256"/>
              <a:gd name="connsiteX100" fmla="*/ 1440712 w 3966677"/>
              <a:gd name="connsiteY100" fmla="*/ 1004777 h 1063256"/>
              <a:gd name="connsiteX101" fmla="*/ 1387549 w 3966677"/>
              <a:gd name="connsiteY101" fmla="*/ 988828 h 1063256"/>
              <a:gd name="connsiteX102" fmla="*/ 1334386 w 3966677"/>
              <a:gd name="connsiteY102" fmla="*/ 978195 h 1063256"/>
              <a:gd name="connsiteX103" fmla="*/ 1158949 w 3966677"/>
              <a:gd name="connsiteY103" fmla="*/ 940981 h 1063256"/>
              <a:gd name="connsiteX104" fmla="*/ 1132367 w 3966677"/>
              <a:gd name="connsiteY104" fmla="*/ 925033 h 1063256"/>
              <a:gd name="connsiteX105" fmla="*/ 1105786 w 3966677"/>
              <a:gd name="connsiteY105" fmla="*/ 919716 h 1063256"/>
              <a:gd name="connsiteX106" fmla="*/ 1036674 w 3966677"/>
              <a:gd name="connsiteY106" fmla="*/ 898451 h 1063256"/>
              <a:gd name="connsiteX107" fmla="*/ 994144 w 3966677"/>
              <a:gd name="connsiteY107" fmla="*/ 877186 h 1063256"/>
              <a:gd name="connsiteX108" fmla="*/ 946298 w 3966677"/>
              <a:gd name="connsiteY108" fmla="*/ 861237 h 1063256"/>
              <a:gd name="connsiteX109" fmla="*/ 898451 w 3966677"/>
              <a:gd name="connsiteY109" fmla="*/ 834656 h 1063256"/>
              <a:gd name="connsiteX110" fmla="*/ 850605 w 3966677"/>
              <a:gd name="connsiteY110" fmla="*/ 813391 h 1063256"/>
              <a:gd name="connsiteX111" fmla="*/ 797442 w 3966677"/>
              <a:gd name="connsiteY111" fmla="*/ 786809 h 1063256"/>
              <a:gd name="connsiteX112" fmla="*/ 749595 w 3966677"/>
              <a:gd name="connsiteY112" fmla="*/ 754912 h 1063256"/>
              <a:gd name="connsiteX113" fmla="*/ 712381 w 3966677"/>
              <a:gd name="connsiteY113" fmla="*/ 733647 h 1063256"/>
              <a:gd name="connsiteX114" fmla="*/ 648586 w 3966677"/>
              <a:gd name="connsiteY114" fmla="*/ 691116 h 1063256"/>
              <a:gd name="connsiteX115" fmla="*/ 590107 w 3966677"/>
              <a:gd name="connsiteY115" fmla="*/ 653902 h 1063256"/>
              <a:gd name="connsiteX116" fmla="*/ 558209 w 3966677"/>
              <a:gd name="connsiteY116" fmla="*/ 632637 h 1063256"/>
              <a:gd name="connsiteX117" fmla="*/ 510363 w 3966677"/>
              <a:gd name="connsiteY117" fmla="*/ 611372 h 1063256"/>
              <a:gd name="connsiteX118" fmla="*/ 473149 w 3966677"/>
              <a:gd name="connsiteY118" fmla="*/ 579475 h 1063256"/>
              <a:gd name="connsiteX119" fmla="*/ 425302 w 3966677"/>
              <a:gd name="connsiteY119" fmla="*/ 552893 h 1063256"/>
              <a:gd name="connsiteX120" fmla="*/ 409353 w 3966677"/>
              <a:gd name="connsiteY120" fmla="*/ 542261 h 1063256"/>
              <a:gd name="connsiteX121" fmla="*/ 356191 w 3966677"/>
              <a:gd name="connsiteY121" fmla="*/ 515679 h 1063256"/>
              <a:gd name="connsiteX122" fmla="*/ 308344 w 3966677"/>
              <a:gd name="connsiteY122" fmla="*/ 483781 h 1063256"/>
              <a:gd name="connsiteX123" fmla="*/ 180753 w 3966677"/>
              <a:gd name="connsiteY123" fmla="*/ 414670 h 1063256"/>
              <a:gd name="connsiteX124" fmla="*/ 95693 w 3966677"/>
              <a:gd name="connsiteY124" fmla="*/ 366823 h 1063256"/>
              <a:gd name="connsiteX125" fmla="*/ 58479 w 3966677"/>
              <a:gd name="connsiteY125" fmla="*/ 350875 h 1063256"/>
              <a:gd name="connsiteX126" fmla="*/ 21265 w 3966677"/>
              <a:gd name="connsiteY126" fmla="*/ 329609 h 1063256"/>
              <a:gd name="connsiteX127" fmla="*/ 0 w 3966677"/>
              <a:gd name="connsiteY127" fmla="*/ 318977 h 1063256"/>
              <a:gd name="connsiteX128" fmla="*/ 265814 w 3966677"/>
              <a:gd name="connsiteY128" fmla="*/ 297712 h 1063256"/>
              <a:gd name="connsiteX129" fmla="*/ 334926 w 3966677"/>
              <a:gd name="connsiteY129" fmla="*/ 287079 h 1063256"/>
              <a:gd name="connsiteX130" fmla="*/ 366823 w 3966677"/>
              <a:gd name="connsiteY130" fmla="*/ 281763 h 1063256"/>
              <a:gd name="connsiteX131" fmla="*/ 393405 w 3966677"/>
              <a:gd name="connsiteY131" fmla="*/ 276447 h 1063256"/>
              <a:gd name="connsiteX132" fmla="*/ 446567 w 3966677"/>
              <a:gd name="connsiteY132" fmla="*/ 271130 h 1063256"/>
              <a:gd name="connsiteX133" fmla="*/ 494414 w 3966677"/>
              <a:gd name="connsiteY133" fmla="*/ 255181 h 1063256"/>
              <a:gd name="connsiteX0" fmla="*/ 474175 w 3946438"/>
              <a:gd name="connsiteY0" fmla="*/ 255181 h 1063256"/>
              <a:gd name="connsiteX1" fmla="*/ 474175 w 3946438"/>
              <a:gd name="connsiteY1" fmla="*/ 255181 h 1063256"/>
              <a:gd name="connsiteX2" fmla="*/ 522021 w 3946438"/>
              <a:gd name="connsiteY2" fmla="*/ 233916 h 1063256"/>
              <a:gd name="connsiteX3" fmla="*/ 553919 w 3946438"/>
              <a:gd name="connsiteY3" fmla="*/ 228600 h 1063256"/>
              <a:gd name="connsiteX4" fmla="*/ 569868 w 3946438"/>
              <a:gd name="connsiteY4" fmla="*/ 223284 h 1063256"/>
              <a:gd name="connsiteX5" fmla="*/ 591133 w 3946438"/>
              <a:gd name="connsiteY5" fmla="*/ 217968 h 1063256"/>
              <a:gd name="connsiteX6" fmla="*/ 633663 w 3946438"/>
              <a:gd name="connsiteY6" fmla="*/ 202019 h 1063256"/>
              <a:gd name="connsiteX7" fmla="*/ 681510 w 3946438"/>
              <a:gd name="connsiteY7" fmla="*/ 180754 h 1063256"/>
              <a:gd name="connsiteX8" fmla="*/ 702775 w 3946438"/>
              <a:gd name="connsiteY8" fmla="*/ 175437 h 1063256"/>
              <a:gd name="connsiteX9" fmla="*/ 750621 w 3946438"/>
              <a:gd name="connsiteY9" fmla="*/ 154172 h 1063256"/>
              <a:gd name="connsiteX10" fmla="*/ 787835 w 3946438"/>
              <a:gd name="connsiteY10" fmla="*/ 143540 h 1063256"/>
              <a:gd name="connsiteX11" fmla="*/ 851631 w 3946438"/>
              <a:gd name="connsiteY11" fmla="*/ 122275 h 1063256"/>
              <a:gd name="connsiteX12" fmla="*/ 867580 w 3946438"/>
              <a:gd name="connsiteY12" fmla="*/ 116958 h 1063256"/>
              <a:gd name="connsiteX13" fmla="*/ 888845 w 3946438"/>
              <a:gd name="connsiteY13" fmla="*/ 106326 h 1063256"/>
              <a:gd name="connsiteX14" fmla="*/ 931375 w 3946438"/>
              <a:gd name="connsiteY14" fmla="*/ 95693 h 1063256"/>
              <a:gd name="connsiteX15" fmla="*/ 952640 w 3946438"/>
              <a:gd name="connsiteY15" fmla="*/ 90377 h 1063256"/>
              <a:gd name="connsiteX16" fmla="*/ 973905 w 3946438"/>
              <a:gd name="connsiteY16" fmla="*/ 79744 h 1063256"/>
              <a:gd name="connsiteX17" fmla="*/ 1016435 w 3946438"/>
              <a:gd name="connsiteY17" fmla="*/ 69112 h 1063256"/>
              <a:gd name="connsiteX18" fmla="*/ 1037700 w 3946438"/>
              <a:gd name="connsiteY18" fmla="*/ 58479 h 1063256"/>
              <a:gd name="connsiteX19" fmla="*/ 1074914 w 3946438"/>
              <a:gd name="connsiteY19" fmla="*/ 47847 h 1063256"/>
              <a:gd name="connsiteX20" fmla="*/ 1128077 w 3946438"/>
              <a:gd name="connsiteY20" fmla="*/ 37214 h 1063256"/>
              <a:gd name="connsiteX21" fmla="*/ 1340728 w 3946438"/>
              <a:gd name="connsiteY21" fmla="*/ 21265 h 1063256"/>
              <a:gd name="connsiteX22" fmla="*/ 1441738 w 3946438"/>
              <a:gd name="connsiteY22" fmla="*/ 10633 h 1063256"/>
              <a:gd name="connsiteX23" fmla="*/ 1463003 w 3946438"/>
              <a:gd name="connsiteY23" fmla="*/ 5316 h 1063256"/>
              <a:gd name="connsiteX24" fmla="*/ 1500217 w 3946438"/>
              <a:gd name="connsiteY24" fmla="*/ 0 h 1063256"/>
              <a:gd name="connsiteX25" fmla="*/ 1526798 w 3946438"/>
              <a:gd name="connsiteY25" fmla="*/ 5316 h 1063256"/>
              <a:gd name="connsiteX26" fmla="*/ 1548063 w 3946438"/>
              <a:gd name="connsiteY26" fmla="*/ 106326 h 1063256"/>
              <a:gd name="connsiteX27" fmla="*/ 2100956 w 3946438"/>
              <a:gd name="connsiteY27" fmla="*/ 111642 h 1063256"/>
              <a:gd name="connsiteX28" fmla="*/ 2186017 w 3946438"/>
              <a:gd name="connsiteY28" fmla="*/ 116958 h 1063256"/>
              <a:gd name="connsiteX29" fmla="*/ 2308291 w 3946438"/>
              <a:gd name="connsiteY29" fmla="*/ 122275 h 1063256"/>
              <a:gd name="connsiteX30" fmla="*/ 2388035 w 3946438"/>
              <a:gd name="connsiteY30" fmla="*/ 127591 h 1063256"/>
              <a:gd name="connsiteX31" fmla="*/ 2483728 w 3946438"/>
              <a:gd name="connsiteY31" fmla="*/ 132907 h 1063256"/>
              <a:gd name="connsiteX32" fmla="*/ 2531575 w 3946438"/>
              <a:gd name="connsiteY32" fmla="*/ 143540 h 1063256"/>
              <a:gd name="connsiteX33" fmla="*/ 2563473 w 3946438"/>
              <a:gd name="connsiteY33" fmla="*/ 164805 h 1063256"/>
              <a:gd name="connsiteX34" fmla="*/ 2600687 w 3946438"/>
              <a:gd name="connsiteY34" fmla="*/ 175437 h 1063256"/>
              <a:gd name="connsiteX35" fmla="*/ 2648533 w 3946438"/>
              <a:gd name="connsiteY35" fmla="*/ 196702 h 1063256"/>
              <a:gd name="connsiteX36" fmla="*/ 2664482 w 3946438"/>
              <a:gd name="connsiteY36" fmla="*/ 202019 h 1063256"/>
              <a:gd name="connsiteX37" fmla="*/ 2696380 w 3946438"/>
              <a:gd name="connsiteY37" fmla="*/ 223284 h 1063256"/>
              <a:gd name="connsiteX38" fmla="*/ 2728277 w 3946438"/>
              <a:gd name="connsiteY38" fmla="*/ 233916 h 1063256"/>
              <a:gd name="connsiteX39" fmla="*/ 2760175 w 3946438"/>
              <a:gd name="connsiteY39" fmla="*/ 255181 h 1063256"/>
              <a:gd name="connsiteX40" fmla="*/ 2776124 w 3946438"/>
              <a:gd name="connsiteY40" fmla="*/ 265814 h 1063256"/>
              <a:gd name="connsiteX41" fmla="*/ 2792073 w 3946438"/>
              <a:gd name="connsiteY41" fmla="*/ 271130 h 1063256"/>
              <a:gd name="connsiteX42" fmla="*/ 2802705 w 3946438"/>
              <a:gd name="connsiteY42" fmla="*/ 287079 h 1063256"/>
              <a:gd name="connsiteX43" fmla="*/ 2818654 w 3946438"/>
              <a:gd name="connsiteY43" fmla="*/ 292395 h 1063256"/>
              <a:gd name="connsiteX44" fmla="*/ 2823970 w 3946438"/>
              <a:gd name="connsiteY44" fmla="*/ 308344 h 1063256"/>
              <a:gd name="connsiteX45" fmla="*/ 2834603 w 3946438"/>
              <a:gd name="connsiteY45" fmla="*/ 324293 h 1063256"/>
              <a:gd name="connsiteX46" fmla="*/ 2855868 w 3946438"/>
              <a:gd name="connsiteY46" fmla="*/ 388088 h 1063256"/>
              <a:gd name="connsiteX47" fmla="*/ 2861184 w 3946438"/>
              <a:gd name="connsiteY47" fmla="*/ 404037 h 1063256"/>
              <a:gd name="connsiteX48" fmla="*/ 2866500 w 3946438"/>
              <a:gd name="connsiteY48" fmla="*/ 419986 h 1063256"/>
              <a:gd name="connsiteX49" fmla="*/ 2893082 w 3946438"/>
              <a:gd name="connsiteY49" fmla="*/ 451884 h 1063256"/>
              <a:gd name="connsiteX50" fmla="*/ 2914347 w 3946438"/>
              <a:gd name="connsiteY50" fmla="*/ 478465 h 1063256"/>
              <a:gd name="connsiteX51" fmla="*/ 2940928 w 3946438"/>
              <a:gd name="connsiteY51" fmla="*/ 505047 h 1063256"/>
              <a:gd name="connsiteX52" fmla="*/ 2972826 w 3946438"/>
              <a:gd name="connsiteY52" fmla="*/ 515679 h 1063256"/>
              <a:gd name="connsiteX53" fmla="*/ 3047254 w 3946438"/>
              <a:gd name="connsiteY53" fmla="*/ 510363 h 1063256"/>
              <a:gd name="connsiteX54" fmla="*/ 3063203 w 3946438"/>
              <a:gd name="connsiteY54" fmla="*/ 505047 h 1063256"/>
              <a:gd name="connsiteX55" fmla="*/ 3095100 w 3946438"/>
              <a:gd name="connsiteY55" fmla="*/ 483781 h 1063256"/>
              <a:gd name="connsiteX56" fmla="*/ 3126998 w 3946438"/>
              <a:gd name="connsiteY56" fmla="*/ 457200 h 1063256"/>
              <a:gd name="connsiteX57" fmla="*/ 3142947 w 3946438"/>
              <a:gd name="connsiteY57" fmla="*/ 451884 h 1063256"/>
              <a:gd name="connsiteX58" fmla="*/ 3153580 w 3946438"/>
              <a:gd name="connsiteY58" fmla="*/ 435935 h 1063256"/>
              <a:gd name="connsiteX59" fmla="*/ 3169528 w 3946438"/>
              <a:gd name="connsiteY59" fmla="*/ 430619 h 1063256"/>
              <a:gd name="connsiteX60" fmla="*/ 3185477 w 3946438"/>
              <a:gd name="connsiteY60" fmla="*/ 419986 h 1063256"/>
              <a:gd name="connsiteX61" fmla="*/ 3217375 w 3946438"/>
              <a:gd name="connsiteY61" fmla="*/ 409354 h 1063256"/>
              <a:gd name="connsiteX62" fmla="*/ 3233324 w 3946438"/>
              <a:gd name="connsiteY62" fmla="*/ 404037 h 1063256"/>
              <a:gd name="connsiteX63" fmla="*/ 3249273 w 3946438"/>
              <a:gd name="connsiteY63" fmla="*/ 398721 h 1063256"/>
              <a:gd name="connsiteX64" fmla="*/ 3265221 w 3946438"/>
              <a:gd name="connsiteY64" fmla="*/ 388088 h 1063256"/>
              <a:gd name="connsiteX65" fmla="*/ 3281170 w 3946438"/>
              <a:gd name="connsiteY65" fmla="*/ 382772 h 1063256"/>
              <a:gd name="connsiteX66" fmla="*/ 3419393 w 3946438"/>
              <a:gd name="connsiteY66" fmla="*/ 388088 h 1063256"/>
              <a:gd name="connsiteX67" fmla="*/ 3440659 w 3946438"/>
              <a:gd name="connsiteY67" fmla="*/ 393405 h 1063256"/>
              <a:gd name="connsiteX68" fmla="*/ 3488505 w 3946438"/>
              <a:gd name="connsiteY68" fmla="*/ 398721 h 1063256"/>
              <a:gd name="connsiteX69" fmla="*/ 3520403 w 3946438"/>
              <a:gd name="connsiteY69" fmla="*/ 419986 h 1063256"/>
              <a:gd name="connsiteX70" fmla="*/ 3557617 w 3946438"/>
              <a:gd name="connsiteY70" fmla="*/ 467833 h 1063256"/>
              <a:gd name="connsiteX71" fmla="*/ 3568249 w 3946438"/>
              <a:gd name="connsiteY71" fmla="*/ 483781 h 1063256"/>
              <a:gd name="connsiteX72" fmla="*/ 3584198 w 3946438"/>
              <a:gd name="connsiteY72" fmla="*/ 499730 h 1063256"/>
              <a:gd name="connsiteX73" fmla="*/ 3594831 w 3946438"/>
              <a:gd name="connsiteY73" fmla="*/ 515679 h 1063256"/>
              <a:gd name="connsiteX74" fmla="*/ 3632045 w 3946438"/>
              <a:gd name="connsiteY74" fmla="*/ 563526 h 1063256"/>
              <a:gd name="connsiteX75" fmla="*/ 3642677 w 3946438"/>
              <a:gd name="connsiteY75" fmla="*/ 579475 h 1063256"/>
              <a:gd name="connsiteX76" fmla="*/ 3685207 w 3946438"/>
              <a:gd name="connsiteY76" fmla="*/ 632637 h 1063256"/>
              <a:gd name="connsiteX77" fmla="*/ 3706473 w 3946438"/>
              <a:gd name="connsiteY77" fmla="*/ 664535 h 1063256"/>
              <a:gd name="connsiteX78" fmla="*/ 3722421 w 3946438"/>
              <a:gd name="connsiteY78" fmla="*/ 680484 h 1063256"/>
              <a:gd name="connsiteX79" fmla="*/ 3743687 w 3946438"/>
              <a:gd name="connsiteY79" fmla="*/ 707065 h 1063256"/>
              <a:gd name="connsiteX80" fmla="*/ 3786217 w 3946438"/>
              <a:gd name="connsiteY80" fmla="*/ 776177 h 1063256"/>
              <a:gd name="connsiteX81" fmla="*/ 3823431 w 3946438"/>
              <a:gd name="connsiteY81" fmla="*/ 824023 h 1063256"/>
              <a:gd name="connsiteX82" fmla="*/ 3844696 w 3946438"/>
              <a:gd name="connsiteY82" fmla="*/ 850605 h 1063256"/>
              <a:gd name="connsiteX83" fmla="*/ 3865961 w 3946438"/>
              <a:gd name="connsiteY83" fmla="*/ 887819 h 1063256"/>
              <a:gd name="connsiteX84" fmla="*/ 3887226 w 3946438"/>
              <a:gd name="connsiteY84" fmla="*/ 914400 h 1063256"/>
              <a:gd name="connsiteX85" fmla="*/ 3913807 w 3946438"/>
              <a:gd name="connsiteY85" fmla="*/ 951614 h 1063256"/>
              <a:gd name="connsiteX86" fmla="*/ 3940389 w 3946438"/>
              <a:gd name="connsiteY86" fmla="*/ 988828 h 1063256"/>
              <a:gd name="connsiteX87" fmla="*/ 3945705 w 3946438"/>
              <a:gd name="connsiteY87" fmla="*/ 1004777 h 1063256"/>
              <a:gd name="connsiteX88" fmla="*/ 3924440 w 3946438"/>
              <a:gd name="connsiteY88" fmla="*/ 1015409 h 1063256"/>
              <a:gd name="connsiteX89" fmla="*/ 3871277 w 3946438"/>
              <a:gd name="connsiteY89" fmla="*/ 1026042 h 1063256"/>
              <a:gd name="connsiteX90" fmla="*/ 3764952 w 3946438"/>
              <a:gd name="connsiteY90" fmla="*/ 1031358 h 1063256"/>
              <a:gd name="connsiteX91" fmla="*/ 3254589 w 3946438"/>
              <a:gd name="connsiteY91" fmla="*/ 1041991 h 1063256"/>
              <a:gd name="connsiteX92" fmla="*/ 2935612 w 3946438"/>
              <a:gd name="connsiteY92" fmla="*/ 1057940 h 1063256"/>
              <a:gd name="connsiteX93" fmla="*/ 2749542 w 3946438"/>
              <a:gd name="connsiteY93" fmla="*/ 1063256 h 1063256"/>
              <a:gd name="connsiteX94" fmla="*/ 2074375 w 3946438"/>
              <a:gd name="connsiteY94" fmla="*/ 1057940 h 1063256"/>
              <a:gd name="connsiteX95" fmla="*/ 1888305 w 3946438"/>
              <a:gd name="connsiteY95" fmla="*/ 1047307 h 1063256"/>
              <a:gd name="connsiteX96" fmla="*/ 1739449 w 3946438"/>
              <a:gd name="connsiteY96" fmla="*/ 1041991 h 1063256"/>
              <a:gd name="connsiteX97" fmla="*/ 1633124 w 3946438"/>
              <a:gd name="connsiteY97" fmla="*/ 1031358 h 1063256"/>
              <a:gd name="connsiteX98" fmla="*/ 1569328 w 3946438"/>
              <a:gd name="connsiteY98" fmla="*/ 1026042 h 1063256"/>
              <a:gd name="connsiteX99" fmla="*/ 1526798 w 3946438"/>
              <a:gd name="connsiteY99" fmla="*/ 1020726 h 1063256"/>
              <a:gd name="connsiteX100" fmla="*/ 1420473 w 3946438"/>
              <a:gd name="connsiteY100" fmla="*/ 1004777 h 1063256"/>
              <a:gd name="connsiteX101" fmla="*/ 1367310 w 3946438"/>
              <a:gd name="connsiteY101" fmla="*/ 988828 h 1063256"/>
              <a:gd name="connsiteX102" fmla="*/ 1314147 w 3946438"/>
              <a:gd name="connsiteY102" fmla="*/ 978195 h 1063256"/>
              <a:gd name="connsiteX103" fmla="*/ 1138710 w 3946438"/>
              <a:gd name="connsiteY103" fmla="*/ 940981 h 1063256"/>
              <a:gd name="connsiteX104" fmla="*/ 1112128 w 3946438"/>
              <a:gd name="connsiteY104" fmla="*/ 925033 h 1063256"/>
              <a:gd name="connsiteX105" fmla="*/ 1085547 w 3946438"/>
              <a:gd name="connsiteY105" fmla="*/ 919716 h 1063256"/>
              <a:gd name="connsiteX106" fmla="*/ 1016435 w 3946438"/>
              <a:gd name="connsiteY106" fmla="*/ 898451 h 1063256"/>
              <a:gd name="connsiteX107" fmla="*/ 973905 w 3946438"/>
              <a:gd name="connsiteY107" fmla="*/ 877186 h 1063256"/>
              <a:gd name="connsiteX108" fmla="*/ 926059 w 3946438"/>
              <a:gd name="connsiteY108" fmla="*/ 861237 h 1063256"/>
              <a:gd name="connsiteX109" fmla="*/ 878212 w 3946438"/>
              <a:gd name="connsiteY109" fmla="*/ 834656 h 1063256"/>
              <a:gd name="connsiteX110" fmla="*/ 830366 w 3946438"/>
              <a:gd name="connsiteY110" fmla="*/ 813391 h 1063256"/>
              <a:gd name="connsiteX111" fmla="*/ 777203 w 3946438"/>
              <a:gd name="connsiteY111" fmla="*/ 786809 h 1063256"/>
              <a:gd name="connsiteX112" fmla="*/ 729356 w 3946438"/>
              <a:gd name="connsiteY112" fmla="*/ 754912 h 1063256"/>
              <a:gd name="connsiteX113" fmla="*/ 692142 w 3946438"/>
              <a:gd name="connsiteY113" fmla="*/ 733647 h 1063256"/>
              <a:gd name="connsiteX114" fmla="*/ 628347 w 3946438"/>
              <a:gd name="connsiteY114" fmla="*/ 691116 h 1063256"/>
              <a:gd name="connsiteX115" fmla="*/ 569868 w 3946438"/>
              <a:gd name="connsiteY115" fmla="*/ 653902 h 1063256"/>
              <a:gd name="connsiteX116" fmla="*/ 537970 w 3946438"/>
              <a:gd name="connsiteY116" fmla="*/ 632637 h 1063256"/>
              <a:gd name="connsiteX117" fmla="*/ 490124 w 3946438"/>
              <a:gd name="connsiteY117" fmla="*/ 611372 h 1063256"/>
              <a:gd name="connsiteX118" fmla="*/ 452910 w 3946438"/>
              <a:gd name="connsiteY118" fmla="*/ 579475 h 1063256"/>
              <a:gd name="connsiteX119" fmla="*/ 405063 w 3946438"/>
              <a:gd name="connsiteY119" fmla="*/ 552893 h 1063256"/>
              <a:gd name="connsiteX120" fmla="*/ 389114 w 3946438"/>
              <a:gd name="connsiteY120" fmla="*/ 542261 h 1063256"/>
              <a:gd name="connsiteX121" fmla="*/ 335952 w 3946438"/>
              <a:gd name="connsiteY121" fmla="*/ 515679 h 1063256"/>
              <a:gd name="connsiteX122" fmla="*/ 288105 w 3946438"/>
              <a:gd name="connsiteY122" fmla="*/ 483781 h 1063256"/>
              <a:gd name="connsiteX123" fmla="*/ 160514 w 3946438"/>
              <a:gd name="connsiteY123" fmla="*/ 414670 h 1063256"/>
              <a:gd name="connsiteX124" fmla="*/ 75454 w 3946438"/>
              <a:gd name="connsiteY124" fmla="*/ 366823 h 1063256"/>
              <a:gd name="connsiteX125" fmla="*/ 38240 w 3946438"/>
              <a:gd name="connsiteY125" fmla="*/ 350875 h 1063256"/>
              <a:gd name="connsiteX126" fmla="*/ 1026 w 3946438"/>
              <a:gd name="connsiteY126" fmla="*/ 329609 h 1063256"/>
              <a:gd name="connsiteX127" fmla="*/ 80771 w 3946438"/>
              <a:gd name="connsiteY127" fmla="*/ 388089 h 1063256"/>
              <a:gd name="connsiteX128" fmla="*/ 245575 w 3946438"/>
              <a:gd name="connsiteY128" fmla="*/ 297712 h 1063256"/>
              <a:gd name="connsiteX129" fmla="*/ 314687 w 3946438"/>
              <a:gd name="connsiteY129" fmla="*/ 287079 h 1063256"/>
              <a:gd name="connsiteX130" fmla="*/ 346584 w 3946438"/>
              <a:gd name="connsiteY130" fmla="*/ 281763 h 1063256"/>
              <a:gd name="connsiteX131" fmla="*/ 373166 w 3946438"/>
              <a:gd name="connsiteY131" fmla="*/ 276447 h 1063256"/>
              <a:gd name="connsiteX132" fmla="*/ 426328 w 3946438"/>
              <a:gd name="connsiteY132" fmla="*/ 271130 h 1063256"/>
              <a:gd name="connsiteX133" fmla="*/ 474175 w 3946438"/>
              <a:gd name="connsiteY133" fmla="*/ 255181 h 1063256"/>
              <a:gd name="connsiteX0" fmla="*/ 437170 w 3909433"/>
              <a:gd name="connsiteY0" fmla="*/ 255181 h 1063256"/>
              <a:gd name="connsiteX1" fmla="*/ 437170 w 3909433"/>
              <a:gd name="connsiteY1" fmla="*/ 255181 h 1063256"/>
              <a:gd name="connsiteX2" fmla="*/ 485016 w 3909433"/>
              <a:gd name="connsiteY2" fmla="*/ 233916 h 1063256"/>
              <a:gd name="connsiteX3" fmla="*/ 516914 w 3909433"/>
              <a:gd name="connsiteY3" fmla="*/ 228600 h 1063256"/>
              <a:gd name="connsiteX4" fmla="*/ 532863 w 3909433"/>
              <a:gd name="connsiteY4" fmla="*/ 223284 h 1063256"/>
              <a:gd name="connsiteX5" fmla="*/ 554128 w 3909433"/>
              <a:gd name="connsiteY5" fmla="*/ 217968 h 1063256"/>
              <a:gd name="connsiteX6" fmla="*/ 596658 w 3909433"/>
              <a:gd name="connsiteY6" fmla="*/ 202019 h 1063256"/>
              <a:gd name="connsiteX7" fmla="*/ 644505 w 3909433"/>
              <a:gd name="connsiteY7" fmla="*/ 180754 h 1063256"/>
              <a:gd name="connsiteX8" fmla="*/ 665770 w 3909433"/>
              <a:gd name="connsiteY8" fmla="*/ 175437 h 1063256"/>
              <a:gd name="connsiteX9" fmla="*/ 713616 w 3909433"/>
              <a:gd name="connsiteY9" fmla="*/ 154172 h 1063256"/>
              <a:gd name="connsiteX10" fmla="*/ 750830 w 3909433"/>
              <a:gd name="connsiteY10" fmla="*/ 143540 h 1063256"/>
              <a:gd name="connsiteX11" fmla="*/ 814626 w 3909433"/>
              <a:gd name="connsiteY11" fmla="*/ 122275 h 1063256"/>
              <a:gd name="connsiteX12" fmla="*/ 830575 w 3909433"/>
              <a:gd name="connsiteY12" fmla="*/ 116958 h 1063256"/>
              <a:gd name="connsiteX13" fmla="*/ 851840 w 3909433"/>
              <a:gd name="connsiteY13" fmla="*/ 106326 h 1063256"/>
              <a:gd name="connsiteX14" fmla="*/ 894370 w 3909433"/>
              <a:gd name="connsiteY14" fmla="*/ 95693 h 1063256"/>
              <a:gd name="connsiteX15" fmla="*/ 915635 w 3909433"/>
              <a:gd name="connsiteY15" fmla="*/ 90377 h 1063256"/>
              <a:gd name="connsiteX16" fmla="*/ 936900 w 3909433"/>
              <a:gd name="connsiteY16" fmla="*/ 79744 h 1063256"/>
              <a:gd name="connsiteX17" fmla="*/ 979430 w 3909433"/>
              <a:gd name="connsiteY17" fmla="*/ 69112 h 1063256"/>
              <a:gd name="connsiteX18" fmla="*/ 1000695 w 3909433"/>
              <a:gd name="connsiteY18" fmla="*/ 58479 h 1063256"/>
              <a:gd name="connsiteX19" fmla="*/ 1037909 w 3909433"/>
              <a:gd name="connsiteY19" fmla="*/ 47847 h 1063256"/>
              <a:gd name="connsiteX20" fmla="*/ 1091072 w 3909433"/>
              <a:gd name="connsiteY20" fmla="*/ 37214 h 1063256"/>
              <a:gd name="connsiteX21" fmla="*/ 1303723 w 3909433"/>
              <a:gd name="connsiteY21" fmla="*/ 21265 h 1063256"/>
              <a:gd name="connsiteX22" fmla="*/ 1404733 w 3909433"/>
              <a:gd name="connsiteY22" fmla="*/ 10633 h 1063256"/>
              <a:gd name="connsiteX23" fmla="*/ 1425998 w 3909433"/>
              <a:gd name="connsiteY23" fmla="*/ 5316 h 1063256"/>
              <a:gd name="connsiteX24" fmla="*/ 1463212 w 3909433"/>
              <a:gd name="connsiteY24" fmla="*/ 0 h 1063256"/>
              <a:gd name="connsiteX25" fmla="*/ 1489793 w 3909433"/>
              <a:gd name="connsiteY25" fmla="*/ 5316 h 1063256"/>
              <a:gd name="connsiteX26" fmla="*/ 1511058 w 3909433"/>
              <a:gd name="connsiteY26" fmla="*/ 106326 h 1063256"/>
              <a:gd name="connsiteX27" fmla="*/ 2063951 w 3909433"/>
              <a:gd name="connsiteY27" fmla="*/ 111642 h 1063256"/>
              <a:gd name="connsiteX28" fmla="*/ 2149012 w 3909433"/>
              <a:gd name="connsiteY28" fmla="*/ 116958 h 1063256"/>
              <a:gd name="connsiteX29" fmla="*/ 2271286 w 3909433"/>
              <a:gd name="connsiteY29" fmla="*/ 122275 h 1063256"/>
              <a:gd name="connsiteX30" fmla="*/ 2351030 w 3909433"/>
              <a:gd name="connsiteY30" fmla="*/ 127591 h 1063256"/>
              <a:gd name="connsiteX31" fmla="*/ 2446723 w 3909433"/>
              <a:gd name="connsiteY31" fmla="*/ 132907 h 1063256"/>
              <a:gd name="connsiteX32" fmla="*/ 2494570 w 3909433"/>
              <a:gd name="connsiteY32" fmla="*/ 143540 h 1063256"/>
              <a:gd name="connsiteX33" fmla="*/ 2526468 w 3909433"/>
              <a:gd name="connsiteY33" fmla="*/ 164805 h 1063256"/>
              <a:gd name="connsiteX34" fmla="*/ 2563682 w 3909433"/>
              <a:gd name="connsiteY34" fmla="*/ 175437 h 1063256"/>
              <a:gd name="connsiteX35" fmla="*/ 2611528 w 3909433"/>
              <a:gd name="connsiteY35" fmla="*/ 196702 h 1063256"/>
              <a:gd name="connsiteX36" fmla="*/ 2627477 w 3909433"/>
              <a:gd name="connsiteY36" fmla="*/ 202019 h 1063256"/>
              <a:gd name="connsiteX37" fmla="*/ 2659375 w 3909433"/>
              <a:gd name="connsiteY37" fmla="*/ 223284 h 1063256"/>
              <a:gd name="connsiteX38" fmla="*/ 2691272 w 3909433"/>
              <a:gd name="connsiteY38" fmla="*/ 233916 h 1063256"/>
              <a:gd name="connsiteX39" fmla="*/ 2723170 w 3909433"/>
              <a:gd name="connsiteY39" fmla="*/ 255181 h 1063256"/>
              <a:gd name="connsiteX40" fmla="*/ 2739119 w 3909433"/>
              <a:gd name="connsiteY40" fmla="*/ 265814 h 1063256"/>
              <a:gd name="connsiteX41" fmla="*/ 2755068 w 3909433"/>
              <a:gd name="connsiteY41" fmla="*/ 271130 h 1063256"/>
              <a:gd name="connsiteX42" fmla="*/ 2765700 w 3909433"/>
              <a:gd name="connsiteY42" fmla="*/ 287079 h 1063256"/>
              <a:gd name="connsiteX43" fmla="*/ 2781649 w 3909433"/>
              <a:gd name="connsiteY43" fmla="*/ 292395 h 1063256"/>
              <a:gd name="connsiteX44" fmla="*/ 2786965 w 3909433"/>
              <a:gd name="connsiteY44" fmla="*/ 308344 h 1063256"/>
              <a:gd name="connsiteX45" fmla="*/ 2797598 w 3909433"/>
              <a:gd name="connsiteY45" fmla="*/ 324293 h 1063256"/>
              <a:gd name="connsiteX46" fmla="*/ 2818863 w 3909433"/>
              <a:gd name="connsiteY46" fmla="*/ 388088 h 1063256"/>
              <a:gd name="connsiteX47" fmla="*/ 2824179 w 3909433"/>
              <a:gd name="connsiteY47" fmla="*/ 404037 h 1063256"/>
              <a:gd name="connsiteX48" fmla="*/ 2829495 w 3909433"/>
              <a:gd name="connsiteY48" fmla="*/ 419986 h 1063256"/>
              <a:gd name="connsiteX49" fmla="*/ 2856077 w 3909433"/>
              <a:gd name="connsiteY49" fmla="*/ 451884 h 1063256"/>
              <a:gd name="connsiteX50" fmla="*/ 2877342 w 3909433"/>
              <a:gd name="connsiteY50" fmla="*/ 478465 h 1063256"/>
              <a:gd name="connsiteX51" fmla="*/ 2903923 w 3909433"/>
              <a:gd name="connsiteY51" fmla="*/ 505047 h 1063256"/>
              <a:gd name="connsiteX52" fmla="*/ 2935821 w 3909433"/>
              <a:gd name="connsiteY52" fmla="*/ 515679 h 1063256"/>
              <a:gd name="connsiteX53" fmla="*/ 3010249 w 3909433"/>
              <a:gd name="connsiteY53" fmla="*/ 510363 h 1063256"/>
              <a:gd name="connsiteX54" fmla="*/ 3026198 w 3909433"/>
              <a:gd name="connsiteY54" fmla="*/ 505047 h 1063256"/>
              <a:gd name="connsiteX55" fmla="*/ 3058095 w 3909433"/>
              <a:gd name="connsiteY55" fmla="*/ 483781 h 1063256"/>
              <a:gd name="connsiteX56" fmla="*/ 3089993 w 3909433"/>
              <a:gd name="connsiteY56" fmla="*/ 457200 h 1063256"/>
              <a:gd name="connsiteX57" fmla="*/ 3105942 w 3909433"/>
              <a:gd name="connsiteY57" fmla="*/ 451884 h 1063256"/>
              <a:gd name="connsiteX58" fmla="*/ 3116575 w 3909433"/>
              <a:gd name="connsiteY58" fmla="*/ 435935 h 1063256"/>
              <a:gd name="connsiteX59" fmla="*/ 3132523 w 3909433"/>
              <a:gd name="connsiteY59" fmla="*/ 430619 h 1063256"/>
              <a:gd name="connsiteX60" fmla="*/ 3148472 w 3909433"/>
              <a:gd name="connsiteY60" fmla="*/ 419986 h 1063256"/>
              <a:gd name="connsiteX61" fmla="*/ 3180370 w 3909433"/>
              <a:gd name="connsiteY61" fmla="*/ 409354 h 1063256"/>
              <a:gd name="connsiteX62" fmla="*/ 3196319 w 3909433"/>
              <a:gd name="connsiteY62" fmla="*/ 404037 h 1063256"/>
              <a:gd name="connsiteX63" fmla="*/ 3212268 w 3909433"/>
              <a:gd name="connsiteY63" fmla="*/ 398721 h 1063256"/>
              <a:gd name="connsiteX64" fmla="*/ 3228216 w 3909433"/>
              <a:gd name="connsiteY64" fmla="*/ 388088 h 1063256"/>
              <a:gd name="connsiteX65" fmla="*/ 3244165 w 3909433"/>
              <a:gd name="connsiteY65" fmla="*/ 382772 h 1063256"/>
              <a:gd name="connsiteX66" fmla="*/ 3382388 w 3909433"/>
              <a:gd name="connsiteY66" fmla="*/ 388088 h 1063256"/>
              <a:gd name="connsiteX67" fmla="*/ 3403654 w 3909433"/>
              <a:gd name="connsiteY67" fmla="*/ 393405 h 1063256"/>
              <a:gd name="connsiteX68" fmla="*/ 3451500 w 3909433"/>
              <a:gd name="connsiteY68" fmla="*/ 398721 h 1063256"/>
              <a:gd name="connsiteX69" fmla="*/ 3483398 w 3909433"/>
              <a:gd name="connsiteY69" fmla="*/ 419986 h 1063256"/>
              <a:gd name="connsiteX70" fmla="*/ 3520612 w 3909433"/>
              <a:gd name="connsiteY70" fmla="*/ 467833 h 1063256"/>
              <a:gd name="connsiteX71" fmla="*/ 3531244 w 3909433"/>
              <a:gd name="connsiteY71" fmla="*/ 483781 h 1063256"/>
              <a:gd name="connsiteX72" fmla="*/ 3547193 w 3909433"/>
              <a:gd name="connsiteY72" fmla="*/ 499730 h 1063256"/>
              <a:gd name="connsiteX73" fmla="*/ 3557826 w 3909433"/>
              <a:gd name="connsiteY73" fmla="*/ 515679 h 1063256"/>
              <a:gd name="connsiteX74" fmla="*/ 3595040 w 3909433"/>
              <a:gd name="connsiteY74" fmla="*/ 563526 h 1063256"/>
              <a:gd name="connsiteX75" fmla="*/ 3605672 w 3909433"/>
              <a:gd name="connsiteY75" fmla="*/ 579475 h 1063256"/>
              <a:gd name="connsiteX76" fmla="*/ 3648202 w 3909433"/>
              <a:gd name="connsiteY76" fmla="*/ 632637 h 1063256"/>
              <a:gd name="connsiteX77" fmla="*/ 3669468 w 3909433"/>
              <a:gd name="connsiteY77" fmla="*/ 664535 h 1063256"/>
              <a:gd name="connsiteX78" fmla="*/ 3685416 w 3909433"/>
              <a:gd name="connsiteY78" fmla="*/ 680484 h 1063256"/>
              <a:gd name="connsiteX79" fmla="*/ 3706682 w 3909433"/>
              <a:gd name="connsiteY79" fmla="*/ 707065 h 1063256"/>
              <a:gd name="connsiteX80" fmla="*/ 3749212 w 3909433"/>
              <a:gd name="connsiteY80" fmla="*/ 776177 h 1063256"/>
              <a:gd name="connsiteX81" fmla="*/ 3786426 w 3909433"/>
              <a:gd name="connsiteY81" fmla="*/ 824023 h 1063256"/>
              <a:gd name="connsiteX82" fmla="*/ 3807691 w 3909433"/>
              <a:gd name="connsiteY82" fmla="*/ 850605 h 1063256"/>
              <a:gd name="connsiteX83" fmla="*/ 3828956 w 3909433"/>
              <a:gd name="connsiteY83" fmla="*/ 887819 h 1063256"/>
              <a:gd name="connsiteX84" fmla="*/ 3850221 w 3909433"/>
              <a:gd name="connsiteY84" fmla="*/ 914400 h 1063256"/>
              <a:gd name="connsiteX85" fmla="*/ 3876802 w 3909433"/>
              <a:gd name="connsiteY85" fmla="*/ 951614 h 1063256"/>
              <a:gd name="connsiteX86" fmla="*/ 3903384 w 3909433"/>
              <a:gd name="connsiteY86" fmla="*/ 988828 h 1063256"/>
              <a:gd name="connsiteX87" fmla="*/ 3908700 w 3909433"/>
              <a:gd name="connsiteY87" fmla="*/ 1004777 h 1063256"/>
              <a:gd name="connsiteX88" fmla="*/ 3887435 w 3909433"/>
              <a:gd name="connsiteY88" fmla="*/ 1015409 h 1063256"/>
              <a:gd name="connsiteX89" fmla="*/ 3834272 w 3909433"/>
              <a:gd name="connsiteY89" fmla="*/ 1026042 h 1063256"/>
              <a:gd name="connsiteX90" fmla="*/ 3727947 w 3909433"/>
              <a:gd name="connsiteY90" fmla="*/ 1031358 h 1063256"/>
              <a:gd name="connsiteX91" fmla="*/ 3217584 w 3909433"/>
              <a:gd name="connsiteY91" fmla="*/ 1041991 h 1063256"/>
              <a:gd name="connsiteX92" fmla="*/ 2898607 w 3909433"/>
              <a:gd name="connsiteY92" fmla="*/ 1057940 h 1063256"/>
              <a:gd name="connsiteX93" fmla="*/ 2712537 w 3909433"/>
              <a:gd name="connsiteY93" fmla="*/ 1063256 h 1063256"/>
              <a:gd name="connsiteX94" fmla="*/ 2037370 w 3909433"/>
              <a:gd name="connsiteY94" fmla="*/ 1057940 h 1063256"/>
              <a:gd name="connsiteX95" fmla="*/ 1851300 w 3909433"/>
              <a:gd name="connsiteY95" fmla="*/ 1047307 h 1063256"/>
              <a:gd name="connsiteX96" fmla="*/ 1702444 w 3909433"/>
              <a:gd name="connsiteY96" fmla="*/ 1041991 h 1063256"/>
              <a:gd name="connsiteX97" fmla="*/ 1596119 w 3909433"/>
              <a:gd name="connsiteY97" fmla="*/ 1031358 h 1063256"/>
              <a:gd name="connsiteX98" fmla="*/ 1532323 w 3909433"/>
              <a:gd name="connsiteY98" fmla="*/ 1026042 h 1063256"/>
              <a:gd name="connsiteX99" fmla="*/ 1489793 w 3909433"/>
              <a:gd name="connsiteY99" fmla="*/ 1020726 h 1063256"/>
              <a:gd name="connsiteX100" fmla="*/ 1383468 w 3909433"/>
              <a:gd name="connsiteY100" fmla="*/ 1004777 h 1063256"/>
              <a:gd name="connsiteX101" fmla="*/ 1330305 w 3909433"/>
              <a:gd name="connsiteY101" fmla="*/ 988828 h 1063256"/>
              <a:gd name="connsiteX102" fmla="*/ 1277142 w 3909433"/>
              <a:gd name="connsiteY102" fmla="*/ 978195 h 1063256"/>
              <a:gd name="connsiteX103" fmla="*/ 1101705 w 3909433"/>
              <a:gd name="connsiteY103" fmla="*/ 940981 h 1063256"/>
              <a:gd name="connsiteX104" fmla="*/ 1075123 w 3909433"/>
              <a:gd name="connsiteY104" fmla="*/ 925033 h 1063256"/>
              <a:gd name="connsiteX105" fmla="*/ 1048542 w 3909433"/>
              <a:gd name="connsiteY105" fmla="*/ 919716 h 1063256"/>
              <a:gd name="connsiteX106" fmla="*/ 979430 w 3909433"/>
              <a:gd name="connsiteY106" fmla="*/ 898451 h 1063256"/>
              <a:gd name="connsiteX107" fmla="*/ 936900 w 3909433"/>
              <a:gd name="connsiteY107" fmla="*/ 877186 h 1063256"/>
              <a:gd name="connsiteX108" fmla="*/ 889054 w 3909433"/>
              <a:gd name="connsiteY108" fmla="*/ 861237 h 1063256"/>
              <a:gd name="connsiteX109" fmla="*/ 841207 w 3909433"/>
              <a:gd name="connsiteY109" fmla="*/ 834656 h 1063256"/>
              <a:gd name="connsiteX110" fmla="*/ 793361 w 3909433"/>
              <a:gd name="connsiteY110" fmla="*/ 813391 h 1063256"/>
              <a:gd name="connsiteX111" fmla="*/ 740198 w 3909433"/>
              <a:gd name="connsiteY111" fmla="*/ 786809 h 1063256"/>
              <a:gd name="connsiteX112" fmla="*/ 692351 w 3909433"/>
              <a:gd name="connsiteY112" fmla="*/ 754912 h 1063256"/>
              <a:gd name="connsiteX113" fmla="*/ 655137 w 3909433"/>
              <a:gd name="connsiteY113" fmla="*/ 733647 h 1063256"/>
              <a:gd name="connsiteX114" fmla="*/ 591342 w 3909433"/>
              <a:gd name="connsiteY114" fmla="*/ 691116 h 1063256"/>
              <a:gd name="connsiteX115" fmla="*/ 532863 w 3909433"/>
              <a:gd name="connsiteY115" fmla="*/ 653902 h 1063256"/>
              <a:gd name="connsiteX116" fmla="*/ 500965 w 3909433"/>
              <a:gd name="connsiteY116" fmla="*/ 632637 h 1063256"/>
              <a:gd name="connsiteX117" fmla="*/ 453119 w 3909433"/>
              <a:gd name="connsiteY117" fmla="*/ 611372 h 1063256"/>
              <a:gd name="connsiteX118" fmla="*/ 415905 w 3909433"/>
              <a:gd name="connsiteY118" fmla="*/ 579475 h 1063256"/>
              <a:gd name="connsiteX119" fmla="*/ 368058 w 3909433"/>
              <a:gd name="connsiteY119" fmla="*/ 552893 h 1063256"/>
              <a:gd name="connsiteX120" fmla="*/ 352109 w 3909433"/>
              <a:gd name="connsiteY120" fmla="*/ 542261 h 1063256"/>
              <a:gd name="connsiteX121" fmla="*/ 298947 w 3909433"/>
              <a:gd name="connsiteY121" fmla="*/ 515679 h 1063256"/>
              <a:gd name="connsiteX122" fmla="*/ 251100 w 3909433"/>
              <a:gd name="connsiteY122" fmla="*/ 483781 h 1063256"/>
              <a:gd name="connsiteX123" fmla="*/ 123509 w 3909433"/>
              <a:gd name="connsiteY123" fmla="*/ 414670 h 1063256"/>
              <a:gd name="connsiteX124" fmla="*/ 38449 w 3909433"/>
              <a:gd name="connsiteY124" fmla="*/ 366823 h 1063256"/>
              <a:gd name="connsiteX125" fmla="*/ 1235 w 3909433"/>
              <a:gd name="connsiteY125" fmla="*/ 350875 h 1063256"/>
              <a:gd name="connsiteX126" fmla="*/ 86295 w 3909433"/>
              <a:gd name="connsiteY126" fmla="*/ 393404 h 1063256"/>
              <a:gd name="connsiteX127" fmla="*/ 43766 w 3909433"/>
              <a:gd name="connsiteY127" fmla="*/ 388089 h 1063256"/>
              <a:gd name="connsiteX128" fmla="*/ 208570 w 3909433"/>
              <a:gd name="connsiteY128" fmla="*/ 297712 h 1063256"/>
              <a:gd name="connsiteX129" fmla="*/ 277682 w 3909433"/>
              <a:gd name="connsiteY129" fmla="*/ 287079 h 1063256"/>
              <a:gd name="connsiteX130" fmla="*/ 309579 w 3909433"/>
              <a:gd name="connsiteY130" fmla="*/ 281763 h 1063256"/>
              <a:gd name="connsiteX131" fmla="*/ 336161 w 3909433"/>
              <a:gd name="connsiteY131" fmla="*/ 276447 h 1063256"/>
              <a:gd name="connsiteX132" fmla="*/ 389323 w 3909433"/>
              <a:gd name="connsiteY132" fmla="*/ 271130 h 1063256"/>
              <a:gd name="connsiteX133" fmla="*/ 437170 w 3909433"/>
              <a:gd name="connsiteY133" fmla="*/ 255181 h 1063256"/>
              <a:gd name="connsiteX0" fmla="*/ 437170 w 3909433"/>
              <a:gd name="connsiteY0" fmla="*/ 255181 h 1063256"/>
              <a:gd name="connsiteX1" fmla="*/ 437170 w 3909433"/>
              <a:gd name="connsiteY1" fmla="*/ 255181 h 1063256"/>
              <a:gd name="connsiteX2" fmla="*/ 485016 w 3909433"/>
              <a:gd name="connsiteY2" fmla="*/ 233916 h 1063256"/>
              <a:gd name="connsiteX3" fmla="*/ 516914 w 3909433"/>
              <a:gd name="connsiteY3" fmla="*/ 228600 h 1063256"/>
              <a:gd name="connsiteX4" fmla="*/ 532863 w 3909433"/>
              <a:gd name="connsiteY4" fmla="*/ 223284 h 1063256"/>
              <a:gd name="connsiteX5" fmla="*/ 554128 w 3909433"/>
              <a:gd name="connsiteY5" fmla="*/ 217968 h 1063256"/>
              <a:gd name="connsiteX6" fmla="*/ 596658 w 3909433"/>
              <a:gd name="connsiteY6" fmla="*/ 202019 h 1063256"/>
              <a:gd name="connsiteX7" fmla="*/ 644505 w 3909433"/>
              <a:gd name="connsiteY7" fmla="*/ 180754 h 1063256"/>
              <a:gd name="connsiteX8" fmla="*/ 665770 w 3909433"/>
              <a:gd name="connsiteY8" fmla="*/ 175437 h 1063256"/>
              <a:gd name="connsiteX9" fmla="*/ 713616 w 3909433"/>
              <a:gd name="connsiteY9" fmla="*/ 154172 h 1063256"/>
              <a:gd name="connsiteX10" fmla="*/ 750830 w 3909433"/>
              <a:gd name="connsiteY10" fmla="*/ 143540 h 1063256"/>
              <a:gd name="connsiteX11" fmla="*/ 814626 w 3909433"/>
              <a:gd name="connsiteY11" fmla="*/ 122275 h 1063256"/>
              <a:gd name="connsiteX12" fmla="*/ 830575 w 3909433"/>
              <a:gd name="connsiteY12" fmla="*/ 116958 h 1063256"/>
              <a:gd name="connsiteX13" fmla="*/ 851840 w 3909433"/>
              <a:gd name="connsiteY13" fmla="*/ 106326 h 1063256"/>
              <a:gd name="connsiteX14" fmla="*/ 894370 w 3909433"/>
              <a:gd name="connsiteY14" fmla="*/ 95693 h 1063256"/>
              <a:gd name="connsiteX15" fmla="*/ 915635 w 3909433"/>
              <a:gd name="connsiteY15" fmla="*/ 90377 h 1063256"/>
              <a:gd name="connsiteX16" fmla="*/ 936900 w 3909433"/>
              <a:gd name="connsiteY16" fmla="*/ 79744 h 1063256"/>
              <a:gd name="connsiteX17" fmla="*/ 979430 w 3909433"/>
              <a:gd name="connsiteY17" fmla="*/ 69112 h 1063256"/>
              <a:gd name="connsiteX18" fmla="*/ 1000695 w 3909433"/>
              <a:gd name="connsiteY18" fmla="*/ 58479 h 1063256"/>
              <a:gd name="connsiteX19" fmla="*/ 1037909 w 3909433"/>
              <a:gd name="connsiteY19" fmla="*/ 47847 h 1063256"/>
              <a:gd name="connsiteX20" fmla="*/ 1091072 w 3909433"/>
              <a:gd name="connsiteY20" fmla="*/ 37214 h 1063256"/>
              <a:gd name="connsiteX21" fmla="*/ 1303723 w 3909433"/>
              <a:gd name="connsiteY21" fmla="*/ 21265 h 1063256"/>
              <a:gd name="connsiteX22" fmla="*/ 1404733 w 3909433"/>
              <a:gd name="connsiteY22" fmla="*/ 10633 h 1063256"/>
              <a:gd name="connsiteX23" fmla="*/ 1425998 w 3909433"/>
              <a:gd name="connsiteY23" fmla="*/ 5316 h 1063256"/>
              <a:gd name="connsiteX24" fmla="*/ 1463212 w 3909433"/>
              <a:gd name="connsiteY24" fmla="*/ 0 h 1063256"/>
              <a:gd name="connsiteX25" fmla="*/ 1489793 w 3909433"/>
              <a:gd name="connsiteY25" fmla="*/ 5316 h 1063256"/>
              <a:gd name="connsiteX26" fmla="*/ 1511058 w 3909433"/>
              <a:gd name="connsiteY26" fmla="*/ 106326 h 1063256"/>
              <a:gd name="connsiteX27" fmla="*/ 2063951 w 3909433"/>
              <a:gd name="connsiteY27" fmla="*/ 111642 h 1063256"/>
              <a:gd name="connsiteX28" fmla="*/ 2149012 w 3909433"/>
              <a:gd name="connsiteY28" fmla="*/ 116958 h 1063256"/>
              <a:gd name="connsiteX29" fmla="*/ 2271286 w 3909433"/>
              <a:gd name="connsiteY29" fmla="*/ 122275 h 1063256"/>
              <a:gd name="connsiteX30" fmla="*/ 2351030 w 3909433"/>
              <a:gd name="connsiteY30" fmla="*/ 127591 h 1063256"/>
              <a:gd name="connsiteX31" fmla="*/ 2446723 w 3909433"/>
              <a:gd name="connsiteY31" fmla="*/ 132907 h 1063256"/>
              <a:gd name="connsiteX32" fmla="*/ 2494570 w 3909433"/>
              <a:gd name="connsiteY32" fmla="*/ 143540 h 1063256"/>
              <a:gd name="connsiteX33" fmla="*/ 2526468 w 3909433"/>
              <a:gd name="connsiteY33" fmla="*/ 164805 h 1063256"/>
              <a:gd name="connsiteX34" fmla="*/ 2563682 w 3909433"/>
              <a:gd name="connsiteY34" fmla="*/ 175437 h 1063256"/>
              <a:gd name="connsiteX35" fmla="*/ 2611528 w 3909433"/>
              <a:gd name="connsiteY35" fmla="*/ 196702 h 1063256"/>
              <a:gd name="connsiteX36" fmla="*/ 2627477 w 3909433"/>
              <a:gd name="connsiteY36" fmla="*/ 202019 h 1063256"/>
              <a:gd name="connsiteX37" fmla="*/ 2659375 w 3909433"/>
              <a:gd name="connsiteY37" fmla="*/ 223284 h 1063256"/>
              <a:gd name="connsiteX38" fmla="*/ 2691272 w 3909433"/>
              <a:gd name="connsiteY38" fmla="*/ 233916 h 1063256"/>
              <a:gd name="connsiteX39" fmla="*/ 2723170 w 3909433"/>
              <a:gd name="connsiteY39" fmla="*/ 255181 h 1063256"/>
              <a:gd name="connsiteX40" fmla="*/ 2739119 w 3909433"/>
              <a:gd name="connsiteY40" fmla="*/ 265814 h 1063256"/>
              <a:gd name="connsiteX41" fmla="*/ 2755068 w 3909433"/>
              <a:gd name="connsiteY41" fmla="*/ 271130 h 1063256"/>
              <a:gd name="connsiteX42" fmla="*/ 2765700 w 3909433"/>
              <a:gd name="connsiteY42" fmla="*/ 287079 h 1063256"/>
              <a:gd name="connsiteX43" fmla="*/ 2781649 w 3909433"/>
              <a:gd name="connsiteY43" fmla="*/ 292395 h 1063256"/>
              <a:gd name="connsiteX44" fmla="*/ 2786965 w 3909433"/>
              <a:gd name="connsiteY44" fmla="*/ 308344 h 1063256"/>
              <a:gd name="connsiteX45" fmla="*/ 2797598 w 3909433"/>
              <a:gd name="connsiteY45" fmla="*/ 324293 h 1063256"/>
              <a:gd name="connsiteX46" fmla="*/ 2818863 w 3909433"/>
              <a:gd name="connsiteY46" fmla="*/ 388088 h 1063256"/>
              <a:gd name="connsiteX47" fmla="*/ 2824179 w 3909433"/>
              <a:gd name="connsiteY47" fmla="*/ 404037 h 1063256"/>
              <a:gd name="connsiteX48" fmla="*/ 2829495 w 3909433"/>
              <a:gd name="connsiteY48" fmla="*/ 419986 h 1063256"/>
              <a:gd name="connsiteX49" fmla="*/ 2856077 w 3909433"/>
              <a:gd name="connsiteY49" fmla="*/ 451884 h 1063256"/>
              <a:gd name="connsiteX50" fmla="*/ 2877342 w 3909433"/>
              <a:gd name="connsiteY50" fmla="*/ 478465 h 1063256"/>
              <a:gd name="connsiteX51" fmla="*/ 2903923 w 3909433"/>
              <a:gd name="connsiteY51" fmla="*/ 505047 h 1063256"/>
              <a:gd name="connsiteX52" fmla="*/ 2935821 w 3909433"/>
              <a:gd name="connsiteY52" fmla="*/ 515679 h 1063256"/>
              <a:gd name="connsiteX53" fmla="*/ 3010249 w 3909433"/>
              <a:gd name="connsiteY53" fmla="*/ 510363 h 1063256"/>
              <a:gd name="connsiteX54" fmla="*/ 3026198 w 3909433"/>
              <a:gd name="connsiteY54" fmla="*/ 505047 h 1063256"/>
              <a:gd name="connsiteX55" fmla="*/ 3058095 w 3909433"/>
              <a:gd name="connsiteY55" fmla="*/ 483781 h 1063256"/>
              <a:gd name="connsiteX56" fmla="*/ 3089993 w 3909433"/>
              <a:gd name="connsiteY56" fmla="*/ 457200 h 1063256"/>
              <a:gd name="connsiteX57" fmla="*/ 3105942 w 3909433"/>
              <a:gd name="connsiteY57" fmla="*/ 451884 h 1063256"/>
              <a:gd name="connsiteX58" fmla="*/ 3116575 w 3909433"/>
              <a:gd name="connsiteY58" fmla="*/ 435935 h 1063256"/>
              <a:gd name="connsiteX59" fmla="*/ 3132523 w 3909433"/>
              <a:gd name="connsiteY59" fmla="*/ 430619 h 1063256"/>
              <a:gd name="connsiteX60" fmla="*/ 3148472 w 3909433"/>
              <a:gd name="connsiteY60" fmla="*/ 419986 h 1063256"/>
              <a:gd name="connsiteX61" fmla="*/ 3180370 w 3909433"/>
              <a:gd name="connsiteY61" fmla="*/ 409354 h 1063256"/>
              <a:gd name="connsiteX62" fmla="*/ 3196319 w 3909433"/>
              <a:gd name="connsiteY62" fmla="*/ 404037 h 1063256"/>
              <a:gd name="connsiteX63" fmla="*/ 3212268 w 3909433"/>
              <a:gd name="connsiteY63" fmla="*/ 398721 h 1063256"/>
              <a:gd name="connsiteX64" fmla="*/ 3228216 w 3909433"/>
              <a:gd name="connsiteY64" fmla="*/ 388088 h 1063256"/>
              <a:gd name="connsiteX65" fmla="*/ 3244165 w 3909433"/>
              <a:gd name="connsiteY65" fmla="*/ 382772 h 1063256"/>
              <a:gd name="connsiteX66" fmla="*/ 3382388 w 3909433"/>
              <a:gd name="connsiteY66" fmla="*/ 388088 h 1063256"/>
              <a:gd name="connsiteX67" fmla="*/ 3403654 w 3909433"/>
              <a:gd name="connsiteY67" fmla="*/ 393405 h 1063256"/>
              <a:gd name="connsiteX68" fmla="*/ 3451500 w 3909433"/>
              <a:gd name="connsiteY68" fmla="*/ 398721 h 1063256"/>
              <a:gd name="connsiteX69" fmla="*/ 3483398 w 3909433"/>
              <a:gd name="connsiteY69" fmla="*/ 419986 h 1063256"/>
              <a:gd name="connsiteX70" fmla="*/ 3520612 w 3909433"/>
              <a:gd name="connsiteY70" fmla="*/ 467833 h 1063256"/>
              <a:gd name="connsiteX71" fmla="*/ 3531244 w 3909433"/>
              <a:gd name="connsiteY71" fmla="*/ 483781 h 1063256"/>
              <a:gd name="connsiteX72" fmla="*/ 3547193 w 3909433"/>
              <a:gd name="connsiteY72" fmla="*/ 499730 h 1063256"/>
              <a:gd name="connsiteX73" fmla="*/ 3557826 w 3909433"/>
              <a:gd name="connsiteY73" fmla="*/ 515679 h 1063256"/>
              <a:gd name="connsiteX74" fmla="*/ 3595040 w 3909433"/>
              <a:gd name="connsiteY74" fmla="*/ 563526 h 1063256"/>
              <a:gd name="connsiteX75" fmla="*/ 3605672 w 3909433"/>
              <a:gd name="connsiteY75" fmla="*/ 579475 h 1063256"/>
              <a:gd name="connsiteX76" fmla="*/ 3648202 w 3909433"/>
              <a:gd name="connsiteY76" fmla="*/ 632637 h 1063256"/>
              <a:gd name="connsiteX77" fmla="*/ 3669468 w 3909433"/>
              <a:gd name="connsiteY77" fmla="*/ 664535 h 1063256"/>
              <a:gd name="connsiteX78" fmla="*/ 3685416 w 3909433"/>
              <a:gd name="connsiteY78" fmla="*/ 680484 h 1063256"/>
              <a:gd name="connsiteX79" fmla="*/ 3706682 w 3909433"/>
              <a:gd name="connsiteY79" fmla="*/ 707065 h 1063256"/>
              <a:gd name="connsiteX80" fmla="*/ 3749212 w 3909433"/>
              <a:gd name="connsiteY80" fmla="*/ 776177 h 1063256"/>
              <a:gd name="connsiteX81" fmla="*/ 3786426 w 3909433"/>
              <a:gd name="connsiteY81" fmla="*/ 824023 h 1063256"/>
              <a:gd name="connsiteX82" fmla="*/ 3807691 w 3909433"/>
              <a:gd name="connsiteY82" fmla="*/ 850605 h 1063256"/>
              <a:gd name="connsiteX83" fmla="*/ 3828956 w 3909433"/>
              <a:gd name="connsiteY83" fmla="*/ 887819 h 1063256"/>
              <a:gd name="connsiteX84" fmla="*/ 3850221 w 3909433"/>
              <a:gd name="connsiteY84" fmla="*/ 914400 h 1063256"/>
              <a:gd name="connsiteX85" fmla="*/ 3876802 w 3909433"/>
              <a:gd name="connsiteY85" fmla="*/ 951614 h 1063256"/>
              <a:gd name="connsiteX86" fmla="*/ 3903384 w 3909433"/>
              <a:gd name="connsiteY86" fmla="*/ 988828 h 1063256"/>
              <a:gd name="connsiteX87" fmla="*/ 3908700 w 3909433"/>
              <a:gd name="connsiteY87" fmla="*/ 1004777 h 1063256"/>
              <a:gd name="connsiteX88" fmla="*/ 3887435 w 3909433"/>
              <a:gd name="connsiteY88" fmla="*/ 1015409 h 1063256"/>
              <a:gd name="connsiteX89" fmla="*/ 3834272 w 3909433"/>
              <a:gd name="connsiteY89" fmla="*/ 1026042 h 1063256"/>
              <a:gd name="connsiteX90" fmla="*/ 3727947 w 3909433"/>
              <a:gd name="connsiteY90" fmla="*/ 1031358 h 1063256"/>
              <a:gd name="connsiteX91" fmla="*/ 3217584 w 3909433"/>
              <a:gd name="connsiteY91" fmla="*/ 1041991 h 1063256"/>
              <a:gd name="connsiteX92" fmla="*/ 2898607 w 3909433"/>
              <a:gd name="connsiteY92" fmla="*/ 1057940 h 1063256"/>
              <a:gd name="connsiteX93" fmla="*/ 2712537 w 3909433"/>
              <a:gd name="connsiteY93" fmla="*/ 1063256 h 1063256"/>
              <a:gd name="connsiteX94" fmla="*/ 2037370 w 3909433"/>
              <a:gd name="connsiteY94" fmla="*/ 1057940 h 1063256"/>
              <a:gd name="connsiteX95" fmla="*/ 1851300 w 3909433"/>
              <a:gd name="connsiteY95" fmla="*/ 1047307 h 1063256"/>
              <a:gd name="connsiteX96" fmla="*/ 1702444 w 3909433"/>
              <a:gd name="connsiteY96" fmla="*/ 1041991 h 1063256"/>
              <a:gd name="connsiteX97" fmla="*/ 1596119 w 3909433"/>
              <a:gd name="connsiteY97" fmla="*/ 1031358 h 1063256"/>
              <a:gd name="connsiteX98" fmla="*/ 1532323 w 3909433"/>
              <a:gd name="connsiteY98" fmla="*/ 1026042 h 1063256"/>
              <a:gd name="connsiteX99" fmla="*/ 1489793 w 3909433"/>
              <a:gd name="connsiteY99" fmla="*/ 1020726 h 1063256"/>
              <a:gd name="connsiteX100" fmla="*/ 1383468 w 3909433"/>
              <a:gd name="connsiteY100" fmla="*/ 1004777 h 1063256"/>
              <a:gd name="connsiteX101" fmla="*/ 1330305 w 3909433"/>
              <a:gd name="connsiteY101" fmla="*/ 988828 h 1063256"/>
              <a:gd name="connsiteX102" fmla="*/ 1277142 w 3909433"/>
              <a:gd name="connsiteY102" fmla="*/ 978195 h 1063256"/>
              <a:gd name="connsiteX103" fmla="*/ 1101705 w 3909433"/>
              <a:gd name="connsiteY103" fmla="*/ 940981 h 1063256"/>
              <a:gd name="connsiteX104" fmla="*/ 1075123 w 3909433"/>
              <a:gd name="connsiteY104" fmla="*/ 925033 h 1063256"/>
              <a:gd name="connsiteX105" fmla="*/ 1048542 w 3909433"/>
              <a:gd name="connsiteY105" fmla="*/ 919716 h 1063256"/>
              <a:gd name="connsiteX106" fmla="*/ 979430 w 3909433"/>
              <a:gd name="connsiteY106" fmla="*/ 898451 h 1063256"/>
              <a:gd name="connsiteX107" fmla="*/ 936900 w 3909433"/>
              <a:gd name="connsiteY107" fmla="*/ 877186 h 1063256"/>
              <a:gd name="connsiteX108" fmla="*/ 889054 w 3909433"/>
              <a:gd name="connsiteY108" fmla="*/ 861237 h 1063256"/>
              <a:gd name="connsiteX109" fmla="*/ 841207 w 3909433"/>
              <a:gd name="connsiteY109" fmla="*/ 834656 h 1063256"/>
              <a:gd name="connsiteX110" fmla="*/ 793361 w 3909433"/>
              <a:gd name="connsiteY110" fmla="*/ 813391 h 1063256"/>
              <a:gd name="connsiteX111" fmla="*/ 740198 w 3909433"/>
              <a:gd name="connsiteY111" fmla="*/ 786809 h 1063256"/>
              <a:gd name="connsiteX112" fmla="*/ 692351 w 3909433"/>
              <a:gd name="connsiteY112" fmla="*/ 754912 h 1063256"/>
              <a:gd name="connsiteX113" fmla="*/ 655137 w 3909433"/>
              <a:gd name="connsiteY113" fmla="*/ 733647 h 1063256"/>
              <a:gd name="connsiteX114" fmla="*/ 591342 w 3909433"/>
              <a:gd name="connsiteY114" fmla="*/ 691116 h 1063256"/>
              <a:gd name="connsiteX115" fmla="*/ 532863 w 3909433"/>
              <a:gd name="connsiteY115" fmla="*/ 653902 h 1063256"/>
              <a:gd name="connsiteX116" fmla="*/ 500965 w 3909433"/>
              <a:gd name="connsiteY116" fmla="*/ 632637 h 1063256"/>
              <a:gd name="connsiteX117" fmla="*/ 453119 w 3909433"/>
              <a:gd name="connsiteY117" fmla="*/ 611372 h 1063256"/>
              <a:gd name="connsiteX118" fmla="*/ 415905 w 3909433"/>
              <a:gd name="connsiteY118" fmla="*/ 579475 h 1063256"/>
              <a:gd name="connsiteX119" fmla="*/ 368058 w 3909433"/>
              <a:gd name="connsiteY119" fmla="*/ 552893 h 1063256"/>
              <a:gd name="connsiteX120" fmla="*/ 352109 w 3909433"/>
              <a:gd name="connsiteY120" fmla="*/ 542261 h 1063256"/>
              <a:gd name="connsiteX121" fmla="*/ 298947 w 3909433"/>
              <a:gd name="connsiteY121" fmla="*/ 515679 h 1063256"/>
              <a:gd name="connsiteX122" fmla="*/ 251100 w 3909433"/>
              <a:gd name="connsiteY122" fmla="*/ 483781 h 1063256"/>
              <a:gd name="connsiteX123" fmla="*/ 123509 w 3909433"/>
              <a:gd name="connsiteY123" fmla="*/ 414670 h 1063256"/>
              <a:gd name="connsiteX124" fmla="*/ 38449 w 3909433"/>
              <a:gd name="connsiteY124" fmla="*/ 366823 h 1063256"/>
              <a:gd name="connsiteX125" fmla="*/ 1235 w 3909433"/>
              <a:gd name="connsiteY125" fmla="*/ 350875 h 1063256"/>
              <a:gd name="connsiteX126" fmla="*/ 86295 w 3909433"/>
              <a:gd name="connsiteY126" fmla="*/ 393404 h 1063256"/>
              <a:gd name="connsiteX127" fmla="*/ 112877 w 3909433"/>
              <a:gd name="connsiteY127" fmla="*/ 409354 h 1063256"/>
              <a:gd name="connsiteX128" fmla="*/ 208570 w 3909433"/>
              <a:gd name="connsiteY128" fmla="*/ 297712 h 1063256"/>
              <a:gd name="connsiteX129" fmla="*/ 277682 w 3909433"/>
              <a:gd name="connsiteY129" fmla="*/ 287079 h 1063256"/>
              <a:gd name="connsiteX130" fmla="*/ 309579 w 3909433"/>
              <a:gd name="connsiteY130" fmla="*/ 281763 h 1063256"/>
              <a:gd name="connsiteX131" fmla="*/ 336161 w 3909433"/>
              <a:gd name="connsiteY131" fmla="*/ 276447 h 1063256"/>
              <a:gd name="connsiteX132" fmla="*/ 389323 w 3909433"/>
              <a:gd name="connsiteY132" fmla="*/ 271130 h 1063256"/>
              <a:gd name="connsiteX133" fmla="*/ 437170 w 3909433"/>
              <a:gd name="connsiteY133" fmla="*/ 255181 h 1063256"/>
              <a:gd name="connsiteX0" fmla="*/ 398722 w 3870985"/>
              <a:gd name="connsiteY0" fmla="*/ 255181 h 1063256"/>
              <a:gd name="connsiteX1" fmla="*/ 398722 w 3870985"/>
              <a:gd name="connsiteY1" fmla="*/ 255181 h 1063256"/>
              <a:gd name="connsiteX2" fmla="*/ 446568 w 3870985"/>
              <a:gd name="connsiteY2" fmla="*/ 233916 h 1063256"/>
              <a:gd name="connsiteX3" fmla="*/ 478466 w 3870985"/>
              <a:gd name="connsiteY3" fmla="*/ 228600 h 1063256"/>
              <a:gd name="connsiteX4" fmla="*/ 494415 w 3870985"/>
              <a:gd name="connsiteY4" fmla="*/ 223284 h 1063256"/>
              <a:gd name="connsiteX5" fmla="*/ 515680 w 3870985"/>
              <a:gd name="connsiteY5" fmla="*/ 217968 h 1063256"/>
              <a:gd name="connsiteX6" fmla="*/ 558210 w 3870985"/>
              <a:gd name="connsiteY6" fmla="*/ 202019 h 1063256"/>
              <a:gd name="connsiteX7" fmla="*/ 606057 w 3870985"/>
              <a:gd name="connsiteY7" fmla="*/ 180754 h 1063256"/>
              <a:gd name="connsiteX8" fmla="*/ 627322 w 3870985"/>
              <a:gd name="connsiteY8" fmla="*/ 175437 h 1063256"/>
              <a:gd name="connsiteX9" fmla="*/ 675168 w 3870985"/>
              <a:gd name="connsiteY9" fmla="*/ 154172 h 1063256"/>
              <a:gd name="connsiteX10" fmla="*/ 712382 w 3870985"/>
              <a:gd name="connsiteY10" fmla="*/ 143540 h 1063256"/>
              <a:gd name="connsiteX11" fmla="*/ 776178 w 3870985"/>
              <a:gd name="connsiteY11" fmla="*/ 122275 h 1063256"/>
              <a:gd name="connsiteX12" fmla="*/ 792127 w 3870985"/>
              <a:gd name="connsiteY12" fmla="*/ 116958 h 1063256"/>
              <a:gd name="connsiteX13" fmla="*/ 813392 w 3870985"/>
              <a:gd name="connsiteY13" fmla="*/ 106326 h 1063256"/>
              <a:gd name="connsiteX14" fmla="*/ 855922 w 3870985"/>
              <a:gd name="connsiteY14" fmla="*/ 95693 h 1063256"/>
              <a:gd name="connsiteX15" fmla="*/ 877187 w 3870985"/>
              <a:gd name="connsiteY15" fmla="*/ 90377 h 1063256"/>
              <a:gd name="connsiteX16" fmla="*/ 898452 w 3870985"/>
              <a:gd name="connsiteY16" fmla="*/ 79744 h 1063256"/>
              <a:gd name="connsiteX17" fmla="*/ 940982 w 3870985"/>
              <a:gd name="connsiteY17" fmla="*/ 69112 h 1063256"/>
              <a:gd name="connsiteX18" fmla="*/ 962247 w 3870985"/>
              <a:gd name="connsiteY18" fmla="*/ 58479 h 1063256"/>
              <a:gd name="connsiteX19" fmla="*/ 999461 w 3870985"/>
              <a:gd name="connsiteY19" fmla="*/ 47847 h 1063256"/>
              <a:gd name="connsiteX20" fmla="*/ 1052624 w 3870985"/>
              <a:gd name="connsiteY20" fmla="*/ 37214 h 1063256"/>
              <a:gd name="connsiteX21" fmla="*/ 1265275 w 3870985"/>
              <a:gd name="connsiteY21" fmla="*/ 21265 h 1063256"/>
              <a:gd name="connsiteX22" fmla="*/ 1366285 w 3870985"/>
              <a:gd name="connsiteY22" fmla="*/ 10633 h 1063256"/>
              <a:gd name="connsiteX23" fmla="*/ 1387550 w 3870985"/>
              <a:gd name="connsiteY23" fmla="*/ 5316 h 1063256"/>
              <a:gd name="connsiteX24" fmla="*/ 1424764 w 3870985"/>
              <a:gd name="connsiteY24" fmla="*/ 0 h 1063256"/>
              <a:gd name="connsiteX25" fmla="*/ 1451345 w 3870985"/>
              <a:gd name="connsiteY25" fmla="*/ 5316 h 1063256"/>
              <a:gd name="connsiteX26" fmla="*/ 1472610 w 3870985"/>
              <a:gd name="connsiteY26" fmla="*/ 106326 h 1063256"/>
              <a:gd name="connsiteX27" fmla="*/ 2025503 w 3870985"/>
              <a:gd name="connsiteY27" fmla="*/ 111642 h 1063256"/>
              <a:gd name="connsiteX28" fmla="*/ 2110564 w 3870985"/>
              <a:gd name="connsiteY28" fmla="*/ 116958 h 1063256"/>
              <a:gd name="connsiteX29" fmla="*/ 2232838 w 3870985"/>
              <a:gd name="connsiteY29" fmla="*/ 122275 h 1063256"/>
              <a:gd name="connsiteX30" fmla="*/ 2312582 w 3870985"/>
              <a:gd name="connsiteY30" fmla="*/ 127591 h 1063256"/>
              <a:gd name="connsiteX31" fmla="*/ 2408275 w 3870985"/>
              <a:gd name="connsiteY31" fmla="*/ 132907 h 1063256"/>
              <a:gd name="connsiteX32" fmla="*/ 2456122 w 3870985"/>
              <a:gd name="connsiteY32" fmla="*/ 143540 h 1063256"/>
              <a:gd name="connsiteX33" fmla="*/ 2488020 w 3870985"/>
              <a:gd name="connsiteY33" fmla="*/ 164805 h 1063256"/>
              <a:gd name="connsiteX34" fmla="*/ 2525234 w 3870985"/>
              <a:gd name="connsiteY34" fmla="*/ 175437 h 1063256"/>
              <a:gd name="connsiteX35" fmla="*/ 2573080 w 3870985"/>
              <a:gd name="connsiteY35" fmla="*/ 196702 h 1063256"/>
              <a:gd name="connsiteX36" fmla="*/ 2589029 w 3870985"/>
              <a:gd name="connsiteY36" fmla="*/ 202019 h 1063256"/>
              <a:gd name="connsiteX37" fmla="*/ 2620927 w 3870985"/>
              <a:gd name="connsiteY37" fmla="*/ 223284 h 1063256"/>
              <a:gd name="connsiteX38" fmla="*/ 2652824 w 3870985"/>
              <a:gd name="connsiteY38" fmla="*/ 233916 h 1063256"/>
              <a:gd name="connsiteX39" fmla="*/ 2684722 w 3870985"/>
              <a:gd name="connsiteY39" fmla="*/ 255181 h 1063256"/>
              <a:gd name="connsiteX40" fmla="*/ 2700671 w 3870985"/>
              <a:gd name="connsiteY40" fmla="*/ 265814 h 1063256"/>
              <a:gd name="connsiteX41" fmla="*/ 2716620 w 3870985"/>
              <a:gd name="connsiteY41" fmla="*/ 271130 h 1063256"/>
              <a:gd name="connsiteX42" fmla="*/ 2727252 w 3870985"/>
              <a:gd name="connsiteY42" fmla="*/ 287079 h 1063256"/>
              <a:gd name="connsiteX43" fmla="*/ 2743201 w 3870985"/>
              <a:gd name="connsiteY43" fmla="*/ 292395 h 1063256"/>
              <a:gd name="connsiteX44" fmla="*/ 2748517 w 3870985"/>
              <a:gd name="connsiteY44" fmla="*/ 308344 h 1063256"/>
              <a:gd name="connsiteX45" fmla="*/ 2759150 w 3870985"/>
              <a:gd name="connsiteY45" fmla="*/ 324293 h 1063256"/>
              <a:gd name="connsiteX46" fmla="*/ 2780415 w 3870985"/>
              <a:gd name="connsiteY46" fmla="*/ 388088 h 1063256"/>
              <a:gd name="connsiteX47" fmla="*/ 2785731 w 3870985"/>
              <a:gd name="connsiteY47" fmla="*/ 404037 h 1063256"/>
              <a:gd name="connsiteX48" fmla="*/ 2791047 w 3870985"/>
              <a:gd name="connsiteY48" fmla="*/ 419986 h 1063256"/>
              <a:gd name="connsiteX49" fmla="*/ 2817629 w 3870985"/>
              <a:gd name="connsiteY49" fmla="*/ 451884 h 1063256"/>
              <a:gd name="connsiteX50" fmla="*/ 2838894 w 3870985"/>
              <a:gd name="connsiteY50" fmla="*/ 478465 h 1063256"/>
              <a:gd name="connsiteX51" fmla="*/ 2865475 w 3870985"/>
              <a:gd name="connsiteY51" fmla="*/ 505047 h 1063256"/>
              <a:gd name="connsiteX52" fmla="*/ 2897373 w 3870985"/>
              <a:gd name="connsiteY52" fmla="*/ 515679 h 1063256"/>
              <a:gd name="connsiteX53" fmla="*/ 2971801 w 3870985"/>
              <a:gd name="connsiteY53" fmla="*/ 510363 h 1063256"/>
              <a:gd name="connsiteX54" fmla="*/ 2987750 w 3870985"/>
              <a:gd name="connsiteY54" fmla="*/ 505047 h 1063256"/>
              <a:gd name="connsiteX55" fmla="*/ 3019647 w 3870985"/>
              <a:gd name="connsiteY55" fmla="*/ 483781 h 1063256"/>
              <a:gd name="connsiteX56" fmla="*/ 3051545 w 3870985"/>
              <a:gd name="connsiteY56" fmla="*/ 457200 h 1063256"/>
              <a:gd name="connsiteX57" fmla="*/ 3067494 w 3870985"/>
              <a:gd name="connsiteY57" fmla="*/ 451884 h 1063256"/>
              <a:gd name="connsiteX58" fmla="*/ 3078127 w 3870985"/>
              <a:gd name="connsiteY58" fmla="*/ 435935 h 1063256"/>
              <a:gd name="connsiteX59" fmla="*/ 3094075 w 3870985"/>
              <a:gd name="connsiteY59" fmla="*/ 430619 h 1063256"/>
              <a:gd name="connsiteX60" fmla="*/ 3110024 w 3870985"/>
              <a:gd name="connsiteY60" fmla="*/ 419986 h 1063256"/>
              <a:gd name="connsiteX61" fmla="*/ 3141922 w 3870985"/>
              <a:gd name="connsiteY61" fmla="*/ 409354 h 1063256"/>
              <a:gd name="connsiteX62" fmla="*/ 3157871 w 3870985"/>
              <a:gd name="connsiteY62" fmla="*/ 404037 h 1063256"/>
              <a:gd name="connsiteX63" fmla="*/ 3173820 w 3870985"/>
              <a:gd name="connsiteY63" fmla="*/ 398721 h 1063256"/>
              <a:gd name="connsiteX64" fmla="*/ 3189768 w 3870985"/>
              <a:gd name="connsiteY64" fmla="*/ 388088 h 1063256"/>
              <a:gd name="connsiteX65" fmla="*/ 3205717 w 3870985"/>
              <a:gd name="connsiteY65" fmla="*/ 382772 h 1063256"/>
              <a:gd name="connsiteX66" fmla="*/ 3343940 w 3870985"/>
              <a:gd name="connsiteY66" fmla="*/ 388088 h 1063256"/>
              <a:gd name="connsiteX67" fmla="*/ 3365206 w 3870985"/>
              <a:gd name="connsiteY67" fmla="*/ 393405 h 1063256"/>
              <a:gd name="connsiteX68" fmla="*/ 3413052 w 3870985"/>
              <a:gd name="connsiteY68" fmla="*/ 398721 h 1063256"/>
              <a:gd name="connsiteX69" fmla="*/ 3444950 w 3870985"/>
              <a:gd name="connsiteY69" fmla="*/ 419986 h 1063256"/>
              <a:gd name="connsiteX70" fmla="*/ 3482164 w 3870985"/>
              <a:gd name="connsiteY70" fmla="*/ 467833 h 1063256"/>
              <a:gd name="connsiteX71" fmla="*/ 3492796 w 3870985"/>
              <a:gd name="connsiteY71" fmla="*/ 483781 h 1063256"/>
              <a:gd name="connsiteX72" fmla="*/ 3508745 w 3870985"/>
              <a:gd name="connsiteY72" fmla="*/ 499730 h 1063256"/>
              <a:gd name="connsiteX73" fmla="*/ 3519378 w 3870985"/>
              <a:gd name="connsiteY73" fmla="*/ 515679 h 1063256"/>
              <a:gd name="connsiteX74" fmla="*/ 3556592 w 3870985"/>
              <a:gd name="connsiteY74" fmla="*/ 563526 h 1063256"/>
              <a:gd name="connsiteX75" fmla="*/ 3567224 w 3870985"/>
              <a:gd name="connsiteY75" fmla="*/ 579475 h 1063256"/>
              <a:gd name="connsiteX76" fmla="*/ 3609754 w 3870985"/>
              <a:gd name="connsiteY76" fmla="*/ 632637 h 1063256"/>
              <a:gd name="connsiteX77" fmla="*/ 3631020 w 3870985"/>
              <a:gd name="connsiteY77" fmla="*/ 664535 h 1063256"/>
              <a:gd name="connsiteX78" fmla="*/ 3646968 w 3870985"/>
              <a:gd name="connsiteY78" fmla="*/ 680484 h 1063256"/>
              <a:gd name="connsiteX79" fmla="*/ 3668234 w 3870985"/>
              <a:gd name="connsiteY79" fmla="*/ 707065 h 1063256"/>
              <a:gd name="connsiteX80" fmla="*/ 3710764 w 3870985"/>
              <a:gd name="connsiteY80" fmla="*/ 776177 h 1063256"/>
              <a:gd name="connsiteX81" fmla="*/ 3747978 w 3870985"/>
              <a:gd name="connsiteY81" fmla="*/ 824023 h 1063256"/>
              <a:gd name="connsiteX82" fmla="*/ 3769243 w 3870985"/>
              <a:gd name="connsiteY82" fmla="*/ 850605 h 1063256"/>
              <a:gd name="connsiteX83" fmla="*/ 3790508 w 3870985"/>
              <a:gd name="connsiteY83" fmla="*/ 887819 h 1063256"/>
              <a:gd name="connsiteX84" fmla="*/ 3811773 w 3870985"/>
              <a:gd name="connsiteY84" fmla="*/ 914400 h 1063256"/>
              <a:gd name="connsiteX85" fmla="*/ 3838354 w 3870985"/>
              <a:gd name="connsiteY85" fmla="*/ 951614 h 1063256"/>
              <a:gd name="connsiteX86" fmla="*/ 3864936 w 3870985"/>
              <a:gd name="connsiteY86" fmla="*/ 988828 h 1063256"/>
              <a:gd name="connsiteX87" fmla="*/ 3870252 w 3870985"/>
              <a:gd name="connsiteY87" fmla="*/ 1004777 h 1063256"/>
              <a:gd name="connsiteX88" fmla="*/ 3848987 w 3870985"/>
              <a:gd name="connsiteY88" fmla="*/ 1015409 h 1063256"/>
              <a:gd name="connsiteX89" fmla="*/ 3795824 w 3870985"/>
              <a:gd name="connsiteY89" fmla="*/ 1026042 h 1063256"/>
              <a:gd name="connsiteX90" fmla="*/ 3689499 w 3870985"/>
              <a:gd name="connsiteY90" fmla="*/ 1031358 h 1063256"/>
              <a:gd name="connsiteX91" fmla="*/ 3179136 w 3870985"/>
              <a:gd name="connsiteY91" fmla="*/ 1041991 h 1063256"/>
              <a:gd name="connsiteX92" fmla="*/ 2860159 w 3870985"/>
              <a:gd name="connsiteY92" fmla="*/ 1057940 h 1063256"/>
              <a:gd name="connsiteX93" fmla="*/ 2674089 w 3870985"/>
              <a:gd name="connsiteY93" fmla="*/ 1063256 h 1063256"/>
              <a:gd name="connsiteX94" fmla="*/ 1998922 w 3870985"/>
              <a:gd name="connsiteY94" fmla="*/ 1057940 h 1063256"/>
              <a:gd name="connsiteX95" fmla="*/ 1812852 w 3870985"/>
              <a:gd name="connsiteY95" fmla="*/ 1047307 h 1063256"/>
              <a:gd name="connsiteX96" fmla="*/ 1663996 w 3870985"/>
              <a:gd name="connsiteY96" fmla="*/ 1041991 h 1063256"/>
              <a:gd name="connsiteX97" fmla="*/ 1557671 w 3870985"/>
              <a:gd name="connsiteY97" fmla="*/ 1031358 h 1063256"/>
              <a:gd name="connsiteX98" fmla="*/ 1493875 w 3870985"/>
              <a:gd name="connsiteY98" fmla="*/ 1026042 h 1063256"/>
              <a:gd name="connsiteX99" fmla="*/ 1451345 w 3870985"/>
              <a:gd name="connsiteY99" fmla="*/ 1020726 h 1063256"/>
              <a:gd name="connsiteX100" fmla="*/ 1345020 w 3870985"/>
              <a:gd name="connsiteY100" fmla="*/ 1004777 h 1063256"/>
              <a:gd name="connsiteX101" fmla="*/ 1291857 w 3870985"/>
              <a:gd name="connsiteY101" fmla="*/ 988828 h 1063256"/>
              <a:gd name="connsiteX102" fmla="*/ 1238694 w 3870985"/>
              <a:gd name="connsiteY102" fmla="*/ 978195 h 1063256"/>
              <a:gd name="connsiteX103" fmla="*/ 1063257 w 3870985"/>
              <a:gd name="connsiteY103" fmla="*/ 940981 h 1063256"/>
              <a:gd name="connsiteX104" fmla="*/ 1036675 w 3870985"/>
              <a:gd name="connsiteY104" fmla="*/ 925033 h 1063256"/>
              <a:gd name="connsiteX105" fmla="*/ 1010094 w 3870985"/>
              <a:gd name="connsiteY105" fmla="*/ 919716 h 1063256"/>
              <a:gd name="connsiteX106" fmla="*/ 940982 w 3870985"/>
              <a:gd name="connsiteY106" fmla="*/ 898451 h 1063256"/>
              <a:gd name="connsiteX107" fmla="*/ 898452 w 3870985"/>
              <a:gd name="connsiteY107" fmla="*/ 877186 h 1063256"/>
              <a:gd name="connsiteX108" fmla="*/ 850606 w 3870985"/>
              <a:gd name="connsiteY108" fmla="*/ 861237 h 1063256"/>
              <a:gd name="connsiteX109" fmla="*/ 802759 w 3870985"/>
              <a:gd name="connsiteY109" fmla="*/ 834656 h 1063256"/>
              <a:gd name="connsiteX110" fmla="*/ 754913 w 3870985"/>
              <a:gd name="connsiteY110" fmla="*/ 813391 h 1063256"/>
              <a:gd name="connsiteX111" fmla="*/ 701750 w 3870985"/>
              <a:gd name="connsiteY111" fmla="*/ 786809 h 1063256"/>
              <a:gd name="connsiteX112" fmla="*/ 653903 w 3870985"/>
              <a:gd name="connsiteY112" fmla="*/ 754912 h 1063256"/>
              <a:gd name="connsiteX113" fmla="*/ 616689 w 3870985"/>
              <a:gd name="connsiteY113" fmla="*/ 733647 h 1063256"/>
              <a:gd name="connsiteX114" fmla="*/ 552894 w 3870985"/>
              <a:gd name="connsiteY114" fmla="*/ 691116 h 1063256"/>
              <a:gd name="connsiteX115" fmla="*/ 494415 w 3870985"/>
              <a:gd name="connsiteY115" fmla="*/ 653902 h 1063256"/>
              <a:gd name="connsiteX116" fmla="*/ 462517 w 3870985"/>
              <a:gd name="connsiteY116" fmla="*/ 632637 h 1063256"/>
              <a:gd name="connsiteX117" fmla="*/ 414671 w 3870985"/>
              <a:gd name="connsiteY117" fmla="*/ 611372 h 1063256"/>
              <a:gd name="connsiteX118" fmla="*/ 377457 w 3870985"/>
              <a:gd name="connsiteY118" fmla="*/ 579475 h 1063256"/>
              <a:gd name="connsiteX119" fmla="*/ 329610 w 3870985"/>
              <a:gd name="connsiteY119" fmla="*/ 552893 h 1063256"/>
              <a:gd name="connsiteX120" fmla="*/ 313661 w 3870985"/>
              <a:gd name="connsiteY120" fmla="*/ 542261 h 1063256"/>
              <a:gd name="connsiteX121" fmla="*/ 260499 w 3870985"/>
              <a:gd name="connsiteY121" fmla="*/ 515679 h 1063256"/>
              <a:gd name="connsiteX122" fmla="*/ 212652 w 3870985"/>
              <a:gd name="connsiteY122" fmla="*/ 483781 h 1063256"/>
              <a:gd name="connsiteX123" fmla="*/ 85061 w 3870985"/>
              <a:gd name="connsiteY123" fmla="*/ 414670 h 1063256"/>
              <a:gd name="connsiteX124" fmla="*/ 1 w 3870985"/>
              <a:gd name="connsiteY124" fmla="*/ 366823 h 1063256"/>
              <a:gd name="connsiteX125" fmla="*/ 83367 w 3870985"/>
              <a:gd name="connsiteY125" fmla="*/ 401116 h 1063256"/>
              <a:gd name="connsiteX126" fmla="*/ 47847 w 3870985"/>
              <a:gd name="connsiteY126" fmla="*/ 393404 h 1063256"/>
              <a:gd name="connsiteX127" fmla="*/ 74429 w 3870985"/>
              <a:gd name="connsiteY127" fmla="*/ 409354 h 1063256"/>
              <a:gd name="connsiteX128" fmla="*/ 170122 w 3870985"/>
              <a:gd name="connsiteY128" fmla="*/ 297712 h 1063256"/>
              <a:gd name="connsiteX129" fmla="*/ 239234 w 3870985"/>
              <a:gd name="connsiteY129" fmla="*/ 287079 h 1063256"/>
              <a:gd name="connsiteX130" fmla="*/ 271131 w 3870985"/>
              <a:gd name="connsiteY130" fmla="*/ 281763 h 1063256"/>
              <a:gd name="connsiteX131" fmla="*/ 297713 w 3870985"/>
              <a:gd name="connsiteY131" fmla="*/ 276447 h 1063256"/>
              <a:gd name="connsiteX132" fmla="*/ 350875 w 3870985"/>
              <a:gd name="connsiteY132" fmla="*/ 271130 h 1063256"/>
              <a:gd name="connsiteX133" fmla="*/ 398722 w 3870985"/>
              <a:gd name="connsiteY133" fmla="*/ 255181 h 1063256"/>
              <a:gd name="connsiteX0" fmla="*/ 350922 w 3823185"/>
              <a:gd name="connsiteY0" fmla="*/ 255181 h 1063256"/>
              <a:gd name="connsiteX1" fmla="*/ 350922 w 3823185"/>
              <a:gd name="connsiteY1" fmla="*/ 255181 h 1063256"/>
              <a:gd name="connsiteX2" fmla="*/ 398768 w 3823185"/>
              <a:gd name="connsiteY2" fmla="*/ 233916 h 1063256"/>
              <a:gd name="connsiteX3" fmla="*/ 430666 w 3823185"/>
              <a:gd name="connsiteY3" fmla="*/ 228600 h 1063256"/>
              <a:gd name="connsiteX4" fmla="*/ 446615 w 3823185"/>
              <a:gd name="connsiteY4" fmla="*/ 223284 h 1063256"/>
              <a:gd name="connsiteX5" fmla="*/ 467880 w 3823185"/>
              <a:gd name="connsiteY5" fmla="*/ 217968 h 1063256"/>
              <a:gd name="connsiteX6" fmla="*/ 510410 w 3823185"/>
              <a:gd name="connsiteY6" fmla="*/ 202019 h 1063256"/>
              <a:gd name="connsiteX7" fmla="*/ 558257 w 3823185"/>
              <a:gd name="connsiteY7" fmla="*/ 180754 h 1063256"/>
              <a:gd name="connsiteX8" fmla="*/ 579522 w 3823185"/>
              <a:gd name="connsiteY8" fmla="*/ 175437 h 1063256"/>
              <a:gd name="connsiteX9" fmla="*/ 627368 w 3823185"/>
              <a:gd name="connsiteY9" fmla="*/ 154172 h 1063256"/>
              <a:gd name="connsiteX10" fmla="*/ 664582 w 3823185"/>
              <a:gd name="connsiteY10" fmla="*/ 143540 h 1063256"/>
              <a:gd name="connsiteX11" fmla="*/ 728378 w 3823185"/>
              <a:gd name="connsiteY11" fmla="*/ 122275 h 1063256"/>
              <a:gd name="connsiteX12" fmla="*/ 744327 w 3823185"/>
              <a:gd name="connsiteY12" fmla="*/ 116958 h 1063256"/>
              <a:gd name="connsiteX13" fmla="*/ 765592 w 3823185"/>
              <a:gd name="connsiteY13" fmla="*/ 106326 h 1063256"/>
              <a:gd name="connsiteX14" fmla="*/ 808122 w 3823185"/>
              <a:gd name="connsiteY14" fmla="*/ 95693 h 1063256"/>
              <a:gd name="connsiteX15" fmla="*/ 829387 w 3823185"/>
              <a:gd name="connsiteY15" fmla="*/ 90377 h 1063256"/>
              <a:gd name="connsiteX16" fmla="*/ 850652 w 3823185"/>
              <a:gd name="connsiteY16" fmla="*/ 79744 h 1063256"/>
              <a:gd name="connsiteX17" fmla="*/ 893182 w 3823185"/>
              <a:gd name="connsiteY17" fmla="*/ 69112 h 1063256"/>
              <a:gd name="connsiteX18" fmla="*/ 914447 w 3823185"/>
              <a:gd name="connsiteY18" fmla="*/ 58479 h 1063256"/>
              <a:gd name="connsiteX19" fmla="*/ 951661 w 3823185"/>
              <a:gd name="connsiteY19" fmla="*/ 47847 h 1063256"/>
              <a:gd name="connsiteX20" fmla="*/ 1004824 w 3823185"/>
              <a:gd name="connsiteY20" fmla="*/ 37214 h 1063256"/>
              <a:gd name="connsiteX21" fmla="*/ 1217475 w 3823185"/>
              <a:gd name="connsiteY21" fmla="*/ 21265 h 1063256"/>
              <a:gd name="connsiteX22" fmla="*/ 1318485 w 3823185"/>
              <a:gd name="connsiteY22" fmla="*/ 10633 h 1063256"/>
              <a:gd name="connsiteX23" fmla="*/ 1339750 w 3823185"/>
              <a:gd name="connsiteY23" fmla="*/ 5316 h 1063256"/>
              <a:gd name="connsiteX24" fmla="*/ 1376964 w 3823185"/>
              <a:gd name="connsiteY24" fmla="*/ 0 h 1063256"/>
              <a:gd name="connsiteX25" fmla="*/ 1403545 w 3823185"/>
              <a:gd name="connsiteY25" fmla="*/ 5316 h 1063256"/>
              <a:gd name="connsiteX26" fmla="*/ 1424810 w 3823185"/>
              <a:gd name="connsiteY26" fmla="*/ 106326 h 1063256"/>
              <a:gd name="connsiteX27" fmla="*/ 1977703 w 3823185"/>
              <a:gd name="connsiteY27" fmla="*/ 111642 h 1063256"/>
              <a:gd name="connsiteX28" fmla="*/ 2062764 w 3823185"/>
              <a:gd name="connsiteY28" fmla="*/ 116958 h 1063256"/>
              <a:gd name="connsiteX29" fmla="*/ 2185038 w 3823185"/>
              <a:gd name="connsiteY29" fmla="*/ 122275 h 1063256"/>
              <a:gd name="connsiteX30" fmla="*/ 2264782 w 3823185"/>
              <a:gd name="connsiteY30" fmla="*/ 127591 h 1063256"/>
              <a:gd name="connsiteX31" fmla="*/ 2360475 w 3823185"/>
              <a:gd name="connsiteY31" fmla="*/ 132907 h 1063256"/>
              <a:gd name="connsiteX32" fmla="*/ 2408322 w 3823185"/>
              <a:gd name="connsiteY32" fmla="*/ 143540 h 1063256"/>
              <a:gd name="connsiteX33" fmla="*/ 2440220 w 3823185"/>
              <a:gd name="connsiteY33" fmla="*/ 164805 h 1063256"/>
              <a:gd name="connsiteX34" fmla="*/ 2477434 w 3823185"/>
              <a:gd name="connsiteY34" fmla="*/ 175437 h 1063256"/>
              <a:gd name="connsiteX35" fmla="*/ 2525280 w 3823185"/>
              <a:gd name="connsiteY35" fmla="*/ 196702 h 1063256"/>
              <a:gd name="connsiteX36" fmla="*/ 2541229 w 3823185"/>
              <a:gd name="connsiteY36" fmla="*/ 202019 h 1063256"/>
              <a:gd name="connsiteX37" fmla="*/ 2573127 w 3823185"/>
              <a:gd name="connsiteY37" fmla="*/ 223284 h 1063256"/>
              <a:gd name="connsiteX38" fmla="*/ 2605024 w 3823185"/>
              <a:gd name="connsiteY38" fmla="*/ 233916 h 1063256"/>
              <a:gd name="connsiteX39" fmla="*/ 2636922 w 3823185"/>
              <a:gd name="connsiteY39" fmla="*/ 255181 h 1063256"/>
              <a:gd name="connsiteX40" fmla="*/ 2652871 w 3823185"/>
              <a:gd name="connsiteY40" fmla="*/ 265814 h 1063256"/>
              <a:gd name="connsiteX41" fmla="*/ 2668820 w 3823185"/>
              <a:gd name="connsiteY41" fmla="*/ 271130 h 1063256"/>
              <a:gd name="connsiteX42" fmla="*/ 2679452 w 3823185"/>
              <a:gd name="connsiteY42" fmla="*/ 287079 h 1063256"/>
              <a:gd name="connsiteX43" fmla="*/ 2695401 w 3823185"/>
              <a:gd name="connsiteY43" fmla="*/ 292395 h 1063256"/>
              <a:gd name="connsiteX44" fmla="*/ 2700717 w 3823185"/>
              <a:gd name="connsiteY44" fmla="*/ 308344 h 1063256"/>
              <a:gd name="connsiteX45" fmla="*/ 2711350 w 3823185"/>
              <a:gd name="connsiteY45" fmla="*/ 324293 h 1063256"/>
              <a:gd name="connsiteX46" fmla="*/ 2732615 w 3823185"/>
              <a:gd name="connsiteY46" fmla="*/ 388088 h 1063256"/>
              <a:gd name="connsiteX47" fmla="*/ 2737931 w 3823185"/>
              <a:gd name="connsiteY47" fmla="*/ 404037 h 1063256"/>
              <a:gd name="connsiteX48" fmla="*/ 2743247 w 3823185"/>
              <a:gd name="connsiteY48" fmla="*/ 419986 h 1063256"/>
              <a:gd name="connsiteX49" fmla="*/ 2769829 w 3823185"/>
              <a:gd name="connsiteY49" fmla="*/ 451884 h 1063256"/>
              <a:gd name="connsiteX50" fmla="*/ 2791094 w 3823185"/>
              <a:gd name="connsiteY50" fmla="*/ 478465 h 1063256"/>
              <a:gd name="connsiteX51" fmla="*/ 2817675 w 3823185"/>
              <a:gd name="connsiteY51" fmla="*/ 505047 h 1063256"/>
              <a:gd name="connsiteX52" fmla="*/ 2849573 w 3823185"/>
              <a:gd name="connsiteY52" fmla="*/ 515679 h 1063256"/>
              <a:gd name="connsiteX53" fmla="*/ 2924001 w 3823185"/>
              <a:gd name="connsiteY53" fmla="*/ 510363 h 1063256"/>
              <a:gd name="connsiteX54" fmla="*/ 2939950 w 3823185"/>
              <a:gd name="connsiteY54" fmla="*/ 505047 h 1063256"/>
              <a:gd name="connsiteX55" fmla="*/ 2971847 w 3823185"/>
              <a:gd name="connsiteY55" fmla="*/ 483781 h 1063256"/>
              <a:gd name="connsiteX56" fmla="*/ 3003745 w 3823185"/>
              <a:gd name="connsiteY56" fmla="*/ 457200 h 1063256"/>
              <a:gd name="connsiteX57" fmla="*/ 3019694 w 3823185"/>
              <a:gd name="connsiteY57" fmla="*/ 451884 h 1063256"/>
              <a:gd name="connsiteX58" fmla="*/ 3030327 w 3823185"/>
              <a:gd name="connsiteY58" fmla="*/ 435935 h 1063256"/>
              <a:gd name="connsiteX59" fmla="*/ 3046275 w 3823185"/>
              <a:gd name="connsiteY59" fmla="*/ 430619 h 1063256"/>
              <a:gd name="connsiteX60" fmla="*/ 3062224 w 3823185"/>
              <a:gd name="connsiteY60" fmla="*/ 419986 h 1063256"/>
              <a:gd name="connsiteX61" fmla="*/ 3094122 w 3823185"/>
              <a:gd name="connsiteY61" fmla="*/ 409354 h 1063256"/>
              <a:gd name="connsiteX62" fmla="*/ 3110071 w 3823185"/>
              <a:gd name="connsiteY62" fmla="*/ 404037 h 1063256"/>
              <a:gd name="connsiteX63" fmla="*/ 3126020 w 3823185"/>
              <a:gd name="connsiteY63" fmla="*/ 398721 h 1063256"/>
              <a:gd name="connsiteX64" fmla="*/ 3141968 w 3823185"/>
              <a:gd name="connsiteY64" fmla="*/ 388088 h 1063256"/>
              <a:gd name="connsiteX65" fmla="*/ 3157917 w 3823185"/>
              <a:gd name="connsiteY65" fmla="*/ 382772 h 1063256"/>
              <a:gd name="connsiteX66" fmla="*/ 3296140 w 3823185"/>
              <a:gd name="connsiteY66" fmla="*/ 388088 h 1063256"/>
              <a:gd name="connsiteX67" fmla="*/ 3317406 w 3823185"/>
              <a:gd name="connsiteY67" fmla="*/ 393405 h 1063256"/>
              <a:gd name="connsiteX68" fmla="*/ 3365252 w 3823185"/>
              <a:gd name="connsiteY68" fmla="*/ 398721 h 1063256"/>
              <a:gd name="connsiteX69" fmla="*/ 3397150 w 3823185"/>
              <a:gd name="connsiteY69" fmla="*/ 419986 h 1063256"/>
              <a:gd name="connsiteX70" fmla="*/ 3434364 w 3823185"/>
              <a:gd name="connsiteY70" fmla="*/ 467833 h 1063256"/>
              <a:gd name="connsiteX71" fmla="*/ 3444996 w 3823185"/>
              <a:gd name="connsiteY71" fmla="*/ 483781 h 1063256"/>
              <a:gd name="connsiteX72" fmla="*/ 3460945 w 3823185"/>
              <a:gd name="connsiteY72" fmla="*/ 499730 h 1063256"/>
              <a:gd name="connsiteX73" fmla="*/ 3471578 w 3823185"/>
              <a:gd name="connsiteY73" fmla="*/ 515679 h 1063256"/>
              <a:gd name="connsiteX74" fmla="*/ 3508792 w 3823185"/>
              <a:gd name="connsiteY74" fmla="*/ 563526 h 1063256"/>
              <a:gd name="connsiteX75" fmla="*/ 3519424 w 3823185"/>
              <a:gd name="connsiteY75" fmla="*/ 579475 h 1063256"/>
              <a:gd name="connsiteX76" fmla="*/ 3561954 w 3823185"/>
              <a:gd name="connsiteY76" fmla="*/ 632637 h 1063256"/>
              <a:gd name="connsiteX77" fmla="*/ 3583220 w 3823185"/>
              <a:gd name="connsiteY77" fmla="*/ 664535 h 1063256"/>
              <a:gd name="connsiteX78" fmla="*/ 3599168 w 3823185"/>
              <a:gd name="connsiteY78" fmla="*/ 680484 h 1063256"/>
              <a:gd name="connsiteX79" fmla="*/ 3620434 w 3823185"/>
              <a:gd name="connsiteY79" fmla="*/ 707065 h 1063256"/>
              <a:gd name="connsiteX80" fmla="*/ 3662964 w 3823185"/>
              <a:gd name="connsiteY80" fmla="*/ 776177 h 1063256"/>
              <a:gd name="connsiteX81" fmla="*/ 3700178 w 3823185"/>
              <a:gd name="connsiteY81" fmla="*/ 824023 h 1063256"/>
              <a:gd name="connsiteX82" fmla="*/ 3721443 w 3823185"/>
              <a:gd name="connsiteY82" fmla="*/ 850605 h 1063256"/>
              <a:gd name="connsiteX83" fmla="*/ 3742708 w 3823185"/>
              <a:gd name="connsiteY83" fmla="*/ 887819 h 1063256"/>
              <a:gd name="connsiteX84" fmla="*/ 3763973 w 3823185"/>
              <a:gd name="connsiteY84" fmla="*/ 914400 h 1063256"/>
              <a:gd name="connsiteX85" fmla="*/ 3790554 w 3823185"/>
              <a:gd name="connsiteY85" fmla="*/ 951614 h 1063256"/>
              <a:gd name="connsiteX86" fmla="*/ 3817136 w 3823185"/>
              <a:gd name="connsiteY86" fmla="*/ 988828 h 1063256"/>
              <a:gd name="connsiteX87" fmla="*/ 3822452 w 3823185"/>
              <a:gd name="connsiteY87" fmla="*/ 1004777 h 1063256"/>
              <a:gd name="connsiteX88" fmla="*/ 3801187 w 3823185"/>
              <a:gd name="connsiteY88" fmla="*/ 1015409 h 1063256"/>
              <a:gd name="connsiteX89" fmla="*/ 3748024 w 3823185"/>
              <a:gd name="connsiteY89" fmla="*/ 1026042 h 1063256"/>
              <a:gd name="connsiteX90" fmla="*/ 3641699 w 3823185"/>
              <a:gd name="connsiteY90" fmla="*/ 1031358 h 1063256"/>
              <a:gd name="connsiteX91" fmla="*/ 3131336 w 3823185"/>
              <a:gd name="connsiteY91" fmla="*/ 1041991 h 1063256"/>
              <a:gd name="connsiteX92" fmla="*/ 2812359 w 3823185"/>
              <a:gd name="connsiteY92" fmla="*/ 1057940 h 1063256"/>
              <a:gd name="connsiteX93" fmla="*/ 2626289 w 3823185"/>
              <a:gd name="connsiteY93" fmla="*/ 1063256 h 1063256"/>
              <a:gd name="connsiteX94" fmla="*/ 1951122 w 3823185"/>
              <a:gd name="connsiteY94" fmla="*/ 1057940 h 1063256"/>
              <a:gd name="connsiteX95" fmla="*/ 1765052 w 3823185"/>
              <a:gd name="connsiteY95" fmla="*/ 1047307 h 1063256"/>
              <a:gd name="connsiteX96" fmla="*/ 1616196 w 3823185"/>
              <a:gd name="connsiteY96" fmla="*/ 1041991 h 1063256"/>
              <a:gd name="connsiteX97" fmla="*/ 1509871 w 3823185"/>
              <a:gd name="connsiteY97" fmla="*/ 1031358 h 1063256"/>
              <a:gd name="connsiteX98" fmla="*/ 1446075 w 3823185"/>
              <a:gd name="connsiteY98" fmla="*/ 1026042 h 1063256"/>
              <a:gd name="connsiteX99" fmla="*/ 1403545 w 3823185"/>
              <a:gd name="connsiteY99" fmla="*/ 1020726 h 1063256"/>
              <a:gd name="connsiteX100" fmla="*/ 1297220 w 3823185"/>
              <a:gd name="connsiteY100" fmla="*/ 1004777 h 1063256"/>
              <a:gd name="connsiteX101" fmla="*/ 1244057 w 3823185"/>
              <a:gd name="connsiteY101" fmla="*/ 988828 h 1063256"/>
              <a:gd name="connsiteX102" fmla="*/ 1190894 w 3823185"/>
              <a:gd name="connsiteY102" fmla="*/ 978195 h 1063256"/>
              <a:gd name="connsiteX103" fmla="*/ 1015457 w 3823185"/>
              <a:gd name="connsiteY103" fmla="*/ 940981 h 1063256"/>
              <a:gd name="connsiteX104" fmla="*/ 988875 w 3823185"/>
              <a:gd name="connsiteY104" fmla="*/ 925033 h 1063256"/>
              <a:gd name="connsiteX105" fmla="*/ 962294 w 3823185"/>
              <a:gd name="connsiteY105" fmla="*/ 919716 h 1063256"/>
              <a:gd name="connsiteX106" fmla="*/ 893182 w 3823185"/>
              <a:gd name="connsiteY106" fmla="*/ 898451 h 1063256"/>
              <a:gd name="connsiteX107" fmla="*/ 850652 w 3823185"/>
              <a:gd name="connsiteY107" fmla="*/ 877186 h 1063256"/>
              <a:gd name="connsiteX108" fmla="*/ 802806 w 3823185"/>
              <a:gd name="connsiteY108" fmla="*/ 861237 h 1063256"/>
              <a:gd name="connsiteX109" fmla="*/ 754959 w 3823185"/>
              <a:gd name="connsiteY109" fmla="*/ 834656 h 1063256"/>
              <a:gd name="connsiteX110" fmla="*/ 707113 w 3823185"/>
              <a:gd name="connsiteY110" fmla="*/ 813391 h 1063256"/>
              <a:gd name="connsiteX111" fmla="*/ 653950 w 3823185"/>
              <a:gd name="connsiteY111" fmla="*/ 786809 h 1063256"/>
              <a:gd name="connsiteX112" fmla="*/ 606103 w 3823185"/>
              <a:gd name="connsiteY112" fmla="*/ 754912 h 1063256"/>
              <a:gd name="connsiteX113" fmla="*/ 568889 w 3823185"/>
              <a:gd name="connsiteY113" fmla="*/ 733647 h 1063256"/>
              <a:gd name="connsiteX114" fmla="*/ 505094 w 3823185"/>
              <a:gd name="connsiteY114" fmla="*/ 691116 h 1063256"/>
              <a:gd name="connsiteX115" fmla="*/ 446615 w 3823185"/>
              <a:gd name="connsiteY115" fmla="*/ 653902 h 1063256"/>
              <a:gd name="connsiteX116" fmla="*/ 414717 w 3823185"/>
              <a:gd name="connsiteY116" fmla="*/ 632637 h 1063256"/>
              <a:gd name="connsiteX117" fmla="*/ 366871 w 3823185"/>
              <a:gd name="connsiteY117" fmla="*/ 611372 h 1063256"/>
              <a:gd name="connsiteX118" fmla="*/ 329657 w 3823185"/>
              <a:gd name="connsiteY118" fmla="*/ 579475 h 1063256"/>
              <a:gd name="connsiteX119" fmla="*/ 281810 w 3823185"/>
              <a:gd name="connsiteY119" fmla="*/ 552893 h 1063256"/>
              <a:gd name="connsiteX120" fmla="*/ 265861 w 3823185"/>
              <a:gd name="connsiteY120" fmla="*/ 542261 h 1063256"/>
              <a:gd name="connsiteX121" fmla="*/ 212699 w 3823185"/>
              <a:gd name="connsiteY121" fmla="*/ 515679 h 1063256"/>
              <a:gd name="connsiteX122" fmla="*/ 164852 w 3823185"/>
              <a:gd name="connsiteY122" fmla="*/ 483781 h 1063256"/>
              <a:gd name="connsiteX123" fmla="*/ 37261 w 3823185"/>
              <a:gd name="connsiteY123" fmla="*/ 414670 h 1063256"/>
              <a:gd name="connsiteX124" fmla="*/ 59383 w 3823185"/>
              <a:gd name="connsiteY124" fmla="*/ 410366 h 1063256"/>
              <a:gd name="connsiteX125" fmla="*/ 35567 w 3823185"/>
              <a:gd name="connsiteY125" fmla="*/ 401116 h 1063256"/>
              <a:gd name="connsiteX126" fmla="*/ 47 w 3823185"/>
              <a:gd name="connsiteY126" fmla="*/ 393404 h 1063256"/>
              <a:gd name="connsiteX127" fmla="*/ 26629 w 3823185"/>
              <a:gd name="connsiteY127" fmla="*/ 409354 h 1063256"/>
              <a:gd name="connsiteX128" fmla="*/ 122322 w 3823185"/>
              <a:gd name="connsiteY128" fmla="*/ 297712 h 1063256"/>
              <a:gd name="connsiteX129" fmla="*/ 191434 w 3823185"/>
              <a:gd name="connsiteY129" fmla="*/ 287079 h 1063256"/>
              <a:gd name="connsiteX130" fmla="*/ 223331 w 3823185"/>
              <a:gd name="connsiteY130" fmla="*/ 281763 h 1063256"/>
              <a:gd name="connsiteX131" fmla="*/ 249913 w 3823185"/>
              <a:gd name="connsiteY131" fmla="*/ 276447 h 1063256"/>
              <a:gd name="connsiteX132" fmla="*/ 303075 w 3823185"/>
              <a:gd name="connsiteY132" fmla="*/ 271130 h 1063256"/>
              <a:gd name="connsiteX133" fmla="*/ 350922 w 3823185"/>
              <a:gd name="connsiteY133" fmla="*/ 255181 h 1063256"/>
              <a:gd name="connsiteX0" fmla="*/ 324293 w 3796556"/>
              <a:gd name="connsiteY0" fmla="*/ 255181 h 1063256"/>
              <a:gd name="connsiteX1" fmla="*/ 324293 w 3796556"/>
              <a:gd name="connsiteY1" fmla="*/ 255181 h 1063256"/>
              <a:gd name="connsiteX2" fmla="*/ 372139 w 3796556"/>
              <a:gd name="connsiteY2" fmla="*/ 233916 h 1063256"/>
              <a:gd name="connsiteX3" fmla="*/ 404037 w 3796556"/>
              <a:gd name="connsiteY3" fmla="*/ 228600 h 1063256"/>
              <a:gd name="connsiteX4" fmla="*/ 419986 w 3796556"/>
              <a:gd name="connsiteY4" fmla="*/ 223284 h 1063256"/>
              <a:gd name="connsiteX5" fmla="*/ 441251 w 3796556"/>
              <a:gd name="connsiteY5" fmla="*/ 217968 h 1063256"/>
              <a:gd name="connsiteX6" fmla="*/ 483781 w 3796556"/>
              <a:gd name="connsiteY6" fmla="*/ 202019 h 1063256"/>
              <a:gd name="connsiteX7" fmla="*/ 531628 w 3796556"/>
              <a:gd name="connsiteY7" fmla="*/ 180754 h 1063256"/>
              <a:gd name="connsiteX8" fmla="*/ 552893 w 3796556"/>
              <a:gd name="connsiteY8" fmla="*/ 175437 h 1063256"/>
              <a:gd name="connsiteX9" fmla="*/ 600739 w 3796556"/>
              <a:gd name="connsiteY9" fmla="*/ 154172 h 1063256"/>
              <a:gd name="connsiteX10" fmla="*/ 637953 w 3796556"/>
              <a:gd name="connsiteY10" fmla="*/ 143540 h 1063256"/>
              <a:gd name="connsiteX11" fmla="*/ 701749 w 3796556"/>
              <a:gd name="connsiteY11" fmla="*/ 122275 h 1063256"/>
              <a:gd name="connsiteX12" fmla="*/ 717698 w 3796556"/>
              <a:gd name="connsiteY12" fmla="*/ 116958 h 1063256"/>
              <a:gd name="connsiteX13" fmla="*/ 738963 w 3796556"/>
              <a:gd name="connsiteY13" fmla="*/ 106326 h 1063256"/>
              <a:gd name="connsiteX14" fmla="*/ 781493 w 3796556"/>
              <a:gd name="connsiteY14" fmla="*/ 95693 h 1063256"/>
              <a:gd name="connsiteX15" fmla="*/ 802758 w 3796556"/>
              <a:gd name="connsiteY15" fmla="*/ 90377 h 1063256"/>
              <a:gd name="connsiteX16" fmla="*/ 824023 w 3796556"/>
              <a:gd name="connsiteY16" fmla="*/ 79744 h 1063256"/>
              <a:gd name="connsiteX17" fmla="*/ 866553 w 3796556"/>
              <a:gd name="connsiteY17" fmla="*/ 69112 h 1063256"/>
              <a:gd name="connsiteX18" fmla="*/ 887818 w 3796556"/>
              <a:gd name="connsiteY18" fmla="*/ 58479 h 1063256"/>
              <a:gd name="connsiteX19" fmla="*/ 925032 w 3796556"/>
              <a:gd name="connsiteY19" fmla="*/ 47847 h 1063256"/>
              <a:gd name="connsiteX20" fmla="*/ 978195 w 3796556"/>
              <a:gd name="connsiteY20" fmla="*/ 37214 h 1063256"/>
              <a:gd name="connsiteX21" fmla="*/ 1190846 w 3796556"/>
              <a:gd name="connsiteY21" fmla="*/ 21265 h 1063256"/>
              <a:gd name="connsiteX22" fmla="*/ 1291856 w 3796556"/>
              <a:gd name="connsiteY22" fmla="*/ 10633 h 1063256"/>
              <a:gd name="connsiteX23" fmla="*/ 1313121 w 3796556"/>
              <a:gd name="connsiteY23" fmla="*/ 5316 h 1063256"/>
              <a:gd name="connsiteX24" fmla="*/ 1350335 w 3796556"/>
              <a:gd name="connsiteY24" fmla="*/ 0 h 1063256"/>
              <a:gd name="connsiteX25" fmla="*/ 1376916 w 3796556"/>
              <a:gd name="connsiteY25" fmla="*/ 5316 h 1063256"/>
              <a:gd name="connsiteX26" fmla="*/ 1398181 w 3796556"/>
              <a:gd name="connsiteY26" fmla="*/ 106326 h 1063256"/>
              <a:gd name="connsiteX27" fmla="*/ 1951074 w 3796556"/>
              <a:gd name="connsiteY27" fmla="*/ 111642 h 1063256"/>
              <a:gd name="connsiteX28" fmla="*/ 2036135 w 3796556"/>
              <a:gd name="connsiteY28" fmla="*/ 116958 h 1063256"/>
              <a:gd name="connsiteX29" fmla="*/ 2158409 w 3796556"/>
              <a:gd name="connsiteY29" fmla="*/ 122275 h 1063256"/>
              <a:gd name="connsiteX30" fmla="*/ 2238153 w 3796556"/>
              <a:gd name="connsiteY30" fmla="*/ 127591 h 1063256"/>
              <a:gd name="connsiteX31" fmla="*/ 2333846 w 3796556"/>
              <a:gd name="connsiteY31" fmla="*/ 132907 h 1063256"/>
              <a:gd name="connsiteX32" fmla="*/ 2381693 w 3796556"/>
              <a:gd name="connsiteY32" fmla="*/ 143540 h 1063256"/>
              <a:gd name="connsiteX33" fmla="*/ 2413591 w 3796556"/>
              <a:gd name="connsiteY33" fmla="*/ 164805 h 1063256"/>
              <a:gd name="connsiteX34" fmla="*/ 2450805 w 3796556"/>
              <a:gd name="connsiteY34" fmla="*/ 175437 h 1063256"/>
              <a:gd name="connsiteX35" fmla="*/ 2498651 w 3796556"/>
              <a:gd name="connsiteY35" fmla="*/ 196702 h 1063256"/>
              <a:gd name="connsiteX36" fmla="*/ 2514600 w 3796556"/>
              <a:gd name="connsiteY36" fmla="*/ 202019 h 1063256"/>
              <a:gd name="connsiteX37" fmla="*/ 2546498 w 3796556"/>
              <a:gd name="connsiteY37" fmla="*/ 223284 h 1063256"/>
              <a:gd name="connsiteX38" fmla="*/ 2578395 w 3796556"/>
              <a:gd name="connsiteY38" fmla="*/ 233916 h 1063256"/>
              <a:gd name="connsiteX39" fmla="*/ 2610293 w 3796556"/>
              <a:gd name="connsiteY39" fmla="*/ 255181 h 1063256"/>
              <a:gd name="connsiteX40" fmla="*/ 2626242 w 3796556"/>
              <a:gd name="connsiteY40" fmla="*/ 265814 h 1063256"/>
              <a:gd name="connsiteX41" fmla="*/ 2642191 w 3796556"/>
              <a:gd name="connsiteY41" fmla="*/ 271130 h 1063256"/>
              <a:gd name="connsiteX42" fmla="*/ 2652823 w 3796556"/>
              <a:gd name="connsiteY42" fmla="*/ 287079 h 1063256"/>
              <a:gd name="connsiteX43" fmla="*/ 2668772 w 3796556"/>
              <a:gd name="connsiteY43" fmla="*/ 292395 h 1063256"/>
              <a:gd name="connsiteX44" fmla="*/ 2674088 w 3796556"/>
              <a:gd name="connsiteY44" fmla="*/ 308344 h 1063256"/>
              <a:gd name="connsiteX45" fmla="*/ 2684721 w 3796556"/>
              <a:gd name="connsiteY45" fmla="*/ 324293 h 1063256"/>
              <a:gd name="connsiteX46" fmla="*/ 2705986 w 3796556"/>
              <a:gd name="connsiteY46" fmla="*/ 388088 h 1063256"/>
              <a:gd name="connsiteX47" fmla="*/ 2711302 w 3796556"/>
              <a:gd name="connsiteY47" fmla="*/ 404037 h 1063256"/>
              <a:gd name="connsiteX48" fmla="*/ 2716618 w 3796556"/>
              <a:gd name="connsiteY48" fmla="*/ 419986 h 1063256"/>
              <a:gd name="connsiteX49" fmla="*/ 2743200 w 3796556"/>
              <a:gd name="connsiteY49" fmla="*/ 451884 h 1063256"/>
              <a:gd name="connsiteX50" fmla="*/ 2764465 w 3796556"/>
              <a:gd name="connsiteY50" fmla="*/ 478465 h 1063256"/>
              <a:gd name="connsiteX51" fmla="*/ 2791046 w 3796556"/>
              <a:gd name="connsiteY51" fmla="*/ 505047 h 1063256"/>
              <a:gd name="connsiteX52" fmla="*/ 2822944 w 3796556"/>
              <a:gd name="connsiteY52" fmla="*/ 515679 h 1063256"/>
              <a:gd name="connsiteX53" fmla="*/ 2897372 w 3796556"/>
              <a:gd name="connsiteY53" fmla="*/ 510363 h 1063256"/>
              <a:gd name="connsiteX54" fmla="*/ 2913321 w 3796556"/>
              <a:gd name="connsiteY54" fmla="*/ 505047 h 1063256"/>
              <a:gd name="connsiteX55" fmla="*/ 2945218 w 3796556"/>
              <a:gd name="connsiteY55" fmla="*/ 483781 h 1063256"/>
              <a:gd name="connsiteX56" fmla="*/ 2977116 w 3796556"/>
              <a:gd name="connsiteY56" fmla="*/ 457200 h 1063256"/>
              <a:gd name="connsiteX57" fmla="*/ 2993065 w 3796556"/>
              <a:gd name="connsiteY57" fmla="*/ 451884 h 1063256"/>
              <a:gd name="connsiteX58" fmla="*/ 3003698 w 3796556"/>
              <a:gd name="connsiteY58" fmla="*/ 435935 h 1063256"/>
              <a:gd name="connsiteX59" fmla="*/ 3019646 w 3796556"/>
              <a:gd name="connsiteY59" fmla="*/ 430619 h 1063256"/>
              <a:gd name="connsiteX60" fmla="*/ 3035595 w 3796556"/>
              <a:gd name="connsiteY60" fmla="*/ 419986 h 1063256"/>
              <a:gd name="connsiteX61" fmla="*/ 3067493 w 3796556"/>
              <a:gd name="connsiteY61" fmla="*/ 409354 h 1063256"/>
              <a:gd name="connsiteX62" fmla="*/ 3083442 w 3796556"/>
              <a:gd name="connsiteY62" fmla="*/ 404037 h 1063256"/>
              <a:gd name="connsiteX63" fmla="*/ 3099391 w 3796556"/>
              <a:gd name="connsiteY63" fmla="*/ 398721 h 1063256"/>
              <a:gd name="connsiteX64" fmla="*/ 3115339 w 3796556"/>
              <a:gd name="connsiteY64" fmla="*/ 388088 h 1063256"/>
              <a:gd name="connsiteX65" fmla="*/ 3131288 w 3796556"/>
              <a:gd name="connsiteY65" fmla="*/ 382772 h 1063256"/>
              <a:gd name="connsiteX66" fmla="*/ 3269511 w 3796556"/>
              <a:gd name="connsiteY66" fmla="*/ 388088 h 1063256"/>
              <a:gd name="connsiteX67" fmla="*/ 3290777 w 3796556"/>
              <a:gd name="connsiteY67" fmla="*/ 393405 h 1063256"/>
              <a:gd name="connsiteX68" fmla="*/ 3338623 w 3796556"/>
              <a:gd name="connsiteY68" fmla="*/ 398721 h 1063256"/>
              <a:gd name="connsiteX69" fmla="*/ 3370521 w 3796556"/>
              <a:gd name="connsiteY69" fmla="*/ 419986 h 1063256"/>
              <a:gd name="connsiteX70" fmla="*/ 3407735 w 3796556"/>
              <a:gd name="connsiteY70" fmla="*/ 467833 h 1063256"/>
              <a:gd name="connsiteX71" fmla="*/ 3418367 w 3796556"/>
              <a:gd name="connsiteY71" fmla="*/ 483781 h 1063256"/>
              <a:gd name="connsiteX72" fmla="*/ 3434316 w 3796556"/>
              <a:gd name="connsiteY72" fmla="*/ 499730 h 1063256"/>
              <a:gd name="connsiteX73" fmla="*/ 3444949 w 3796556"/>
              <a:gd name="connsiteY73" fmla="*/ 515679 h 1063256"/>
              <a:gd name="connsiteX74" fmla="*/ 3482163 w 3796556"/>
              <a:gd name="connsiteY74" fmla="*/ 563526 h 1063256"/>
              <a:gd name="connsiteX75" fmla="*/ 3492795 w 3796556"/>
              <a:gd name="connsiteY75" fmla="*/ 579475 h 1063256"/>
              <a:gd name="connsiteX76" fmla="*/ 3535325 w 3796556"/>
              <a:gd name="connsiteY76" fmla="*/ 632637 h 1063256"/>
              <a:gd name="connsiteX77" fmla="*/ 3556591 w 3796556"/>
              <a:gd name="connsiteY77" fmla="*/ 664535 h 1063256"/>
              <a:gd name="connsiteX78" fmla="*/ 3572539 w 3796556"/>
              <a:gd name="connsiteY78" fmla="*/ 680484 h 1063256"/>
              <a:gd name="connsiteX79" fmla="*/ 3593805 w 3796556"/>
              <a:gd name="connsiteY79" fmla="*/ 707065 h 1063256"/>
              <a:gd name="connsiteX80" fmla="*/ 3636335 w 3796556"/>
              <a:gd name="connsiteY80" fmla="*/ 776177 h 1063256"/>
              <a:gd name="connsiteX81" fmla="*/ 3673549 w 3796556"/>
              <a:gd name="connsiteY81" fmla="*/ 824023 h 1063256"/>
              <a:gd name="connsiteX82" fmla="*/ 3694814 w 3796556"/>
              <a:gd name="connsiteY82" fmla="*/ 850605 h 1063256"/>
              <a:gd name="connsiteX83" fmla="*/ 3716079 w 3796556"/>
              <a:gd name="connsiteY83" fmla="*/ 887819 h 1063256"/>
              <a:gd name="connsiteX84" fmla="*/ 3737344 w 3796556"/>
              <a:gd name="connsiteY84" fmla="*/ 914400 h 1063256"/>
              <a:gd name="connsiteX85" fmla="*/ 3763925 w 3796556"/>
              <a:gd name="connsiteY85" fmla="*/ 951614 h 1063256"/>
              <a:gd name="connsiteX86" fmla="*/ 3790507 w 3796556"/>
              <a:gd name="connsiteY86" fmla="*/ 988828 h 1063256"/>
              <a:gd name="connsiteX87" fmla="*/ 3795823 w 3796556"/>
              <a:gd name="connsiteY87" fmla="*/ 1004777 h 1063256"/>
              <a:gd name="connsiteX88" fmla="*/ 3774558 w 3796556"/>
              <a:gd name="connsiteY88" fmla="*/ 1015409 h 1063256"/>
              <a:gd name="connsiteX89" fmla="*/ 3721395 w 3796556"/>
              <a:gd name="connsiteY89" fmla="*/ 1026042 h 1063256"/>
              <a:gd name="connsiteX90" fmla="*/ 3615070 w 3796556"/>
              <a:gd name="connsiteY90" fmla="*/ 1031358 h 1063256"/>
              <a:gd name="connsiteX91" fmla="*/ 3104707 w 3796556"/>
              <a:gd name="connsiteY91" fmla="*/ 1041991 h 1063256"/>
              <a:gd name="connsiteX92" fmla="*/ 2785730 w 3796556"/>
              <a:gd name="connsiteY92" fmla="*/ 1057940 h 1063256"/>
              <a:gd name="connsiteX93" fmla="*/ 2599660 w 3796556"/>
              <a:gd name="connsiteY93" fmla="*/ 1063256 h 1063256"/>
              <a:gd name="connsiteX94" fmla="*/ 1924493 w 3796556"/>
              <a:gd name="connsiteY94" fmla="*/ 1057940 h 1063256"/>
              <a:gd name="connsiteX95" fmla="*/ 1738423 w 3796556"/>
              <a:gd name="connsiteY95" fmla="*/ 1047307 h 1063256"/>
              <a:gd name="connsiteX96" fmla="*/ 1589567 w 3796556"/>
              <a:gd name="connsiteY96" fmla="*/ 1041991 h 1063256"/>
              <a:gd name="connsiteX97" fmla="*/ 1483242 w 3796556"/>
              <a:gd name="connsiteY97" fmla="*/ 1031358 h 1063256"/>
              <a:gd name="connsiteX98" fmla="*/ 1419446 w 3796556"/>
              <a:gd name="connsiteY98" fmla="*/ 1026042 h 1063256"/>
              <a:gd name="connsiteX99" fmla="*/ 1376916 w 3796556"/>
              <a:gd name="connsiteY99" fmla="*/ 1020726 h 1063256"/>
              <a:gd name="connsiteX100" fmla="*/ 1270591 w 3796556"/>
              <a:gd name="connsiteY100" fmla="*/ 1004777 h 1063256"/>
              <a:gd name="connsiteX101" fmla="*/ 1217428 w 3796556"/>
              <a:gd name="connsiteY101" fmla="*/ 988828 h 1063256"/>
              <a:gd name="connsiteX102" fmla="*/ 1164265 w 3796556"/>
              <a:gd name="connsiteY102" fmla="*/ 978195 h 1063256"/>
              <a:gd name="connsiteX103" fmla="*/ 988828 w 3796556"/>
              <a:gd name="connsiteY103" fmla="*/ 940981 h 1063256"/>
              <a:gd name="connsiteX104" fmla="*/ 962246 w 3796556"/>
              <a:gd name="connsiteY104" fmla="*/ 925033 h 1063256"/>
              <a:gd name="connsiteX105" fmla="*/ 935665 w 3796556"/>
              <a:gd name="connsiteY105" fmla="*/ 919716 h 1063256"/>
              <a:gd name="connsiteX106" fmla="*/ 866553 w 3796556"/>
              <a:gd name="connsiteY106" fmla="*/ 898451 h 1063256"/>
              <a:gd name="connsiteX107" fmla="*/ 824023 w 3796556"/>
              <a:gd name="connsiteY107" fmla="*/ 877186 h 1063256"/>
              <a:gd name="connsiteX108" fmla="*/ 776177 w 3796556"/>
              <a:gd name="connsiteY108" fmla="*/ 861237 h 1063256"/>
              <a:gd name="connsiteX109" fmla="*/ 728330 w 3796556"/>
              <a:gd name="connsiteY109" fmla="*/ 834656 h 1063256"/>
              <a:gd name="connsiteX110" fmla="*/ 680484 w 3796556"/>
              <a:gd name="connsiteY110" fmla="*/ 813391 h 1063256"/>
              <a:gd name="connsiteX111" fmla="*/ 627321 w 3796556"/>
              <a:gd name="connsiteY111" fmla="*/ 786809 h 1063256"/>
              <a:gd name="connsiteX112" fmla="*/ 579474 w 3796556"/>
              <a:gd name="connsiteY112" fmla="*/ 754912 h 1063256"/>
              <a:gd name="connsiteX113" fmla="*/ 542260 w 3796556"/>
              <a:gd name="connsiteY113" fmla="*/ 733647 h 1063256"/>
              <a:gd name="connsiteX114" fmla="*/ 478465 w 3796556"/>
              <a:gd name="connsiteY114" fmla="*/ 691116 h 1063256"/>
              <a:gd name="connsiteX115" fmla="*/ 419986 w 3796556"/>
              <a:gd name="connsiteY115" fmla="*/ 653902 h 1063256"/>
              <a:gd name="connsiteX116" fmla="*/ 388088 w 3796556"/>
              <a:gd name="connsiteY116" fmla="*/ 632637 h 1063256"/>
              <a:gd name="connsiteX117" fmla="*/ 340242 w 3796556"/>
              <a:gd name="connsiteY117" fmla="*/ 611372 h 1063256"/>
              <a:gd name="connsiteX118" fmla="*/ 303028 w 3796556"/>
              <a:gd name="connsiteY118" fmla="*/ 579475 h 1063256"/>
              <a:gd name="connsiteX119" fmla="*/ 255181 w 3796556"/>
              <a:gd name="connsiteY119" fmla="*/ 552893 h 1063256"/>
              <a:gd name="connsiteX120" fmla="*/ 239232 w 3796556"/>
              <a:gd name="connsiteY120" fmla="*/ 542261 h 1063256"/>
              <a:gd name="connsiteX121" fmla="*/ 186070 w 3796556"/>
              <a:gd name="connsiteY121" fmla="*/ 515679 h 1063256"/>
              <a:gd name="connsiteX122" fmla="*/ 138223 w 3796556"/>
              <a:gd name="connsiteY122" fmla="*/ 483781 h 1063256"/>
              <a:gd name="connsiteX123" fmla="*/ 10632 w 3796556"/>
              <a:gd name="connsiteY123" fmla="*/ 414670 h 1063256"/>
              <a:gd name="connsiteX124" fmla="*/ 32754 w 3796556"/>
              <a:gd name="connsiteY124" fmla="*/ 410366 h 1063256"/>
              <a:gd name="connsiteX125" fmla="*/ 8938 w 3796556"/>
              <a:gd name="connsiteY125" fmla="*/ 401116 h 1063256"/>
              <a:gd name="connsiteX126" fmla="*/ 23660 w 3796556"/>
              <a:gd name="connsiteY126" fmla="*/ 403453 h 1063256"/>
              <a:gd name="connsiteX127" fmla="*/ 0 w 3796556"/>
              <a:gd name="connsiteY127" fmla="*/ 409354 h 1063256"/>
              <a:gd name="connsiteX128" fmla="*/ 95693 w 3796556"/>
              <a:gd name="connsiteY128" fmla="*/ 297712 h 1063256"/>
              <a:gd name="connsiteX129" fmla="*/ 164805 w 3796556"/>
              <a:gd name="connsiteY129" fmla="*/ 287079 h 1063256"/>
              <a:gd name="connsiteX130" fmla="*/ 196702 w 3796556"/>
              <a:gd name="connsiteY130" fmla="*/ 281763 h 1063256"/>
              <a:gd name="connsiteX131" fmla="*/ 223284 w 3796556"/>
              <a:gd name="connsiteY131" fmla="*/ 276447 h 1063256"/>
              <a:gd name="connsiteX132" fmla="*/ 276446 w 3796556"/>
              <a:gd name="connsiteY132" fmla="*/ 271130 h 1063256"/>
              <a:gd name="connsiteX133" fmla="*/ 324293 w 3796556"/>
              <a:gd name="connsiteY133" fmla="*/ 255181 h 106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796556" h="1063256">
                <a:moveTo>
                  <a:pt x="324293" y="255181"/>
                </a:moveTo>
                <a:lnTo>
                  <a:pt x="324293" y="255181"/>
                </a:lnTo>
                <a:cubicBezTo>
                  <a:pt x="340242" y="248093"/>
                  <a:pt x="355582" y="239435"/>
                  <a:pt x="372139" y="233916"/>
                </a:cubicBezTo>
                <a:cubicBezTo>
                  <a:pt x="382365" y="230507"/>
                  <a:pt x="393514" y="230938"/>
                  <a:pt x="404037" y="228600"/>
                </a:cubicBezTo>
                <a:cubicBezTo>
                  <a:pt x="409507" y="227384"/>
                  <a:pt x="414598" y="224823"/>
                  <a:pt x="419986" y="223284"/>
                </a:cubicBezTo>
                <a:cubicBezTo>
                  <a:pt x="427011" y="221277"/>
                  <a:pt x="434163" y="219740"/>
                  <a:pt x="441251" y="217968"/>
                </a:cubicBezTo>
                <a:cubicBezTo>
                  <a:pt x="484753" y="196216"/>
                  <a:pt x="440351" y="216496"/>
                  <a:pt x="483781" y="202019"/>
                </a:cubicBezTo>
                <a:cubicBezTo>
                  <a:pt x="571037" y="172934"/>
                  <a:pt x="457552" y="208533"/>
                  <a:pt x="531628" y="180754"/>
                </a:cubicBezTo>
                <a:cubicBezTo>
                  <a:pt x="538469" y="178188"/>
                  <a:pt x="545961" y="177748"/>
                  <a:pt x="552893" y="175437"/>
                </a:cubicBezTo>
                <a:cubicBezTo>
                  <a:pt x="590003" y="163067"/>
                  <a:pt x="568306" y="168072"/>
                  <a:pt x="600739" y="154172"/>
                </a:cubicBezTo>
                <a:cubicBezTo>
                  <a:pt x="611414" y="149597"/>
                  <a:pt x="627165" y="146237"/>
                  <a:pt x="637953" y="143540"/>
                </a:cubicBezTo>
                <a:cubicBezTo>
                  <a:pt x="685917" y="119557"/>
                  <a:pt x="626399" y="147395"/>
                  <a:pt x="701749" y="122275"/>
                </a:cubicBezTo>
                <a:cubicBezTo>
                  <a:pt x="707065" y="120503"/>
                  <a:pt x="712547" y="119166"/>
                  <a:pt x="717698" y="116958"/>
                </a:cubicBezTo>
                <a:cubicBezTo>
                  <a:pt x="724982" y="113836"/>
                  <a:pt x="731445" y="108832"/>
                  <a:pt x="738963" y="106326"/>
                </a:cubicBezTo>
                <a:cubicBezTo>
                  <a:pt x="752826" y="101705"/>
                  <a:pt x="767316" y="99237"/>
                  <a:pt x="781493" y="95693"/>
                </a:cubicBezTo>
                <a:lnTo>
                  <a:pt x="802758" y="90377"/>
                </a:lnTo>
                <a:cubicBezTo>
                  <a:pt x="809846" y="86833"/>
                  <a:pt x="816505" y="82250"/>
                  <a:pt x="824023" y="79744"/>
                </a:cubicBezTo>
                <a:cubicBezTo>
                  <a:pt x="837886" y="75123"/>
                  <a:pt x="866553" y="69112"/>
                  <a:pt x="866553" y="69112"/>
                </a:cubicBezTo>
                <a:cubicBezTo>
                  <a:pt x="873641" y="65568"/>
                  <a:pt x="880534" y="61601"/>
                  <a:pt x="887818" y="58479"/>
                </a:cubicBezTo>
                <a:cubicBezTo>
                  <a:pt x="897115" y="54495"/>
                  <a:pt x="916041" y="49774"/>
                  <a:pt x="925032" y="47847"/>
                </a:cubicBezTo>
                <a:cubicBezTo>
                  <a:pt x="942703" y="44060"/>
                  <a:pt x="960305" y="39770"/>
                  <a:pt x="978195" y="37214"/>
                </a:cubicBezTo>
                <a:cubicBezTo>
                  <a:pt x="1088750" y="21421"/>
                  <a:pt x="931162" y="42904"/>
                  <a:pt x="1190846" y="21265"/>
                </a:cubicBezTo>
                <a:cubicBezTo>
                  <a:pt x="1227816" y="18184"/>
                  <a:pt x="1256603" y="17043"/>
                  <a:pt x="1291856" y="10633"/>
                </a:cubicBezTo>
                <a:cubicBezTo>
                  <a:pt x="1299045" y="9326"/>
                  <a:pt x="1305932" y="6623"/>
                  <a:pt x="1313121" y="5316"/>
                </a:cubicBezTo>
                <a:cubicBezTo>
                  <a:pt x="1325449" y="3074"/>
                  <a:pt x="1337930" y="1772"/>
                  <a:pt x="1350335" y="0"/>
                </a:cubicBezTo>
                <a:cubicBezTo>
                  <a:pt x="1359195" y="1772"/>
                  <a:pt x="1374434" y="-3372"/>
                  <a:pt x="1376916" y="5316"/>
                </a:cubicBezTo>
                <a:cubicBezTo>
                  <a:pt x="1406599" y="109210"/>
                  <a:pt x="1344763" y="124131"/>
                  <a:pt x="1398181" y="106326"/>
                </a:cubicBezTo>
                <a:lnTo>
                  <a:pt x="1951074" y="111642"/>
                </a:lnTo>
                <a:cubicBezTo>
                  <a:pt x="1979479" y="112115"/>
                  <a:pt x="2007763" y="115503"/>
                  <a:pt x="2036135" y="116958"/>
                </a:cubicBezTo>
                <a:lnTo>
                  <a:pt x="2158409" y="122275"/>
                </a:lnTo>
                <a:cubicBezTo>
                  <a:pt x="2185013" y="123675"/>
                  <a:pt x="2211561" y="125979"/>
                  <a:pt x="2238153" y="127591"/>
                </a:cubicBezTo>
                <a:lnTo>
                  <a:pt x="2333846" y="132907"/>
                </a:lnTo>
                <a:cubicBezTo>
                  <a:pt x="2342507" y="134350"/>
                  <a:pt x="2370472" y="137306"/>
                  <a:pt x="2381693" y="143540"/>
                </a:cubicBezTo>
                <a:cubicBezTo>
                  <a:pt x="2392864" y="149746"/>
                  <a:pt x="2401194" y="161706"/>
                  <a:pt x="2413591" y="164805"/>
                </a:cubicBezTo>
                <a:cubicBezTo>
                  <a:pt x="2440293" y="171480"/>
                  <a:pt x="2427924" y="167811"/>
                  <a:pt x="2450805" y="175437"/>
                </a:cubicBezTo>
                <a:cubicBezTo>
                  <a:pt x="2476079" y="192288"/>
                  <a:pt x="2460689" y="184048"/>
                  <a:pt x="2498651" y="196702"/>
                </a:cubicBezTo>
                <a:cubicBezTo>
                  <a:pt x="2503967" y="198474"/>
                  <a:pt x="2509937" y="198911"/>
                  <a:pt x="2514600" y="202019"/>
                </a:cubicBezTo>
                <a:cubicBezTo>
                  <a:pt x="2525233" y="209107"/>
                  <a:pt x="2534375" y="219243"/>
                  <a:pt x="2546498" y="223284"/>
                </a:cubicBezTo>
                <a:lnTo>
                  <a:pt x="2578395" y="233916"/>
                </a:lnTo>
                <a:lnTo>
                  <a:pt x="2610293" y="255181"/>
                </a:lnTo>
                <a:cubicBezTo>
                  <a:pt x="2615609" y="258725"/>
                  <a:pt x="2620180" y="263794"/>
                  <a:pt x="2626242" y="265814"/>
                </a:cubicBezTo>
                <a:lnTo>
                  <a:pt x="2642191" y="271130"/>
                </a:lnTo>
                <a:cubicBezTo>
                  <a:pt x="2645735" y="276446"/>
                  <a:pt x="2647834" y="283088"/>
                  <a:pt x="2652823" y="287079"/>
                </a:cubicBezTo>
                <a:cubicBezTo>
                  <a:pt x="2657199" y="290580"/>
                  <a:pt x="2664809" y="288432"/>
                  <a:pt x="2668772" y="292395"/>
                </a:cubicBezTo>
                <a:cubicBezTo>
                  <a:pt x="2672735" y="296358"/>
                  <a:pt x="2671582" y="303332"/>
                  <a:pt x="2674088" y="308344"/>
                </a:cubicBezTo>
                <a:cubicBezTo>
                  <a:pt x="2676945" y="314059"/>
                  <a:pt x="2681177" y="318977"/>
                  <a:pt x="2684721" y="324293"/>
                </a:cubicBezTo>
                <a:lnTo>
                  <a:pt x="2705986" y="388088"/>
                </a:lnTo>
                <a:lnTo>
                  <a:pt x="2711302" y="404037"/>
                </a:lnTo>
                <a:cubicBezTo>
                  <a:pt x="2713074" y="409353"/>
                  <a:pt x="2713509" y="415323"/>
                  <a:pt x="2716618" y="419986"/>
                </a:cubicBezTo>
                <a:cubicBezTo>
                  <a:pt x="2731422" y="442191"/>
                  <a:pt x="2722733" y="431417"/>
                  <a:pt x="2743200" y="451884"/>
                </a:cubicBezTo>
                <a:cubicBezTo>
                  <a:pt x="2753549" y="482933"/>
                  <a:pt x="2740418" y="454419"/>
                  <a:pt x="2764465" y="478465"/>
                </a:cubicBezTo>
                <a:cubicBezTo>
                  <a:pt x="2782893" y="496893"/>
                  <a:pt x="2765531" y="493707"/>
                  <a:pt x="2791046" y="505047"/>
                </a:cubicBezTo>
                <a:cubicBezTo>
                  <a:pt x="2801288" y="509599"/>
                  <a:pt x="2822944" y="515679"/>
                  <a:pt x="2822944" y="515679"/>
                </a:cubicBezTo>
                <a:cubicBezTo>
                  <a:pt x="2847753" y="513907"/>
                  <a:pt x="2872670" y="513269"/>
                  <a:pt x="2897372" y="510363"/>
                </a:cubicBezTo>
                <a:cubicBezTo>
                  <a:pt x="2902937" y="509708"/>
                  <a:pt x="2908658" y="508155"/>
                  <a:pt x="2913321" y="505047"/>
                </a:cubicBezTo>
                <a:cubicBezTo>
                  <a:pt x="2953149" y="478496"/>
                  <a:pt x="2907293" y="496425"/>
                  <a:pt x="2945218" y="483781"/>
                </a:cubicBezTo>
                <a:cubicBezTo>
                  <a:pt x="2956974" y="472026"/>
                  <a:pt x="2962315" y="464601"/>
                  <a:pt x="2977116" y="457200"/>
                </a:cubicBezTo>
                <a:cubicBezTo>
                  <a:pt x="2982128" y="454694"/>
                  <a:pt x="2987749" y="453656"/>
                  <a:pt x="2993065" y="451884"/>
                </a:cubicBezTo>
                <a:cubicBezTo>
                  <a:pt x="2996609" y="446568"/>
                  <a:pt x="2998709" y="439927"/>
                  <a:pt x="3003698" y="435935"/>
                </a:cubicBezTo>
                <a:cubicBezTo>
                  <a:pt x="3008074" y="432434"/>
                  <a:pt x="3014634" y="433125"/>
                  <a:pt x="3019646" y="430619"/>
                </a:cubicBezTo>
                <a:cubicBezTo>
                  <a:pt x="3025361" y="427761"/>
                  <a:pt x="3029756" y="422581"/>
                  <a:pt x="3035595" y="419986"/>
                </a:cubicBezTo>
                <a:cubicBezTo>
                  <a:pt x="3045837" y="415434"/>
                  <a:pt x="3056860" y="412898"/>
                  <a:pt x="3067493" y="409354"/>
                </a:cubicBezTo>
                <a:lnTo>
                  <a:pt x="3083442" y="404037"/>
                </a:lnTo>
                <a:lnTo>
                  <a:pt x="3099391" y="398721"/>
                </a:lnTo>
                <a:cubicBezTo>
                  <a:pt x="3104707" y="395177"/>
                  <a:pt x="3109624" y="390945"/>
                  <a:pt x="3115339" y="388088"/>
                </a:cubicBezTo>
                <a:cubicBezTo>
                  <a:pt x="3120351" y="385582"/>
                  <a:pt x="3125684" y="382772"/>
                  <a:pt x="3131288" y="382772"/>
                </a:cubicBezTo>
                <a:cubicBezTo>
                  <a:pt x="3177396" y="382772"/>
                  <a:pt x="3223437" y="386316"/>
                  <a:pt x="3269511" y="388088"/>
                </a:cubicBezTo>
                <a:cubicBezTo>
                  <a:pt x="3276600" y="389860"/>
                  <a:pt x="3283555" y="392294"/>
                  <a:pt x="3290777" y="393405"/>
                </a:cubicBezTo>
                <a:cubicBezTo>
                  <a:pt x="3306637" y="395845"/>
                  <a:pt x="3323400" y="393647"/>
                  <a:pt x="3338623" y="398721"/>
                </a:cubicBezTo>
                <a:cubicBezTo>
                  <a:pt x="3350746" y="402762"/>
                  <a:pt x="3370521" y="419986"/>
                  <a:pt x="3370521" y="419986"/>
                </a:cubicBezTo>
                <a:cubicBezTo>
                  <a:pt x="3424263" y="500601"/>
                  <a:pt x="3366096" y="417866"/>
                  <a:pt x="3407735" y="467833"/>
                </a:cubicBezTo>
                <a:cubicBezTo>
                  <a:pt x="3411825" y="472741"/>
                  <a:pt x="3414277" y="478873"/>
                  <a:pt x="3418367" y="483781"/>
                </a:cubicBezTo>
                <a:cubicBezTo>
                  <a:pt x="3423180" y="489557"/>
                  <a:pt x="3429503" y="493954"/>
                  <a:pt x="3434316" y="499730"/>
                </a:cubicBezTo>
                <a:cubicBezTo>
                  <a:pt x="3438406" y="504639"/>
                  <a:pt x="3441115" y="510567"/>
                  <a:pt x="3444949" y="515679"/>
                </a:cubicBezTo>
                <a:cubicBezTo>
                  <a:pt x="3457072" y="531843"/>
                  <a:pt x="3470956" y="546714"/>
                  <a:pt x="3482163" y="563526"/>
                </a:cubicBezTo>
                <a:cubicBezTo>
                  <a:pt x="3485707" y="568842"/>
                  <a:pt x="3488899" y="574411"/>
                  <a:pt x="3492795" y="579475"/>
                </a:cubicBezTo>
                <a:cubicBezTo>
                  <a:pt x="3506631" y="597463"/>
                  <a:pt x="3522737" y="613755"/>
                  <a:pt x="3535325" y="632637"/>
                </a:cubicBezTo>
                <a:cubicBezTo>
                  <a:pt x="3542414" y="643270"/>
                  <a:pt x="3548745" y="654448"/>
                  <a:pt x="3556591" y="664535"/>
                </a:cubicBezTo>
                <a:cubicBezTo>
                  <a:pt x="3561207" y="670470"/>
                  <a:pt x="3567588" y="674826"/>
                  <a:pt x="3572539" y="680484"/>
                </a:cubicBezTo>
                <a:cubicBezTo>
                  <a:pt x="3580011" y="689023"/>
                  <a:pt x="3587131" y="697888"/>
                  <a:pt x="3593805" y="707065"/>
                </a:cubicBezTo>
                <a:cubicBezTo>
                  <a:pt x="3668809" y="810194"/>
                  <a:pt x="3557508" y="661520"/>
                  <a:pt x="3636335" y="776177"/>
                </a:cubicBezTo>
                <a:cubicBezTo>
                  <a:pt x="3647782" y="792827"/>
                  <a:pt x="3661066" y="808136"/>
                  <a:pt x="3673549" y="824023"/>
                </a:cubicBezTo>
                <a:cubicBezTo>
                  <a:pt x="3680559" y="832945"/>
                  <a:pt x="3689184" y="840753"/>
                  <a:pt x="3694814" y="850605"/>
                </a:cubicBezTo>
                <a:cubicBezTo>
                  <a:pt x="3701902" y="863010"/>
                  <a:pt x="3708154" y="875931"/>
                  <a:pt x="3716079" y="887819"/>
                </a:cubicBezTo>
                <a:cubicBezTo>
                  <a:pt x="3722373" y="897260"/>
                  <a:pt x="3730536" y="905323"/>
                  <a:pt x="3737344" y="914400"/>
                </a:cubicBezTo>
                <a:cubicBezTo>
                  <a:pt x="3746490" y="926595"/>
                  <a:pt x="3755741" y="938753"/>
                  <a:pt x="3763925" y="951614"/>
                </a:cubicBezTo>
                <a:cubicBezTo>
                  <a:pt x="3788415" y="990098"/>
                  <a:pt x="3758998" y="957319"/>
                  <a:pt x="3790507" y="988828"/>
                </a:cubicBezTo>
                <a:cubicBezTo>
                  <a:pt x="3792279" y="994144"/>
                  <a:pt x="3798706" y="999972"/>
                  <a:pt x="3795823" y="1004777"/>
                </a:cubicBezTo>
                <a:cubicBezTo>
                  <a:pt x="3791746" y="1011573"/>
                  <a:pt x="3781978" y="1012626"/>
                  <a:pt x="3774558" y="1015409"/>
                </a:cubicBezTo>
                <a:cubicBezTo>
                  <a:pt x="3764115" y="1019325"/>
                  <a:pt x="3729107" y="1025449"/>
                  <a:pt x="3721395" y="1026042"/>
                </a:cubicBezTo>
                <a:cubicBezTo>
                  <a:pt x="3686014" y="1028764"/>
                  <a:pt x="3650545" y="1030482"/>
                  <a:pt x="3615070" y="1031358"/>
                </a:cubicBezTo>
                <a:cubicBezTo>
                  <a:pt x="2949203" y="1047800"/>
                  <a:pt x="3559278" y="1027786"/>
                  <a:pt x="3104707" y="1041991"/>
                </a:cubicBezTo>
                <a:cubicBezTo>
                  <a:pt x="2672222" y="1055505"/>
                  <a:pt x="3240901" y="1037250"/>
                  <a:pt x="2785730" y="1057940"/>
                </a:cubicBezTo>
                <a:cubicBezTo>
                  <a:pt x="2723745" y="1060758"/>
                  <a:pt x="2661683" y="1061484"/>
                  <a:pt x="2599660" y="1063256"/>
                </a:cubicBezTo>
                <a:lnTo>
                  <a:pt x="1924493" y="1057940"/>
                </a:lnTo>
                <a:cubicBezTo>
                  <a:pt x="1862379" y="1056790"/>
                  <a:pt x="1800477" y="1050262"/>
                  <a:pt x="1738423" y="1047307"/>
                </a:cubicBezTo>
                <a:cubicBezTo>
                  <a:pt x="1688829" y="1044945"/>
                  <a:pt x="1639186" y="1043763"/>
                  <a:pt x="1589567" y="1041991"/>
                </a:cubicBezTo>
                <a:lnTo>
                  <a:pt x="1483242" y="1031358"/>
                </a:lnTo>
                <a:cubicBezTo>
                  <a:pt x="1461996" y="1029366"/>
                  <a:pt x="1440679" y="1028165"/>
                  <a:pt x="1419446" y="1026042"/>
                </a:cubicBezTo>
                <a:cubicBezTo>
                  <a:pt x="1405230" y="1024620"/>
                  <a:pt x="1391105" y="1022395"/>
                  <a:pt x="1376916" y="1020726"/>
                </a:cubicBezTo>
                <a:cubicBezTo>
                  <a:pt x="1333829" y="1015657"/>
                  <a:pt x="1314670" y="1015272"/>
                  <a:pt x="1270591" y="1004777"/>
                </a:cubicBezTo>
                <a:cubicBezTo>
                  <a:pt x="1252593" y="1000492"/>
                  <a:pt x="1235217" y="993911"/>
                  <a:pt x="1217428" y="988828"/>
                </a:cubicBezTo>
                <a:cubicBezTo>
                  <a:pt x="1166610" y="974309"/>
                  <a:pt x="1231542" y="994434"/>
                  <a:pt x="1164265" y="978195"/>
                </a:cubicBezTo>
                <a:cubicBezTo>
                  <a:pt x="1005529" y="939879"/>
                  <a:pt x="1092034" y="951303"/>
                  <a:pt x="988828" y="940981"/>
                </a:cubicBezTo>
                <a:cubicBezTo>
                  <a:pt x="979967" y="935665"/>
                  <a:pt x="971840" y="928871"/>
                  <a:pt x="962246" y="925033"/>
                </a:cubicBezTo>
                <a:cubicBezTo>
                  <a:pt x="953856" y="921677"/>
                  <a:pt x="944371" y="922134"/>
                  <a:pt x="935665" y="919716"/>
                </a:cubicBezTo>
                <a:cubicBezTo>
                  <a:pt x="912441" y="913265"/>
                  <a:pt x="888112" y="909230"/>
                  <a:pt x="866553" y="898451"/>
                </a:cubicBezTo>
                <a:cubicBezTo>
                  <a:pt x="852376" y="891363"/>
                  <a:pt x="838679" y="883221"/>
                  <a:pt x="824023" y="877186"/>
                </a:cubicBezTo>
                <a:cubicBezTo>
                  <a:pt x="808478" y="870785"/>
                  <a:pt x="791539" y="868065"/>
                  <a:pt x="776177" y="861237"/>
                </a:cubicBezTo>
                <a:cubicBezTo>
                  <a:pt x="759505" y="853827"/>
                  <a:pt x="744649" y="842815"/>
                  <a:pt x="728330" y="834656"/>
                </a:cubicBezTo>
                <a:cubicBezTo>
                  <a:pt x="712720" y="826851"/>
                  <a:pt x="695637" y="822050"/>
                  <a:pt x="680484" y="813391"/>
                </a:cubicBezTo>
                <a:cubicBezTo>
                  <a:pt x="626146" y="782341"/>
                  <a:pt x="681513" y="797649"/>
                  <a:pt x="627321" y="786809"/>
                </a:cubicBezTo>
                <a:cubicBezTo>
                  <a:pt x="611372" y="776177"/>
                  <a:pt x="595729" y="765071"/>
                  <a:pt x="579474" y="754912"/>
                </a:cubicBezTo>
                <a:cubicBezTo>
                  <a:pt x="567359" y="747340"/>
                  <a:pt x="554340" y="741276"/>
                  <a:pt x="542260" y="733647"/>
                </a:cubicBezTo>
                <a:cubicBezTo>
                  <a:pt x="520651" y="719999"/>
                  <a:pt x="499730" y="705293"/>
                  <a:pt x="478465" y="691116"/>
                </a:cubicBezTo>
                <a:cubicBezTo>
                  <a:pt x="434928" y="662091"/>
                  <a:pt x="503723" y="707733"/>
                  <a:pt x="419986" y="653902"/>
                </a:cubicBezTo>
                <a:cubicBezTo>
                  <a:pt x="409237" y="646992"/>
                  <a:pt x="399765" y="637827"/>
                  <a:pt x="388088" y="632637"/>
                </a:cubicBezTo>
                <a:cubicBezTo>
                  <a:pt x="372139" y="625549"/>
                  <a:pt x="355042" y="620622"/>
                  <a:pt x="340242" y="611372"/>
                </a:cubicBezTo>
                <a:cubicBezTo>
                  <a:pt x="326388" y="602713"/>
                  <a:pt x="316491" y="588731"/>
                  <a:pt x="303028" y="579475"/>
                </a:cubicBezTo>
                <a:cubicBezTo>
                  <a:pt x="287993" y="569139"/>
                  <a:pt x="270941" y="562086"/>
                  <a:pt x="255181" y="552893"/>
                </a:cubicBezTo>
                <a:cubicBezTo>
                  <a:pt x="249662" y="549674"/>
                  <a:pt x="244947" y="545118"/>
                  <a:pt x="239232" y="542261"/>
                </a:cubicBezTo>
                <a:cubicBezTo>
                  <a:pt x="177475" y="511382"/>
                  <a:pt x="310387" y="593377"/>
                  <a:pt x="186070" y="515679"/>
                </a:cubicBezTo>
                <a:cubicBezTo>
                  <a:pt x="169815" y="505520"/>
                  <a:pt x="154660" y="493643"/>
                  <a:pt x="138223" y="483781"/>
                </a:cubicBezTo>
                <a:cubicBezTo>
                  <a:pt x="-2129" y="399570"/>
                  <a:pt x="28210" y="426906"/>
                  <a:pt x="10632" y="414670"/>
                </a:cubicBezTo>
                <a:cubicBezTo>
                  <a:pt x="-6946" y="402434"/>
                  <a:pt x="33036" y="412625"/>
                  <a:pt x="32754" y="410366"/>
                </a:cubicBezTo>
                <a:cubicBezTo>
                  <a:pt x="32472" y="408107"/>
                  <a:pt x="10454" y="402268"/>
                  <a:pt x="8938" y="401116"/>
                </a:cubicBezTo>
                <a:cubicBezTo>
                  <a:pt x="7422" y="399964"/>
                  <a:pt x="25150" y="402080"/>
                  <a:pt x="23660" y="403453"/>
                </a:cubicBezTo>
                <a:cubicBezTo>
                  <a:pt x="22170" y="404826"/>
                  <a:pt x="7088" y="412898"/>
                  <a:pt x="0" y="409354"/>
                </a:cubicBezTo>
                <a:cubicBezTo>
                  <a:pt x="75220" y="334134"/>
                  <a:pt x="68226" y="318091"/>
                  <a:pt x="95693" y="297712"/>
                </a:cubicBezTo>
                <a:cubicBezTo>
                  <a:pt x="123161" y="277333"/>
                  <a:pt x="138993" y="291772"/>
                  <a:pt x="164805" y="287079"/>
                </a:cubicBezTo>
                <a:cubicBezTo>
                  <a:pt x="175410" y="285151"/>
                  <a:pt x="186097" y="283691"/>
                  <a:pt x="196702" y="281763"/>
                </a:cubicBezTo>
                <a:cubicBezTo>
                  <a:pt x="205592" y="280147"/>
                  <a:pt x="214327" y="277641"/>
                  <a:pt x="223284" y="276447"/>
                </a:cubicBezTo>
                <a:cubicBezTo>
                  <a:pt x="240937" y="274093"/>
                  <a:pt x="258725" y="272902"/>
                  <a:pt x="276446" y="271130"/>
                </a:cubicBezTo>
                <a:lnTo>
                  <a:pt x="324293" y="255181"/>
                </a:lnTo>
                <a:close/>
              </a:path>
            </a:pathLst>
          </a:custGeom>
          <a:pattFill prst="pct2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0FE2810-3B95-4017-8CF4-75E46C473251}"/>
              </a:ext>
            </a:extLst>
          </p:cNvPr>
          <p:cNvSpPr/>
          <p:nvPr/>
        </p:nvSpPr>
        <p:spPr>
          <a:xfrm>
            <a:off x="10090467" y="2492042"/>
            <a:ext cx="1879042" cy="803868"/>
          </a:xfrm>
          <a:custGeom>
            <a:avLst/>
            <a:gdLst>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79007 w 1879042"/>
              <a:gd name="connsiteY145" fmla="*/ 187569 h 803868"/>
              <a:gd name="connsiteX146" fmla="*/ 1155561 w 1879042"/>
              <a:gd name="connsiteY146" fmla="*/ 184220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56493 w 1879042"/>
              <a:gd name="connsiteY173" fmla="*/ 154075 h 803868"/>
              <a:gd name="connsiteX174" fmla="*/ 602901 w 1879042"/>
              <a:gd name="connsiteY174" fmla="*/ 150725 h 803868"/>
              <a:gd name="connsiteX175" fmla="*/ 572756 w 1879042"/>
              <a:gd name="connsiteY175" fmla="*/ 144026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89020 w 1879042"/>
              <a:gd name="connsiteY181" fmla="*/ 113881 h 803868"/>
              <a:gd name="connsiteX182" fmla="*/ 455526 w 1879042"/>
              <a:gd name="connsiteY182" fmla="*/ 110532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79007 w 1879042"/>
              <a:gd name="connsiteY145" fmla="*/ 187569 h 803868"/>
              <a:gd name="connsiteX146" fmla="*/ 1155561 w 1879042"/>
              <a:gd name="connsiteY146" fmla="*/ 184220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72756 w 1879042"/>
              <a:gd name="connsiteY175" fmla="*/ 144026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89020 w 1879042"/>
              <a:gd name="connsiteY181" fmla="*/ 113881 h 803868"/>
              <a:gd name="connsiteX182" fmla="*/ 455526 w 1879042"/>
              <a:gd name="connsiteY182" fmla="*/ 110532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79007 w 1879042"/>
              <a:gd name="connsiteY145" fmla="*/ 187569 h 803868"/>
              <a:gd name="connsiteX146" fmla="*/ 1155561 w 1879042"/>
              <a:gd name="connsiteY146" fmla="*/ 184220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89020 w 1879042"/>
              <a:gd name="connsiteY181" fmla="*/ 113881 h 803868"/>
              <a:gd name="connsiteX182" fmla="*/ 455526 w 1879042"/>
              <a:gd name="connsiteY182" fmla="*/ 110532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79007 w 1879042"/>
              <a:gd name="connsiteY145" fmla="*/ 187569 h 803868"/>
              <a:gd name="connsiteX146" fmla="*/ 1155561 w 1879042"/>
              <a:gd name="connsiteY146" fmla="*/ 184220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89020 w 1879042"/>
              <a:gd name="connsiteY181" fmla="*/ 113881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79007 w 1879042"/>
              <a:gd name="connsiteY145" fmla="*/ 187569 h 803868"/>
              <a:gd name="connsiteX146" fmla="*/ 1155561 w 1879042"/>
              <a:gd name="connsiteY146" fmla="*/ 184220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79007 w 1879042"/>
              <a:gd name="connsiteY145" fmla="*/ 187569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49345 w 1879042"/>
              <a:gd name="connsiteY142" fmla="*/ 200967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09636 w 1879042"/>
              <a:gd name="connsiteY140" fmla="*/ 211015 h 803868"/>
              <a:gd name="connsiteX141" fmla="*/ 1282840 w 1879042"/>
              <a:gd name="connsiteY141" fmla="*/ 207666 h 803868"/>
              <a:gd name="connsiteX142" fmla="*/ 1266092 w 1879042"/>
              <a:gd name="connsiteY142" fmla="*/ 214365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30216 w 1879042"/>
              <a:gd name="connsiteY135" fmla="*/ 231112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43131 w 1879042"/>
              <a:gd name="connsiteY140" fmla="*/ 241160 h 803868"/>
              <a:gd name="connsiteX141" fmla="*/ 1282840 w 1879042"/>
              <a:gd name="connsiteY141" fmla="*/ 207666 h 803868"/>
              <a:gd name="connsiteX142" fmla="*/ 1266092 w 1879042"/>
              <a:gd name="connsiteY142" fmla="*/ 214365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540748 w 1879042"/>
              <a:gd name="connsiteY130" fmla="*/ 251209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80458 w 1879042"/>
              <a:gd name="connsiteY135" fmla="*/ 257908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43131 w 1879042"/>
              <a:gd name="connsiteY140" fmla="*/ 241160 h 803868"/>
              <a:gd name="connsiteX141" fmla="*/ 1282840 w 1879042"/>
              <a:gd name="connsiteY141" fmla="*/ 207666 h 803868"/>
              <a:gd name="connsiteX142" fmla="*/ 1266092 w 1879042"/>
              <a:gd name="connsiteY142" fmla="*/ 214365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57978 w 1879042"/>
              <a:gd name="connsiteY127" fmla="*/ 271305 h 803868"/>
              <a:gd name="connsiteX128" fmla="*/ 1624484 w 1879042"/>
              <a:gd name="connsiteY128" fmla="*/ 267956 h 803868"/>
              <a:gd name="connsiteX129" fmla="*/ 1564194 w 1879042"/>
              <a:gd name="connsiteY129" fmla="*/ 254558 h 803868"/>
              <a:gd name="connsiteX130" fmla="*/ 1631183 w 1879042"/>
              <a:gd name="connsiteY130" fmla="*/ 284703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80458 w 1879042"/>
              <a:gd name="connsiteY135" fmla="*/ 257908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43131 w 1879042"/>
              <a:gd name="connsiteY140" fmla="*/ 241160 h 803868"/>
              <a:gd name="connsiteX141" fmla="*/ 1282840 w 1879042"/>
              <a:gd name="connsiteY141" fmla="*/ 207666 h 803868"/>
              <a:gd name="connsiteX142" fmla="*/ 1266092 w 1879042"/>
              <a:gd name="connsiteY142" fmla="*/ 214365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14919 w 1879042"/>
              <a:gd name="connsiteY125" fmla="*/ 278004 h 803868"/>
              <a:gd name="connsiteX126" fmla="*/ 1678075 w 1879042"/>
              <a:gd name="connsiteY126" fmla="*/ 274655 h 803868"/>
              <a:gd name="connsiteX127" fmla="*/ 1681425 w 1879042"/>
              <a:gd name="connsiteY127" fmla="*/ 304799 h 803868"/>
              <a:gd name="connsiteX128" fmla="*/ 1624484 w 1879042"/>
              <a:gd name="connsiteY128" fmla="*/ 267956 h 803868"/>
              <a:gd name="connsiteX129" fmla="*/ 1564194 w 1879042"/>
              <a:gd name="connsiteY129" fmla="*/ 254558 h 803868"/>
              <a:gd name="connsiteX130" fmla="*/ 1631183 w 1879042"/>
              <a:gd name="connsiteY130" fmla="*/ 284703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80458 w 1879042"/>
              <a:gd name="connsiteY135" fmla="*/ 257908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43131 w 1879042"/>
              <a:gd name="connsiteY140" fmla="*/ 241160 h 803868"/>
              <a:gd name="connsiteX141" fmla="*/ 1282840 w 1879042"/>
              <a:gd name="connsiteY141" fmla="*/ 207666 h 803868"/>
              <a:gd name="connsiteX142" fmla="*/ 1266092 w 1879042"/>
              <a:gd name="connsiteY142" fmla="*/ 214365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 name="connsiteX0" fmla="*/ 53592 w 1879042"/>
              <a:gd name="connsiteY0" fmla="*/ 144026 h 803868"/>
              <a:gd name="connsiteX1" fmla="*/ 53592 w 1879042"/>
              <a:gd name="connsiteY1" fmla="*/ 144026 h 803868"/>
              <a:gd name="connsiteX2" fmla="*/ 23447 w 1879042"/>
              <a:gd name="connsiteY2" fmla="*/ 147376 h 803868"/>
              <a:gd name="connsiteX3" fmla="*/ 3350 w 1879042"/>
              <a:gd name="connsiteY3" fmla="*/ 150725 h 803868"/>
              <a:gd name="connsiteX4" fmla="*/ 0 w 1879042"/>
              <a:gd name="connsiteY4" fmla="*/ 160774 h 803868"/>
              <a:gd name="connsiteX5" fmla="*/ 3350 w 1879042"/>
              <a:gd name="connsiteY5" fmla="*/ 284703 h 803868"/>
              <a:gd name="connsiteX6" fmla="*/ 6699 w 1879042"/>
              <a:gd name="connsiteY6" fmla="*/ 298101 h 803868"/>
              <a:gd name="connsiteX7" fmla="*/ 10049 w 1879042"/>
              <a:gd name="connsiteY7" fmla="*/ 318198 h 803868"/>
              <a:gd name="connsiteX8" fmla="*/ 16748 w 1879042"/>
              <a:gd name="connsiteY8" fmla="*/ 338294 h 803868"/>
              <a:gd name="connsiteX9" fmla="*/ 26796 w 1879042"/>
              <a:gd name="connsiteY9" fmla="*/ 381837 h 803868"/>
              <a:gd name="connsiteX10" fmla="*/ 36844 w 1879042"/>
              <a:gd name="connsiteY10" fmla="*/ 391886 h 803868"/>
              <a:gd name="connsiteX11" fmla="*/ 46893 w 1879042"/>
              <a:gd name="connsiteY11" fmla="*/ 398585 h 803868"/>
              <a:gd name="connsiteX12" fmla="*/ 60290 w 1879042"/>
              <a:gd name="connsiteY12" fmla="*/ 401934 h 803868"/>
              <a:gd name="connsiteX13" fmla="*/ 93785 w 1879042"/>
              <a:gd name="connsiteY13" fmla="*/ 398585 h 803868"/>
              <a:gd name="connsiteX14" fmla="*/ 113882 w 1879042"/>
              <a:gd name="connsiteY14" fmla="*/ 388536 h 803868"/>
              <a:gd name="connsiteX15" fmla="*/ 123930 w 1879042"/>
              <a:gd name="connsiteY15" fmla="*/ 385187 h 803868"/>
              <a:gd name="connsiteX16" fmla="*/ 154075 w 1879042"/>
              <a:gd name="connsiteY16" fmla="*/ 368439 h 803868"/>
              <a:gd name="connsiteX17" fmla="*/ 170822 w 1879042"/>
              <a:gd name="connsiteY17" fmla="*/ 365090 h 803868"/>
              <a:gd name="connsiteX18" fmla="*/ 190919 w 1879042"/>
              <a:gd name="connsiteY18" fmla="*/ 351692 h 803868"/>
              <a:gd name="connsiteX19" fmla="*/ 221064 w 1879042"/>
              <a:gd name="connsiteY19" fmla="*/ 341644 h 803868"/>
              <a:gd name="connsiteX20" fmla="*/ 247860 w 1879042"/>
              <a:gd name="connsiteY20" fmla="*/ 328246 h 803868"/>
              <a:gd name="connsiteX21" fmla="*/ 261258 w 1879042"/>
              <a:gd name="connsiteY21" fmla="*/ 321547 h 803868"/>
              <a:gd name="connsiteX22" fmla="*/ 271306 w 1879042"/>
              <a:gd name="connsiteY22" fmla="*/ 318198 h 803868"/>
              <a:gd name="connsiteX23" fmla="*/ 284704 w 1879042"/>
              <a:gd name="connsiteY23" fmla="*/ 311499 h 803868"/>
              <a:gd name="connsiteX24" fmla="*/ 298101 w 1879042"/>
              <a:gd name="connsiteY24" fmla="*/ 308149 h 803868"/>
              <a:gd name="connsiteX25" fmla="*/ 311499 w 1879042"/>
              <a:gd name="connsiteY25" fmla="*/ 301450 h 803868"/>
              <a:gd name="connsiteX26" fmla="*/ 328247 w 1879042"/>
              <a:gd name="connsiteY26" fmla="*/ 294752 h 803868"/>
              <a:gd name="connsiteX27" fmla="*/ 338295 w 1879042"/>
              <a:gd name="connsiteY27" fmla="*/ 291402 h 803868"/>
              <a:gd name="connsiteX28" fmla="*/ 361741 w 1879042"/>
              <a:gd name="connsiteY28" fmla="*/ 281354 h 803868"/>
              <a:gd name="connsiteX29" fmla="*/ 435429 w 1879042"/>
              <a:gd name="connsiteY29" fmla="*/ 284703 h 803868"/>
              <a:gd name="connsiteX30" fmla="*/ 468923 w 1879042"/>
              <a:gd name="connsiteY30" fmla="*/ 298101 h 803868"/>
              <a:gd name="connsiteX31" fmla="*/ 482321 w 1879042"/>
              <a:gd name="connsiteY31" fmla="*/ 301450 h 803868"/>
              <a:gd name="connsiteX32" fmla="*/ 499069 w 1879042"/>
              <a:gd name="connsiteY32" fmla="*/ 308149 h 803868"/>
              <a:gd name="connsiteX33" fmla="*/ 519165 w 1879042"/>
              <a:gd name="connsiteY33" fmla="*/ 314848 h 803868"/>
              <a:gd name="connsiteX34" fmla="*/ 529214 w 1879042"/>
              <a:gd name="connsiteY34" fmla="*/ 318198 h 803868"/>
              <a:gd name="connsiteX35" fmla="*/ 562708 w 1879042"/>
              <a:gd name="connsiteY35" fmla="*/ 324897 h 803868"/>
              <a:gd name="connsiteX36" fmla="*/ 579455 w 1879042"/>
              <a:gd name="connsiteY36" fmla="*/ 328246 h 803868"/>
              <a:gd name="connsiteX37" fmla="*/ 586154 w 1879042"/>
              <a:gd name="connsiteY37" fmla="*/ 338294 h 803868"/>
              <a:gd name="connsiteX38" fmla="*/ 599552 w 1879042"/>
              <a:gd name="connsiteY38" fmla="*/ 341644 h 803868"/>
              <a:gd name="connsiteX39" fmla="*/ 609600 w 1879042"/>
              <a:gd name="connsiteY39" fmla="*/ 344993 h 803868"/>
              <a:gd name="connsiteX40" fmla="*/ 639745 w 1879042"/>
              <a:gd name="connsiteY40" fmla="*/ 361741 h 803868"/>
              <a:gd name="connsiteX41" fmla="*/ 649794 w 1879042"/>
              <a:gd name="connsiteY41" fmla="*/ 371789 h 803868"/>
              <a:gd name="connsiteX42" fmla="*/ 669890 w 1879042"/>
              <a:gd name="connsiteY42" fmla="*/ 385187 h 803868"/>
              <a:gd name="connsiteX43" fmla="*/ 689987 w 1879042"/>
              <a:gd name="connsiteY43" fmla="*/ 401934 h 803868"/>
              <a:gd name="connsiteX44" fmla="*/ 703385 w 1879042"/>
              <a:gd name="connsiteY44" fmla="*/ 415332 h 803868"/>
              <a:gd name="connsiteX45" fmla="*/ 716783 w 1879042"/>
              <a:gd name="connsiteY45" fmla="*/ 422031 h 803868"/>
              <a:gd name="connsiteX46" fmla="*/ 736879 w 1879042"/>
              <a:gd name="connsiteY46" fmla="*/ 435428 h 803868"/>
              <a:gd name="connsiteX47" fmla="*/ 767025 w 1879042"/>
              <a:gd name="connsiteY47" fmla="*/ 455525 h 803868"/>
              <a:gd name="connsiteX48" fmla="*/ 777073 w 1879042"/>
              <a:gd name="connsiteY48" fmla="*/ 462224 h 803868"/>
              <a:gd name="connsiteX49" fmla="*/ 793820 w 1879042"/>
              <a:gd name="connsiteY49" fmla="*/ 468923 h 803868"/>
              <a:gd name="connsiteX50" fmla="*/ 810567 w 1879042"/>
              <a:gd name="connsiteY50" fmla="*/ 478971 h 803868"/>
              <a:gd name="connsiteX51" fmla="*/ 820616 w 1879042"/>
              <a:gd name="connsiteY51" fmla="*/ 489020 h 803868"/>
              <a:gd name="connsiteX52" fmla="*/ 837363 w 1879042"/>
              <a:gd name="connsiteY52" fmla="*/ 495719 h 803868"/>
              <a:gd name="connsiteX53" fmla="*/ 860809 w 1879042"/>
              <a:gd name="connsiteY53" fmla="*/ 512466 h 803868"/>
              <a:gd name="connsiteX54" fmla="*/ 877556 w 1879042"/>
              <a:gd name="connsiteY54" fmla="*/ 519165 h 803868"/>
              <a:gd name="connsiteX55" fmla="*/ 887605 w 1879042"/>
              <a:gd name="connsiteY55" fmla="*/ 525864 h 803868"/>
              <a:gd name="connsiteX56" fmla="*/ 897653 w 1879042"/>
              <a:gd name="connsiteY56" fmla="*/ 535912 h 803868"/>
              <a:gd name="connsiteX57" fmla="*/ 911051 w 1879042"/>
              <a:gd name="connsiteY57" fmla="*/ 539261 h 803868"/>
              <a:gd name="connsiteX58" fmla="*/ 934497 w 1879042"/>
              <a:gd name="connsiteY58" fmla="*/ 552659 h 803868"/>
              <a:gd name="connsiteX59" fmla="*/ 947895 w 1879042"/>
              <a:gd name="connsiteY59" fmla="*/ 562708 h 803868"/>
              <a:gd name="connsiteX60" fmla="*/ 971341 w 1879042"/>
              <a:gd name="connsiteY60" fmla="*/ 576105 h 803868"/>
              <a:gd name="connsiteX61" fmla="*/ 991438 w 1879042"/>
              <a:gd name="connsiteY61" fmla="*/ 589503 h 803868"/>
              <a:gd name="connsiteX62" fmla="*/ 1004836 w 1879042"/>
              <a:gd name="connsiteY62" fmla="*/ 596202 h 803868"/>
              <a:gd name="connsiteX63" fmla="*/ 1014884 w 1879042"/>
              <a:gd name="connsiteY63" fmla="*/ 606250 h 803868"/>
              <a:gd name="connsiteX64" fmla="*/ 1034981 w 1879042"/>
              <a:gd name="connsiteY64" fmla="*/ 616299 h 803868"/>
              <a:gd name="connsiteX65" fmla="*/ 1051728 w 1879042"/>
              <a:gd name="connsiteY65" fmla="*/ 626347 h 803868"/>
              <a:gd name="connsiteX66" fmla="*/ 1065126 w 1879042"/>
              <a:gd name="connsiteY66" fmla="*/ 633046 h 803868"/>
              <a:gd name="connsiteX67" fmla="*/ 1085222 w 1879042"/>
              <a:gd name="connsiteY67" fmla="*/ 649793 h 803868"/>
              <a:gd name="connsiteX68" fmla="*/ 1098620 w 1879042"/>
              <a:gd name="connsiteY68" fmla="*/ 653143 h 803868"/>
              <a:gd name="connsiteX69" fmla="*/ 1108669 w 1879042"/>
              <a:gd name="connsiteY69" fmla="*/ 663191 h 803868"/>
              <a:gd name="connsiteX70" fmla="*/ 1145512 w 1879042"/>
              <a:gd name="connsiteY70" fmla="*/ 679938 h 803868"/>
              <a:gd name="connsiteX71" fmla="*/ 1155561 w 1879042"/>
              <a:gd name="connsiteY71" fmla="*/ 689987 h 803868"/>
              <a:gd name="connsiteX72" fmla="*/ 1179007 w 1879042"/>
              <a:gd name="connsiteY72" fmla="*/ 703385 h 803868"/>
              <a:gd name="connsiteX73" fmla="*/ 1189055 w 1879042"/>
              <a:gd name="connsiteY73" fmla="*/ 706734 h 803868"/>
              <a:gd name="connsiteX74" fmla="*/ 1199104 w 1879042"/>
              <a:gd name="connsiteY74" fmla="*/ 713433 h 803868"/>
              <a:gd name="connsiteX75" fmla="*/ 1212501 w 1879042"/>
              <a:gd name="connsiteY75" fmla="*/ 723481 h 803868"/>
              <a:gd name="connsiteX76" fmla="*/ 1222550 w 1879042"/>
              <a:gd name="connsiteY76" fmla="*/ 726831 h 803868"/>
              <a:gd name="connsiteX77" fmla="*/ 1259394 w 1879042"/>
              <a:gd name="connsiteY77" fmla="*/ 750277 h 803868"/>
              <a:gd name="connsiteX78" fmla="*/ 1279490 w 1879042"/>
              <a:gd name="connsiteY78" fmla="*/ 756976 h 803868"/>
              <a:gd name="connsiteX79" fmla="*/ 1302937 w 1879042"/>
              <a:gd name="connsiteY79" fmla="*/ 767024 h 803868"/>
              <a:gd name="connsiteX80" fmla="*/ 1329732 w 1879042"/>
              <a:gd name="connsiteY80" fmla="*/ 777072 h 803868"/>
              <a:gd name="connsiteX81" fmla="*/ 1353178 w 1879042"/>
              <a:gd name="connsiteY81" fmla="*/ 787121 h 803868"/>
              <a:gd name="connsiteX82" fmla="*/ 1376625 w 1879042"/>
              <a:gd name="connsiteY82" fmla="*/ 793820 h 803868"/>
              <a:gd name="connsiteX83" fmla="*/ 1396721 w 1879042"/>
              <a:gd name="connsiteY83" fmla="*/ 803868 h 803868"/>
              <a:gd name="connsiteX84" fmla="*/ 1453662 w 1879042"/>
              <a:gd name="connsiteY84" fmla="*/ 800519 h 803868"/>
              <a:gd name="connsiteX85" fmla="*/ 1467060 w 1879042"/>
              <a:gd name="connsiteY85" fmla="*/ 793820 h 803868"/>
              <a:gd name="connsiteX86" fmla="*/ 1483807 w 1879042"/>
              <a:gd name="connsiteY86" fmla="*/ 790470 h 803868"/>
              <a:gd name="connsiteX87" fmla="*/ 1513952 w 1879042"/>
              <a:gd name="connsiteY87" fmla="*/ 780422 h 803868"/>
              <a:gd name="connsiteX88" fmla="*/ 1524000 w 1879042"/>
              <a:gd name="connsiteY88" fmla="*/ 777072 h 803868"/>
              <a:gd name="connsiteX89" fmla="*/ 1534049 w 1879042"/>
              <a:gd name="connsiteY89" fmla="*/ 773723 h 803868"/>
              <a:gd name="connsiteX90" fmla="*/ 1550796 w 1879042"/>
              <a:gd name="connsiteY90" fmla="*/ 767024 h 803868"/>
              <a:gd name="connsiteX91" fmla="*/ 1607737 w 1879042"/>
              <a:gd name="connsiteY91" fmla="*/ 746927 h 803868"/>
              <a:gd name="connsiteX92" fmla="*/ 1621134 w 1879042"/>
              <a:gd name="connsiteY92" fmla="*/ 740228 h 803868"/>
              <a:gd name="connsiteX93" fmla="*/ 1637882 w 1879042"/>
              <a:gd name="connsiteY93" fmla="*/ 730180 h 803868"/>
              <a:gd name="connsiteX94" fmla="*/ 1657978 w 1879042"/>
              <a:gd name="connsiteY94" fmla="*/ 723481 h 803868"/>
              <a:gd name="connsiteX95" fmla="*/ 1681425 w 1879042"/>
              <a:gd name="connsiteY95" fmla="*/ 713433 h 803868"/>
              <a:gd name="connsiteX96" fmla="*/ 1691473 w 1879042"/>
              <a:gd name="connsiteY96" fmla="*/ 706734 h 803868"/>
              <a:gd name="connsiteX97" fmla="*/ 1704871 w 1879042"/>
              <a:gd name="connsiteY97" fmla="*/ 696686 h 803868"/>
              <a:gd name="connsiteX98" fmla="*/ 1714919 w 1879042"/>
              <a:gd name="connsiteY98" fmla="*/ 693336 h 803868"/>
              <a:gd name="connsiteX99" fmla="*/ 1741715 w 1879042"/>
              <a:gd name="connsiteY99" fmla="*/ 673239 h 803868"/>
              <a:gd name="connsiteX100" fmla="*/ 1755112 w 1879042"/>
              <a:gd name="connsiteY100" fmla="*/ 669890 h 803868"/>
              <a:gd name="connsiteX101" fmla="*/ 1768510 w 1879042"/>
              <a:gd name="connsiteY101" fmla="*/ 653143 h 803868"/>
              <a:gd name="connsiteX102" fmla="*/ 1781908 w 1879042"/>
              <a:gd name="connsiteY102" fmla="*/ 643094 h 803868"/>
              <a:gd name="connsiteX103" fmla="*/ 1802005 w 1879042"/>
              <a:gd name="connsiteY103" fmla="*/ 626347 h 803868"/>
              <a:gd name="connsiteX104" fmla="*/ 1818752 w 1879042"/>
              <a:gd name="connsiteY104" fmla="*/ 596202 h 803868"/>
              <a:gd name="connsiteX105" fmla="*/ 1828800 w 1879042"/>
              <a:gd name="connsiteY105" fmla="*/ 579455 h 803868"/>
              <a:gd name="connsiteX106" fmla="*/ 1835499 w 1879042"/>
              <a:gd name="connsiteY106" fmla="*/ 566057 h 803868"/>
              <a:gd name="connsiteX107" fmla="*/ 1852247 w 1879042"/>
              <a:gd name="connsiteY107" fmla="*/ 539261 h 803868"/>
              <a:gd name="connsiteX108" fmla="*/ 1865644 w 1879042"/>
              <a:gd name="connsiteY108" fmla="*/ 505767 h 803868"/>
              <a:gd name="connsiteX109" fmla="*/ 1868994 w 1879042"/>
              <a:gd name="connsiteY109" fmla="*/ 489020 h 803868"/>
              <a:gd name="connsiteX110" fmla="*/ 1875693 w 1879042"/>
              <a:gd name="connsiteY110" fmla="*/ 475622 h 803868"/>
              <a:gd name="connsiteX111" fmla="*/ 1879042 w 1879042"/>
              <a:gd name="connsiteY111" fmla="*/ 465574 h 803868"/>
              <a:gd name="connsiteX112" fmla="*/ 1875693 w 1879042"/>
              <a:gd name="connsiteY112" fmla="*/ 422031 h 803868"/>
              <a:gd name="connsiteX113" fmla="*/ 1872343 w 1879042"/>
              <a:gd name="connsiteY113" fmla="*/ 411982 h 803868"/>
              <a:gd name="connsiteX114" fmla="*/ 1862295 w 1879042"/>
              <a:gd name="connsiteY114" fmla="*/ 398585 h 803868"/>
              <a:gd name="connsiteX115" fmla="*/ 1845548 w 1879042"/>
              <a:gd name="connsiteY115" fmla="*/ 368439 h 803868"/>
              <a:gd name="connsiteX116" fmla="*/ 1832150 w 1879042"/>
              <a:gd name="connsiteY116" fmla="*/ 355042 h 803868"/>
              <a:gd name="connsiteX117" fmla="*/ 1825451 w 1879042"/>
              <a:gd name="connsiteY117" fmla="*/ 344993 h 803868"/>
              <a:gd name="connsiteX118" fmla="*/ 1805354 w 1879042"/>
              <a:gd name="connsiteY118" fmla="*/ 328246 h 803868"/>
              <a:gd name="connsiteX119" fmla="*/ 1795306 w 1879042"/>
              <a:gd name="connsiteY119" fmla="*/ 324897 h 803868"/>
              <a:gd name="connsiteX120" fmla="*/ 1788607 w 1879042"/>
              <a:gd name="connsiteY120" fmla="*/ 314848 h 803868"/>
              <a:gd name="connsiteX121" fmla="*/ 1778559 w 1879042"/>
              <a:gd name="connsiteY121" fmla="*/ 311499 h 803868"/>
              <a:gd name="connsiteX122" fmla="*/ 1768510 w 1879042"/>
              <a:gd name="connsiteY122" fmla="*/ 304800 h 803868"/>
              <a:gd name="connsiteX123" fmla="*/ 1745064 w 1879042"/>
              <a:gd name="connsiteY123" fmla="*/ 288053 h 803868"/>
              <a:gd name="connsiteX124" fmla="*/ 1724967 w 1879042"/>
              <a:gd name="connsiteY124" fmla="*/ 281354 h 803868"/>
              <a:gd name="connsiteX125" fmla="*/ 1791956 w 1879042"/>
              <a:gd name="connsiteY125" fmla="*/ 361740 h 803868"/>
              <a:gd name="connsiteX126" fmla="*/ 1678075 w 1879042"/>
              <a:gd name="connsiteY126" fmla="*/ 274655 h 803868"/>
              <a:gd name="connsiteX127" fmla="*/ 1681425 w 1879042"/>
              <a:gd name="connsiteY127" fmla="*/ 304799 h 803868"/>
              <a:gd name="connsiteX128" fmla="*/ 1624484 w 1879042"/>
              <a:gd name="connsiteY128" fmla="*/ 267956 h 803868"/>
              <a:gd name="connsiteX129" fmla="*/ 1564194 w 1879042"/>
              <a:gd name="connsiteY129" fmla="*/ 254558 h 803868"/>
              <a:gd name="connsiteX130" fmla="*/ 1631183 w 1879042"/>
              <a:gd name="connsiteY130" fmla="*/ 284703 h 803868"/>
              <a:gd name="connsiteX131" fmla="*/ 1524000 w 1879042"/>
              <a:gd name="connsiteY131" fmla="*/ 247859 h 803868"/>
              <a:gd name="connsiteX132" fmla="*/ 1510603 w 1879042"/>
              <a:gd name="connsiteY132" fmla="*/ 244510 h 803868"/>
              <a:gd name="connsiteX133" fmla="*/ 1487156 w 1879042"/>
              <a:gd name="connsiteY133" fmla="*/ 241160 h 803868"/>
              <a:gd name="connsiteX134" fmla="*/ 1473759 w 1879042"/>
              <a:gd name="connsiteY134" fmla="*/ 237811 h 803868"/>
              <a:gd name="connsiteX135" fmla="*/ 1480458 w 1879042"/>
              <a:gd name="connsiteY135" fmla="*/ 257908 h 803868"/>
              <a:gd name="connsiteX136" fmla="*/ 1410119 w 1879042"/>
              <a:gd name="connsiteY136" fmla="*/ 227763 h 803868"/>
              <a:gd name="connsiteX137" fmla="*/ 1386673 w 1879042"/>
              <a:gd name="connsiteY137" fmla="*/ 224413 h 803868"/>
              <a:gd name="connsiteX138" fmla="*/ 1346479 w 1879042"/>
              <a:gd name="connsiteY138" fmla="*/ 217714 h 803868"/>
              <a:gd name="connsiteX139" fmla="*/ 1326383 w 1879042"/>
              <a:gd name="connsiteY139" fmla="*/ 214365 h 803868"/>
              <a:gd name="connsiteX140" fmla="*/ 1343131 w 1879042"/>
              <a:gd name="connsiteY140" fmla="*/ 241160 h 803868"/>
              <a:gd name="connsiteX141" fmla="*/ 1282840 w 1879042"/>
              <a:gd name="connsiteY141" fmla="*/ 207666 h 803868"/>
              <a:gd name="connsiteX142" fmla="*/ 1266092 w 1879042"/>
              <a:gd name="connsiteY142" fmla="*/ 214365 h 803868"/>
              <a:gd name="connsiteX143" fmla="*/ 1215851 w 1879042"/>
              <a:gd name="connsiteY143" fmla="*/ 194268 h 803868"/>
              <a:gd name="connsiteX144" fmla="*/ 1192405 w 1879042"/>
              <a:gd name="connsiteY144" fmla="*/ 190919 h 803868"/>
              <a:gd name="connsiteX145" fmla="*/ 1195754 w 1879042"/>
              <a:gd name="connsiteY145" fmla="*/ 194268 h 803868"/>
              <a:gd name="connsiteX146" fmla="*/ 1162259 w 1879042"/>
              <a:gd name="connsiteY146" fmla="*/ 194268 h 803868"/>
              <a:gd name="connsiteX147" fmla="*/ 1122066 w 1879042"/>
              <a:gd name="connsiteY147" fmla="*/ 174171 h 803868"/>
              <a:gd name="connsiteX148" fmla="*/ 1105319 w 1879042"/>
              <a:gd name="connsiteY148" fmla="*/ 167472 h 803868"/>
              <a:gd name="connsiteX149" fmla="*/ 1088572 w 1879042"/>
              <a:gd name="connsiteY149" fmla="*/ 164123 h 803868"/>
              <a:gd name="connsiteX150" fmla="*/ 1075174 w 1879042"/>
              <a:gd name="connsiteY150" fmla="*/ 160774 h 803868"/>
              <a:gd name="connsiteX151" fmla="*/ 1061776 w 1879042"/>
              <a:gd name="connsiteY151" fmla="*/ 154075 h 803868"/>
              <a:gd name="connsiteX152" fmla="*/ 1051728 w 1879042"/>
              <a:gd name="connsiteY152" fmla="*/ 150725 h 803868"/>
              <a:gd name="connsiteX153" fmla="*/ 1034981 w 1879042"/>
              <a:gd name="connsiteY153" fmla="*/ 144026 h 803868"/>
              <a:gd name="connsiteX154" fmla="*/ 1021583 w 1879042"/>
              <a:gd name="connsiteY154" fmla="*/ 137327 h 803868"/>
              <a:gd name="connsiteX155" fmla="*/ 994787 w 1879042"/>
              <a:gd name="connsiteY155" fmla="*/ 130628 h 803868"/>
              <a:gd name="connsiteX156" fmla="*/ 971341 w 1879042"/>
              <a:gd name="connsiteY156" fmla="*/ 120580 h 803868"/>
              <a:gd name="connsiteX157" fmla="*/ 957943 w 1879042"/>
              <a:gd name="connsiteY157" fmla="*/ 113881 h 803868"/>
              <a:gd name="connsiteX158" fmla="*/ 934497 w 1879042"/>
              <a:gd name="connsiteY158" fmla="*/ 107182 h 803868"/>
              <a:gd name="connsiteX159" fmla="*/ 921099 w 1879042"/>
              <a:gd name="connsiteY159" fmla="*/ 100483 h 803868"/>
              <a:gd name="connsiteX160" fmla="*/ 911051 w 1879042"/>
              <a:gd name="connsiteY160" fmla="*/ 97134 h 803868"/>
              <a:gd name="connsiteX161" fmla="*/ 897653 w 1879042"/>
              <a:gd name="connsiteY161" fmla="*/ 90435 h 803868"/>
              <a:gd name="connsiteX162" fmla="*/ 864159 w 1879042"/>
              <a:gd name="connsiteY162" fmla="*/ 80387 h 803868"/>
              <a:gd name="connsiteX163" fmla="*/ 813917 w 1879042"/>
              <a:gd name="connsiteY163" fmla="*/ 63639 h 803868"/>
              <a:gd name="connsiteX164" fmla="*/ 800519 w 1879042"/>
              <a:gd name="connsiteY164" fmla="*/ 56941 h 803868"/>
              <a:gd name="connsiteX165" fmla="*/ 767025 w 1879042"/>
              <a:gd name="connsiteY165" fmla="*/ 46892 h 803868"/>
              <a:gd name="connsiteX166" fmla="*/ 746928 w 1879042"/>
              <a:gd name="connsiteY166" fmla="*/ 36844 h 803868"/>
              <a:gd name="connsiteX167" fmla="*/ 716783 w 1879042"/>
              <a:gd name="connsiteY167" fmla="*/ 20097 h 803868"/>
              <a:gd name="connsiteX168" fmla="*/ 696686 w 1879042"/>
              <a:gd name="connsiteY168" fmla="*/ 6699 h 803868"/>
              <a:gd name="connsiteX169" fmla="*/ 686638 w 1879042"/>
              <a:gd name="connsiteY169" fmla="*/ 0 h 803868"/>
              <a:gd name="connsiteX170" fmla="*/ 676589 w 1879042"/>
              <a:gd name="connsiteY170" fmla="*/ 3349 h 803868"/>
              <a:gd name="connsiteX171" fmla="*/ 669890 w 1879042"/>
              <a:gd name="connsiteY171" fmla="*/ 23446 h 803868"/>
              <a:gd name="connsiteX172" fmla="*/ 666541 w 1879042"/>
              <a:gd name="connsiteY172" fmla="*/ 46892 h 803868"/>
              <a:gd name="connsiteX173" fmla="*/ 676590 w 1879042"/>
              <a:gd name="connsiteY173" fmla="*/ 133978 h 803868"/>
              <a:gd name="connsiteX174" fmla="*/ 602901 w 1879042"/>
              <a:gd name="connsiteY174" fmla="*/ 150725 h 803868"/>
              <a:gd name="connsiteX175" fmla="*/ 586154 w 1879042"/>
              <a:gd name="connsiteY175" fmla="*/ 130628 h 803868"/>
              <a:gd name="connsiteX176" fmla="*/ 562708 w 1879042"/>
              <a:gd name="connsiteY176" fmla="*/ 140677 h 803868"/>
              <a:gd name="connsiteX177" fmla="*/ 549310 w 1879042"/>
              <a:gd name="connsiteY177" fmla="*/ 137327 h 803868"/>
              <a:gd name="connsiteX178" fmla="*/ 535912 w 1879042"/>
              <a:gd name="connsiteY178" fmla="*/ 130628 h 803868"/>
              <a:gd name="connsiteX179" fmla="*/ 515816 w 1879042"/>
              <a:gd name="connsiteY179" fmla="*/ 123930 h 803868"/>
              <a:gd name="connsiteX180" fmla="*/ 502418 w 1879042"/>
              <a:gd name="connsiteY180" fmla="*/ 120580 h 803868"/>
              <a:gd name="connsiteX181" fmla="*/ 492370 w 1879042"/>
              <a:gd name="connsiteY181" fmla="*/ 117230 h 803868"/>
              <a:gd name="connsiteX182" fmla="*/ 458875 w 1879042"/>
              <a:gd name="connsiteY182" fmla="*/ 120580 h 803868"/>
              <a:gd name="connsiteX183" fmla="*/ 338295 w 1879042"/>
              <a:gd name="connsiteY183" fmla="*/ 113881 h 803868"/>
              <a:gd name="connsiteX184" fmla="*/ 184220 w 1879042"/>
              <a:gd name="connsiteY184" fmla="*/ 117231 h 803868"/>
              <a:gd name="connsiteX185" fmla="*/ 107183 w 1879042"/>
              <a:gd name="connsiteY185" fmla="*/ 123930 h 803868"/>
              <a:gd name="connsiteX186" fmla="*/ 83737 w 1879042"/>
              <a:gd name="connsiteY186" fmla="*/ 127279 h 803868"/>
              <a:gd name="connsiteX187" fmla="*/ 56941 w 1879042"/>
              <a:gd name="connsiteY187" fmla="*/ 130628 h 803868"/>
              <a:gd name="connsiteX188" fmla="*/ 53592 w 1879042"/>
              <a:gd name="connsiteY188" fmla="*/ 144026 h 80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879042" h="803868">
                <a:moveTo>
                  <a:pt x="53592" y="144026"/>
                </a:moveTo>
                <a:lnTo>
                  <a:pt x="53592" y="144026"/>
                </a:lnTo>
                <a:cubicBezTo>
                  <a:pt x="43544" y="145143"/>
                  <a:pt x="33469" y="146040"/>
                  <a:pt x="23447" y="147376"/>
                </a:cubicBezTo>
                <a:cubicBezTo>
                  <a:pt x="16715" y="148274"/>
                  <a:pt x="9247" y="147356"/>
                  <a:pt x="3350" y="150725"/>
                </a:cubicBezTo>
                <a:cubicBezTo>
                  <a:pt x="284" y="152477"/>
                  <a:pt x="1117" y="157424"/>
                  <a:pt x="0" y="160774"/>
                </a:cubicBezTo>
                <a:cubicBezTo>
                  <a:pt x="1117" y="202084"/>
                  <a:pt x="1337" y="243427"/>
                  <a:pt x="3350" y="284703"/>
                </a:cubicBezTo>
                <a:cubicBezTo>
                  <a:pt x="3574" y="289301"/>
                  <a:pt x="5796" y="293587"/>
                  <a:pt x="6699" y="298101"/>
                </a:cubicBezTo>
                <a:cubicBezTo>
                  <a:pt x="8031" y="304761"/>
                  <a:pt x="8402" y="311609"/>
                  <a:pt x="10049" y="318198"/>
                </a:cubicBezTo>
                <a:cubicBezTo>
                  <a:pt x="11762" y="325048"/>
                  <a:pt x="16748" y="338294"/>
                  <a:pt x="16748" y="338294"/>
                </a:cubicBezTo>
                <a:cubicBezTo>
                  <a:pt x="17669" y="344744"/>
                  <a:pt x="20665" y="375705"/>
                  <a:pt x="26796" y="381837"/>
                </a:cubicBezTo>
                <a:cubicBezTo>
                  <a:pt x="30145" y="385187"/>
                  <a:pt x="33205" y="388853"/>
                  <a:pt x="36844" y="391886"/>
                </a:cubicBezTo>
                <a:cubicBezTo>
                  <a:pt x="39937" y="394463"/>
                  <a:pt x="43193" y="396999"/>
                  <a:pt x="46893" y="398585"/>
                </a:cubicBezTo>
                <a:cubicBezTo>
                  <a:pt x="51124" y="400398"/>
                  <a:pt x="55824" y="400818"/>
                  <a:pt x="60290" y="401934"/>
                </a:cubicBezTo>
                <a:cubicBezTo>
                  <a:pt x="71455" y="400818"/>
                  <a:pt x="82695" y="400291"/>
                  <a:pt x="93785" y="398585"/>
                </a:cubicBezTo>
                <a:cubicBezTo>
                  <a:pt x="105942" y="396715"/>
                  <a:pt x="102845" y="394054"/>
                  <a:pt x="113882" y="388536"/>
                </a:cubicBezTo>
                <a:cubicBezTo>
                  <a:pt x="117040" y="386957"/>
                  <a:pt x="120581" y="386303"/>
                  <a:pt x="123930" y="385187"/>
                </a:cubicBezTo>
                <a:cubicBezTo>
                  <a:pt x="138893" y="375212"/>
                  <a:pt x="139929" y="371976"/>
                  <a:pt x="154075" y="368439"/>
                </a:cubicBezTo>
                <a:cubicBezTo>
                  <a:pt x="159598" y="367058"/>
                  <a:pt x="165240" y="366206"/>
                  <a:pt x="170822" y="365090"/>
                </a:cubicBezTo>
                <a:cubicBezTo>
                  <a:pt x="177521" y="360624"/>
                  <a:pt x="183444" y="354682"/>
                  <a:pt x="190919" y="351692"/>
                </a:cubicBezTo>
                <a:cubicBezTo>
                  <a:pt x="211940" y="343283"/>
                  <a:pt x="201833" y="346451"/>
                  <a:pt x="221064" y="341644"/>
                </a:cubicBezTo>
                <a:lnTo>
                  <a:pt x="247860" y="328246"/>
                </a:lnTo>
                <a:cubicBezTo>
                  <a:pt x="252326" y="326013"/>
                  <a:pt x="256521" y="323126"/>
                  <a:pt x="261258" y="321547"/>
                </a:cubicBezTo>
                <a:cubicBezTo>
                  <a:pt x="264607" y="320431"/>
                  <a:pt x="268061" y="319589"/>
                  <a:pt x="271306" y="318198"/>
                </a:cubicBezTo>
                <a:cubicBezTo>
                  <a:pt x="275895" y="316231"/>
                  <a:pt x="280029" y="313252"/>
                  <a:pt x="284704" y="311499"/>
                </a:cubicBezTo>
                <a:cubicBezTo>
                  <a:pt x="289014" y="309883"/>
                  <a:pt x="293791" y="309765"/>
                  <a:pt x="298101" y="308149"/>
                </a:cubicBezTo>
                <a:cubicBezTo>
                  <a:pt x="302776" y="306396"/>
                  <a:pt x="306936" y="303478"/>
                  <a:pt x="311499" y="301450"/>
                </a:cubicBezTo>
                <a:cubicBezTo>
                  <a:pt x="316993" y="299008"/>
                  <a:pt x="322617" y="296863"/>
                  <a:pt x="328247" y="294752"/>
                </a:cubicBezTo>
                <a:cubicBezTo>
                  <a:pt x="331553" y="293512"/>
                  <a:pt x="335050" y="292793"/>
                  <a:pt x="338295" y="291402"/>
                </a:cubicBezTo>
                <a:cubicBezTo>
                  <a:pt x="367254" y="278990"/>
                  <a:pt x="338186" y="289205"/>
                  <a:pt x="361741" y="281354"/>
                </a:cubicBezTo>
                <a:cubicBezTo>
                  <a:pt x="386304" y="282470"/>
                  <a:pt x="410981" y="282084"/>
                  <a:pt x="435429" y="284703"/>
                </a:cubicBezTo>
                <a:cubicBezTo>
                  <a:pt x="452307" y="286511"/>
                  <a:pt x="454836" y="292818"/>
                  <a:pt x="468923" y="298101"/>
                </a:cubicBezTo>
                <a:cubicBezTo>
                  <a:pt x="473233" y="299717"/>
                  <a:pt x="477954" y="299994"/>
                  <a:pt x="482321" y="301450"/>
                </a:cubicBezTo>
                <a:cubicBezTo>
                  <a:pt x="488025" y="303351"/>
                  <a:pt x="493418" y="306094"/>
                  <a:pt x="499069" y="308149"/>
                </a:cubicBezTo>
                <a:cubicBezTo>
                  <a:pt x="505705" y="310562"/>
                  <a:pt x="512466" y="312615"/>
                  <a:pt x="519165" y="314848"/>
                </a:cubicBezTo>
                <a:cubicBezTo>
                  <a:pt x="522515" y="315965"/>
                  <a:pt x="525752" y="317506"/>
                  <a:pt x="529214" y="318198"/>
                </a:cubicBezTo>
                <a:lnTo>
                  <a:pt x="562708" y="324897"/>
                </a:lnTo>
                <a:lnTo>
                  <a:pt x="579455" y="328246"/>
                </a:lnTo>
                <a:cubicBezTo>
                  <a:pt x="581688" y="331595"/>
                  <a:pt x="582805" y="336061"/>
                  <a:pt x="586154" y="338294"/>
                </a:cubicBezTo>
                <a:cubicBezTo>
                  <a:pt x="589984" y="340848"/>
                  <a:pt x="595126" y="340379"/>
                  <a:pt x="599552" y="341644"/>
                </a:cubicBezTo>
                <a:cubicBezTo>
                  <a:pt x="602947" y="342614"/>
                  <a:pt x="606251" y="343877"/>
                  <a:pt x="609600" y="344993"/>
                </a:cubicBezTo>
                <a:cubicBezTo>
                  <a:pt x="632635" y="360349"/>
                  <a:pt x="622059" y="355845"/>
                  <a:pt x="639745" y="361741"/>
                </a:cubicBezTo>
                <a:cubicBezTo>
                  <a:pt x="643095" y="365090"/>
                  <a:pt x="646055" y="368881"/>
                  <a:pt x="649794" y="371789"/>
                </a:cubicBezTo>
                <a:cubicBezTo>
                  <a:pt x="656149" y="376732"/>
                  <a:pt x="669890" y="385187"/>
                  <a:pt x="669890" y="385187"/>
                </a:cubicBezTo>
                <a:cubicBezTo>
                  <a:pt x="684044" y="413495"/>
                  <a:pt x="666770" y="387424"/>
                  <a:pt x="689987" y="401934"/>
                </a:cubicBezTo>
                <a:cubicBezTo>
                  <a:pt x="695343" y="405281"/>
                  <a:pt x="698332" y="411542"/>
                  <a:pt x="703385" y="415332"/>
                </a:cubicBezTo>
                <a:cubicBezTo>
                  <a:pt x="707380" y="418328"/>
                  <a:pt x="712501" y="419462"/>
                  <a:pt x="716783" y="422031"/>
                </a:cubicBezTo>
                <a:cubicBezTo>
                  <a:pt x="723686" y="426173"/>
                  <a:pt x="730180" y="430962"/>
                  <a:pt x="736879" y="435428"/>
                </a:cubicBezTo>
                <a:lnTo>
                  <a:pt x="767025" y="455525"/>
                </a:lnTo>
                <a:cubicBezTo>
                  <a:pt x="770374" y="457758"/>
                  <a:pt x="773335" y="460729"/>
                  <a:pt x="777073" y="462224"/>
                </a:cubicBezTo>
                <a:cubicBezTo>
                  <a:pt x="782655" y="464457"/>
                  <a:pt x="788442" y="466234"/>
                  <a:pt x="793820" y="468923"/>
                </a:cubicBezTo>
                <a:cubicBezTo>
                  <a:pt x="799643" y="471834"/>
                  <a:pt x="805359" y="475065"/>
                  <a:pt x="810567" y="478971"/>
                </a:cubicBezTo>
                <a:cubicBezTo>
                  <a:pt x="814357" y="481813"/>
                  <a:pt x="816599" y="486509"/>
                  <a:pt x="820616" y="489020"/>
                </a:cubicBezTo>
                <a:cubicBezTo>
                  <a:pt x="825714" y="492207"/>
                  <a:pt x="831985" y="493030"/>
                  <a:pt x="837363" y="495719"/>
                </a:cubicBezTo>
                <a:cubicBezTo>
                  <a:pt x="849908" y="501992"/>
                  <a:pt x="847168" y="504888"/>
                  <a:pt x="860809" y="512466"/>
                </a:cubicBezTo>
                <a:cubicBezTo>
                  <a:pt x="866065" y="515386"/>
                  <a:pt x="872178" y="516476"/>
                  <a:pt x="877556" y="519165"/>
                </a:cubicBezTo>
                <a:cubicBezTo>
                  <a:pt x="881157" y="520965"/>
                  <a:pt x="884512" y="523287"/>
                  <a:pt x="887605" y="525864"/>
                </a:cubicBezTo>
                <a:cubicBezTo>
                  <a:pt x="891244" y="528896"/>
                  <a:pt x="893540" y="533562"/>
                  <a:pt x="897653" y="535912"/>
                </a:cubicBezTo>
                <a:cubicBezTo>
                  <a:pt x="901650" y="538196"/>
                  <a:pt x="906585" y="538145"/>
                  <a:pt x="911051" y="539261"/>
                </a:cubicBezTo>
                <a:cubicBezTo>
                  <a:pt x="959626" y="575694"/>
                  <a:pt x="898693" y="532199"/>
                  <a:pt x="934497" y="552659"/>
                </a:cubicBezTo>
                <a:cubicBezTo>
                  <a:pt x="939344" y="555429"/>
                  <a:pt x="943185" y="559711"/>
                  <a:pt x="947895" y="562708"/>
                </a:cubicBezTo>
                <a:cubicBezTo>
                  <a:pt x="955489" y="567540"/>
                  <a:pt x="963675" y="571388"/>
                  <a:pt x="971341" y="576105"/>
                </a:cubicBezTo>
                <a:cubicBezTo>
                  <a:pt x="978198" y="580325"/>
                  <a:pt x="984237" y="585902"/>
                  <a:pt x="991438" y="589503"/>
                </a:cubicBezTo>
                <a:cubicBezTo>
                  <a:pt x="995904" y="591736"/>
                  <a:pt x="1000773" y="593300"/>
                  <a:pt x="1004836" y="596202"/>
                </a:cubicBezTo>
                <a:cubicBezTo>
                  <a:pt x="1008690" y="598955"/>
                  <a:pt x="1010943" y="603623"/>
                  <a:pt x="1014884" y="606250"/>
                </a:cubicBezTo>
                <a:cubicBezTo>
                  <a:pt x="1021116" y="610405"/>
                  <a:pt x="1028406" y="612712"/>
                  <a:pt x="1034981" y="616299"/>
                </a:cubicBezTo>
                <a:cubicBezTo>
                  <a:pt x="1040696" y="619416"/>
                  <a:pt x="1046037" y="623185"/>
                  <a:pt x="1051728" y="626347"/>
                </a:cubicBezTo>
                <a:cubicBezTo>
                  <a:pt x="1056093" y="628772"/>
                  <a:pt x="1061063" y="630144"/>
                  <a:pt x="1065126" y="633046"/>
                </a:cubicBezTo>
                <a:cubicBezTo>
                  <a:pt x="1077198" y="641669"/>
                  <a:pt x="1071932" y="644097"/>
                  <a:pt x="1085222" y="649793"/>
                </a:cubicBezTo>
                <a:cubicBezTo>
                  <a:pt x="1089453" y="651607"/>
                  <a:pt x="1094154" y="652026"/>
                  <a:pt x="1098620" y="653143"/>
                </a:cubicBezTo>
                <a:cubicBezTo>
                  <a:pt x="1101970" y="656492"/>
                  <a:pt x="1104814" y="660438"/>
                  <a:pt x="1108669" y="663191"/>
                </a:cubicBezTo>
                <a:cubicBezTo>
                  <a:pt x="1120000" y="671284"/>
                  <a:pt x="1134182" y="671844"/>
                  <a:pt x="1145512" y="679938"/>
                </a:cubicBezTo>
                <a:cubicBezTo>
                  <a:pt x="1149367" y="682692"/>
                  <a:pt x="1151922" y="686954"/>
                  <a:pt x="1155561" y="689987"/>
                </a:cubicBezTo>
                <a:cubicBezTo>
                  <a:pt x="1161498" y="694934"/>
                  <a:pt x="1172261" y="700494"/>
                  <a:pt x="1179007" y="703385"/>
                </a:cubicBezTo>
                <a:cubicBezTo>
                  <a:pt x="1182252" y="704776"/>
                  <a:pt x="1185706" y="705618"/>
                  <a:pt x="1189055" y="706734"/>
                </a:cubicBezTo>
                <a:cubicBezTo>
                  <a:pt x="1192405" y="708967"/>
                  <a:pt x="1195828" y="711093"/>
                  <a:pt x="1199104" y="713433"/>
                </a:cubicBezTo>
                <a:cubicBezTo>
                  <a:pt x="1203646" y="716678"/>
                  <a:pt x="1207654" y="720711"/>
                  <a:pt x="1212501" y="723481"/>
                </a:cubicBezTo>
                <a:cubicBezTo>
                  <a:pt x="1215567" y="725233"/>
                  <a:pt x="1219200" y="725714"/>
                  <a:pt x="1222550" y="726831"/>
                </a:cubicBezTo>
                <a:cubicBezTo>
                  <a:pt x="1234287" y="735633"/>
                  <a:pt x="1245614" y="744765"/>
                  <a:pt x="1259394" y="750277"/>
                </a:cubicBezTo>
                <a:cubicBezTo>
                  <a:pt x="1265950" y="752899"/>
                  <a:pt x="1273038" y="754108"/>
                  <a:pt x="1279490" y="756976"/>
                </a:cubicBezTo>
                <a:cubicBezTo>
                  <a:pt x="1309225" y="770192"/>
                  <a:pt x="1267503" y="758167"/>
                  <a:pt x="1302937" y="767024"/>
                </a:cubicBezTo>
                <a:cubicBezTo>
                  <a:pt x="1340230" y="785672"/>
                  <a:pt x="1293254" y="763393"/>
                  <a:pt x="1329732" y="777072"/>
                </a:cubicBezTo>
                <a:cubicBezTo>
                  <a:pt x="1358307" y="787787"/>
                  <a:pt x="1329895" y="780468"/>
                  <a:pt x="1353178" y="787121"/>
                </a:cubicBezTo>
                <a:cubicBezTo>
                  <a:pt x="1358192" y="788554"/>
                  <a:pt x="1371267" y="791141"/>
                  <a:pt x="1376625" y="793820"/>
                </a:cubicBezTo>
                <a:cubicBezTo>
                  <a:pt x="1402592" y="806804"/>
                  <a:pt x="1371469" y="795451"/>
                  <a:pt x="1396721" y="803868"/>
                </a:cubicBezTo>
                <a:cubicBezTo>
                  <a:pt x="1415701" y="802752"/>
                  <a:pt x="1434840" y="803208"/>
                  <a:pt x="1453662" y="800519"/>
                </a:cubicBezTo>
                <a:cubicBezTo>
                  <a:pt x="1458605" y="799813"/>
                  <a:pt x="1462323" y="795399"/>
                  <a:pt x="1467060" y="793820"/>
                </a:cubicBezTo>
                <a:cubicBezTo>
                  <a:pt x="1472461" y="792020"/>
                  <a:pt x="1478333" y="792034"/>
                  <a:pt x="1483807" y="790470"/>
                </a:cubicBezTo>
                <a:cubicBezTo>
                  <a:pt x="1493991" y="787560"/>
                  <a:pt x="1503904" y="783772"/>
                  <a:pt x="1513952" y="780422"/>
                </a:cubicBezTo>
                <a:lnTo>
                  <a:pt x="1524000" y="777072"/>
                </a:lnTo>
                <a:cubicBezTo>
                  <a:pt x="1527350" y="775955"/>
                  <a:pt x="1530771" y="775034"/>
                  <a:pt x="1534049" y="773723"/>
                </a:cubicBezTo>
                <a:cubicBezTo>
                  <a:pt x="1539631" y="771490"/>
                  <a:pt x="1545146" y="769079"/>
                  <a:pt x="1550796" y="767024"/>
                </a:cubicBezTo>
                <a:cubicBezTo>
                  <a:pt x="1569744" y="760134"/>
                  <a:pt x="1589272" y="755134"/>
                  <a:pt x="1607737" y="746927"/>
                </a:cubicBezTo>
                <a:cubicBezTo>
                  <a:pt x="1612300" y="744899"/>
                  <a:pt x="1616769" y="742653"/>
                  <a:pt x="1621134" y="740228"/>
                </a:cubicBezTo>
                <a:cubicBezTo>
                  <a:pt x="1626825" y="737066"/>
                  <a:pt x="1631955" y="732874"/>
                  <a:pt x="1637882" y="730180"/>
                </a:cubicBezTo>
                <a:cubicBezTo>
                  <a:pt x="1644310" y="727258"/>
                  <a:pt x="1651662" y="726639"/>
                  <a:pt x="1657978" y="723481"/>
                </a:cubicBezTo>
                <a:cubicBezTo>
                  <a:pt x="1674534" y="715203"/>
                  <a:pt x="1666639" y="718361"/>
                  <a:pt x="1681425" y="713433"/>
                </a:cubicBezTo>
                <a:cubicBezTo>
                  <a:pt x="1684774" y="711200"/>
                  <a:pt x="1688197" y="709074"/>
                  <a:pt x="1691473" y="706734"/>
                </a:cubicBezTo>
                <a:cubicBezTo>
                  <a:pt x="1696016" y="703489"/>
                  <a:pt x="1700024" y="699456"/>
                  <a:pt x="1704871" y="696686"/>
                </a:cubicBezTo>
                <a:cubicBezTo>
                  <a:pt x="1707936" y="694934"/>
                  <a:pt x="1711570" y="694453"/>
                  <a:pt x="1714919" y="693336"/>
                </a:cubicBezTo>
                <a:cubicBezTo>
                  <a:pt x="1716602" y="691989"/>
                  <a:pt x="1735970" y="675701"/>
                  <a:pt x="1741715" y="673239"/>
                </a:cubicBezTo>
                <a:cubicBezTo>
                  <a:pt x="1745946" y="671426"/>
                  <a:pt x="1750646" y="671006"/>
                  <a:pt x="1755112" y="669890"/>
                </a:cubicBezTo>
                <a:cubicBezTo>
                  <a:pt x="1759578" y="664308"/>
                  <a:pt x="1763455" y="658198"/>
                  <a:pt x="1768510" y="653143"/>
                </a:cubicBezTo>
                <a:cubicBezTo>
                  <a:pt x="1772457" y="649196"/>
                  <a:pt x="1777549" y="646581"/>
                  <a:pt x="1781908" y="643094"/>
                </a:cubicBezTo>
                <a:cubicBezTo>
                  <a:pt x="1788717" y="637647"/>
                  <a:pt x="1795839" y="632513"/>
                  <a:pt x="1802005" y="626347"/>
                </a:cubicBezTo>
                <a:cubicBezTo>
                  <a:pt x="1815180" y="613172"/>
                  <a:pt x="1810498" y="612711"/>
                  <a:pt x="1818752" y="596202"/>
                </a:cubicBezTo>
                <a:cubicBezTo>
                  <a:pt x="1821663" y="590379"/>
                  <a:pt x="1825638" y="585146"/>
                  <a:pt x="1828800" y="579455"/>
                </a:cubicBezTo>
                <a:cubicBezTo>
                  <a:pt x="1831225" y="575090"/>
                  <a:pt x="1832983" y="570370"/>
                  <a:pt x="1835499" y="566057"/>
                </a:cubicBezTo>
                <a:cubicBezTo>
                  <a:pt x="1840806" y="556959"/>
                  <a:pt x="1848335" y="549041"/>
                  <a:pt x="1852247" y="539261"/>
                </a:cubicBezTo>
                <a:cubicBezTo>
                  <a:pt x="1856713" y="528096"/>
                  <a:pt x="1863285" y="517558"/>
                  <a:pt x="1865644" y="505767"/>
                </a:cubicBezTo>
                <a:cubicBezTo>
                  <a:pt x="1866761" y="500185"/>
                  <a:pt x="1867194" y="494421"/>
                  <a:pt x="1868994" y="489020"/>
                </a:cubicBezTo>
                <a:cubicBezTo>
                  <a:pt x="1870573" y="484283"/>
                  <a:pt x="1873726" y="480211"/>
                  <a:pt x="1875693" y="475622"/>
                </a:cubicBezTo>
                <a:cubicBezTo>
                  <a:pt x="1877084" y="472377"/>
                  <a:pt x="1877926" y="468923"/>
                  <a:pt x="1879042" y="465574"/>
                </a:cubicBezTo>
                <a:cubicBezTo>
                  <a:pt x="1877926" y="451060"/>
                  <a:pt x="1877499" y="436476"/>
                  <a:pt x="1875693" y="422031"/>
                </a:cubicBezTo>
                <a:cubicBezTo>
                  <a:pt x="1875255" y="418527"/>
                  <a:pt x="1874095" y="415048"/>
                  <a:pt x="1872343" y="411982"/>
                </a:cubicBezTo>
                <a:cubicBezTo>
                  <a:pt x="1869573" y="407135"/>
                  <a:pt x="1865644" y="403051"/>
                  <a:pt x="1862295" y="398585"/>
                </a:cubicBezTo>
                <a:cubicBezTo>
                  <a:pt x="1854098" y="373994"/>
                  <a:pt x="1860589" y="383481"/>
                  <a:pt x="1845548" y="368439"/>
                </a:cubicBezTo>
                <a:cubicBezTo>
                  <a:pt x="1838238" y="346514"/>
                  <a:pt x="1848390" y="368035"/>
                  <a:pt x="1832150" y="355042"/>
                </a:cubicBezTo>
                <a:cubicBezTo>
                  <a:pt x="1829006" y="352527"/>
                  <a:pt x="1828028" y="348086"/>
                  <a:pt x="1825451" y="344993"/>
                </a:cubicBezTo>
                <a:cubicBezTo>
                  <a:pt x="1820160" y="338643"/>
                  <a:pt x="1812882" y="332010"/>
                  <a:pt x="1805354" y="328246"/>
                </a:cubicBezTo>
                <a:cubicBezTo>
                  <a:pt x="1802196" y="326667"/>
                  <a:pt x="1798655" y="326013"/>
                  <a:pt x="1795306" y="324897"/>
                </a:cubicBezTo>
                <a:cubicBezTo>
                  <a:pt x="1793073" y="321547"/>
                  <a:pt x="1791751" y="317363"/>
                  <a:pt x="1788607" y="314848"/>
                </a:cubicBezTo>
                <a:cubicBezTo>
                  <a:pt x="1785850" y="312642"/>
                  <a:pt x="1781717" y="313078"/>
                  <a:pt x="1778559" y="311499"/>
                </a:cubicBezTo>
                <a:cubicBezTo>
                  <a:pt x="1774958" y="309699"/>
                  <a:pt x="1771786" y="307140"/>
                  <a:pt x="1768510" y="304800"/>
                </a:cubicBezTo>
                <a:cubicBezTo>
                  <a:pt x="1766476" y="303347"/>
                  <a:pt x="1749240" y="289909"/>
                  <a:pt x="1745064" y="288053"/>
                </a:cubicBezTo>
                <a:cubicBezTo>
                  <a:pt x="1738611" y="285185"/>
                  <a:pt x="1717152" y="269073"/>
                  <a:pt x="1724967" y="281354"/>
                </a:cubicBezTo>
                <a:cubicBezTo>
                  <a:pt x="1732782" y="293635"/>
                  <a:pt x="1795472" y="362060"/>
                  <a:pt x="1791956" y="361740"/>
                </a:cubicBezTo>
                <a:cubicBezTo>
                  <a:pt x="1779675" y="360624"/>
                  <a:pt x="1696497" y="284145"/>
                  <a:pt x="1678075" y="274655"/>
                </a:cubicBezTo>
                <a:cubicBezTo>
                  <a:pt x="1659653" y="265165"/>
                  <a:pt x="1688164" y="305641"/>
                  <a:pt x="1681425" y="304799"/>
                </a:cubicBezTo>
                <a:cubicBezTo>
                  <a:pt x="1670291" y="303407"/>
                  <a:pt x="1635649" y="269072"/>
                  <a:pt x="1624484" y="267956"/>
                </a:cubicBezTo>
                <a:cubicBezTo>
                  <a:pt x="1604985" y="263081"/>
                  <a:pt x="1563078" y="251767"/>
                  <a:pt x="1564194" y="254558"/>
                </a:cubicBezTo>
                <a:cubicBezTo>
                  <a:pt x="1565310" y="257349"/>
                  <a:pt x="1638970" y="286001"/>
                  <a:pt x="1631183" y="284703"/>
                </a:cubicBezTo>
                <a:cubicBezTo>
                  <a:pt x="1625567" y="283767"/>
                  <a:pt x="1544097" y="254558"/>
                  <a:pt x="1524000" y="247859"/>
                </a:cubicBezTo>
                <a:cubicBezTo>
                  <a:pt x="1503903" y="241160"/>
                  <a:pt x="1515132" y="245333"/>
                  <a:pt x="1510603" y="244510"/>
                </a:cubicBezTo>
                <a:cubicBezTo>
                  <a:pt x="1502835" y="243098"/>
                  <a:pt x="1494924" y="242572"/>
                  <a:pt x="1487156" y="241160"/>
                </a:cubicBezTo>
                <a:cubicBezTo>
                  <a:pt x="1482627" y="240337"/>
                  <a:pt x="1474875" y="235020"/>
                  <a:pt x="1473759" y="237811"/>
                </a:cubicBezTo>
                <a:cubicBezTo>
                  <a:pt x="1472643" y="240602"/>
                  <a:pt x="1494421" y="260056"/>
                  <a:pt x="1480458" y="257908"/>
                </a:cubicBezTo>
                <a:cubicBezTo>
                  <a:pt x="1473746" y="256875"/>
                  <a:pt x="1425750" y="233345"/>
                  <a:pt x="1410119" y="227763"/>
                </a:cubicBezTo>
                <a:cubicBezTo>
                  <a:pt x="1394488" y="222181"/>
                  <a:pt x="1394471" y="225644"/>
                  <a:pt x="1386673" y="224413"/>
                </a:cubicBezTo>
                <a:lnTo>
                  <a:pt x="1346479" y="217714"/>
                </a:lnTo>
                <a:cubicBezTo>
                  <a:pt x="1339780" y="216598"/>
                  <a:pt x="1326941" y="210458"/>
                  <a:pt x="1326383" y="214365"/>
                </a:cubicBezTo>
                <a:cubicBezTo>
                  <a:pt x="1325825" y="218272"/>
                  <a:pt x="1348758" y="242026"/>
                  <a:pt x="1343131" y="241160"/>
                </a:cubicBezTo>
                <a:cubicBezTo>
                  <a:pt x="1334234" y="239791"/>
                  <a:pt x="1291772" y="208782"/>
                  <a:pt x="1282840" y="207666"/>
                </a:cubicBezTo>
                <a:cubicBezTo>
                  <a:pt x="1251733" y="199888"/>
                  <a:pt x="1307136" y="222573"/>
                  <a:pt x="1266092" y="214365"/>
                </a:cubicBezTo>
                <a:cubicBezTo>
                  <a:pt x="1229090" y="206966"/>
                  <a:pt x="1228132" y="198176"/>
                  <a:pt x="1215851" y="194268"/>
                </a:cubicBezTo>
                <a:cubicBezTo>
                  <a:pt x="1203570" y="190360"/>
                  <a:pt x="1195754" y="190919"/>
                  <a:pt x="1192405" y="190919"/>
                </a:cubicBezTo>
                <a:cubicBezTo>
                  <a:pt x="1189056" y="190919"/>
                  <a:pt x="1200778" y="193710"/>
                  <a:pt x="1195754" y="194268"/>
                </a:cubicBezTo>
                <a:cubicBezTo>
                  <a:pt x="1190730" y="194826"/>
                  <a:pt x="1170074" y="195384"/>
                  <a:pt x="1162259" y="194268"/>
                </a:cubicBezTo>
                <a:lnTo>
                  <a:pt x="1122066" y="174171"/>
                </a:lnTo>
                <a:cubicBezTo>
                  <a:pt x="1112576" y="169705"/>
                  <a:pt x="1111078" y="169200"/>
                  <a:pt x="1105319" y="167472"/>
                </a:cubicBezTo>
                <a:cubicBezTo>
                  <a:pt x="1099866" y="165836"/>
                  <a:pt x="1094129" y="165358"/>
                  <a:pt x="1088572" y="164123"/>
                </a:cubicBezTo>
                <a:cubicBezTo>
                  <a:pt x="1084078" y="163125"/>
                  <a:pt x="1079640" y="161890"/>
                  <a:pt x="1075174" y="160774"/>
                </a:cubicBezTo>
                <a:cubicBezTo>
                  <a:pt x="1070708" y="158541"/>
                  <a:pt x="1066365" y="156042"/>
                  <a:pt x="1061776" y="154075"/>
                </a:cubicBezTo>
                <a:cubicBezTo>
                  <a:pt x="1058531" y="152684"/>
                  <a:pt x="1055034" y="151965"/>
                  <a:pt x="1051728" y="150725"/>
                </a:cubicBezTo>
                <a:cubicBezTo>
                  <a:pt x="1046098" y="148614"/>
                  <a:pt x="1040475" y="146468"/>
                  <a:pt x="1034981" y="144026"/>
                </a:cubicBezTo>
                <a:cubicBezTo>
                  <a:pt x="1030418" y="141998"/>
                  <a:pt x="1026320" y="138906"/>
                  <a:pt x="1021583" y="137327"/>
                </a:cubicBezTo>
                <a:cubicBezTo>
                  <a:pt x="1012849" y="134416"/>
                  <a:pt x="1003022" y="134745"/>
                  <a:pt x="994787" y="130628"/>
                </a:cubicBezTo>
                <a:cubicBezTo>
                  <a:pt x="950322" y="108399"/>
                  <a:pt x="1005860" y="135375"/>
                  <a:pt x="971341" y="120580"/>
                </a:cubicBezTo>
                <a:cubicBezTo>
                  <a:pt x="966752" y="118613"/>
                  <a:pt x="962532" y="115848"/>
                  <a:pt x="957943" y="113881"/>
                </a:cubicBezTo>
                <a:cubicBezTo>
                  <a:pt x="939058" y="105788"/>
                  <a:pt x="957148" y="115676"/>
                  <a:pt x="934497" y="107182"/>
                </a:cubicBezTo>
                <a:cubicBezTo>
                  <a:pt x="929822" y="105429"/>
                  <a:pt x="925688" y="102450"/>
                  <a:pt x="921099" y="100483"/>
                </a:cubicBezTo>
                <a:cubicBezTo>
                  <a:pt x="917854" y="99092"/>
                  <a:pt x="914296" y="98525"/>
                  <a:pt x="911051" y="97134"/>
                </a:cubicBezTo>
                <a:cubicBezTo>
                  <a:pt x="906462" y="95167"/>
                  <a:pt x="902328" y="92188"/>
                  <a:pt x="897653" y="90435"/>
                </a:cubicBezTo>
                <a:cubicBezTo>
                  <a:pt x="858512" y="75758"/>
                  <a:pt x="917601" y="103291"/>
                  <a:pt x="864159" y="80387"/>
                </a:cubicBezTo>
                <a:cubicBezTo>
                  <a:pt x="821838" y="62249"/>
                  <a:pt x="853940" y="69358"/>
                  <a:pt x="813917" y="63639"/>
                </a:cubicBezTo>
                <a:cubicBezTo>
                  <a:pt x="809451" y="61406"/>
                  <a:pt x="805194" y="58694"/>
                  <a:pt x="800519" y="56941"/>
                </a:cubicBezTo>
                <a:cubicBezTo>
                  <a:pt x="789822" y="52930"/>
                  <a:pt x="776838" y="53434"/>
                  <a:pt x="767025" y="46892"/>
                </a:cubicBezTo>
                <a:cubicBezTo>
                  <a:pt x="754038" y="38235"/>
                  <a:pt x="760795" y="41466"/>
                  <a:pt x="746928" y="36844"/>
                </a:cubicBezTo>
                <a:cubicBezTo>
                  <a:pt x="723893" y="21488"/>
                  <a:pt x="734469" y="25992"/>
                  <a:pt x="716783" y="20097"/>
                </a:cubicBezTo>
                <a:lnTo>
                  <a:pt x="696686" y="6699"/>
                </a:lnTo>
                <a:lnTo>
                  <a:pt x="686638" y="0"/>
                </a:lnTo>
                <a:cubicBezTo>
                  <a:pt x="683288" y="1116"/>
                  <a:pt x="678641" y="476"/>
                  <a:pt x="676589" y="3349"/>
                </a:cubicBezTo>
                <a:cubicBezTo>
                  <a:pt x="672485" y="9095"/>
                  <a:pt x="669890" y="23446"/>
                  <a:pt x="669890" y="23446"/>
                </a:cubicBezTo>
                <a:cubicBezTo>
                  <a:pt x="668774" y="31261"/>
                  <a:pt x="665424" y="28470"/>
                  <a:pt x="666541" y="46892"/>
                </a:cubicBezTo>
                <a:cubicBezTo>
                  <a:pt x="667658" y="65314"/>
                  <a:pt x="676590" y="133978"/>
                  <a:pt x="676590" y="133978"/>
                </a:cubicBezTo>
                <a:cubicBezTo>
                  <a:pt x="658726" y="132861"/>
                  <a:pt x="617974" y="151283"/>
                  <a:pt x="602901" y="150725"/>
                </a:cubicBezTo>
                <a:cubicBezTo>
                  <a:pt x="587828" y="150167"/>
                  <a:pt x="592077" y="132320"/>
                  <a:pt x="586154" y="130628"/>
                </a:cubicBezTo>
                <a:cubicBezTo>
                  <a:pt x="582759" y="129658"/>
                  <a:pt x="568849" y="139561"/>
                  <a:pt x="562708" y="140677"/>
                </a:cubicBezTo>
                <a:cubicBezTo>
                  <a:pt x="556567" y="141793"/>
                  <a:pt x="553620" y="138943"/>
                  <a:pt x="549310" y="137327"/>
                </a:cubicBezTo>
                <a:cubicBezTo>
                  <a:pt x="544635" y="135574"/>
                  <a:pt x="540548" y="132482"/>
                  <a:pt x="535912" y="130628"/>
                </a:cubicBezTo>
                <a:cubicBezTo>
                  <a:pt x="529356" y="128006"/>
                  <a:pt x="522666" y="125643"/>
                  <a:pt x="515816" y="123930"/>
                </a:cubicBezTo>
                <a:cubicBezTo>
                  <a:pt x="511350" y="122813"/>
                  <a:pt x="506326" y="121697"/>
                  <a:pt x="502418" y="120580"/>
                </a:cubicBezTo>
                <a:cubicBezTo>
                  <a:pt x="498510" y="119463"/>
                  <a:pt x="499627" y="117230"/>
                  <a:pt x="492370" y="117230"/>
                </a:cubicBezTo>
                <a:cubicBezTo>
                  <a:pt x="485113" y="117230"/>
                  <a:pt x="470040" y="121696"/>
                  <a:pt x="458875" y="120580"/>
                </a:cubicBezTo>
                <a:lnTo>
                  <a:pt x="338295" y="113881"/>
                </a:lnTo>
                <a:lnTo>
                  <a:pt x="184220" y="117231"/>
                </a:lnTo>
                <a:cubicBezTo>
                  <a:pt x="161640" y="117984"/>
                  <a:pt x="130711" y="120989"/>
                  <a:pt x="107183" y="123930"/>
                </a:cubicBezTo>
                <a:cubicBezTo>
                  <a:pt x="99349" y="124909"/>
                  <a:pt x="91562" y="126236"/>
                  <a:pt x="83737" y="127279"/>
                </a:cubicBezTo>
                <a:cubicBezTo>
                  <a:pt x="74814" y="128469"/>
                  <a:pt x="65838" y="129259"/>
                  <a:pt x="56941" y="130628"/>
                </a:cubicBezTo>
                <a:cubicBezTo>
                  <a:pt x="51314" y="131494"/>
                  <a:pt x="54150" y="141793"/>
                  <a:pt x="53592" y="144026"/>
                </a:cubicBezTo>
                <a:close/>
              </a:path>
            </a:pathLst>
          </a:custGeom>
          <a:pattFill prst="pct2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FA9F5D2F-B424-450F-8EED-57E6DD2EF5EC}"/>
              </a:ext>
            </a:extLst>
          </p:cNvPr>
          <p:cNvSpPr/>
          <p:nvPr/>
        </p:nvSpPr>
        <p:spPr>
          <a:xfrm>
            <a:off x="10771960" y="2486741"/>
            <a:ext cx="1027688" cy="283221"/>
          </a:xfrm>
          <a:custGeom>
            <a:avLst/>
            <a:gdLst>
              <a:gd name="connsiteX0" fmla="*/ 0 w 1027688"/>
              <a:gd name="connsiteY0" fmla="*/ 0 h 283221"/>
              <a:gd name="connsiteX1" fmla="*/ 89012 w 1027688"/>
              <a:gd name="connsiteY1" fmla="*/ 24276 h 283221"/>
              <a:gd name="connsiteX2" fmla="*/ 113288 w 1027688"/>
              <a:gd name="connsiteY2" fmla="*/ 32368 h 283221"/>
              <a:gd name="connsiteX3" fmla="*/ 137564 w 1027688"/>
              <a:gd name="connsiteY3" fmla="*/ 40460 h 283221"/>
              <a:gd name="connsiteX4" fmla="*/ 161841 w 1027688"/>
              <a:gd name="connsiteY4" fmla="*/ 56644 h 283221"/>
              <a:gd name="connsiteX5" fmla="*/ 210393 w 1027688"/>
              <a:gd name="connsiteY5" fmla="*/ 72828 h 283221"/>
              <a:gd name="connsiteX6" fmla="*/ 267037 w 1027688"/>
              <a:gd name="connsiteY6" fmla="*/ 89012 h 283221"/>
              <a:gd name="connsiteX7" fmla="*/ 323681 w 1027688"/>
              <a:gd name="connsiteY7" fmla="*/ 121380 h 283221"/>
              <a:gd name="connsiteX8" fmla="*/ 347957 w 1027688"/>
              <a:gd name="connsiteY8" fmla="*/ 129472 h 283221"/>
              <a:gd name="connsiteX9" fmla="*/ 380325 w 1027688"/>
              <a:gd name="connsiteY9" fmla="*/ 153748 h 283221"/>
              <a:gd name="connsiteX10" fmla="*/ 412694 w 1027688"/>
              <a:gd name="connsiteY10" fmla="*/ 161840 h 283221"/>
              <a:gd name="connsiteX11" fmla="*/ 469338 w 1027688"/>
              <a:gd name="connsiteY11" fmla="*/ 178024 h 283221"/>
              <a:gd name="connsiteX12" fmla="*/ 509798 w 1027688"/>
              <a:gd name="connsiteY12" fmla="*/ 194208 h 283221"/>
              <a:gd name="connsiteX13" fmla="*/ 582626 w 1027688"/>
              <a:gd name="connsiteY13" fmla="*/ 210393 h 283221"/>
              <a:gd name="connsiteX14" fmla="*/ 655455 w 1027688"/>
              <a:gd name="connsiteY14" fmla="*/ 234669 h 283221"/>
              <a:gd name="connsiteX15" fmla="*/ 768743 w 1027688"/>
              <a:gd name="connsiteY15" fmla="*/ 250853 h 283221"/>
              <a:gd name="connsiteX16" fmla="*/ 825387 w 1027688"/>
              <a:gd name="connsiteY16" fmla="*/ 258945 h 283221"/>
              <a:gd name="connsiteX17" fmla="*/ 906308 w 1027688"/>
              <a:gd name="connsiteY17" fmla="*/ 267037 h 283221"/>
              <a:gd name="connsiteX18" fmla="*/ 1027688 w 1027688"/>
              <a:gd name="connsiteY18" fmla="*/ 283221 h 28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7688" h="283221">
                <a:moveTo>
                  <a:pt x="0" y="0"/>
                </a:moveTo>
                <a:cubicBezTo>
                  <a:pt x="57188" y="11438"/>
                  <a:pt x="27412" y="3743"/>
                  <a:pt x="89012" y="24276"/>
                </a:cubicBezTo>
                <a:lnTo>
                  <a:pt x="113288" y="32368"/>
                </a:lnTo>
                <a:cubicBezTo>
                  <a:pt x="121380" y="35065"/>
                  <a:pt x="130467" y="35729"/>
                  <a:pt x="137564" y="40460"/>
                </a:cubicBezTo>
                <a:cubicBezTo>
                  <a:pt x="145656" y="45855"/>
                  <a:pt x="152954" y="52694"/>
                  <a:pt x="161841" y="56644"/>
                </a:cubicBezTo>
                <a:cubicBezTo>
                  <a:pt x="177430" y="63572"/>
                  <a:pt x="194209" y="67433"/>
                  <a:pt x="210393" y="72828"/>
                </a:cubicBezTo>
                <a:cubicBezTo>
                  <a:pt x="245220" y="84437"/>
                  <a:pt x="226394" y="78851"/>
                  <a:pt x="267037" y="89012"/>
                </a:cubicBezTo>
                <a:cubicBezTo>
                  <a:pt x="291417" y="105265"/>
                  <a:pt x="294934" y="109060"/>
                  <a:pt x="323681" y="121380"/>
                </a:cubicBezTo>
                <a:cubicBezTo>
                  <a:pt x="331521" y="124740"/>
                  <a:pt x="339865" y="126775"/>
                  <a:pt x="347957" y="129472"/>
                </a:cubicBezTo>
                <a:cubicBezTo>
                  <a:pt x="358746" y="137564"/>
                  <a:pt x="368262" y="147717"/>
                  <a:pt x="380325" y="153748"/>
                </a:cubicBezTo>
                <a:cubicBezTo>
                  <a:pt x="390273" y="158722"/>
                  <a:pt x="401964" y="158914"/>
                  <a:pt x="412694" y="161840"/>
                </a:cubicBezTo>
                <a:cubicBezTo>
                  <a:pt x="431639" y="167007"/>
                  <a:pt x="450709" y="171814"/>
                  <a:pt x="469338" y="178024"/>
                </a:cubicBezTo>
                <a:cubicBezTo>
                  <a:pt x="483118" y="182617"/>
                  <a:pt x="496018" y="189615"/>
                  <a:pt x="509798" y="194208"/>
                </a:cubicBezTo>
                <a:cubicBezTo>
                  <a:pt x="565817" y="212881"/>
                  <a:pt x="518513" y="191159"/>
                  <a:pt x="582626" y="210393"/>
                </a:cubicBezTo>
                <a:cubicBezTo>
                  <a:pt x="633569" y="225676"/>
                  <a:pt x="608875" y="226906"/>
                  <a:pt x="655455" y="234669"/>
                </a:cubicBezTo>
                <a:cubicBezTo>
                  <a:pt x="693082" y="240940"/>
                  <a:pt x="730980" y="245458"/>
                  <a:pt x="768743" y="250853"/>
                </a:cubicBezTo>
                <a:cubicBezTo>
                  <a:pt x="787624" y="253550"/>
                  <a:pt x="806409" y="257047"/>
                  <a:pt x="825387" y="258945"/>
                </a:cubicBezTo>
                <a:cubicBezTo>
                  <a:pt x="852361" y="261642"/>
                  <a:pt x="879409" y="263675"/>
                  <a:pt x="906308" y="267037"/>
                </a:cubicBezTo>
                <a:cubicBezTo>
                  <a:pt x="1038832" y="283602"/>
                  <a:pt x="980279" y="283221"/>
                  <a:pt x="1027688" y="2832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25D77580-702D-45F8-803B-D3AB823EFD11}"/>
              </a:ext>
            </a:extLst>
          </p:cNvPr>
          <p:cNvGrpSpPr/>
          <p:nvPr/>
        </p:nvGrpSpPr>
        <p:grpSpPr>
          <a:xfrm>
            <a:off x="9640849" y="2629330"/>
            <a:ext cx="1027688" cy="375337"/>
            <a:chOff x="1181100" y="358775"/>
            <a:chExt cx="2965450" cy="1244600"/>
          </a:xfrm>
        </p:grpSpPr>
        <p:sp>
          <p:nvSpPr>
            <p:cNvPr id="109" name="Freeform: Shape 108">
              <a:extLst>
                <a:ext uri="{FF2B5EF4-FFF2-40B4-BE49-F238E27FC236}">
                  <a16:creationId xmlns:a16="http://schemas.microsoft.com/office/drawing/2014/main" id="{4EE1B767-9CA5-41AD-835B-44D6AF948F13}"/>
                </a:ext>
              </a:extLst>
            </p:cNvPr>
            <p:cNvSpPr/>
            <p:nvPr/>
          </p:nvSpPr>
          <p:spPr>
            <a:xfrm>
              <a:off x="1181100" y="374650"/>
              <a:ext cx="2813050" cy="1228725"/>
            </a:xfrm>
            <a:custGeom>
              <a:avLst/>
              <a:gdLst>
                <a:gd name="connsiteX0" fmla="*/ 0 w 2813050"/>
                <a:gd name="connsiteY0" fmla="*/ 12700 h 1228725"/>
                <a:gd name="connsiteX1" fmla="*/ 15875 w 2813050"/>
                <a:gd name="connsiteY1" fmla="*/ 9525 h 1228725"/>
                <a:gd name="connsiteX2" fmla="*/ 53975 w 2813050"/>
                <a:gd name="connsiteY2" fmla="*/ 3175 h 1228725"/>
                <a:gd name="connsiteX3" fmla="*/ 69850 w 2813050"/>
                <a:gd name="connsiteY3" fmla="*/ 0 h 1228725"/>
                <a:gd name="connsiteX4" fmla="*/ 120650 w 2813050"/>
                <a:gd name="connsiteY4" fmla="*/ 3175 h 1228725"/>
                <a:gd name="connsiteX5" fmla="*/ 136525 w 2813050"/>
                <a:gd name="connsiteY5" fmla="*/ 19050 h 1228725"/>
                <a:gd name="connsiteX6" fmla="*/ 139700 w 2813050"/>
                <a:gd name="connsiteY6" fmla="*/ 28575 h 1228725"/>
                <a:gd name="connsiteX7" fmla="*/ 146050 w 2813050"/>
                <a:gd name="connsiteY7" fmla="*/ 38100 h 1228725"/>
                <a:gd name="connsiteX8" fmla="*/ 149225 w 2813050"/>
                <a:gd name="connsiteY8" fmla="*/ 47625 h 1228725"/>
                <a:gd name="connsiteX9" fmla="*/ 155575 w 2813050"/>
                <a:gd name="connsiteY9" fmla="*/ 57150 h 1228725"/>
                <a:gd name="connsiteX10" fmla="*/ 158750 w 2813050"/>
                <a:gd name="connsiteY10" fmla="*/ 66675 h 1228725"/>
                <a:gd name="connsiteX11" fmla="*/ 171450 w 2813050"/>
                <a:gd name="connsiteY11" fmla="*/ 85725 h 1228725"/>
                <a:gd name="connsiteX12" fmla="*/ 177800 w 2813050"/>
                <a:gd name="connsiteY12" fmla="*/ 95250 h 1228725"/>
                <a:gd name="connsiteX13" fmla="*/ 187325 w 2813050"/>
                <a:gd name="connsiteY13" fmla="*/ 104775 h 1228725"/>
                <a:gd name="connsiteX14" fmla="*/ 209550 w 2813050"/>
                <a:gd name="connsiteY14" fmla="*/ 114300 h 1228725"/>
                <a:gd name="connsiteX15" fmla="*/ 228600 w 2813050"/>
                <a:gd name="connsiteY15" fmla="*/ 127000 h 1228725"/>
                <a:gd name="connsiteX16" fmla="*/ 257175 w 2813050"/>
                <a:gd name="connsiteY16" fmla="*/ 139700 h 1228725"/>
                <a:gd name="connsiteX17" fmla="*/ 269875 w 2813050"/>
                <a:gd name="connsiteY17" fmla="*/ 142875 h 1228725"/>
                <a:gd name="connsiteX18" fmla="*/ 292100 w 2813050"/>
                <a:gd name="connsiteY18" fmla="*/ 155575 h 1228725"/>
                <a:gd name="connsiteX19" fmla="*/ 301625 w 2813050"/>
                <a:gd name="connsiteY19" fmla="*/ 161925 h 1228725"/>
                <a:gd name="connsiteX20" fmla="*/ 314325 w 2813050"/>
                <a:gd name="connsiteY20" fmla="*/ 165100 h 1228725"/>
                <a:gd name="connsiteX21" fmla="*/ 327025 w 2813050"/>
                <a:gd name="connsiteY21" fmla="*/ 171450 h 1228725"/>
                <a:gd name="connsiteX22" fmla="*/ 336550 w 2813050"/>
                <a:gd name="connsiteY22" fmla="*/ 174625 h 1228725"/>
                <a:gd name="connsiteX23" fmla="*/ 346075 w 2813050"/>
                <a:gd name="connsiteY23" fmla="*/ 180975 h 1228725"/>
                <a:gd name="connsiteX24" fmla="*/ 358775 w 2813050"/>
                <a:gd name="connsiteY24" fmla="*/ 184150 h 1228725"/>
                <a:gd name="connsiteX25" fmla="*/ 384175 w 2813050"/>
                <a:gd name="connsiteY25" fmla="*/ 196850 h 1228725"/>
                <a:gd name="connsiteX26" fmla="*/ 393700 w 2813050"/>
                <a:gd name="connsiteY26" fmla="*/ 200025 h 1228725"/>
                <a:gd name="connsiteX27" fmla="*/ 419100 w 2813050"/>
                <a:gd name="connsiteY27" fmla="*/ 212725 h 1228725"/>
                <a:gd name="connsiteX28" fmla="*/ 431800 w 2813050"/>
                <a:gd name="connsiteY28" fmla="*/ 219075 h 1228725"/>
                <a:gd name="connsiteX29" fmla="*/ 444500 w 2813050"/>
                <a:gd name="connsiteY29" fmla="*/ 222250 h 1228725"/>
                <a:gd name="connsiteX30" fmla="*/ 466725 w 2813050"/>
                <a:gd name="connsiteY30" fmla="*/ 231775 h 1228725"/>
                <a:gd name="connsiteX31" fmla="*/ 492125 w 2813050"/>
                <a:gd name="connsiteY31" fmla="*/ 244475 h 1228725"/>
                <a:gd name="connsiteX32" fmla="*/ 504825 w 2813050"/>
                <a:gd name="connsiteY32" fmla="*/ 250825 h 1228725"/>
                <a:gd name="connsiteX33" fmla="*/ 514350 w 2813050"/>
                <a:gd name="connsiteY33" fmla="*/ 254000 h 1228725"/>
                <a:gd name="connsiteX34" fmla="*/ 527050 w 2813050"/>
                <a:gd name="connsiteY34" fmla="*/ 260350 h 1228725"/>
                <a:gd name="connsiteX35" fmla="*/ 539750 w 2813050"/>
                <a:gd name="connsiteY35" fmla="*/ 263525 h 1228725"/>
                <a:gd name="connsiteX36" fmla="*/ 561975 w 2813050"/>
                <a:gd name="connsiteY36" fmla="*/ 273050 h 1228725"/>
                <a:gd name="connsiteX37" fmla="*/ 596900 w 2813050"/>
                <a:gd name="connsiteY37" fmla="*/ 292100 h 1228725"/>
                <a:gd name="connsiteX38" fmla="*/ 612775 w 2813050"/>
                <a:gd name="connsiteY38" fmla="*/ 298450 h 1228725"/>
                <a:gd name="connsiteX39" fmla="*/ 638175 w 2813050"/>
                <a:gd name="connsiteY39" fmla="*/ 311150 h 1228725"/>
                <a:gd name="connsiteX40" fmla="*/ 654050 w 2813050"/>
                <a:gd name="connsiteY40" fmla="*/ 317500 h 1228725"/>
                <a:gd name="connsiteX41" fmla="*/ 663575 w 2813050"/>
                <a:gd name="connsiteY41" fmla="*/ 323850 h 1228725"/>
                <a:gd name="connsiteX42" fmla="*/ 673100 w 2813050"/>
                <a:gd name="connsiteY42" fmla="*/ 327025 h 1228725"/>
                <a:gd name="connsiteX43" fmla="*/ 682625 w 2813050"/>
                <a:gd name="connsiteY43" fmla="*/ 333375 h 1228725"/>
                <a:gd name="connsiteX44" fmla="*/ 704850 w 2813050"/>
                <a:gd name="connsiteY44" fmla="*/ 346075 h 1228725"/>
                <a:gd name="connsiteX45" fmla="*/ 714375 w 2813050"/>
                <a:gd name="connsiteY45" fmla="*/ 352425 h 1228725"/>
                <a:gd name="connsiteX46" fmla="*/ 749300 w 2813050"/>
                <a:gd name="connsiteY46" fmla="*/ 368300 h 1228725"/>
                <a:gd name="connsiteX47" fmla="*/ 771525 w 2813050"/>
                <a:gd name="connsiteY47" fmla="*/ 377825 h 1228725"/>
                <a:gd name="connsiteX48" fmla="*/ 781050 w 2813050"/>
                <a:gd name="connsiteY48" fmla="*/ 387350 h 1228725"/>
                <a:gd name="connsiteX49" fmla="*/ 803275 w 2813050"/>
                <a:gd name="connsiteY49" fmla="*/ 393700 h 1228725"/>
                <a:gd name="connsiteX50" fmla="*/ 815975 w 2813050"/>
                <a:gd name="connsiteY50" fmla="*/ 400050 h 1228725"/>
                <a:gd name="connsiteX51" fmla="*/ 825500 w 2813050"/>
                <a:gd name="connsiteY51" fmla="*/ 403225 h 1228725"/>
                <a:gd name="connsiteX52" fmla="*/ 854075 w 2813050"/>
                <a:gd name="connsiteY52" fmla="*/ 422275 h 1228725"/>
                <a:gd name="connsiteX53" fmla="*/ 866775 w 2813050"/>
                <a:gd name="connsiteY53" fmla="*/ 428625 h 1228725"/>
                <a:gd name="connsiteX54" fmla="*/ 876300 w 2813050"/>
                <a:gd name="connsiteY54" fmla="*/ 431800 h 1228725"/>
                <a:gd name="connsiteX55" fmla="*/ 898525 w 2813050"/>
                <a:gd name="connsiteY55" fmla="*/ 444500 h 1228725"/>
                <a:gd name="connsiteX56" fmla="*/ 920750 w 2813050"/>
                <a:gd name="connsiteY56" fmla="*/ 450850 h 1228725"/>
                <a:gd name="connsiteX57" fmla="*/ 936625 w 2813050"/>
                <a:gd name="connsiteY57" fmla="*/ 460375 h 1228725"/>
                <a:gd name="connsiteX58" fmla="*/ 965200 w 2813050"/>
                <a:gd name="connsiteY58" fmla="*/ 476250 h 1228725"/>
                <a:gd name="connsiteX59" fmla="*/ 977900 w 2813050"/>
                <a:gd name="connsiteY59" fmla="*/ 485775 h 1228725"/>
                <a:gd name="connsiteX60" fmla="*/ 1003300 w 2813050"/>
                <a:gd name="connsiteY60" fmla="*/ 498475 h 1228725"/>
                <a:gd name="connsiteX61" fmla="*/ 1012825 w 2813050"/>
                <a:gd name="connsiteY61" fmla="*/ 501650 h 1228725"/>
                <a:gd name="connsiteX62" fmla="*/ 1031875 w 2813050"/>
                <a:gd name="connsiteY62" fmla="*/ 514350 h 1228725"/>
                <a:gd name="connsiteX63" fmla="*/ 1047750 w 2813050"/>
                <a:gd name="connsiteY63" fmla="*/ 536575 h 1228725"/>
                <a:gd name="connsiteX64" fmla="*/ 1054100 w 2813050"/>
                <a:gd name="connsiteY64" fmla="*/ 555625 h 1228725"/>
                <a:gd name="connsiteX65" fmla="*/ 1057275 w 2813050"/>
                <a:gd name="connsiteY65" fmla="*/ 590550 h 1228725"/>
                <a:gd name="connsiteX66" fmla="*/ 1050925 w 2813050"/>
                <a:gd name="connsiteY66" fmla="*/ 717550 h 1228725"/>
                <a:gd name="connsiteX67" fmla="*/ 1054100 w 2813050"/>
                <a:gd name="connsiteY67" fmla="*/ 784225 h 1228725"/>
                <a:gd name="connsiteX68" fmla="*/ 1060450 w 2813050"/>
                <a:gd name="connsiteY68" fmla="*/ 828675 h 1228725"/>
                <a:gd name="connsiteX69" fmla="*/ 1076325 w 2813050"/>
                <a:gd name="connsiteY69" fmla="*/ 901700 h 1228725"/>
                <a:gd name="connsiteX70" fmla="*/ 1082675 w 2813050"/>
                <a:gd name="connsiteY70" fmla="*/ 927100 h 1228725"/>
                <a:gd name="connsiteX71" fmla="*/ 1092200 w 2813050"/>
                <a:gd name="connsiteY71" fmla="*/ 962025 h 1228725"/>
                <a:gd name="connsiteX72" fmla="*/ 1104900 w 2813050"/>
                <a:gd name="connsiteY72" fmla="*/ 984250 h 1228725"/>
                <a:gd name="connsiteX73" fmla="*/ 1108075 w 2813050"/>
                <a:gd name="connsiteY73" fmla="*/ 1000125 h 1228725"/>
                <a:gd name="connsiteX74" fmla="*/ 1127125 w 2813050"/>
                <a:gd name="connsiteY74" fmla="*/ 1031875 h 1228725"/>
                <a:gd name="connsiteX75" fmla="*/ 1133475 w 2813050"/>
                <a:gd name="connsiteY75" fmla="*/ 1041400 h 1228725"/>
                <a:gd name="connsiteX76" fmla="*/ 1143000 w 2813050"/>
                <a:gd name="connsiteY76" fmla="*/ 1050925 h 1228725"/>
                <a:gd name="connsiteX77" fmla="*/ 1149350 w 2813050"/>
                <a:gd name="connsiteY77" fmla="*/ 1060450 h 1228725"/>
                <a:gd name="connsiteX78" fmla="*/ 1168400 w 2813050"/>
                <a:gd name="connsiteY78" fmla="*/ 1079500 h 1228725"/>
                <a:gd name="connsiteX79" fmla="*/ 1181100 w 2813050"/>
                <a:gd name="connsiteY79" fmla="*/ 1098550 h 1228725"/>
                <a:gd name="connsiteX80" fmla="*/ 1200150 w 2813050"/>
                <a:gd name="connsiteY80" fmla="*/ 1111250 h 1228725"/>
                <a:gd name="connsiteX81" fmla="*/ 1216025 w 2813050"/>
                <a:gd name="connsiteY81" fmla="*/ 1120775 h 1228725"/>
                <a:gd name="connsiteX82" fmla="*/ 1238250 w 2813050"/>
                <a:gd name="connsiteY82" fmla="*/ 1139825 h 1228725"/>
                <a:gd name="connsiteX83" fmla="*/ 1254125 w 2813050"/>
                <a:gd name="connsiteY83" fmla="*/ 1146175 h 1228725"/>
                <a:gd name="connsiteX84" fmla="*/ 1260475 w 2813050"/>
                <a:gd name="connsiteY84" fmla="*/ 1155700 h 1228725"/>
                <a:gd name="connsiteX85" fmla="*/ 1273175 w 2813050"/>
                <a:gd name="connsiteY85" fmla="*/ 1162050 h 1228725"/>
                <a:gd name="connsiteX86" fmla="*/ 1282700 w 2813050"/>
                <a:gd name="connsiteY86" fmla="*/ 1168400 h 1228725"/>
                <a:gd name="connsiteX87" fmla="*/ 1311275 w 2813050"/>
                <a:gd name="connsiteY87" fmla="*/ 1190625 h 1228725"/>
                <a:gd name="connsiteX88" fmla="*/ 1323975 w 2813050"/>
                <a:gd name="connsiteY88" fmla="*/ 1196975 h 1228725"/>
                <a:gd name="connsiteX89" fmla="*/ 1346200 w 2813050"/>
                <a:gd name="connsiteY89" fmla="*/ 1206500 h 1228725"/>
                <a:gd name="connsiteX90" fmla="*/ 1355725 w 2813050"/>
                <a:gd name="connsiteY90" fmla="*/ 1212850 h 1228725"/>
                <a:gd name="connsiteX91" fmla="*/ 1371600 w 2813050"/>
                <a:gd name="connsiteY91" fmla="*/ 1219200 h 1228725"/>
                <a:gd name="connsiteX92" fmla="*/ 1397000 w 2813050"/>
                <a:gd name="connsiteY92" fmla="*/ 1228725 h 1228725"/>
                <a:gd name="connsiteX93" fmla="*/ 1457325 w 2813050"/>
                <a:gd name="connsiteY93" fmla="*/ 1222375 h 1228725"/>
                <a:gd name="connsiteX94" fmla="*/ 1473200 w 2813050"/>
                <a:gd name="connsiteY94" fmla="*/ 1219200 h 1228725"/>
                <a:gd name="connsiteX95" fmla="*/ 1495425 w 2813050"/>
                <a:gd name="connsiteY95" fmla="*/ 1216025 h 1228725"/>
                <a:gd name="connsiteX96" fmla="*/ 1524000 w 2813050"/>
                <a:gd name="connsiteY96" fmla="*/ 1212850 h 1228725"/>
                <a:gd name="connsiteX97" fmla="*/ 1555750 w 2813050"/>
                <a:gd name="connsiteY97" fmla="*/ 1206500 h 1228725"/>
                <a:gd name="connsiteX98" fmla="*/ 1587500 w 2813050"/>
                <a:gd name="connsiteY98" fmla="*/ 1200150 h 1228725"/>
                <a:gd name="connsiteX99" fmla="*/ 1603375 w 2813050"/>
                <a:gd name="connsiteY99" fmla="*/ 1196975 h 1228725"/>
                <a:gd name="connsiteX100" fmla="*/ 1644650 w 2813050"/>
                <a:gd name="connsiteY100" fmla="*/ 1187450 h 1228725"/>
                <a:gd name="connsiteX101" fmla="*/ 1685925 w 2813050"/>
                <a:gd name="connsiteY101" fmla="*/ 1174750 h 1228725"/>
                <a:gd name="connsiteX102" fmla="*/ 1711325 w 2813050"/>
                <a:gd name="connsiteY102" fmla="*/ 1168400 h 1228725"/>
                <a:gd name="connsiteX103" fmla="*/ 1733550 w 2813050"/>
                <a:gd name="connsiteY103" fmla="*/ 1158875 h 1228725"/>
                <a:gd name="connsiteX104" fmla="*/ 1749425 w 2813050"/>
                <a:gd name="connsiteY104" fmla="*/ 1152525 h 1228725"/>
                <a:gd name="connsiteX105" fmla="*/ 1771650 w 2813050"/>
                <a:gd name="connsiteY105" fmla="*/ 1139825 h 1228725"/>
                <a:gd name="connsiteX106" fmla="*/ 1781175 w 2813050"/>
                <a:gd name="connsiteY106" fmla="*/ 1130300 h 1228725"/>
                <a:gd name="connsiteX107" fmla="*/ 1797050 w 2813050"/>
                <a:gd name="connsiteY107" fmla="*/ 1120775 h 1228725"/>
                <a:gd name="connsiteX108" fmla="*/ 1812925 w 2813050"/>
                <a:gd name="connsiteY108" fmla="*/ 1101725 h 1228725"/>
                <a:gd name="connsiteX109" fmla="*/ 1841500 w 2813050"/>
                <a:gd name="connsiteY109" fmla="*/ 1073150 h 1228725"/>
                <a:gd name="connsiteX110" fmla="*/ 1860550 w 2813050"/>
                <a:gd name="connsiteY110" fmla="*/ 1054100 h 1228725"/>
                <a:gd name="connsiteX111" fmla="*/ 1882775 w 2813050"/>
                <a:gd name="connsiteY111" fmla="*/ 1031875 h 1228725"/>
                <a:gd name="connsiteX112" fmla="*/ 1901825 w 2813050"/>
                <a:gd name="connsiteY112" fmla="*/ 1019175 h 1228725"/>
                <a:gd name="connsiteX113" fmla="*/ 1933575 w 2813050"/>
                <a:gd name="connsiteY113" fmla="*/ 990600 h 1228725"/>
                <a:gd name="connsiteX114" fmla="*/ 1962150 w 2813050"/>
                <a:gd name="connsiteY114" fmla="*/ 962025 h 1228725"/>
                <a:gd name="connsiteX115" fmla="*/ 1984375 w 2813050"/>
                <a:gd name="connsiteY115" fmla="*/ 939800 h 1228725"/>
                <a:gd name="connsiteX116" fmla="*/ 1993900 w 2813050"/>
                <a:gd name="connsiteY116" fmla="*/ 927100 h 1228725"/>
                <a:gd name="connsiteX117" fmla="*/ 2012950 w 2813050"/>
                <a:gd name="connsiteY117" fmla="*/ 914400 h 1228725"/>
                <a:gd name="connsiteX118" fmla="*/ 2035175 w 2813050"/>
                <a:gd name="connsiteY118" fmla="*/ 892175 h 1228725"/>
                <a:gd name="connsiteX119" fmla="*/ 2054225 w 2813050"/>
                <a:gd name="connsiteY119" fmla="*/ 876300 h 1228725"/>
                <a:gd name="connsiteX120" fmla="*/ 2085975 w 2813050"/>
                <a:gd name="connsiteY120" fmla="*/ 844550 h 1228725"/>
                <a:gd name="connsiteX121" fmla="*/ 2120900 w 2813050"/>
                <a:gd name="connsiteY121" fmla="*/ 819150 h 1228725"/>
                <a:gd name="connsiteX122" fmla="*/ 2133600 w 2813050"/>
                <a:gd name="connsiteY122" fmla="*/ 806450 h 1228725"/>
                <a:gd name="connsiteX123" fmla="*/ 2155825 w 2813050"/>
                <a:gd name="connsiteY123" fmla="*/ 793750 h 1228725"/>
                <a:gd name="connsiteX124" fmla="*/ 2193925 w 2813050"/>
                <a:gd name="connsiteY124" fmla="*/ 771525 h 1228725"/>
                <a:gd name="connsiteX125" fmla="*/ 2206625 w 2813050"/>
                <a:gd name="connsiteY125" fmla="*/ 768350 h 1228725"/>
                <a:gd name="connsiteX126" fmla="*/ 2320925 w 2813050"/>
                <a:gd name="connsiteY126" fmla="*/ 774700 h 1228725"/>
                <a:gd name="connsiteX127" fmla="*/ 2371725 w 2813050"/>
                <a:gd name="connsiteY127" fmla="*/ 784225 h 1228725"/>
                <a:gd name="connsiteX128" fmla="*/ 2463800 w 2813050"/>
                <a:gd name="connsiteY128" fmla="*/ 793750 h 1228725"/>
                <a:gd name="connsiteX129" fmla="*/ 2479675 w 2813050"/>
                <a:gd name="connsiteY129" fmla="*/ 796925 h 1228725"/>
                <a:gd name="connsiteX130" fmla="*/ 2498725 w 2813050"/>
                <a:gd name="connsiteY130" fmla="*/ 800100 h 1228725"/>
                <a:gd name="connsiteX131" fmla="*/ 2514600 w 2813050"/>
                <a:gd name="connsiteY131" fmla="*/ 806450 h 1228725"/>
                <a:gd name="connsiteX132" fmla="*/ 2549525 w 2813050"/>
                <a:gd name="connsiteY132" fmla="*/ 812800 h 1228725"/>
                <a:gd name="connsiteX133" fmla="*/ 2565400 w 2813050"/>
                <a:gd name="connsiteY133" fmla="*/ 815975 h 1228725"/>
                <a:gd name="connsiteX134" fmla="*/ 2574925 w 2813050"/>
                <a:gd name="connsiteY134" fmla="*/ 819150 h 1228725"/>
                <a:gd name="connsiteX135" fmla="*/ 2597150 w 2813050"/>
                <a:gd name="connsiteY135" fmla="*/ 822325 h 1228725"/>
                <a:gd name="connsiteX136" fmla="*/ 2616200 w 2813050"/>
                <a:gd name="connsiteY136" fmla="*/ 828675 h 1228725"/>
                <a:gd name="connsiteX137" fmla="*/ 2651125 w 2813050"/>
                <a:gd name="connsiteY137" fmla="*/ 841375 h 1228725"/>
                <a:gd name="connsiteX138" fmla="*/ 2673350 w 2813050"/>
                <a:gd name="connsiteY138" fmla="*/ 844550 h 1228725"/>
                <a:gd name="connsiteX139" fmla="*/ 2698750 w 2813050"/>
                <a:gd name="connsiteY139" fmla="*/ 850900 h 1228725"/>
                <a:gd name="connsiteX140" fmla="*/ 2714625 w 2813050"/>
                <a:gd name="connsiteY140" fmla="*/ 854075 h 1228725"/>
                <a:gd name="connsiteX141" fmla="*/ 2724150 w 2813050"/>
                <a:gd name="connsiteY141" fmla="*/ 857250 h 1228725"/>
                <a:gd name="connsiteX142" fmla="*/ 2740025 w 2813050"/>
                <a:gd name="connsiteY142" fmla="*/ 860425 h 1228725"/>
                <a:gd name="connsiteX143" fmla="*/ 2765425 w 2813050"/>
                <a:gd name="connsiteY143" fmla="*/ 869950 h 1228725"/>
                <a:gd name="connsiteX144" fmla="*/ 2806700 w 2813050"/>
                <a:gd name="connsiteY144" fmla="*/ 879475 h 1228725"/>
                <a:gd name="connsiteX145" fmla="*/ 2813050 w 2813050"/>
                <a:gd name="connsiteY145" fmla="*/ 88265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813050" h="1228725">
                  <a:moveTo>
                    <a:pt x="0" y="12700"/>
                  </a:moveTo>
                  <a:cubicBezTo>
                    <a:pt x="5292" y="11642"/>
                    <a:pt x="10561" y="10463"/>
                    <a:pt x="15875" y="9525"/>
                  </a:cubicBezTo>
                  <a:cubicBezTo>
                    <a:pt x="28554" y="7287"/>
                    <a:pt x="41350" y="5700"/>
                    <a:pt x="53975" y="3175"/>
                  </a:cubicBezTo>
                  <a:lnTo>
                    <a:pt x="69850" y="0"/>
                  </a:lnTo>
                  <a:cubicBezTo>
                    <a:pt x="86783" y="1058"/>
                    <a:pt x="103891" y="529"/>
                    <a:pt x="120650" y="3175"/>
                  </a:cubicBezTo>
                  <a:cubicBezTo>
                    <a:pt x="127544" y="4264"/>
                    <a:pt x="133864" y="13728"/>
                    <a:pt x="136525" y="19050"/>
                  </a:cubicBezTo>
                  <a:cubicBezTo>
                    <a:pt x="138022" y="22043"/>
                    <a:pt x="138203" y="25582"/>
                    <a:pt x="139700" y="28575"/>
                  </a:cubicBezTo>
                  <a:cubicBezTo>
                    <a:pt x="141407" y="31988"/>
                    <a:pt x="144343" y="34687"/>
                    <a:pt x="146050" y="38100"/>
                  </a:cubicBezTo>
                  <a:cubicBezTo>
                    <a:pt x="147547" y="41093"/>
                    <a:pt x="147728" y="44632"/>
                    <a:pt x="149225" y="47625"/>
                  </a:cubicBezTo>
                  <a:cubicBezTo>
                    <a:pt x="150932" y="51038"/>
                    <a:pt x="153868" y="53737"/>
                    <a:pt x="155575" y="57150"/>
                  </a:cubicBezTo>
                  <a:cubicBezTo>
                    <a:pt x="157072" y="60143"/>
                    <a:pt x="157125" y="63749"/>
                    <a:pt x="158750" y="66675"/>
                  </a:cubicBezTo>
                  <a:cubicBezTo>
                    <a:pt x="162456" y="73346"/>
                    <a:pt x="167217" y="79375"/>
                    <a:pt x="171450" y="85725"/>
                  </a:cubicBezTo>
                  <a:cubicBezTo>
                    <a:pt x="173567" y="88900"/>
                    <a:pt x="175102" y="92552"/>
                    <a:pt x="177800" y="95250"/>
                  </a:cubicBezTo>
                  <a:cubicBezTo>
                    <a:pt x="180975" y="98425"/>
                    <a:pt x="183671" y="102165"/>
                    <a:pt x="187325" y="104775"/>
                  </a:cubicBezTo>
                  <a:cubicBezTo>
                    <a:pt x="209581" y="120672"/>
                    <a:pt x="190895" y="103936"/>
                    <a:pt x="209550" y="114300"/>
                  </a:cubicBezTo>
                  <a:cubicBezTo>
                    <a:pt x="216221" y="118006"/>
                    <a:pt x="222056" y="123073"/>
                    <a:pt x="228600" y="127000"/>
                  </a:cubicBezTo>
                  <a:cubicBezTo>
                    <a:pt x="235515" y="131149"/>
                    <a:pt x="250010" y="137312"/>
                    <a:pt x="257175" y="139700"/>
                  </a:cubicBezTo>
                  <a:cubicBezTo>
                    <a:pt x="261315" y="141080"/>
                    <a:pt x="265642" y="141817"/>
                    <a:pt x="269875" y="142875"/>
                  </a:cubicBezTo>
                  <a:cubicBezTo>
                    <a:pt x="293081" y="158346"/>
                    <a:pt x="263902" y="139462"/>
                    <a:pt x="292100" y="155575"/>
                  </a:cubicBezTo>
                  <a:cubicBezTo>
                    <a:pt x="295413" y="157468"/>
                    <a:pt x="298118" y="160422"/>
                    <a:pt x="301625" y="161925"/>
                  </a:cubicBezTo>
                  <a:cubicBezTo>
                    <a:pt x="305636" y="163644"/>
                    <a:pt x="310239" y="163568"/>
                    <a:pt x="314325" y="165100"/>
                  </a:cubicBezTo>
                  <a:cubicBezTo>
                    <a:pt x="318757" y="166762"/>
                    <a:pt x="322675" y="169586"/>
                    <a:pt x="327025" y="171450"/>
                  </a:cubicBezTo>
                  <a:cubicBezTo>
                    <a:pt x="330101" y="172768"/>
                    <a:pt x="333557" y="173128"/>
                    <a:pt x="336550" y="174625"/>
                  </a:cubicBezTo>
                  <a:cubicBezTo>
                    <a:pt x="339963" y="176332"/>
                    <a:pt x="342568" y="179472"/>
                    <a:pt x="346075" y="180975"/>
                  </a:cubicBezTo>
                  <a:cubicBezTo>
                    <a:pt x="350086" y="182694"/>
                    <a:pt x="354747" y="182472"/>
                    <a:pt x="358775" y="184150"/>
                  </a:cubicBezTo>
                  <a:cubicBezTo>
                    <a:pt x="367513" y="187791"/>
                    <a:pt x="375195" y="193857"/>
                    <a:pt x="384175" y="196850"/>
                  </a:cubicBezTo>
                  <a:cubicBezTo>
                    <a:pt x="387350" y="197908"/>
                    <a:pt x="390653" y="198640"/>
                    <a:pt x="393700" y="200025"/>
                  </a:cubicBezTo>
                  <a:cubicBezTo>
                    <a:pt x="402318" y="203942"/>
                    <a:pt x="410633" y="208492"/>
                    <a:pt x="419100" y="212725"/>
                  </a:cubicBezTo>
                  <a:cubicBezTo>
                    <a:pt x="423333" y="214842"/>
                    <a:pt x="427208" y="217927"/>
                    <a:pt x="431800" y="219075"/>
                  </a:cubicBezTo>
                  <a:lnTo>
                    <a:pt x="444500" y="222250"/>
                  </a:lnTo>
                  <a:cubicBezTo>
                    <a:pt x="467218" y="237395"/>
                    <a:pt x="439388" y="220385"/>
                    <a:pt x="466725" y="231775"/>
                  </a:cubicBezTo>
                  <a:cubicBezTo>
                    <a:pt x="475463" y="235416"/>
                    <a:pt x="483658" y="240242"/>
                    <a:pt x="492125" y="244475"/>
                  </a:cubicBezTo>
                  <a:cubicBezTo>
                    <a:pt x="496358" y="246592"/>
                    <a:pt x="500335" y="249328"/>
                    <a:pt x="504825" y="250825"/>
                  </a:cubicBezTo>
                  <a:cubicBezTo>
                    <a:pt x="508000" y="251883"/>
                    <a:pt x="511274" y="252682"/>
                    <a:pt x="514350" y="254000"/>
                  </a:cubicBezTo>
                  <a:cubicBezTo>
                    <a:pt x="518700" y="255864"/>
                    <a:pt x="522618" y="258688"/>
                    <a:pt x="527050" y="260350"/>
                  </a:cubicBezTo>
                  <a:cubicBezTo>
                    <a:pt x="531136" y="261882"/>
                    <a:pt x="535554" y="262326"/>
                    <a:pt x="539750" y="263525"/>
                  </a:cubicBezTo>
                  <a:cubicBezTo>
                    <a:pt x="549007" y="266170"/>
                    <a:pt x="553010" y="268070"/>
                    <a:pt x="561975" y="273050"/>
                  </a:cubicBezTo>
                  <a:cubicBezTo>
                    <a:pt x="583991" y="285281"/>
                    <a:pt x="572269" y="280904"/>
                    <a:pt x="596900" y="292100"/>
                  </a:cubicBezTo>
                  <a:cubicBezTo>
                    <a:pt x="602088" y="294458"/>
                    <a:pt x="607600" y="296062"/>
                    <a:pt x="612775" y="298450"/>
                  </a:cubicBezTo>
                  <a:cubicBezTo>
                    <a:pt x="621370" y="302417"/>
                    <a:pt x="629386" y="307634"/>
                    <a:pt x="638175" y="311150"/>
                  </a:cubicBezTo>
                  <a:cubicBezTo>
                    <a:pt x="643467" y="313267"/>
                    <a:pt x="648952" y="314951"/>
                    <a:pt x="654050" y="317500"/>
                  </a:cubicBezTo>
                  <a:cubicBezTo>
                    <a:pt x="657463" y="319207"/>
                    <a:pt x="660162" y="322143"/>
                    <a:pt x="663575" y="323850"/>
                  </a:cubicBezTo>
                  <a:cubicBezTo>
                    <a:pt x="666568" y="325347"/>
                    <a:pt x="670107" y="325528"/>
                    <a:pt x="673100" y="327025"/>
                  </a:cubicBezTo>
                  <a:cubicBezTo>
                    <a:pt x="676513" y="328732"/>
                    <a:pt x="679353" y="331412"/>
                    <a:pt x="682625" y="333375"/>
                  </a:cubicBezTo>
                  <a:cubicBezTo>
                    <a:pt x="689942" y="337765"/>
                    <a:pt x="697533" y="341685"/>
                    <a:pt x="704850" y="346075"/>
                  </a:cubicBezTo>
                  <a:cubicBezTo>
                    <a:pt x="708122" y="348038"/>
                    <a:pt x="711025" y="350598"/>
                    <a:pt x="714375" y="352425"/>
                  </a:cubicBezTo>
                  <a:cubicBezTo>
                    <a:pt x="774375" y="385152"/>
                    <a:pt x="719620" y="355580"/>
                    <a:pt x="749300" y="368300"/>
                  </a:cubicBezTo>
                  <a:cubicBezTo>
                    <a:pt x="776763" y="380070"/>
                    <a:pt x="749187" y="370379"/>
                    <a:pt x="771525" y="377825"/>
                  </a:cubicBezTo>
                  <a:cubicBezTo>
                    <a:pt x="774700" y="381000"/>
                    <a:pt x="777034" y="385342"/>
                    <a:pt x="781050" y="387350"/>
                  </a:cubicBezTo>
                  <a:cubicBezTo>
                    <a:pt x="787941" y="390796"/>
                    <a:pt x="796034" y="391067"/>
                    <a:pt x="803275" y="393700"/>
                  </a:cubicBezTo>
                  <a:cubicBezTo>
                    <a:pt x="807723" y="395317"/>
                    <a:pt x="811625" y="398186"/>
                    <a:pt x="815975" y="400050"/>
                  </a:cubicBezTo>
                  <a:cubicBezTo>
                    <a:pt x="819051" y="401368"/>
                    <a:pt x="822609" y="401539"/>
                    <a:pt x="825500" y="403225"/>
                  </a:cubicBezTo>
                  <a:cubicBezTo>
                    <a:pt x="835388" y="408993"/>
                    <a:pt x="843836" y="417155"/>
                    <a:pt x="854075" y="422275"/>
                  </a:cubicBezTo>
                  <a:cubicBezTo>
                    <a:pt x="858308" y="424392"/>
                    <a:pt x="862425" y="426761"/>
                    <a:pt x="866775" y="428625"/>
                  </a:cubicBezTo>
                  <a:cubicBezTo>
                    <a:pt x="869851" y="429943"/>
                    <a:pt x="873307" y="430303"/>
                    <a:pt x="876300" y="431800"/>
                  </a:cubicBezTo>
                  <a:cubicBezTo>
                    <a:pt x="908186" y="447743"/>
                    <a:pt x="859561" y="427801"/>
                    <a:pt x="898525" y="444500"/>
                  </a:cubicBezTo>
                  <a:cubicBezTo>
                    <a:pt x="904902" y="447233"/>
                    <a:pt x="914305" y="449239"/>
                    <a:pt x="920750" y="450850"/>
                  </a:cubicBezTo>
                  <a:cubicBezTo>
                    <a:pt x="926042" y="454025"/>
                    <a:pt x="931230" y="457378"/>
                    <a:pt x="936625" y="460375"/>
                  </a:cubicBezTo>
                  <a:cubicBezTo>
                    <a:pt x="954781" y="470462"/>
                    <a:pt x="945349" y="463016"/>
                    <a:pt x="965200" y="476250"/>
                  </a:cubicBezTo>
                  <a:cubicBezTo>
                    <a:pt x="969603" y="479185"/>
                    <a:pt x="973329" y="483109"/>
                    <a:pt x="977900" y="485775"/>
                  </a:cubicBezTo>
                  <a:cubicBezTo>
                    <a:pt x="986077" y="490545"/>
                    <a:pt x="994320" y="495482"/>
                    <a:pt x="1003300" y="498475"/>
                  </a:cubicBezTo>
                  <a:cubicBezTo>
                    <a:pt x="1006475" y="499533"/>
                    <a:pt x="1009899" y="500025"/>
                    <a:pt x="1012825" y="501650"/>
                  </a:cubicBezTo>
                  <a:cubicBezTo>
                    <a:pt x="1019496" y="505356"/>
                    <a:pt x="1027296" y="508245"/>
                    <a:pt x="1031875" y="514350"/>
                  </a:cubicBezTo>
                  <a:cubicBezTo>
                    <a:pt x="1033154" y="516056"/>
                    <a:pt x="1046062" y="532776"/>
                    <a:pt x="1047750" y="536575"/>
                  </a:cubicBezTo>
                  <a:cubicBezTo>
                    <a:pt x="1050468" y="542692"/>
                    <a:pt x="1054100" y="555625"/>
                    <a:pt x="1054100" y="555625"/>
                  </a:cubicBezTo>
                  <a:cubicBezTo>
                    <a:pt x="1055158" y="567267"/>
                    <a:pt x="1057275" y="578860"/>
                    <a:pt x="1057275" y="590550"/>
                  </a:cubicBezTo>
                  <a:cubicBezTo>
                    <a:pt x="1057275" y="614297"/>
                    <a:pt x="1052603" y="689023"/>
                    <a:pt x="1050925" y="717550"/>
                  </a:cubicBezTo>
                  <a:cubicBezTo>
                    <a:pt x="1051983" y="739775"/>
                    <a:pt x="1052569" y="762028"/>
                    <a:pt x="1054100" y="784225"/>
                  </a:cubicBezTo>
                  <a:cubicBezTo>
                    <a:pt x="1054867" y="795342"/>
                    <a:pt x="1058292" y="816804"/>
                    <a:pt x="1060450" y="828675"/>
                  </a:cubicBezTo>
                  <a:cubicBezTo>
                    <a:pt x="1073893" y="902611"/>
                    <a:pt x="1064125" y="855949"/>
                    <a:pt x="1076325" y="901700"/>
                  </a:cubicBezTo>
                  <a:cubicBezTo>
                    <a:pt x="1078574" y="910133"/>
                    <a:pt x="1080963" y="918542"/>
                    <a:pt x="1082675" y="927100"/>
                  </a:cubicBezTo>
                  <a:cubicBezTo>
                    <a:pt x="1084998" y="938713"/>
                    <a:pt x="1086829" y="951283"/>
                    <a:pt x="1092200" y="962025"/>
                  </a:cubicBezTo>
                  <a:cubicBezTo>
                    <a:pt x="1100257" y="978138"/>
                    <a:pt x="1095925" y="970787"/>
                    <a:pt x="1104900" y="984250"/>
                  </a:cubicBezTo>
                  <a:cubicBezTo>
                    <a:pt x="1105958" y="989542"/>
                    <a:pt x="1106368" y="995005"/>
                    <a:pt x="1108075" y="1000125"/>
                  </a:cubicBezTo>
                  <a:cubicBezTo>
                    <a:pt x="1111329" y="1009888"/>
                    <a:pt x="1122295" y="1024629"/>
                    <a:pt x="1127125" y="1031875"/>
                  </a:cubicBezTo>
                  <a:cubicBezTo>
                    <a:pt x="1129242" y="1035050"/>
                    <a:pt x="1130777" y="1038702"/>
                    <a:pt x="1133475" y="1041400"/>
                  </a:cubicBezTo>
                  <a:cubicBezTo>
                    <a:pt x="1136650" y="1044575"/>
                    <a:pt x="1140125" y="1047476"/>
                    <a:pt x="1143000" y="1050925"/>
                  </a:cubicBezTo>
                  <a:cubicBezTo>
                    <a:pt x="1145443" y="1053856"/>
                    <a:pt x="1146815" y="1057598"/>
                    <a:pt x="1149350" y="1060450"/>
                  </a:cubicBezTo>
                  <a:cubicBezTo>
                    <a:pt x="1155316" y="1067162"/>
                    <a:pt x="1163419" y="1072028"/>
                    <a:pt x="1168400" y="1079500"/>
                  </a:cubicBezTo>
                  <a:cubicBezTo>
                    <a:pt x="1172633" y="1085850"/>
                    <a:pt x="1174750" y="1094317"/>
                    <a:pt x="1181100" y="1098550"/>
                  </a:cubicBezTo>
                  <a:cubicBezTo>
                    <a:pt x="1187450" y="1102783"/>
                    <a:pt x="1193711" y="1107153"/>
                    <a:pt x="1200150" y="1111250"/>
                  </a:cubicBezTo>
                  <a:cubicBezTo>
                    <a:pt x="1205356" y="1114563"/>
                    <a:pt x="1211661" y="1116411"/>
                    <a:pt x="1216025" y="1120775"/>
                  </a:cubicBezTo>
                  <a:cubicBezTo>
                    <a:pt x="1223244" y="1127994"/>
                    <a:pt x="1229086" y="1134734"/>
                    <a:pt x="1238250" y="1139825"/>
                  </a:cubicBezTo>
                  <a:cubicBezTo>
                    <a:pt x="1243232" y="1142593"/>
                    <a:pt x="1248833" y="1144058"/>
                    <a:pt x="1254125" y="1146175"/>
                  </a:cubicBezTo>
                  <a:cubicBezTo>
                    <a:pt x="1256242" y="1149350"/>
                    <a:pt x="1257544" y="1153257"/>
                    <a:pt x="1260475" y="1155700"/>
                  </a:cubicBezTo>
                  <a:cubicBezTo>
                    <a:pt x="1264111" y="1158730"/>
                    <a:pt x="1269066" y="1159702"/>
                    <a:pt x="1273175" y="1162050"/>
                  </a:cubicBezTo>
                  <a:cubicBezTo>
                    <a:pt x="1276488" y="1163943"/>
                    <a:pt x="1279647" y="1166110"/>
                    <a:pt x="1282700" y="1168400"/>
                  </a:cubicBezTo>
                  <a:cubicBezTo>
                    <a:pt x="1292353" y="1175640"/>
                    <a:pt x="1300482" y="1185229"/>
                    <a:pt x="1311275" y="1190625"/>
                  </a:cubicBezTo>
                  <a:cubicBezTo>
                    <a:pt x="1315508" y="1192742"/>
                    <a:pt x="1319625" y="1195111"/>
                    <a:pt x="1323975" y="1196975"/>
                  </a:cubicBezTo>
                  <a:cubicBezTo>
                    <a:pt x="1341785" y="1204608"/>
                    <a:pt x="1325140" y="1194466"/>
                    <a:pt x="1346200" y="1206500"/>
                  </a:cubicBezTo>
                  <a:cubicBezTo>
                    <a:pt x="1349513" y="1208393"/>
                    <a:pt x="1352312" y="1211143"/>
                    <a:pt x="1355725" y="1212850"/>
                  </a:cubicBezTo>
                  <a:cubicBezTo>
                    <a:pt x="1360823" y="1215399"/>
                    <a:pt x="1366392" y="1216885"/>
                    <a:pt x="1371600" y="1219200"/>
                  </a:cubicBezTo>
                  <a:cubicBezTo>
                    <a:pt x="1392947" y="1228687"/>
                    <a:pt x="1375335" y="1223309"/>
                    <a:pt x="1397000" y="1228725"/>
                  </a:cubicBezTo>
                  <a:lnTo>
                    <a:pt x="1457325" y="1222375"/>
                  </a:lnTo>
                  <a:cubicBezTo>
                    <a:pt x="1462667" y="1221612"/>
                    <a:pt x="1467877" y="1220087"/>
                    <a:pt x="1473200" y="1219200"/>
                  </a:cubicBezTo>
                  <a:cubicBezTo>
                    <a:pt x="1480582" y="1217970"/>
                    <a:pt x="1487999" y="1216953"/>
                    <a:pt x="1495425" y="1216025"/>
                  </a:cubicBezTo>
                  <a:cubicBezTo>
                    <a:pt x="1504935" y="1214836"/>
                    <a:pt x="1514534" y="1214345"/>
                    <a:pt x="1524000" y="1212850"/>
                  </a:cubicBezTo>
                  <a:cubicBezTo>
                    <a:pt x="1534661" y="1211167"/>
                    <a:pt x="1545104" y="1208274"/>
                    <a:pt x="1555750" y="1206500"/>
                  </a:cubicBezTo>
                  <a:cubicBezTo>
                    <a:pt x="1593079" y="1200278"/>
                    <a:pt x="1559082" y="1206465"/>
                    <a:pt x="1587500" y="1200150"/>
                  </a:cubicBezTo>
                  <a:cubicBezTo>
                    <a:pt x="1592768" y="1198979"/>
                    <a:pt x="1598117" y="1198188"/>
                    <a:pt x="1603375" y="1196975"/>
                  </a:cubicBezTo>
                  <a:cubicBezTo>
                    <a:pt x="1653157" y="1185487"/>
                    <a:pt x="1608378" y="1194704"/>
                    <a:pt x="1644650" y="1187450"/>
                  </a:cubicBezTo>
                  <a:cubicBezTo>
                    <a:pt x="1668175" y="1171767"/>
                    <a:pt x="1636237" y="1191313"/>
                    <a:pt x="1685925" y="1174750"/>
                  </a:cubicBezTo>
                  <a:cubicBezTo>
                    <a:pt x="1707698" y="1167492"/>
                    <a:pt x="1680674" y="1176063"/>
                    <a:pt x="1711325" y="1168400"/>
                  </a:cubicBezTo>
                  <a:cubicBezTo>
                    <a:pt x="1722504" y="1165605"/>
                    <a:pt x="1721867" y="1164067"/>
                    <a:pt x="1733550" y="1158875"/>
                  </a:cubicBezTo>
                  <a:cubicBezTo>
                    <a:pt x="1738758" y="1156560"/>
                    <a:pt x="1744443" y="1155293"/>
                    <a:pt x="1749425" y="1152525"/>
                  </a:cubicBezTo>
                  <a:cubicBezTo>
                    <a:pt x="1778258" y="1136507"/>
                    <a:pt x="1748595" y="1147510"/>
                    <a:pt x="1771650" y="1139825"/>
                  </a:cubicBezTo>
                  <a:cubicBezTo>
                    <a:pt x="1774825" y="1136650"/>
                    <a:pt x="1777583" y="1132994"/>
                    <a:pt x="1781175" y="1130300"/>
                  </a:cubicBezTo>
                  <a:cubicBezTo>
                    <a:pt x="1786112" y="1126597"/>
                    <a:pt x="1792686" y="1125139"/>
                    <a:pt x="1797050" y="1120775"/>
                  </a:cubicBezTo>
                  <a:cubicBezTo>
                    <a:pt x="1829276" y="1088549"/>
                    <a:pt x="1779976" y="1123691"/>
                    <a:pt x="1812925" y="1101725"/>
                  </a:cubicBezTo>
                  <a:cubicBezTo>
                    <a:pt x="1829048" y="1077540"/>
                    <a:pt x="1819081" y="1086602"/>
                    <a:pt x="1841500" y="1073150"/>
                  </a:cubicBezTo>
                  <a:cubicBezTo>
                    <a:pt x="1863715" y="1043530"/>
                    <a:pt x="1839122" y="1073385"/>
                    <a:pt x="1860550" y="1054100"/>
                  </a:cubicBezTo>
                  <a:cubicBezTo>
                    <a:pt x="1868337" y="1047091"/>
                    <a:pt x="1874058" y="1037687"/>
                    <a:pt x="1882775" y="1031875"/>
                  </a:cubicBezTo>
                  <a:cubicBezTo>
                    <a:pt x="1889125" y="1027642"/>
                    <a:pt x="1897057" y="1025134"/>
                    <a:pt x="1901825" y="1019175"/>
                  </a:cubicBezTo>
                  <a:cubicBezTo>
                    <a:pt x="1919293" y="997341"/>
                    <a:pt x="1908886" y="1007059"/>
                    <a:pt x="1933575" y="990600"/>
                  </a:cubicBezTo>
                  <a:cubicBezTo>
                    <a:pt x="1949698" y="966415"/>
                    <a:pt x="1939731" y="975477"/>
                    <a:pt x="1962150" y="962025"/>
                  </a:cubicBezTo>
                  <a:cubicBezTo>
                    <a:pt x="1987550" y="928158"/>
                    <a:pt x="1954742" y="969433"/>
                    <a:pt x="1984375" y="939800"/>
                  </a:cubicBezTo>
                  <a:cubicBezTo>
                    <a:pt x="1988117" y="936058"/>
                    <a:pt x="1989945" y="930616"/>
                    <a:pt x="1993900" y="927100"/>
                  </a:cubicBezTo>
                  <a:cubicBezTo>
                    <a:pt x="1999604" y="922030"/>
                    <a:pt x="2007124" y="919330"/>
                    <a:pt x="2012950" y="914400"/>
                  </a:cubicBezTo>
                  <a:cubicBezTo>
                    <a:pt x="2020948" y="907632"/>
                    <a:pt x="2027126" y="898882"/>
                    <a:pt x="2035175" y="892175"/>
                  </a:cubicBezTo>
                  <a:cubicBezTo>
                    <a:pt x="2041525" y="886883"/>
                    <a:pt x="2048195" y="881953"/>
                    <a:pt x="2054225" y="876300"/>
                  </a:cubicBezTo>
                  <a:cubicBezTo>
                    <a:pt x="2065144" y="866063"/>
                    <a:pt x="2073871" y="853353"/>
                    <a:pt x="2085975" y="844550"/>
                  </a:cubicBezTo>
                  <a:cubicBezTo>
                    <a:pt x="2097617" y="836083"/>
                    <a:pt x="2110721" y="829329"/>
                    <a:pt x="2120900" y="819150"/>
                  </a:cubicBezTo>
                  <a:cubicBezTo>
                    <a:pt x="2125133" y="814917"/>
                    <a:pt x="2129054" y="810346"/>
                    <a:pt x="2133600" y="806450"/>
                  </a:cubicBezTo>
                  <a:cubicBezTo>
                    <a:pt x="2142656" y="798688"/>
                    <a:pt x="2145178" y="800302"/>
                    <a:pt x="2155825" y="793750"/>
                  </a:cubicBezTo>
                  <a:cubicBezTo>
                    <a:pt x="2181991" y="777648"/>
                    <a:pt x="2175058" y="776916"/>
                    <a:pt x="2193925" y="771525"/>
                  </a:cubicBezTo>
                  <a:cubicBezTo>
                    <a:pt x="2198121" y="770326"/>
                    <a:pt x="2202392" y="769408"/>
                    <a:pt x="2206625" y="768350"/>
                  </a:cubicBezTo>
                  <a:cubicBezTo>
                    <a:pt x="2221123" y="768954"/>
                    <a:pt x="2294805" y="770969"/>
                    <a:pt x="2320925" y="774700"/>
                  </a:cubicBezTo>
                  <a:cubicBezTo>
                    <a:pt x="2337980" y="777136"/>
                    <a:pt x="2354602" y="782322"/>
                    <a:pt x="2371725" y="784225"/>
                  </a:cubicBezTo>
                  <a:cubicBezTo>
                    <a:pt x="2440493" y="791866"/>
                    <a:pt x="2409786" y="788840"/>
                    <a:pt x="2463800" y="793750"/>
                  </a:cubicBezTo>
                  <a:lnTo>
                    <a:pt x="2479675" y="796925"/>
                  </a:lnTo>
                  <a:cubicBezTo>
                    <a:pt x="2486009" y="798077"/>
                    <a:pt x="2492514" y="798406"/>
                    <a:pt x="2498725" y="800100"/>
                  </a:cubicBezTo>
                  <a:cubicBezTo>
                    <a:pt x="2504223" y="801600"/>
                    <a:pt x="2509141" y="804812"/>
                    <a:pt x="2514600" y="806450"/>
                  </a:cubicBezTo>
                  <a:cubicBezTo>
                    <a:pt x="2520633" y="808260"/>
                    <a:pt x="2544423" y="811872"/>
                    <a:pt x="2549525" y="812800"/>
                  </a:cubicBezTo>
                  <a:cubicBezTo>
                    <a:pt x="2554834" y="813765"/>
                    <a:pt x="2560165" y="814666"/>
                    <a:pt x="2565400" y="815975"/>
                  </a:cubicBezTo>
                  <a:cubicBezTo>
                    <a:pt x="2568647" y="816787"/>
                    <a:pt x="2571643" y="818494"/>
                    <a:pt x="2574925" y="819150"/>
                  </a:cubicBezTo>
                  <a:cubicBezTo>
                    <a:pt x="2582263" y="820618"/>
                    <a:pt x="2589742" y="821267"/>
                    <a:pt x="2597150" y="822325"/>
                  </a:cubicBezTo>
                  <a:cubicBezTo>
                    <a:pt x="2603500" y="824442"/>
                    <a:pt x="2609910" y="826388"/>
                    <a:pt x="2616200" y="828675"/>
                  </a:cubicBezTo>
                  <a:cubicBezTo>
                    <a:pt x="2628261" y="833061"/>
                    <a:pt x="2638447" y="838449"/>
                    <a:pt x="2651125" y="841375"/>
                  </a:cubicBezTo>
                  <a:cubicBezTo>
                    <a:pt x="2658417" y="843058"/>
                    <a:pt x="2666012" y="843082"/>
                    <a:pt x="2673350" y="844550"/>
                  </a:cubicBezTo>
                  <a:cubicBezTo>
                    <a:pt x="2681908" y="846262"/>
                    <a:pt x="2690246" y="848938"/>
                    <a:pt x="2698750" y="850900"/>
                  </a:cubicBezTo>
                  <a:cubicBezTo>
                    <a:pt x="2704008" y="852113"/>
                    <a:pt x="2709390" y="852766"/>
                    <a:pt x="2714625" y="854075"/>
                  </a:cubicBezTo>
                  <a:cubicBezTo>
                    <a:pt x="2717872" y="854887"/>
                    <a:pt x="2720903" y="856438"/>
                    <a:pt x="2724150" y="857250"/>
                  </a:cubicBezTo>
                  <a:cubicBezTo>
                    <a:pt x="2729385" y="858559"/>
                    <a:pt x="2734867" y="858838"/>
                    <a:pt x="2740025" y="860425"/>
                  </a:cubicBezTo>
                  <a:cubicBezTo>
                    <a:pt x="2748668" y="863084"/>
                    <a:pt x="2756712" y="867530"/>
                    <a:pt x="2765425" y="869950"/>
                  </a:cubicBezTo>
                  <a:cubicBezTo>
                    <a:pt x="2787984" y="876216"/>
                    <a:pt x="2790804" y="873116"/>
                    <a:pt x="2806700" y="879475"/>
                  </a:cubicBezTo>
                  <a:cubicBezTo>
                    <a:pt x="2808897" y="880354"/>
                    <a:pt x="2810933" y="881592"/>
                    <a:pt x="2813050" y="882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896D9340-D2C7-4AED-9A15-9C9296D04CAB}"/>
                </a:ext>
              </a:extLst>
            </p:cNvPr>
            <p:cNvSpPr/>
            <p:nvPr/>
          </p:nvSpPr>
          <p:spPr>
            <a:xfrm>
              <a:off x="2444750" y="358775"/>
              <a:ext cx="1701800" cy="914400"/>
            </a:xfrm>
            <a:custGeom>
              <a:avLst/>
              <a:gdLst>
                <a:gd name="connsiteX0" fmla="*/ 127000 w 1701800"/>
                <a:gd name="connsiteY0" fmla="*/ 0 h 914400"/>
                <a:gd name="connsiteX1" fmla="*/ 66675 w 1701800"/>
                <a:gd name="connsiteY1" fmla="*/ 9525 h 914400"/>
                <a:gd name="connsiteX2" fmla="*/ 34925 w 1701800"/>
                <a:gd name="connsiteY2" fmla="*/ 15875 h 914400"/>
                <a:gd name="connsiteX3" fmla="*/ 19050 w 1701800"/>
                <a:gd name="connsiteY3" fmla="*/ 19050 h 914400"/>
                <a:gd name="connsiteX4" fmla="*/ 9525 w 1701800"/>
                <a:gd name="connsiteY4" fmla="*/ 22225 h 914400"/>
                <a:gd name="connsiteX5" fmla="*/ 0 w 1701800"/>
                <a:gd name="connsiteY5" fmla="*/ 53975 h 914400"/>
                <a:gd name="connsiteX6" fmla="*/ 6350 w 1701800"/>
                <a:gd name="connsiteY6" fmla="*/ 349250 h 914400"/>
                <a:gd name="connsiteX7" fmla="*/ 15875 w 1701800"/>
                <a:gd name="connsiteY7" fmla="*/ 425450 h 914400"/>
                <a:gd name="connsiteX8" fmla="*/ 25400 w 1701800"/>
                <a:gd name="connsiteY8" fmla="*/ 565150 h 914400"/>
                <a:gd name="connsiteX9" fmla="*/ 28575 w 1701800"/>
                <a:gd name="connsiteY9" fmla="*/ 609600 h 914400"/>
                <a:gd name="connsiteX10" fmla="*/ 34925 w 1701800"/>
                <a:gd name="connsiteY10" fmla="*/ 730250 h 914400"/>
                <a:gd name="connsiteX11" fmla="*/ 44450 w 1701800"/>
                <a:gd name="connsiteY11" fmla="*/ 762000 h 914400"/>
                <a:gd name="connsiteX12" fmla="*/ 53975 w 1701800"/>
                <a:gd name="connsiteY12" fmla="*/ 787400 h 914400"/>
                <a:gd name="connsiteX13" fmla="*/ 57150 w 1701800"/>
                <a:gd name="connsiteY13" fmla="*/ 796925 h 914400"/>
                <a:gd name="connsiteX14" fmla="*/ 66675 w 1701800"/>
                <a:gd name="connsiteY14" fmla="*/ 806450 h 914400"/>
                <a:gd name="connsiteX15" fmla="*/ 69850 w 1701800"/>
                <a:gd name="connsiteY15" fmla="*/ 815975 h 914400"/>
                <a:gd name="connsiteX16" fmla="*/ 92075 w 1701800"/>
                <a:gd name="connsiteY16" fmla="*/ 847725 h 914400"/>
                <a:gd name="connsiteX17" fmla="*/ 111125 w 1701800"/>
                <a:gd name="connsiteY17" fmla="*/ 860425 h 914400"/>
                <a:gd name="connsiteX18" fmla="*/ 130175 w 1701800"/>
                <a:gd name="connsiteY18" fmla="*/ 866775 h 914400"/>
                <a:gd name="connsiteX19" fmla="*/ 139700 w 1701800"/>
                <a:gd name="connsiteY19" fmla="*/ 869950 h 914400"/>
                <a:gd name="connsiteX20" fmla="*/ 165100 w 1701800"/>
                <a:gd name="connsiteY20" fmla="*/ 882650 h 914400"/>
                <a:gd name="connsiteX21" fmla="*/ 177800 w 1701800"/>
                <a:gd name="connsiteY21" fmla="*/ 889000 h 914400"/>
                <a:gd name="connsiteX22" fmla="*/ 190500 w 1701800"/>
                <a:gd name="connsiteY22" fmla="*/ 892175 h 914400"/>
                <a:gd name="connsiteX23" fmla="*/ 200025 w 1701800"/>
                <a:gd name="connsiteY23" fmla="*/ 895350 h 914400"/>
                <a:gd name="connsiteX24" fmla="*/ 215900 w 1701800"/>
                <a:gd name="connsiteY24" fmla="*/ 898525 h 914400"/>
                <a:gd name="connsiteX25" fmla="*/ 247650 w 1701800"/>
                <a:gd name="connsiteY25" fmla="*/ 911225 h 914400"/>
                <a:gd name="connsiteX26" fmla="*/ 257175 w 1701800"/>
                <a:gd name="connsiteY26" fmla="*/ 914400 h 914400"/>
                <a:gd name="connsiteX27" fmla="*/ 301625 w 1701800"/>
                <a:gd name="connsiteY27" fmla="*/ 911225 h 914400"/>
                <a:gd name="connsiteX28" fmla="*/ 342900 w 1701800"/>
                <a:gd name="connsiteY28" fmla="*/ 898525 h 914400"/>
                <a:gd name="connsiteX29" fmla="*/ 355600 w 1701800"/>
                <a:gd name="connsiteY29" fmla="*/ 895350 h 914400"/>
                <a:gd name="connsiteX30" fmla="*/ 381000 w 1701800"/>
                <a:gd name="connsiteY30" fmla="*/ 882650 h 914400"/>
                <a:gd name="connsiteX31" fmla="*/ 390525 w 1701800"/>
                <a:gd name="connsiteY31" fmla="*/ 879475 h 914400"/>
                <a:gd name="connsiteX32" fmla="*/ 403225 w 1701800"/>
                <a:gd name="connsiteY32" fmla="*/ 876300 h 914400"/>
                <a:gd name="connsiteX33" fmla="*/ 419100 w 1701800"/>
                <a:gd name="connsiteY33" fmla="*/ 869950 h 914400"/>
                <a:gd name="connsiteX34" fmla="*/ 441325 w 1701800"/>
                <a:gd name="connsiteY34" fmla="*/ 857250 h 914400"/>
                <a:gd name="connsiteX35" fmla="*/ 450850 w 1701800"/>
                <a:gd name="connsiteY35" fmla="*/ 847725 h 914400"/>
                <a:gd name="connsiteX36" fmla="*/ 460375 w 1701800"/>
                <a:gd name="connsiteY36" fmla="*/ 841375 h 914400"/>
                <a:gd name="connsiteX37" fmla="*/ 463550 w 1701800"/>
                <a:gd name="connsiteY37" fmla="*/ 831850 h 914400"/>
                <a:gd name="connsiteX38" fmla="*/ 482600 w 1701800"/>
                <a:gd name="connsiteY38" fmla="*/ 815975 h 914400"/>
                <a:gd name="connsiteX39" fmla="*/ 501650 w 1701800"/>
                <a:gd name="connsiteY39" fmla="*/ 796925 h 914400"/>
                <a:gd name="connsiteX40" fmla="*/ 520700 w 1701800"/>
                <a:gd name="connsiteY40" fmla="*/ 777875 h 914400"/>
                <a:gd name="connsiteX41" fmla="*/ 530225 w 1701800"/>
                <a:gd name="connsiteY41" fmla="*/ 768350 h 914400"/>
                <a:gd name="connsiteX42" fmla="*/ 561975 w 1701800"/>
                <a:gd name="connsiteY42" fmla="*/ 746125 h 914400"/>
                <a:gd name="connsiteX43" fmla="*/ 571500 w 1701800"/>
                <a:gd name="connsiteY43" fmla="*/ 739775 h 914400"/>
                <a:gd name="connsiteX44" fmla="*/ 590550 w 1701800"/>
                <a:gd name="connsiteY44" fmla="*/ 720725 h 914400"/>
                <a:gd name="connsiteX45" fmla="*/ 600075 w 1701800"/>
                <a:gd name="connsiteY45" fmla="*/ 711200 h 914400"/>
                <a:gd name="connsiteX46" fmla="*/ 612775 w 1701800"/>
                <a:gd name="connsiteY46" fmla="*/ 698500 h 914400"/>
                <a:gd name="connsiteX47" fmla="*/ 625475 w 1701800"/>
                <a:gd name="connsiteY47" fmla="*/ 688975 h 914400"/>
                <a:gd name="connsiteX48" fmla="*/ 635000 w 1701800"/>
                <a:gd name="connsiteY48" fmla="*/ 676275 h 914400"/>
                <a:gd name="connsiteX49" fmla="*/ 654050 w 1701800"/>
                <a:gd name="connsiteY49" fmla="*/ 663575 h 914400"/>
                <a:gd name="connsiteX50" fmla="*/ 679450 w 1701800"/>
                <a:gd name="connsiteY50" fmla="*/ 635000 h 914400"/>
                <a:gd name="connsiteX51" fmla="*/ 688975 w 1701800"/>
                <a:gd name="connsiteY51" fmla="*/ 625475 h 914400"/>
                <a:gd name="connsiteX52" fmla="*/ 701675 w 1701800"/>
                <a:gd name="connsiteY52" fmla="*/ 615950 h 914400"/>
                <a:gd name="connsiteX53" fmla="*/ 720725 w 1701800"/>
                <a:gd name="connsiteY53" fmla="*/ 596900 h 914400"/>
                <a:gd name="connsiteX54" fmla="*/ 733425 w 1701800"/>
                <a:gd name="connsiteY54" fmla="*/ 590550 h 914400"/>
                <a:gd name="connsiteX55" fmla="*/ 746125 w 1701800"/>
                <a:gd name="connsiteY55" fmla="*/ 577850 h 914400"/>
                <a:gd name="connsiteX56" fmla="*/ 774700 w 1701800"/>
                <a:gd name="connsiteY56" fmla="*/ 565150 h 914400"/>
                <a:gd name="connsiteX57" fmla="*/ 803275 w 1701800"/>
                <a:gd name="connsiteY57" fmla="*/ 549275 h 914400"/>
                <a:gd name="connsiteX58" fmla="*/ 828675 w 1701800"/>
                <a:gd name="connsiteY58" fmla="*/ 536575 h 914400"/>
                <a:gd name="connsiteX59" fmla="*/ 838200 w 1701800"/>
                <a:gd name="connsiteY59" fmla="*/ 530225 h 914400"/>
                <a:gd name="connsiteX60" fmla="*/ 869950 w 1701800"/>
                <a:gd name="connsiteY60" fmla="*/ 517525 h 914400"/>
                <a:gd name="connsiteX61" fmla="*/ 889000 w 1701800"/>
                <a:gd name="connsiteY61" fmla="*/ 514350 h 914400"/>
                <a:gd name="connsiteX62" fmla="*/ 898525 w 1701800"/>
                <a:gd name="connsiteY62" fmla="*/ 511175 h 914400"/>
                <a:gd name="connsiteX63" fmla="*/ 927100 w 1701800"/>
                <a:gd name="connsiteY63" fmla="*/ 504825 h 914400"/>
                <a:gd name="connsiteX64" fmla="*/ 952500 w 1701800"/>
                <a:gd name="connsiteY64" fmla="*/ 498475 h 914400"/>
                <a:gd name="connsiteX65" fmla="*/ 1012825 w 1701800"/>
                <a:gd name="connsiteY65" fmla="*/ 492125 h 914400"/>
                <a:gd name="connsiteX66" fmla="*/ 1235075 w 1701800"/>
                <a:gd name="connsiteY66" fmla="*/ 501650 h 914400"/>
                <a:gd name="connsiteX67" fmla="*/ 1270000 w 1701800"/>
                <a:gd name="connsiteY67" fmla="*/ 508000 h 914400"/>
                <a:gd name="connsiteX68" fmla="*/ 1304925 w 1701800"/>
                <a:gd name="connsiteY68" fmla="*/ 514350 h 914400"/>
                <a:gd name="connsiteX69" fmla="*/ 1346200 w 1701800"/>
                <a:gd name="connsiteY69" fmla="*/ 530225 h 914400"/>
                <a:gd name="connsiteX70" fmla="*/ 1368425 w 1701800"/>
                <a:gd name="connsiteY70" fmla="*/ 542925 h 914400"/>
                <a:gd name="connsiteX71" fmla="*/ 1381125 w 1701800"/>
                <a:gd name="connsiteY71" fmla="*/ 549275 h 914400"/>
                <a:gd name="connsiteX72" fmla="*/ 1403350 w 1701800"/>
                <a:gd name="connsiteY72" fmla="*/ 558800 h 914400"/>
                <a:gd name="connsiteX73" fmla="*/ 1425575 w 1701800"/>
                <a:gd name="connsiteY73" fmla="*/ 571500 h 914400"/>
                <a:gd name="connsiteX74" fmla="*/ 1447800 w 1701800"/>
                <a:gd name="connsiteY74" fmla="*/ 581025 h 914400"/>
                <a:gd name="connsiteX75" fmla="*/ 1457325 w 1701800"/>
                <a:gd name="connsiteY75" fmla="*/ 584200 h 914400"/>
                <a:gd name="connsiteX76" fmla="*/ 1476375 w 1701800"/>
                <a:gd name="connsiteY76" fmla="*/ 593725 h 914400"/>
                <a:gd name="connsiteX77" fmla="*/ 1514475 w 1701800"/>
                <a:gd name="connsiteY77" fmla="*/ 603250 h 914400"/>
                <a:gd name="connsiteX78" fmla="*/ 1533525 w 1701800"/>
                <a:gd name="connsiteY78" fmla="*/ 612775 h 914400"/>
                <a:gd name="connsiteX79" fmla="*/ 1571625 w 1701800"/>
                <a:gd name="connsiteY79" fmla="*/ 619125 h 914400"/>
                <a:gd name="connsiteX80" fmla="*/ 1597025 w 1701800"/>
                <a:gd name="connsiteY80" fmla="*/ 628650 h 914400"/>
                <a:gd name="connsiteX81" fmla="*/ 1631950 w 1701800"/>
                <a:gd name="connsiteY81" fmla="*/ 631825 h 914400"/>
                <a:gd name="connsiteX82" fmla="*/ 1651000 w 1701800"/>
                <a:gd name="connsiteY82" fmla="*/ 635000 h 914400"/>
                <a:gd name="connsiteX83" fmla="*/ 1676400 w 1701800"/>
                <a:gd name="connsiteY83" fmla="*/ 644525 h 914400"/>
                <a:gd name="connsiteX84" fmla="*/ 1701800 w 1701800"/>
                <a:gd name="connsiteY84" fmla="*/ 65087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701800" h="914400">
                  <a:moveTo>
                    <a:pt x="127000" y="0"/>
                  </a:moveTo>
                  <a:cubicBezTo>
                    <a:pt x="60828" y="6016"/>
                    <a:pt x="120255" y="-1191"/>
                    <a:pt x="66675" y="9525"/>
                  </a:cubicBezTo>
                  <a:lnTo>
                    <a:pt x="34925" y="15875"/>
                  </a:lnTo>
                  <a:cubicBezTo>
                    <a:pt x="29633" y="16933"/>
                    <a:pt x="24170" y="17343"/>
                    <a:pt x="19050" y="19050"/>
                  </a:cubicBezTo>
                  <a:lnTo>
                    <a:pt x="9525" y="22225"/>
                  </a:lnTo>
                  <a:cubicBezTo>
                    <a:pt x="1795" y="45415"/>
                    <a:pt x="4798" y="34781"/>
                    <a:pt x="0" y="53975"/>
                  </a:cubicBezTo>
                  <a:cubicBezTo>
                    <a:pt x="113" y="59524"/>
                    <a:pt x="5599" y="334238"/>
                    <a:pt x="6350" y="349250"/>
                  </a:cubicBezTo>
                  <a:cubicBezTo>
                    <a:pt x="9037" y="402981"/>
                    <a:pt x="12944" y="385885"/>
                    <a:pt x="15875" y="425450"/>
                  </a:cubicBezTo>
                  <a:cubicBezTo>
                    <a:pt x="29348" y="607342"/>
                    <a:pt x="16899" y="433388"/>
                    <a:pt x="25400" y="565150"/>
                  </a:cubicBezTo>
                  <a:cubicBezTo>
                    <a:pt x="26356" y="579974"/>
                    <a:pt x="27851" y="594763"/>
                    <a:pt x="28575" y="609600"/>
                  </a:cubicBezTo>
                  <a:cubicBezTo>
                    <a:pt x="30191" y="642719"/>
                    <a:pt x="29976" y="693129"/>
                    <a:pt x="34925" y="730250"/>
                  </a:cubicBezTo>
                  <a:cubicBezTo>
                    <a:pt x="35991" y="738247"/>
                    <a:pt x="42445" y="755985"/>
                    <a:pt x="44450" y="762000"/>
                  </a:cubicBezTo>
                  <a:cubicBezTo>
                    <a:pt x="51657" y="783620"/>
                    <a:pt x="42586" y="757028"/>
                    <a:pt x="53975" y="787400"/>
                  </a:cubicBezTo>
                  <a:cubicBezTo>
                    <a:pt x="55150" y="790534"/>
                    <a:pt x="55294" y="794140"/>
                    <a:pt x="57150" y="796925"/>
                  </a:cubicBezTo>
                  <a:cubicBezTo>
                    <a:pt x="59641" y="800661"/>
                    <a:pt x="63500" y="803275"/>
                    <a:pt x="66675" y="806450"/>
                  </a:cubicBezTo>
                  <a:cubicBezTo>
                    <a:pt x="67733" y="809625"/>
                    <a:pt x="68532" y="812899"/>
                    <a:pt x="69850" y="815975"/>
                  </a:cubicBezTo>
                  <a:cubicBezTo>
                    <a:pt x="74923" y="827811"/>
                    <a:pt x="81722" y="839672"/>
                    <a:pt x="92075" y="847725"/>
                  </a:cubicBezTo>
                  <a:cubicBezTo>
                    <a:pt x="98099" y="852410"/>
                    <a:pt x="103885" y="858012"/>
                    <a:pt x="111125" y="860425"/>
                  </a:cubicBezTo>
                  <a:lnTo>
                    <a:pt x="130175" y="866775"/>
                  </a:lnTo>
                  <a:cubicBezTo>
                    <a:pt x="133350" y="867833"/>
                    <a:pt x="136707" y="868453"/>
                    <a:pt x="139700" y="869950"/>
                  </a:cubicBezTo>
                  <a:lnTo>
                    <a:pt x="165100" y="882650"/>
                  </a:lnTo>
                  <a:cubicBezTo>
                    <a:pt x="169333" y="884767"/>
                    <a:pt x="173208" y="887852"/>
                    <a:pt x="177800" y="889000"/>
                  </a:cubicBezTo>
                  <a:cubicBezTo>
                    <a:pt x="182033" y="890058"/>
                    <a:pt x="186304" y="890976"/>
                    <a:pt x="190500" y="892175"/>
                  </a:cubicBezTo>
                  <a:cubicBezTo>
                    <a:pt x="193718" y="893094"/>
                    <a:pt x="196778" y="894538"/>
                    <a:pt x="200025" y="895350"/>
                  </a:cubicBezTo>
                  <a:cubicBezTo>
                    <a:pt x="205260" y="896659"/>
                    <a:pt x="210608" y="897467"/>
                    <a:pt x="215900" y="898525"/>
                  </a:cubicBezTo>
                  <a:cubicBezTo>
                    <a:pt x="234587" y="907868"/>
                    <a:pt x="224110" y="903378"/>
                    <a:pt x="247650" y="911225"/>
                  </a:cubicBezTo>
                  <a:lnTo>
                    <a:pt x="257175" y="914400"/>
                  </a:lnTo>
                  <a:cubicBezTo>
                    <a:pt x="271992" y="913342"/>
                    <a:pt x="286907" y="913232"/>
                    <a:pt x="301625" y="911225"/>
                  </a:cubicBezTo>
                  <a:cubicBezTo>
                    <a:pt x="327138" y="907746"/>
                    <a:pt x="322459" y="905339"/>
                    <a:pt x="342900" y="898525"/>
                  </a:cubicBezTo>
                  <a:cubicBezTo>
                    <a:pt x="347040" y="897145"/>
                    <a:pt x="351572" y="897028"/>
                    <a:pt x="355600" y="895350"/>
                  </a:cubicBezTo>
                  <a:cubicBezTo>
                    <a:pt x="364338" y="891709"/>
                    <a:pt x="372020" y="885643"/>
                    <a:pt x="381000" y="882650"/>
                  </a:cubicBezTo>
                  <a:cubicBezTo>
                    <a:pt x="384175" y="881592"/>
                    <a:pt x="387307" y="880394"/>
                    <a:pt x="390525" y="879475"/>
                  </a:cubicBezTo>
                  <a:cubicBezTo>
                    <a:pt x="394721" y="878276"/>
                    <a:pt x="399085" y="877680"/>
                    <a:pt x="403225" y="876300"/>
                  </a:cubicBezTo>
                  <a:cubicBezTo>
                    <a:pt x="408632" y="874498"/>
                    <a:pt x="414118" y="872718"/>
                    <a:pt x="419100" y="869950"/>
                  </a:cubicBezTo>
                  <a:cubicBezTo>
                    <a:pt x="447933" y="853932"/>
                    <a:pt x="418270" y="864935"/>
                    <a:pt x="441325" y="857250"/>
                  </a:cubicBezTo>
                  <a:cubicBezTo>
                    <a:pt x="444500" y="854075"/>
                    <a:pt x="447401" y="850600"/>
                    <a:pt x="450850" y="847725"/>
                  </a:cubicBezTo>
                  <a:cubicBezTo>
                    <a:pt x="453781" y="845282"/>
                    <a:pt x="457991" y="844355"/>
                    <a:pt x="460375" y="841375"/>
                  </a:cubicBezTo>
                  <a:cubicBezTo>
                    <a:pt x="462466" y="838762"/>
                    <a:pt x="461890" y="834756"/>
                    <a:pt x="463550" y="831850"/>
                  </a:cubicBezTo>
                  <a:cubicBezTo>
                    <a:pt x="471691" y="817603"/>
                    <a:pt x="470200" y="820108"/>
                    <a:pt x="482600" y="815975"/>
                  </a:cubicBezTo>
                  <a:cubicBezTo>
                    <a:pt x="494725" y="797787"/>
                    <a:pt x="481959" y="814647"/>
                    <a:pt x="501650" y="796925"/>
                  </a:cubicBezTo>
                  <a:cubicBezTo>
                    <a:pt x="508325" y="790918"/>
                    <a:pt x="514350" y="784225"/>
                    <a:pt x="520700" y="777875"/>
                  </a:cubicBezTo>
                  <a:cubicBezTo>
                    <a:pt x="523875" y="774700"/>
                    <a:pt x="526489" y="770841"/>
                    <a:pt x="530225" y="768350"/>
                  </a:cubicBezTo>
                  <a:cubicBezTo>
                    <a:pt x="574019" y="739154"/>
                    <a:pt x="529066" y="769632"/>
                    <a:pt x="561975" y="746125"/>
                  </a:cubicBezTo>
                  <a:cubicBezTo>
                    <a:pt x="565080" y="743907"/>
                    <a:pt x="568648" y="742310"/>
                    <a:pt x="571500" y="739775"/>
                  </a:cubicBezTo>
                  <a:cubicBezTo>
                    <a:pt x="578212" y="733809"/>
                    <a:pt x="584200" y="727075"/>
                    <a:pt x="590550" y="720725"/>
                  </a:cubicBezTo>
                  <a:lnTo>
                    <a:pt x="600075" y="711200"/>
                  </a:lnTo>
                  <a:cubicBezTo>
                    <a:pt x="604308" y="706967"/>
                    <a:pt x="607986" y="702092"/>
                    <a:pt x="612775" y="698500"/>
                  </a:cubicBezTo>
                  <a:cubicBezTo>
                    <a:pt x="617008" y="695325"/>
                    <a:pt x="621733" y="692717"/>
                    <a:pt x="625475" y="688975"/>
                  </a:cubicBezTo>
                  <a:cubicBezTo>
                    <a:pt x="629217" y="685233"/>
                    <a:pt x="631045" y="679791"/>
                    <a:pt x="635000" y="676275"/>
                  </a:cubicBezTo>
                  <a:cubicBezTo>
                    <a:pt x="640704" y="671205"/>
                    <a:pt x="654050" y="663575"/>
                    <a:pt x="654050" y="663575"/>
                  </a:cubicBezTo>
                  <a:cubicBezTo>
                    <a:pt x="665381" y="646578"/>
                    <a:pt x="657702" y="656748"/>
                    <a:pt x="679450" y="635000"/>
                  </a:cubicBezTo>
                  <a:cubicBezTo>
                    <a:pt x="682625" y="631825"/>
                    <a:pt x="685383" y="628169"/>
                    <a:pt x="688975" y="625475"/>
                  </a:cubicBezTo>
                  <a:cubicBezTo>
                    <a:pt x="693208" y="622300"/>
                    <a:pt x="697742" y="619490"/>
                    <a:pt x="701675" y="615950"/>
                  </a:cubicBezTo>
                  <a:cubicBezTo>
                    <a:pt x="708350" y="609943"/>
                    <a:pt x="712693" y="600916"/>
                    <a:pt x="720725" y="596900"/>
                  </a:cubicBezTo>
                  <a:cubicBezTo>
                    <a:pt x="724958" y="594783"/>
                    <a:pt x="729639" y="593390"/>
                    <a:pt x="733425" y="590550"/>
                  </a:cubicBezTo>
                  <a:cubicBezTo>
                    <a:pt x="738214" y="586958"/>
                    <a:pt x="741336" y="581442"/>
                    <a:pt x="746125" y="577850"/>
                  </a:cubicBezTo>
                  <a:cubicBezTo>
                    <a:pt x="751210" y="574036"/>
                    <a:pt x="769738" y="567135"/>
                    <a:pt x="774700" y="565150"/>
                  </a:cubicBezTo>
                  <a:cubicBezTo>
                    <a:pt x="794170" y="545680"/>
                    <a:pt x="772195" y="564815"/>
                    <a:pt x="803275" y="549275"/>
                  </a:cubicBezTo>
                  <a:cubicBezTo>
                    <a:pt x="835657" y="533084"/>
                    <a:pt x="797490" y="544371"/>
                    <a:pt x="828675" y="536575"/>
                  </a:cubicBezTo>
                  <a:cubicBezTo>
                    <a:pt x="831850" y="534458"/>
                    <a:pt x="834887" y="532118"/>
                    <a:pt x="838200" y="530225"/>
                  </a:cubicBezTo>
                  <a:cubicBezTo>
                    <a:pt x="848419" y="524386"/>
                    <a:pt x="858386" y="520416"/>
                    <a:pt x="869950" y="517525"/>
                  </a:cubicBezTo>
                  <a:cubicBezTo>
                    <a:pt x="876195" y="515964"/>
                    <a:pt x="882716" y="515747"/>
                    <a:pt x="889000" y="514350"/>
                  </a:cubicBezTo>
                  <a:cubicBezTo>
                    <a:pt x="892267" y="513624"/>
                    <a:pt x="895307" y="512094"/>
                    <a:pt x="898525" y="511175"/>
                  </a:cubicBezTo>
                  <a:cubicBezTo>
                    <a:pt x="913928" y="506774"/>
                    <a:pt x="910077" y="508753"/>
                    <a:pt x="927100" y="504825"/>
                  </a:cubicBezTo>
                  <a:cubicBezTo>
                    <a:pt x="935604" y="502863"/>
                    <a:pt x="943867" y="499754"/>
                    <a:pt x="952500" y="498475"/>
                  </a:cubicBezTo>
                  <a:cubicBezTo>
                    <a:pt x="972501" y="495512"/>
                    <a:pt x="1012825" y="492125"/>
                    <a:pt x="1012825" y="492125"/>
                  </a:cubicBezTo>
                  <a:cubicBezTo>
                    <a:pt x="1046067" y="493252"/>
                    <a:pt x="1168944" y="493870"/>
                    <a:pt x="1235075" y="501650"/>
                  </a:cubicBezTo>
                  <a:cubicBezTo>
                    <a:pt x="1248329" y="503209"/>
                    <a:pt x="1257133" y="505661"/>
                    <a:pt x="1270000" y="508000"/>
                  </a:cubicBezTo>
                  <a:cubicBezTo>
                    <a:pt x="1314684" y="516124"/>
                    <a:pt x="1265711" y="506507"/>
                    <a:pt x="1304925" y="514350"/>
                  </a:cubicBezTo>
                  <a:cubicBezTo>
                    <a:pt x="1344929" y="538352"/>
                    <a:pt x="1291273" y="508254"/>
                    <a:pt x="1346200" y="530225"/>
                  </a:cubicBezTo>
                  <a:cubicBezTo>
                    <a:pt x="1354122" y="533394"/>
                    <a:pt x="1360934" y="538839"/>
                    <a:pt x="1368425" y="542925"/>
                  </a:cubicBezTo>
                  <a:cubicBezTo>
                    <a:pt x="1372580" y="545191"/>
                    <a:pt x="1376816" y="547316"/>
                    <a:pt x="1381125" y="549275"/>
                  </a:cubicBezTo>
                  <a:cubicBezTo>
                    <a:pt x="1388463" y="552610"/>
                    <a:pt x="1396141" y="555195"/>
                    <a:pt x="1403350" y="558800"/>
                  </a:cubicBezTo>
                  <a:cubicBezTo>
                    <a:pt x="1410982" y="562616"/>
                    <a:pt x="1417943" y="567684"/>
                    <a:pt x="1425575" y="571500"/>
                  </a:cubicBezTo>
                  <a:cubicBezTo>
                    <a:pt x="1432784" y="575105"/>
                    <a:pt x="1440316" y="578032"/>
                    <a:pt x="1447800" y="581025"/>
                  </a:cubicBezTo>
                  <a:cubicBezTo>
                    <a:pt x="1450907" y="582268"/>
                    <a:pt x="1454267" y="582841"/>
                    <a:pt x="1457325" y="584200"/>
                  </a:cubicBezTo>
                  <a:cubicBezTo>
                    <a:pt x="1463813" y="587083"/>
                    <a:pt x="1469749" y="591176"/>
                    <a:pt x="1476375" y="593725"/>
                  </a:cubicBezTo>
                  <a:cubicBezTo>
                    <a:pt x="1489103" y="598620"/>
                    <a:pt x="1501331" y="600621"/>
                    <a:pt x="1514475" y="603250"/>
                  </a:cubicBezTo>
                  <a:cubicBezTo>
                    <a:pt x="1520825" y="606425"/>
                    <a:pt x="1526684" y="610875"/>
                    <a:pt x="1533525" y="612775"/>
                  </a:cubicBezTo>
                  <a:cubicBezTo>
                    <a:pt x="1545930" y="616221"/>
                    <a:pt x="1571625" y="619125"/>
                    <a:pt x="1571625" y="619125"/>
                  </a:cubicBezTo>
                  <a:cubicBezTo>
                    <a:pt x="1580092" y="622300"/>
                    <a:pt x="1588177" y="626787"/>
                    <a:pt x="1597025" y="628650"/>
                  </a:cubicBezTo>
                  <a:cubicBezTo>
                    <a:pt x="1608464" y="631058"/>
                    <a:pt x="1620340" y="630459"/>
                    <a:pt x="1631950" y="631825"/>
                  </a:cubicBezTo>
                  <a:cubicBezTo>
                    <a:pt x="1638343" y="632577"/>
                    <a:pt x="1644716" y="633603"/>
                    <a:pt x="1651000" y="635000"/>
                  </a:cubicBezTo>
                  <a:cubicBezTo>
                    <a:pt x="1661172" y="637260"/>
                    <a:pt x="1665524" y="641559"/>
                    <a:pt x="1676400" y="644525"/>
                  </a:cubicBezTo>
                  <a:cubicBezTo>
                    <a:pt x="1707764" y="653079"/>
                    <a:pt x="1686024" y="642987"/>
                    <a:pt x="1701800" y="6508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776AA06F-66AA-4344-9FD7-A4C986873CE3}"/>
              </a:ext>
            </a:extLst>
          </p:cNvPr>
          <p:cNvSpPr/>
          <p:nvPr/>
        </p:nvSpPr>
        <p:spPr>
          <a:xfrm>
            <a:off x="8676123" y="2438188"/>
            <a:ext cx="2079653" cy="1816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C29DF3BF-3D8E-4D15-BE6B-2B1AE0D888C3}"/>
              </a:ext>
            </a:extLst>
          </p:cNvPr>
          <p:cNvGrpSpPr/>
          <p:nvPr/>
        </p:nvGrpSpPr>
        <p:grpSpPr>
          <a:xfrm>
            <a:off x="8854094" y="2610269"/>
            <a:ext cx="1739900" cy="283707"/>
            <a:chOff x="7675562" y="3007525"/>
            <a:chExt cx="1739900" cy="283707"/>
          </a:xfrm>
        </p:grpSpPr>
        <p:cxnSp>
          <p:nvCxnSpPr>
            <p:cNvPr id="116" name="Straight Arrow Connector 115">
              <a:extLst>
                <a:ext uri="{FF2B5EF4-FFF2-40B4-BE49-F238E27FC236}">
                  <a16:creationId xmlns:a16="http://schemas.microsoft.com/office/drawing/2014/main" id="{6CD25593-DEAC-4615-9963-98002F40469B}"/>
                </a:ext>
              </a:extLst>
            </p:cNvPr>
            <p:cNvCxnSpPr/>
            <p:nvPr/>
          </p:nvCxnSpPr>
          <p:spPr>
            <a:xfrm flipV="1">
              <a:off x="7675562" y="3013875"/>
              <a:ext cx="0" cy="27100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A1E91AE9-4281-4D56-9DF2-46563FEBC063}"/>
                </a:ext>
              </a:extLst>
            </p:cNvPr>
            <p:cNvCxnSpPr/>
            <p:nvPr/>
          </p:nvCxnSpPr>
          <p:spPr>
            <a:xfrm flipV="1">
              <a:off x="7980362" y="3013875"/>
              <a:ext cx="0" cy="27100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9E99517-8CE5-4CB8-97DE-3A00A3A8E231}"/>
                </a:ext>
              </a:extLst>
            </p:cNvPr>
            <p:cNvCxnSpPr/>
            <p:nvPr/>
          </p:nvCxnSpPr>
          <p:spPr>
            <a:xfrm flipV="1">
              <a:off x="8228012" y="3013875"/>
              <a:ext cx="0" cy="27100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A1931CFF-F46D-4881-A584-B4FC29654D46}"/>
                </a:ext>
              </a:extLst>
            </p:cNvPr>
            <p:cNvCxnSpPr/>
            <p:nvPr/>
          </p:nvCxnSpPr>
          <p:spPr>
            <a:xfrm flipV="1">
              <a:off x="9205912" y="3007525"/>
              <a:ext cx="0" cy="27100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3758395D-20C0-4BA8-9A43-98ABEBC3557E}"/>
                </a:ext>
              </a:extLst>
            </p:cNvPr>
            <p:cNvCxnSpPr/>
            <p:nvPr/>
          </p:nvCxnSpPr>
          <p:spPr>
            <a:xfrm flipV="1">
              <a:off x="8469312" y="3007525"/>
              <a:ext cx="0" cy="27100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ABFF080-F57A-4485-8EF8-9C6B056DB845}"/>
                </a:ext>
              </a:extLst>
            </p:cNvPr>
            <p:cNvCxnSpPr/>
            <p:nvPr/>
          </p:nvCxnSpPr>
          <p:spPr>
            <a:xfrm flipV="1">
              <a:off x="9415462" y="3020225"/>
              <a:ext cx="0" cy="27100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78" name="Freeform: Shape 77">
            <a:extLst>
              <a:ext uri="{FF2B5EF4-FFF2-40B4-BE49-F238E27FC236}">
                <a16:creationId xmlns:a16="http://schemas.microsoft.com/office/drawing/2014/main" id="{888CB8CE-02A4-4414-A24B-89CB96563ACE}"/>
              </a:ext>
            </a:extLst>
          </p:cNvPr>
          <p:cNvSpPr/>
          <p:nvPr/>
        </p:nvSpPr>
        <p:spPr>
          <a:xfrm>
            <a:off x="7777907" y="2511017"/>
            <a:ext cx="890124" cy="178024"/>
          </a:xfrm>
          <a:custGeom>
            <a:avLst/>
            <a:gdLst>
              <a:gd name="connsiteX0" fmla="*/ 890124 w 890124"/>
              <a:gd name="connsiteY0" fmla="*/ 0 h 178024"/>
              <a:gd name="connsiteX1" fmla="*/ 744467 w 890124"/>
              <a:gd name="connsiteY1" fmla="*/ 16184 h 178024"/>
              <a:gd name="connsiteX2" fmla="*/ 534074 w 890124"/>
              <a:gd name="connsiteY2" fmla="*/ 24276 h 178024"/>
              <a:gd name="connsiteX3" fmla="*/ 436970 w 890124"/>
              <a:gd name="connsiteY3" fmla="*/ 40460 h 178024"/>
              <a:gd name="connsiteX4" fmla="*/ 388417 w 890124"/>
              <a:gd name="connsiteY4" fmla="*/ 48552 h 178024"/>
              <a:gd name="connsiteX5" fmla="*/ 347957 w 890124"/>
              <a:gd name="connsiteY5" fmla="*/ 56644 h 178024"/>
              <a:gd name="connsiteX6" fmla="*/ 283221 w 890124"/>
              <a:gd name="connsiteY6" fmla="*/ 64736 h 178024"/>
              <a:gd name="connsiteX7" fmla="*/ 234669 w 890124"/>
              <a:gd name="connsiteY7" fmla="*/ 80920 h 178024"/>
              <a:gd name="connsiteX8" fmla="*/ 169932 w 890124"/>
              <a:gd name="connsiteY8" fmla="*/ 113288 h 178024"/>
              <a:gd name="connsiteX9" fmla="*/ 121380 w 890124"/>
              <a:gd name="connsiteY9" fmla="*/ 129472 h 178024"/>
              <a:gd name="connsiteX10" fmla="*/ 97104 w 890124"/>
              <a:gd name="connsiteY10" fmla="*/ 137564 h 178024"/>
              <a:gd name="connsiteX11" fmla="*/ 24276 w 890124"/>
              <a:gd name="connsiteY11" fmla="*/ 169932 h 178024"/>
              <a:gd name="connsiteX12" fmla="*/ 0 w 890124"/>
              <a:gd name="connsiteY12" fmla="*/ 178024 h 17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124" h="178024">
                <a:moveTo>
                  <a:pt x="890124" y="0"/>
                </a:moveTo>
                <a:cubicBezTo>
                  <a:pt x="851147" y="4872"/>
                  <a:pt x="781386" y="14133"/>
                  <a:pt x="744467" y="16184"/>
                </a:cubicBezTo>
                <a:cubicBezTo>
                  <a:pt x="674392" y="20077"/>
                  <a:pt x="604205" y="21579"/>
                  <a:pt x="534074" y="24276"/>
                </a:cubicBezTo>
                <a:lnTo>
                  <a:pt x="436970" y="40460"/>
                </a:lnTo>
                <a:cubicBezTo>
                  <a:pt x="420786" y="43157"/>
                  <a:pt x="404506" y="45334"/>
                  <a:pt x="388417" y="48552"/>
                </a:cubicBezTo>
                <a:cubicBezTo>
                  <a:pt x="374930" y="51249"/>
                  <a:pt x="361551" y="54553"/>
                  <a:pt x="347957" y="56644"/>
                </a:cubicBezTo>
                <a:cubicBezTo>
                  <a:pt x="326463" y="59951"/>
                  <a:pt x="304800" y="62039"/>
                  <a:pt x="283221" y="64736"/>
                </a:cubicBezTo>
                <a:cubicBezTo>
                  <a:pt x="267037" y="70131"/>
                  <a:pt x="249927" y="73291"/>
                  <a:pt x="234669" y="80920"/>
                </a:cubicBezTo>
                <a:cubicBezTo>
                  <a:pt x="213090" y="91709"/>
                  <a:pt x="192820" y="105659"/>
                  <a:pt x="169932" y="113288"/>
                </a:cubicBezTo>
                <a:lnTo>
                  <a:pt x="121380" y="129472"/>
                </a:lnTo>
                <a:cubicBezTo>
                  <a:pt x="113288" y="132169"/>
                  <a:pt x="104201" y="132833"/>
                  <a:pt x="97104" y="137564"/>
                </a:cubicBezTo>
                <a:cubicBezTo>
                  <a:pt x="58634" y="163211"/>
                  <a:pt x="82054" y="150673"/>
                  <a:pt x="24276" y="169932"/>
                </a:cubicBezTo>
                <a:lnTo>
                  <a:pt x="0" y="17802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8643758-76AF-48F6-94D3-92734E2E3066}"/>
              </a:ext>
            </a:extLst>
          </p:cNvPr>
          <p:cNvSpPr/>
          <p:nvPr/>
        </p:nvSpPr>
        <p:spPr>
          <a:xfrm>
            <a:off x="5153891" y="2276166"/>
            <a:ext cx="1075765" cy="288654"/>
          </a:xfrm>
          <a:custGeom>
            <a:avLst/>
            <a:gdLst>
              <a:gd name="connsiteX0" fmla="*/ 0 w 1075765"/>
              <a:gd name="connsiteY0" fmla="*/ 0 h 288654"/>
              <a:gd name="connsiteX1" fmla="*/ 24449 w 1075765"/>
              <a:gd name="connsiteY1" fmla="*/ 4890 h 288654"/>
              <a:gd name="connsiteX2" fmla="*/ 122246 w 1075765"/>
              <a:gd name="connsiteY2" fmla="*/ 14670 h 288654"/>
              <a:gd name="connsiteX3" fmla="*/ 146695 w 1075765"/>
              <a:gd name="connsiteY3" fmla="*/ 19559 h 288654"/>
              <a:gd name="connsiteX4" fmla="*/ 185814 w 1075765"/>
              <a:gd name="connsiteY4" fmla="*/ 29339 h 288654"/>
              <a:gd name="connsiteX5" fmla="*/ 220043 w 1075765"/>
              <a:gd name="connsiteY5" fmla="*/ 34229 h 288654"/>
              <a:gd name="connsiteX6" fmla="*/ 239602 w 1075765"/>
              <a:gd name="connsiteY6" fmla="*/ 39119 h 288654"/>
              <a:gd name="connsiteX7" fmla="*/ 278721 w 1075765"/>
              <a:gd name="connsiteY7" fmla="*/ 44009 h 288654"/>
              <a:gd name="connsiteX8" fmla="*/ 308060 w 1075765"/>
              <a:gd name="connsiteY8" fmla="*/ 53788 h 288654"/>
              <a:gd name="connsiteX9" fmla="*/ 342289 w 1075765"/>
              <a:gd name="connsiteY9" fmla="*/ 63568 h 288654"/>
              <a:gd name="connsiteX10" fmla="*/ 454755 w 1075765"/>
              <a:gd name="connsiteY10" fmla="*/ 73348 h 288654"/>
              <a:gd name="connsiteX11" fmla="*/ 484094 w 1075765"/>
              <a:gd name="connsiteY11" fmla="*/ 78237 h 288654"/>
              <a:gd name="connsiteX12" fmla="*/ 557442 w 1075765"/>
              <a:gd name="connsiteY12" fmla="*/ 88017 h 288654"/>
              <a:gd name="connsiteX13" fmla="*/ 577001 w 1075765"/>
              <a:gd name="connsiteY13" fmla="*/ 92907 h 288654"/>
              <a:gd name="connsiteX14" fmla="*/ 625899 w 1075765"/>
              <a:gd name="connsiteY14" fmla="*/ 102687 h 288654"/>
              <a:gd name="connsiteX15" fmla="*/ 660128 w 1075765"/>
              <a:gd name="connsiteY15" fmla="*/ 112466 h 288654"/>
              <a:gd name="connsiteX16" fmla="*/ 689467 w 1075765"/>
              <a:gd name="connsiteY16" fmla="*/ 122246 h 288654"/>
              <a:gd name="connsiteX17" fmla="*/ 733476 w 1075765"/>
              <a:gd name="connsiteY17" fmla="*/ 132026 h 288654"/>
              <a:gd name="connsiteX18" fmla="*/ 767705 w 1075765"/>
              <a:gd name="connsiteY18" fmla="*/ 146695 h 288654"/>
              <a:gd name="connsiteX19" fmla="*/ 787264 w 1075765"/>
              <a:gd name="connsiteY19" fmla="*/ 156475 h 288654"/>
              <a:gd name="connsiteX20" fmla="*/ 821493 w 1075765"/>
              <a:gd name="connsiteY20" fmla="*/ 166255 h 288654"/>
              <a:gd name="connsiteX21" fmla="*/ 860612 w 1075765"/>
              <a:gd name="connsiteY21" fmla="*/ 180924 h 288654"/>
              <a:gd name="connsiteX22" fmla="*/ 880171 w 1075765"/>
              <a:gd name="connsiteY22" fmla="*/ 190704 h 288654"/>
              <a:gd name="connsiteX23" fmla="*/ 894841 w 1075765"/>
              <a:gd name="connsiteY23" fmla="*/ 195594 h 288654"/>
              <a:gd name="connsiteX24" fmla="*/ 933959 w 1075765"/>
              <a:gd name="connsiteY24" fmla="*/ 215153 h 288654"/>
              <a:gd name="connsiteX25" fmla="*/ 953519 w 1075765"/>
              <a:gd name="connsiteY25" fmla="*/ 224933 h 288654"/>
              <a:gd name="connsiteX26" fmla="*/ 968188 w 1075765"/>
              <a:gd name="connsiteY26" fmla="*/ 234712 h 288654"/>
              <a:gd name="connsiteX27" fmla="*/ 997527 w 1075765"/>
              <a:gd name="connsiteY27" fmla="*/ 244492 h 288654"/>
              <a:gd name="connsiteX28" fmla="*/ 1012197 w 1075765"/>
              <a:gd name="connsiteY28" fmla="*/ 254272 h 288654"/>
              <a:gd name="connsiteX29" fmla="*/ 1041536 w 1075765"/>
              <a:gd name="connsiteY29" fmla="*/ 264051 h 288654"/>
              <a:gd name="connsiteX30" fmla="*/ 1056205 w 1075765"/>
              <a:gd name="connsiteY30" fmla="*/ 273831 h 288654"/>
              <a:gd name="connsiteX31" fmla="*/ 1075765 w 1075765"/>
              <a:gd name="connsiteY31" fmla="*/ 288501 h 2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5765" h="288654">
                <a:moveTo>
                  <a:pt x="0" y="0"/>
                </a:moveTo>
                <a:cubicBezTo>
                  <a:pt x="8150" y="1630"/>
                  <a:pt x="16189" y="3972"/>
                  <a:pt x="24449" y="4890"/>
                </a:cubicBezTo>
                <a:cubicBezTo>
                  <a:pt x="102055" y="13513"/>
                  <a:pt x="65597" y="5229"/>
                  <a:pt x="122246" y="14670"/>
                </a:cubicBezTo>
                <a:cubicBezTo>
                  <a:pt x="130444" y="16036"/>
                  <a:pt x="138597" y="17690"/>
                  <a:pt x="146695" y="19559"/>
                </a:cubicBezTo>
                <a:cubicBezTo>
                  <a:pt x="159792" y="22581"/>
                  <a:pt x="172508" y="27438"/>
                  <a:pt x="185814" y="29339"/>
                </a:cubicBezTo>
                <a:cubicBezTo>
                  <a:pt x="197224" y="30969"/>
                  <a:pt x="208703" y="32167"/>
                  <a:pt x="220043" y="34229"/>
                </a:cubicBezTo>
                <a:cubicBezTo>
                  <a:pt x="226655" y="35431"/>
                  <a:pt x="232973" y="38014"/>
                  <a:pt x="239602" y="39119"/>
                </a:cubicBezTo>
                <a:cubicBezTo>
                  <a:pt x="252564" y="41279"/>
                  <a:pt x="265681" y="42379"/>
                  <a:pt x="278721" y="44009"/>
                </a:cubicBezTo>
                <a:lnTo>
                  <a:pt x="308060" y="53788"/>
                </a:lnTo>
                <a:cubicBezTo>
                  <a:pt x="317335" y="56880"/>
                  <a:pt x="333076" y="62544"/>
                  <a:pt x="342289" y="63568"/>
                </a:cubicBezTo>
                <a:cubicBezTo>
                  <a:pt x="379689" y="67724"/>
                  <a:pt x="417637" y="67163"/>
                  <a:pt x="454755" y="73348"/>
                </a:cubicBezTo>
                <a:lnTo>
                  <a:pt x="484094" y="78237"/>
                </a:lnTo>
                <a:cubicBezTo>
                  <a:pt x="513353" y="82738"/>
                  <a:pt x="527386" y="84260"/>
                  <a:pt x="557442" y="88017"/>
                </a:cubicBezTo>
                <a:cubicBezTo>
                  <a:pt x="563962" y="89647"/>
                  <a:pt x="570430" y="91499"/>
                  <a:pt x="577001" y="92907"/>
                </a:cubicBezTo>
                <a:cubicBezTo>
                  <a:pt x="593254" y="96390"/>
                  <a:pt x="610130" y="97432"/>
                  <a:pt x="625899" y="102687"/>
                </a:cubicBezTo>
                <a:cubicBezTo>
                  <a:pt x="675268" y="119140"/>
                  <a:pt x="598641" y="94019"/>
                  <a:pt x="660128" y="112466"/>
                </a:cubicBezTo>
                <a:cubicBezTo>
                  <a:pt x="670002" y="115428"/>
                  <a:pt x="679466" y="119746"/>
                  <a:pt x="689467" y="122246"/>
                </a:cubicBezTo>
                <a:cubicBezTo>
                  <a:pt x="717090" y="129152"/>
                  <a:pt x="702437" y="125818"/>
                  <a:pt x="733476" y="132026"/>
                </a:cubicBezTo>
                <a:cubicBezTo>
                  <a:pt x="798371" y="164472"/>
                  <a:pt x="717321" y="125101"/>
                  <a:pt x="767705" y="146695"/>
                </a:cubicBezTo>
                <a:cubicBezTo>
                  <a:pt x="774405" y="149566"/>
                  <a:pt x="780564" y="153604"/>
                  <a:pt x="787264" y="156475"/>
                </a:cubicBezTo>
                <a:cubicBezTo>
                  <a:pt x="814835" y="168291"/>
                  <a:pt x="788426" y="153855"/>
                  <a:pt x="821493" y="166255"/>
                </a:cubicBezTo>
                <a:cubicBezTo>
                  <a:pt x="872631" y="185431"/>
                  <a:pt x="810407" y="168373"/>
                  <a:pt x="860612" y="180924"/>
                </a:cubicBezTo>
                <a:cubicBezTo>
                  <a:pt x="867132" y="184184"/>
                  <a:pt x="873471" y="187833"/>
                  <a:pt x="880171" y="190704"/>
                </a:cubicBezTo>
                <a:cubicBezTo>
                  <a:pt x="884909" y="192735"/>
                  <a:pt x="890149" y="193461"/>
                  <a:pt x="894841" y="195594"/>
                </a:cubicBezTo>
                <a:cubicBezTo>
                  <a:pt x="908113" y="201627"/>
                  <a:pt x="920920" y="208633"/>
                  <a:pt x="933959" y="215153"/>
                </a:cubicBezTo>
                <a:cubicBezTo>
                  <a:pt x="940479" y="218413"/>
                  <a:pt x="947454" y="220890"/>
                  <a:pt x="953519" y="224933"/>
                </a:cubicBezTo>
                <a:cubicBezTo>
                  <a:pt x="958409" y="228193"/>
                  <a:pt x="962818" y="232325"/>
                  <a:pt x="968188" y="234712"/>
                </a:cubicBezTo>
                <a:cubicBezTo>
                  <a:pt x="977608" y="238899"/>
                  <a:pt x="988950" y="238774"/>
                  <a:pt x="997527" y="244492"/>
                </a:cubicBezTo>
                <a:cubicBezTo>
                  <a:pt x="1002417" y="247752"/>
                  <a:pt x="1006826" y="251885"/>
                  <a:pt x="1012197" y="254272"/>
                </a:cubicBezTo>
                <a:cubicBezTo>
                  <a:pt x="1021617" y="258459"/>
                  <a:pt x="1041536" y="264051"/>
                  <a:pt x="1041536" y="264051"/>
                </a:cubicBezTo>
                <a:cubicBezTo>
                  <a:pt x="1046426" y="267311"/>
                  <a:pt x="1052050" y="269675"/>
                  <a:pt x="1056205" y="273831"/>
                </a:cubicBezTo>
                <a:cubicBezTo>
                  <a:pt x="1073587" y="291213"/>
                  <a:pt x="1056894" y="288501"/>
                  <a:pt x="1075765" y="2885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D07EC48-EFC3-46CA-8C29-593B676FB4F4}"/>
              </a:ext>
            </a:extLst>
          </p:cNvPr>
          <p:cNvSpPr/>
          <p:nvPr/>
        </p:nvSpPr>
        <p:spPr>
          <a:xfrm>
            <a:off x="1975495" y="2305505"/>
            <a:ext cx="1080655" cy="288501"/>
          </a:xfrm>
          <a:custGeom>
            <a:avLst/>
            <a:gdLst>
              <a:gd name="connsiteX0" fmla="*/ 1080655 w 1080655"/>
              <a:gd name="connsiteY0" fmla="*/ 0 h 288501"/>
              <a:gd name="connsiteX1" fmla="*/ 1056206 w 1080655"/>
              <a:gd name="connsiteY1" fmla="*/ 9780 h 288501"/>
              <a:gd name="connsiteX2" fmla="*/ 1031756 w 1080655"/>
              <a:gd name="connsiteY2" fmla="*/ 14670 h 288501"/>
              <a:gd name="connsiteX3" fmla="*/ 987748 w 1080655"/>
              <a:gd name="connsiteY3" fmla="*/ 24449 h 288501"/>
              <a:gd name="connsiteX4" fmla="*/ 728586 w 1080655"/>
              <a:gd name="connsiteY4" fmla="*/ 29339 h 288501"/>
              <a:gd name="connsiteX5" fmla="*/ 616120 w 1080655"/>
              <a:gd name="connsiteY5" fmla="*/ 39119 h 288501"/>
              <a:gd name="connsiteX6" fmla="*/ 572111 w 1080655"/>
              <a:gd name="connsiteY6" fmla="*/ 48898 h 288501"/>
              <a:gd name="connsiteX7" fmla="*/ 542772 w 1080655"/>
              <a:gd name="connsiteY7" fmla="*/ 53788 h 288501"/>
              <a:gd name="connsiteX8" fmla="*/ 528103 w 1080655"/>
              <a:gd name="connsiteY8" fmla="*/ 58678 h 288501"/>
              <a:gd name="connsiteX9" fmla="*/ 479204 w 1080655"/>
              <a:gd name="connsiteY9" fmla="*/ 68458 h 288501"/>
              <a:gd name="connsiteX10" fmla="*/ 464535 w 1080655"/>
              <a:gd name="connsiteY10" fmla="*/ 73348 h 288501"/>
              <a:gd name="connsiteX11" fmla="*/ 444976 w 1080655"/>
              <a:gd name="connsiteY11" fmla="*/ 78237 h 288501"/>
              <a:gd name="connsiteX12" fmla="*/ 396077 w 1080655"/>
              <a:gd name="connsiteY12" fmla="*/ 92907 h 288501"/>
              <a:gd name="connsiteX13" fmla="*/ 366738 w 1080655"/>
              <a:gd name="connsiteY13" fmla="*/ 107576 h 288501"/>
              <a:gd name="connsiteX14" fmla="*/ 352069 w 1080655"/>
              <a:gd name="connsiteY14" fmla="*/ 117356 h 288501"/>
              <a:gd name="connsiteX15" fmla="*/ 322730 w 1080655"/>
              <a:gd name="connsiteY15" fmla="*/ 127136 h 288501"/>
              <a:gd name="connsiteX16" fmla="*/ 303170 w 1080655"/>
              <a:gd name="connsiteY16" fmla="*/ 136916 h 288501"/>
              <a:gd name="connsiteX17" fmla="*/ 273831 w 1080655"/>
              <a:gd name="connsiteY17" fmla="*/ 156475 h 288501"/>
              <a:gd name="connsiteX18" fmla="*/ 234712 w 1080655"/>
              <a:gd name="connsiteY18" fmla="*/ 171144 h 288501"/>
              <a:gd name="connsiteX19" fmla="*/ 205373 w 1080655"/>
              <a:gd name="connsiteY19" fmla="*/ 185814 h 288501"/>
              <a:gd name="connsiteX20" fmla="*/ 185814 w 1080655"/>
              <a:gd name="connsiteY20" fmla="*/ 195594 h 288501"/>
              <a:gd name="connsiteX21" fmla="*/ 171145 w 1080655"/>
              <a:gd name="connsiteY21" fmla="*/ 200483 h 288501"/>
              <a:gd name="connsiteX22" fmla="*/ 132026 w 1080655"/>
              <a:gd name="connsiteY22" fmla="*/ 220043 h 288501"/>
              <a:gd name="connsiteX23" fmla="*/ 117356 w 1080655"/>
              <a:gd name="connsiteY23" fmla="*/ 229822 h 288501"/>
              <a:gd name="connsiteX24" fmla="*/ 102687 w 1080655"/>
              <a:gd name="connsiteY24" fmla="*/ 234712 h 288501"/>
              <a:gd name="connsiteX25" fmla="*/ 83127 w 1080655"/>
              <a:gd name="connsiteY25" fmla="*/ 244492 h 288501"/>
              <a:gd name="connsiteX26" fmla="*/ 53788 w 1080655"/>
              <a:gd name="connsiteY26" fmla="*/ 254272 h 288501"/>
              <a:gd name="connsiteX27" fmla="*/ 24449 w 1080655"/>
              <a:gd name="connsiteY27" fmla="*/ 273831 h 288501"/>
              <a:gd name="connsiteX28" fmla="*/ 9780 w 1080655"/>
              <a:gd name="connsiteY28" fmla="*/ 283611 h 288501"/>
              <a:gd name="connsiteX29" fmla="*/ 0 w 1080655"/>
              <a:gd name="connsiteY29" fmla="*/ 288501 h 2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0655" h="288501">
                <a:moveTo>
                  <a:pt x="1080655" y="0"/>
                </a:moveTo>
                <a:cubicBezTo>
                  <a:pt x="1072505" y="3260"/>
                  <a:pt x="1064613" y="7258"/>
                  <a:pt x="1056206" y="9780"/>
                </a:cubicBezTo>
                <a:cubicBezTo>
                  <a:pt x="1048245" y="12168"/>
                  <a:pt x="1039870" y="12867"/>
                  <a:pt x="1031756" y="14670"/>
                </a:cubicBezTo>
                <a:cubicBezTo>
                  <a:pt x="1022180" y="16798"/>
                  <a:pt x="996469" y="24148"/>
                  <a:pt x="987748" y="24449"/>
                </a:cubicBezTo>
                <a:cubicBezTo>
                  <a:pt x="901397" y="27427"/>
                  <a:pt x="814973" y="27709"/>
                  <a:pt x="728586" y="29339"/>
                </a:cubicBezTo>
                <a:cubicBezTo>
                  <a:pt x="669850" y="33255"/>
                  <a:pt x="664685" y="32181"/>
                  <a:pt x="616120" y="39119"/>
                </a:cubicBezTo>
                <a:cubicBezTo>
                  <a:pt x="527204" y="51822"/>
                  <a:pt x="624517" y="37253"/>
                  <a:pt x="572111" y="48898"/>
                </a:cubicBezTo>
                <a:cubicBezTo>
                  <a:pt x="562432" y="51049"/>
                  <a:pt x="552552" y="52158"/>
                  <a:pt x="542772" y="53788"/>
                </a:cubicBezTo>
                <a:cubicBezTo>
                  <a:pt x="537882" y="55418"/>
                  <a:pt x="533134" y="57560"/>
                  <a:pt x="528103" y="58678"/>
                </a:cubicBezTo>
                <a:cubicBezTo>
                  <a:pt x="484879" y="68284"/>
                  <a:pt x="513301" y="58716"/>
                  <a:pt x="479204" y="68458"/>
                </a:cubicBezTo>
                <a:cubicBezTo>
                  <a:pt x="474248" y="69874"/>
                  <a:pt x="469491" y="71932"/>
                  <a:pt x="464535" y="73348"/>
                </a:cubicBezTo>
                <a:cubicBezTo>
                  <a:pt x="458073" y="75194"/>
                  <a:pt x="451413" y="76306"/>
                  <a:pt x="444976" y="78237"/>
                </a:cubicBezTo>
                <a:cubicBezTo>
                  <a:pt x="385434" y="96099"/>
                  <a:pt x="441172" y="81633"/>
                  <a:pt x="396077" y="92907"/>
                </a:cubicBezTo>
                <a:cubicBezTo>
                  <a:pt x="354038" y="120935"/>
                  <a:pt x="407227" y="87332"/>
                  <a:pt x="366738" y="107576"/>
                </a:cubicBezTo>
                <a:cubicBezTo>
                  <a:pt x="361482" y="110204"/>
                  <a:pt x="357439" y="114969"/>
                  <a:pt x="352069" y="117356"/>
                </a:cubicBezTo>
                <a:cubicBezTo>
                  <a:pt x="342649" y="121543"/>
                  <a:pt x="331950" y="122526"/>
                  <a:pt x="322730" y="127136"/>
                </a:cubicBezTo>
                <a:cubicBezTo>
                  <a:pt x="316210" y="130396"/>
                  <a:pt x="309421" y="133166"/>
                  <a:pt x="303170" y="136916"/>
                </a:cubicBezTo>
                <a:cubicBezTo>
                  <a:pt x="293091" y="142963"/>
                  <a:pt x="284744" y="152110"/>
                  <a:pt x="273831" y="156475"/>
                </a:cubicBezTo>
                <a:cubicBezTo>
                  <a:pt x="244596" y="168169"/>
                  <a:pt x="257709" y="163480"/>
                  <a:pt x="234712" y="171144"/>
                </a:cubicBezTo>
                <a:cubicBezTo>
                  <a:pt x="206522" y="189939"/>
                  <a:pt x="233716" y="173667"/>
                  <a:pt x="205373" y="185814"/>
                </a:cubicBezTo>
                <a:cubicBezTo>
                  <a:pt x="198673" y="188685"/>
                  <a:pt x="192514" y="192723"/>
                  <a:pt x="185814" y="195594"/>
                </a:cubicBezTo>
                <a:cubicBezTo>
                  <a:pt x="181077" y="197624"/>
                  <a:pt x="175837" y="198350"/>
                  <a:pt x="171145" y="200483"/>
                </a:cubicBezTo>
                <a:cubicBezTo>
                  <a:pt x="157873" y="206516"/>
                  <a:pt x="144157" y="211957"/>
                  <a:pt x="132026" y="220043"/>
                </a:cubicBezTo>
                <a:cubicBezTo>
                  <a:pt x="127136" y="223303"/>
                  <a:pt x="122612" y="227194"/>
                  <a:pt x="117356" y="229822"/>
                </a:cubicBezTo>
                <a:cubicBezTo>
                  <a:pt x="112746" y="232127"/>
                  <a:pt x="107424" y="232682"/>
                  <a:pt x="102687" y="234712"/>
                </a:cubicBezTo>
                <a:cubicBezTo>
                  <a:pt x="95987" y="237584"/>
                  <a:pt x="89895" y="241785"/>
                  <a:pt x="83127" y="244492"/>
                </a:cubicBezTo>
                <a:cubicBezTo>
                  <a:pt x="73556" y="248321"/>
                  <a:pt x="62365" y="248554"/>
                  <a:pt x="53788" y="254272"/>
                </a:cubicBezTo>
                <a:lnTo>
                  <a:pt x="24449" y="273831"/>
                </a:lnTo>
                <a:cubicBezTo>
                  <a:pt x="19559" y="277091"/>
                  <a:pt x="15036" y="280983"/>
                  <a:pt x="9780" y="283611"/>
                </a:cubicBezTo>
                <a:lnTo>
                  <a:pt x="0" y="28850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E4AED315-E589-4C85-9CC8-5D940C4AC1BE}"/>
              </a:ext>
            </a:extLst>
          </p:cNvPr>
          <p:cNvSpPr txBox="1"/>
          <p:nvPr/>
        </p:nvSpPr>
        <p:spPr>
          <a:xfrm>
            <a:off x="3795128" y="5395174"/>
            <a:ext cx="2505090" cy="646331"/>
          </a:xfrm>
          <a:prstGeom prst="rect">
            <a:avLst/>
          </a:prstGeom>
          <a:noFill/>
        </p:spPr>
        <p:txBody>
          <a:bodyPr wrap="square" rtlCol="0">
            <a:spAutoFit/>
          </a:bodyPr>
          <a:lstStyle/>
          <a:p>
            <a:r>
              <a:rPr lang="en-GB" sz="1200" b="1" dirty="0">
                <a:solidFill>
                  <a:srgbClr val="FF0000"/>
                </a:solidFill>
              </a:rPr>
              <a:t>Without lining consolidated soil capacity to withstand the weight may erode with time and water</a:t>
            </a:r>
            <a:endParaRPr lang="en-US" sz="1200" b="1" dirty="0">
              <a:solidFill>
                <a:srgbClr val="FF0000"/>
              </a:solidFill>
            </a:endParaRPr>
          </a:p>
        </p:txBody>
      </p:sp>
      <p:sp>
        <p:nvSpPr>
          <p:cNvPr id="115" name="Rectangle 114">
            <a:extLst>
              <a:ext uri="{FF2B5EF4-FFF2-40B4-BE49-F238E27FC236}">
                <a16:creationId xmlns:a16="http://schemas.microsoft.com/office/drawing/2014/main" id="{D4E95664-022D-4E57-9D42-695B303DB3FD}"/>
              </a:ext>
            </a:extLst>
          </p:cNvPr>
          <p:cNvSpPr/>
          <p:nvPr/>
        </p:nvSpPr>
        <p:spPr>
          <a:xfrm>
            <a:off x="6199921" y="4850836"/>
            <a:ext cx="989679" cy="302180"/>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0800000" scaled="1"/>
            <a:tileRect/>
          </a:gra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CC776D26-3A8D-4FE3-9E4D-19F7D3AF919B}"/>
              </a:ext>
            </a:extLst>
          </p:cNvPr>
          <p:cNvSpPr/>
          <p:nvPr/>
        </p:nvSpPr>
        <p:spPr>
          <a:xfrm>
            <a:off x="6705600" y="5201887"/>
            <a:ext cx="203200" cy="162593"/>
          </a:xfrm>
          <a:custGeom>
            <a:avLst/>
            <a:gdLst>
              <a:gd name="connsiteX0" fmla="*/ 0 w 203200"/>
              <a:gd name="connsiteY0" fmla="*/ 162593 h 162593"/>
              <a:gd name="connsiteX1" fmla="*/ 50800 w 203200"/>
              <a:gd name="connsiteY1" fmla="*/ 132113 h 162593"/>
              <a:gd name="connsiteX2" fmla="*/ 81280 w 203200"/>
              <a:gd name="connsiteY2" fmla="*/ 121953 h 162593"/>
              <a:gd name="connsiteX3" fmla="*/ 101600 w 203200"/>
              <a:gd name="connsiteY3" fmla="*/ 91473 h 162593"/>
              <a:gd name="connsiteX4" fmla="*/ 162560 w 203200"/>
              <a:gd name="connsiteY4" fmla="*/ 40673 h 162593"/>
              <a:gd name="connsiteX5" fmla="*/ 203200 w 203200"/>
              <a:gd name="connsiteY5" fmla="*/ 33 h 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162593">
                <a:moveTo>
                  <a:pt x="0" y="162593"/>
                </a:moveTo>
                <a:cubicBezTo>
                  <a:pt x="16933" y="152433"/>
                  <a:pt x="33137" y="140944"/>
                  <a:pt x="50800" y="132113"/>
                </a:cubicBezTo>
                <a:cubicBezTo>
                  <a:pt x="60379" y="127324"/>
                  <a:pt x="72917" y="128643"/>
                  <a:pt x="81280" y="121953"/>
                </a:cubicBezTo>
                <a:cubicBezTo>
                  <a:pt x="90815" y="114325"/>
                  <a:pt x="92966" y="100107"/>
                  <a:pt x="101600" y="91473"/>
                </a:cubicBezTo>
                <a:cubicBezTo>
                  <a:pt x="195665" y="-2592"/>
                  <a:pt x="62693" y="157184"/>
                  <a:pt x="162560" y="40673"/>
                </a:cubicBezTo>
                <a:cubicBezTo>
                  <a:pt x="199717" y="-2676"/>
                  <a:pt x="175178" y="33"/>
                  <a:pt x="203200" y="3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8879A5EE-B1A5-44A3-B9EC-33E6157C50F4}"/>
              </a:ext>
            </a:extLst>
          </p:cNvPr>
          <p:cNvSpPr/>
          <p:nvPr/>
        </p:nvSpPr>
        <p:spPr>
          <a:xfrm>
            <a:off x="6705599" y="5214701"/>
            <a:ext cx="484001" cy="302180"/>
          </a:xfrm>
          <a:custGeom>
            <a:avLst/>
            <a:gdLst>
              <a:gd name="connsiteX0" fmla="*/ 0 w 203200"/>
              <a:gd name="connsiteY0" fmla="*/ 162593 h 162593"/>
              <a:gd name="connsiteX1" fmla="*/ 50800 w 203200"/>
              <a:gd name="connsiteY1" fmla="*/ 132113 h 162593"/>
              <a:gd name="connsiteX2" fmla="*/ 81280 w 203200"/>
              <a:gd name="connsiteY2" fmla="*/ 121953 h 162593"/>
              <a:gd name="connsiteX3" fmla="*/ 101600 w 203200"/>
              <a:gd name="connsiteY3" fmla="*/ 91473 h 162593"/>
              <a:gd name="connsiteX4" fmla="*/ 162560 w 203200"/>
              <a:gd name="connsiteY4" fmla="*/ 40673 h 162593"/>
              <a:gd name="connsiteX5" fmla="*/ 203200 w 203200"/>
              <a:gd name="connsiteY5" fmla="*/ 33 h 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162593">
                <a:moveTo>
                  <a:pt x="0" y="162593"/>
                </a:moveTo>
                <a:cubicBezTo>
                  <a:pt x="16933" y="152433"/>
                  <a:pt x="33137" y="140944"/>
                  <a:pt x="50800" y="132113"/>
                </a:cubicBezTo>
                <a:cubicBezTo>
                  <a:pt x="60379" y="127324"/>
                  <a:pt x="72917" y="128643"/>
                  <a:pt x="81280" y="121953"/>
                </a:cubicBezTo>
                <a:cubicBezTo>
                  <a:pt x="90815" y="114325"/>
                  <a:pt x="92966" y="100107"/>
                  <a:pt x="101600" y="91473"/>
                </a:cubicBezTo>
                <a:cubicBezTo>
                  <a:pt x="195665" y="-2592"/>
                  <a:pt x="62693" y="157184"/>
                  <a:pt x="162560" y="40673"/>
                </a:cubicBezTo>
                <a:cubicBezTo>
                  <a:pt x="199717" y="-2676"/>
                  <a:pt x="175178" y="33"/>
                  <a:pt x="203200" y="3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6E9DB4E3-CB06-46D1-BD9E-33DCA69B91C7}"/>
              </a:ext>
            </a:extLst>
          </p:cNvPr>
          <p:cNvSpPr/>
          <p:nvPr/>
        </p:nvSpPr>
        <p:spPr>
          <a:xfrm>
            <a:off x="6705600" y="5191998"/>
            <a:ext cx="904240" cy="406353"/>
          </a:xfrm>
          <a:custGeom>
            <a:avLst/>
            <a:gdLst>
              <a:gd name="connsiteX0" fmla="*/ 0 w 203200"/>
              <a:gd name="connsiteY0" fmla="*/ 162593 h 162593"/>
              <a:gd name="connsiteX1" fmla="*/ 50800 w 203200"/>
              <a:gd name="connsiteY1" fmla="*/ 132113 h 162593"/>
              <a:gd name="connsiteX2" fmla="*/ 81280 w 203200"/>
              <a:gd name="connsiteY2" fmla="*/ 121953 h 162593"/>
              <a:gd name="connsiteX3" fmla="*/ 101600 w 203200"/>
              <a:gd name="connsiteY3" fmla="*/ 91473 h 162593"/>
              <a:gd name="connsiteX4" fmla="*/ 162560 w 203200"/>
              <a:gd name="connsiteY4" fmla="*/ 40673 h 162593"/>
              <a:gd name="connsiteX5" fmla="*/ 203200 w 203200"/>
              <a:gd name="connsiteY5" fmla="*/ 33 h 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162593">
                <a:moveTo>
                  <a:pt x="0" y="162593"/>
                </a:moveTo>
                <a:cubicBezTo>
                  <a:pt x="16933" y="152433"/>
                  <a:pt x="33137" y="140944"/>
                  <a:pt x="50800" y="132113"/>
                </a:cubicBezTo>
                <a:cubicBezTo>
                  <a:pt x="60379" y="127324"/>
                  <a:pt x="72917" y="128643"/>
                  <a:pt x="81280" y="121953"/>
                </a:cubicBezTo>
                <a:cubicBezTo>
                  <a:pt x="90815" y="114325"/>
                  <a:pt x="92966" y="100107"/>
                  <a:pt x="101600" y="91473"/>
                </a:cubicBezTo>
                <a:cubicBezTo>
                  <a:pt x="195665" y="-2592"/>
                  <a:pt x="62693" y="157184"/>
                  <a:pt x="162560" y="40673"/>
                </a:cubicBezTo>
                <a:cubicBezTo>
                  <a:pt x="199717" y="-2676"/>
                  <a:pt x="175178" y="33"/>
                  <a:pt x="203200" y="3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3F7AAD9C-5DEB-42D7-8D55-C1A285580E30}"/>
              </a:ext>
            </a:extLst>
          </p:cNvPr>
          <p:cNvSpPr txBox="1"/>
          <p:nvPr/>
        </p:nvSpPr>
        <p:spPr>
          <a:xfrm>
            <a:off x="8185618" y="4768479"/>
            <a:ext cx="762015" cy="276999"/>
          </a:xfrm>
          <a:prstGeom prst="rect">
            <a:avLst/>
          </a:prstGeom>
          <a:noFill/>
        </p:spPr>
        <p:txBody>
          <a:bodyPr wrap="square" rtlCol="0">
            <a:spAutoFit/>
          </a:bodyPr>
          <a:lstStyle/>
          <a:p>
            <a:r>
              <a:rPr lang="en-GB" sz="1200" dirty="0"/>
              <a:t>Fractures</a:t>
            </a:r>
            <a:endParaRPr lang="en-US" sz="1200" dirty="0"/>
          </a:p>
        </p:txBody>
      </p:sp>
      <p:cxnSp>
        <p:nvCxnSpPr>
          <p:cNvPr id="130" name="Straight Arrow Connector 129">
            <a:extLst>
              <a:ext uri="{FF2B5EF4-FFF2-40B4-BE49-F238E27FC236}">
                <a16:creationId xmlns:a16="http://schemas.microsoft.com/office/drawing/2014/main" id="{99890A4F-39AA-421F-9F91-E41404260870}"/>
              </a:ext>
            </a:extLst>
          </p:cNvPr>
          <p:cNvCxnSpPr>
            <a:cxnSpLocks/>
            <a:stCxn id="127" idx="1"/>
          </p:cNvCxnSpPr>
          <p:nvPr/>
        </p:nvCxnSpPr>
        <p:spPr>
          <a:xfrm flipH="1">
            <a:off x="7298969" y="4906979"/>
            <a:ext cx="886649" cy="320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C5503F03-92AA-4FEB-85B2-7C9076F21562}"/>
              </a:ext>
            </a:extLst>
          </p:cNvPr>
          <p:cNvSpPr txBox="1"/>
          <p:nvPr/>
        </p:nvSpPr>
        <p:spPr>
          <a:xfrm>
            <a:off x="8305943" y="916972"/>
            <a:ext cx="3135652" cy="830997"/>
          </a:xfrm>
          <a:prstGeom prst="rect">
            <a:avLst/>
          </a:prstGeom>
          <a:noFill/>
        </p:spPr>
        <p:txBody>
          <a:bodyPr wrap="square" rtlCol="0">
            <a:spAutoFit/>
          </a:bodyPr>
          <a:lstStyle/>
          <a:p>
            <a:r>
              <a:rPr lang="en-GB" sz="1200" b="1" dirty="0">
                <a:solidFill>
                  <a:srgbClr val="FF0000"/>
                </a:solidFill>
              </a:rPr>
              <a:t>How much water is available for flushing? Consult with users to understand how easy or complicate is their access to water. Include an analysis of drought impact</a:t>
            </a:r>
            <a:endParaRPr lang="en-US" sz="1200" b="1" dirty="0">
              <a:solidFill>
                <a:srgbClr val="FF0000"/>
              </a:solidFill>
            </a:endParaRPr>
          </a:p>
        </p:txBody>
      </p:sp>
    </p:spTree>
    <p:extLst>
      <p:ext uri="{BB962C8B-B14F-4D97-AF65-F5344CB8AC3E}">
        <p14:creationId xmlns:p14="http://schemas.microsoft.com/office/powerpoint/2010/main" val="20412461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10E914EF-6E49-4D98-9F45-AE5D5980F6A0}"/>
              </a:ext>
            </a:extLst>
          </p:cNvPr>
          <p:cNvSpPr/>
          <p:nvPr/>
        </p:nvSpPr>
        <p:spPr>
          <a:xfrm>
            <a:off x="132082" y="3044326"/>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Requirement</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E3E21364-31FC-47E3-AE33-F2640A69C686}"/>
              </a:ext>
            </a:extLst>
          </p:cNvPr>
          <p:cNvSpPr/>
          <p:nvPr/>
        </p:nvSpPr>
        <p:spPr>
          <a:xfrm>
            <a:off x="132082" y="3222798"/>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3" name="Rectangle 22">
            <a:hlinkClick r:id="rId17" action="ppaction://hlinksldjump"/>
            <a:extLst>
              <a:ext uri="{FF2B5EF4-FFF2-40B4-BE49-F238E27FC236}">
                <a16:creationId xmlns:a16="http://schemas.microsoft.com/office/drawing/2014/main" id="{DB97F960-E610-41C4-87FD-FA8F1AC39EE9}"/>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24" name="Rectangle 23">
            <a:hlinkClick r:id="rId18" action="ppaction://hlinksldjump"/>
            <a:extLst>
              <a:ext uri="{FF2B5EF4-FFF2-40B4-BE49-F238E27FC236}">
                <a16:creationId xmlns:a16="http://schemas.microsoft.com/office/drawing/2014/main" id="{2D1A59F1-8F60-467F-9DF7-BC32B39A9E6D}"/>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25" name="Rectangle 24">
            <a:hlinkClick r:id="rId19" action="ppaction://hlinksldjump"/>
            <a:extLst>
              <a:ext uri="{FF2B5EF4-FFF2-40B4-BE49-F238E27FC236}">
                <a16:creationId xmlns:a16="http://schemas.microsoft.com/office/drawing/2014/main" id="{63EA2C72-4CEB-489A-B58C-65524F0683DC}"/>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26" name="Rectangle 25">
            <a:hlinkClick r:id="rId20" action="ppaction://hlinksldjump"/>
            <a:extLst>
              <a:ext uri="{FF2B5EF4-FFF2-40B4-BE49-F238E27FC236}">
                <a16:creationId xmlns:a16="http://schemas.microsoft.com/office/drawing/2014/main" id="{01CCA108-0C26-4F8F-BB54-58F1B3DFDC08}"/>
              </a:ext>
            </a:extLst>
          </p:cNvPr>
          <p:cNvSpPr/>
          <p:nvPr/>
        </p:nvSpPr>
        <p:spPr>
          <a:xfrm>
            <a:off x="-3"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FE629B39-5EE7-4738-AC77-55E4D44E7BF1}"/>
              </a:ext>
            </a:extLst>
          </p:cNvPr>
          <p:cNvSpPr/>
          <p:nvPr/>
        </p:nvSpPr>
        <p:spPr>
          <a:xfrm>
            <a:off x="1172537" y="497839"/>
            <a:ext cx="10463810" cy="830997"/>
          </a:xfrm>
          <a:prstGeom prst="rect">
            <a:avLst/>
          </a:prstGeom>
        </p:spPr>
        <p:txBody>
          <a:bodyPr wrap="square">
            <a:spAutoFit/>
          </a:bodyPr>
          <a:lstStyle/>
          <a:p>
            <a:r>
              <a:rPr lang="en-GB" sz="1200" dirty="0">
                <a:latin typeface="Arial" panose="020B0604020202020204" pitchFamily="34" charset="0"/>
              </a:rPr>
              <a:t>A latrine slab serves two main purposes, as a support and as a seal. It must support the weight of the person using the latrine and, possibly, the weight of the superstructure. It also seals the pit, except for the squat hole and, where required, the vent pipe hole. This facilitates control of flies and smells and reduces the likelihood of rodents and surface water entering the pit. Where the slab has been made in sections (for ease of placing and emptying) or has a removable cover, the joints should be sealed with a weak mortar such as a lime or mud mortar.</a:t>
            </a:r>
            <a:endParaRPr lang="en-US" sz="1200" dirty="0"/>
          </a:p>
        </p:txBody>
      </p:sp>
      <p:pic>
        <p:nvPicPr>
          <p:cNvPr id="28" name="Picture 27">
            <a:extLst>
              <a:ext uri="{FF2B5EF4-FFF2-40B4-BE49-F238E27FC236}">
                <a16:creationId xmlns:a16="http://schemas.microsoft.com/office/drawing/2014/main" id="{799DD16A-B13E-4957-B1F0-B59479AE6234}"/>
              </a:ext>
            </a:extLst>
          </p:cNvPr>
          <p:cNvPicPr>
            <a:picLocks noChangeAspect="1"/>
          </p:cNvPicPr>
          <p:nvPr/>
        </p:nvPicPr>
        <p:blipFill>
          <a:blip r:embed="rId21"/>
          <a:stretch>
            <a:fillRect/>
          </a:stretch>
        </p:blipFill>
        <p:spPr>
          <a:xfrm>
            <a:off x="3198846" y="2769909"/>
            <a:ext cx="5810491" cy="2656390"/>
          </a:xfrm>
          <a:prstGeom prst="rect">
            <a:avLst/>
          </a:prstGeom>
        </p:spPr>
      </p:pic>
      <p:sp>
        <p:nvSpPr>
          <p:cNvPr id="29" name="Rectangle 28">
            <a:extLst>
              <a:ext uri="{FF2B5EF4-FFF2-40B4-BE49-F238E27FC236}">
                <a16:creationId xmlns:a16="http://schemas.microsoft.com/office/drawing/2014/main" id="{11AF3F38-C1A9-4376-8E03-75469DA6609D}"/>
              </a:ext>
            </a:extLst>
          </p:cNvPr>
          <p:cNvSpPr/>
          <p:nvPr/>
        </p:nvSpPr>
        <p:spPr>
          <a:xfrm>
            <a:off x="1331759" y="6456747"/>
            <a:ext cx="9915706"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2"/>
              </a:rPr>
              <a:t>A guide to the development of on-site sanitation / R </a:t>
            </a:r>
            <a:r>
              <a:rPr lang="en-US" sz="1200" dirty="0" err="1">
                <a:solidFill>
                  <a:srgbClr val="000000"/>
                </a:solidFill>
                <a:latin typeface="Times New Roman" panose="02020603050405020304" pitchFamily="18" charset="0"/>
                <a:hlinkClick r:id="rId22"/>
              </a:rPr>
              <a:t>Franceys</a:t>
            </a:r>
            <a:r>
              <a:rPr lang="en-US" sz="1200" dirty="0">
                <a:solidFill>
                  <a:srgbClr val="000000"/>
                </a:solidFill>
                <a:latin typeface="Times New Roman" panose="02020603050405020304" pitchFamily="18" charset="0"/>
                <a:hlinkClick r:id="rId22"/>
              </a:rPr>
              <a:t>, J Pickford &amp; R Reed</a:t>
            </a:r>
            <a:r>
              <a:rPr lang="en-US" sz="1200" dirty="0">
                <a:solidFill>
                  <a:srgbClr val="000000"/>
                </a:solidFill>
                <a:latin typeface="Times New Roman" panose="02020603050405020304" pitchFamily="18" charset="0"/>
              </a:rPr>
              <a:t> and </a:t>
            </a:r>
            <a:r>
              <a:rPr lang="en-GB" sz="1200" dirty="0">
                <a:latin typeface="Arial" panose="020B0604020202020204" pitchFamily="34" charset="0"/>
                <a:cs typeface="Arial" panose="020B0604020202020204" pitchFamily="34" charset="0"/>
                <a:hlinkClick r:id="rId23"/>
              </a:rPr>
              <a:t>WEDC – Latrine slabs: construction material</a:t>
            </a:r>
            <a:endParaRPr lang="en-US" sz="1200" dirty="0">
              <a:solidFill>
                <a:srgbClr val="000000"/>
              </a:solidFill>
              <a:latin typeface="Times New Roman" panose="02020603050405020304" pitchFamily="18" charset="0"/>
            </a:endParaRPr>
          </a:p>
        </p:txBody>
      </p:sp>
      <p:sp>
        <p:nvSpPr>
          <p:cNvPr id="35" name="TextBox 34">
            <a:extLst>
              <a:ext uri="{FF2B5EF4-FFF2-40B4-BE49-F238E27FC236}">
                <a16:creationId xmlns:a16="http://schemas.microsoft.com/office/drawing/2014/main" id="{140A67B2-4476-4349-B9F7-C29135687908}"/>
              </a:ext>
            </a:extLst>
          </p:cNvPr>
          <p:cNvSpPr txBox="1"/>
          <p:nvPr/>
        </p:nvSpPr>
        <p:spPr>
          <a:xfrm>
            <a:off x="9141419" y="4036308"/>
            <a:ext cx="2414422" cy="461665"/>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1" dirty="0"/>
              <a:t>Seal.</a:t>
            </a:r>
            <a:r>
              <a:rPr lang="en-GB" dirty="0"/>
              <a:t> Gaps between slab and lining / pit walls sealed with soil</a:t>
            </a:r>
            <a:endParaRPr lang="en-US" dirty="0"/>
          </a:p>
        </p:txBody>
      </p:sp>
      <p:sp>
        <p:nvSpPr>
          <p:cNvPr id="36" name="TextBox 35">
            <a:extLst>
              <a:ext uri="{FF2B5EF4-FFF2-40B4-BE49-F238E27FC236}">
                <a16:creationId xmlns:a16="http://schemas.microsoft.com/office/drawing/2014/main" id="{F36BAA4A-17D5-4254-A8A5-E417239BCAAF}"/>
              </a:ext>
            </a:extLst>
          </p:cNvPr>
          <p:cNvSpPr txBox="1"/>
          <p:nvPr/>
        </p:nvSpPr>
        <p:spPr>
          <a:xfrm>
            <a:off x="9074139" y="2621299"/>
            <a:ext cx="2456614" cy="1015663"/>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1" dirty="0"/>
              <a:t>Slab slope.</a:t>
            </a:r>
            <a:r>
              <a:rPr lang="en-GB" dirty="0"/>
              <a:t> water should be directed toward the hole and away from the sides (in case of UDDT the slope should channel water toward a soakaway pit)</a:t>
            </a:r>
            <a:endParaRPr lang="en-US" dirty="0"/>
          </a:p>
        </p:txBody>
      </p:sp>
      <p:sp>
        <p:nvSpPr>
          <p:cNvPr id="18" name="Rectangle 17">
            <a:extLst>
              <a:ext uri="{FF2B5EF4-FFF2-40B4-BE49-F238E27FC236}">
                <a16:creationId xmlns:a16="http://schemas.microsoft.com/office/drawing/2014/main" id="{9A698D96-B73F-41D2-841C-840DF5BBB362}"/>
              </a:ext>
            </a:extLst>
          </p:cNvPr>
          <p:cNvSpPr/>
          <p:nvPr/>
        </p:nvSpPr>
        <p:spPr>
          <a:xfrm>
            <a:off x="9051688" y="1404013"/>
            <a:ext cx="2479065" cy="1015663"/>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Durability. </a:t>
            </a:r>
            <a:r>
              <a:rPr lang="en-GB" sz="1200" dirty="0">
                <a:solidFill>
                  <a:schemeClr val="dk1"/>
                </a:solidFill>
              </a:rPr>
              <a:t>If the slab is going to last and not collapse suddenly, it needs to be resistant to rot and termite attack. It should also withstand repeated </a:t>
            </a:r>
            <a:r>
              <a:rPr lang="en-US" sz="1200" dirty="0">
                <a:solidFill>
                  <a:schemeClr val="dk1"/>
                </a:solidFill>
              </a:rPr>
              <a:t>washing.</a:t>
            </a:r>
          </a:p>
        </p:txBody>
      </p:sp>
      <p:sp>
        <p:nvSpPr>
          <p:cNvPr id="19" name="Rectangle 18">
            <a:extLst>
              <a:ext uri="{FF2B5EF4-FFF2-40B4-BE49-F238E27FC236}">
                <a16:creationId xmlns:a16="http://schemas.microsoft.com/office/drawing/2014/main" id="{D2A149CE-BAF2-448D-B1E9-0054134AF423}"/>
              </a:ext>
            </a:extLst>
          </p:cNvPr>
          <p:cNvSpPr/>
          <p:nvPr/>
        </p:nvSpPr>
        <p:spPr>
          <a:xfrm>
            <a:off x="1345415" y="1424869"/>
            <a:ext cx="2082616" cy="1015663"/>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Cleanliness. </a:t>
            </a:r>
            <a:r>
              <a:rPr lang="en-GB" sz="1200" dirty="0">
                <a:solidFill>
                  <a:schemeClr val="dk1"/>
                </a:solidFill>
              </a:rPr>
              <a:t>The slab needs to be suitable for cleaning. Rough wood or rough concrete quickly becomes dirty </a:t>
            </a:r>
            <a:r>
              <a:rPr lang="en-US" sz="1200" dirty="0">
                <a:solidFill>
                  <a:schemeClr val="dk1"/>
                </a:solidFill>
              </a:rPr>
              <a:t>and difficult to clean.</a:t>
            </a:r>
          </a:p>
        </p:txBody>
      </p:sp>
      <p:sp>
        <p:nvSpPr>
          <p:cNvPr id="20" name="Rectangle 19">
            <a:extLst>
              <a:ext uri="{FF2B5EF4-FFF2-40B4-BE49-F238E27FC236}">
                <a16:creationId xmlns:a16="http://schemas.microsoft.com/office/drawing/2014/main" id="{2010B730-6382-4E41-8D4A-3172CBABD514}"/>
              </a:ext>
            </a:extLst>
          </p:cNvPr>
          <p:cNvSpPr/>
          <p:nvPr/>
        </p:nvSpPr>
        <p:spPr>
          <a:xfrm>
            <a:off x="4645596" y="1440581"/>
            <a:ext cx="3188526" cy="1015663"/>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Surface texture. </a:t>
            </a:r>
            <a:r>
              <a:rPr lang="en-GB" sz="1200" dirty="0">
                <a:solidFill>
                  <a:schemeClr val="dk1"/>
                </a:solidFill>
              </a:rPr>
              <a:t>A smooth slab may be easy to clean, but if it is too smooth, then it may be slippery when wet. The inner surface of a pour-flush pan needs to be very smooth, so the faeces can be easily washed </a:t>
            </a:r>
            <a:r>
              <a:rPr lang="en-US" sz="1200" dirty="0">
                <a:solidFill>
                  <a:schemeClr val="dk1"/>
                </a:solidFill>
              </a:rPr>
              <a:t>away.</a:t>
            </a:r>
          </a:p>
        </p:txBody>
      </p:sp>
      <p:sp>
        <p:nvSpPr>
          <p:cNvPr id="21" name="Rectangle 20">
            <a:extLst>
              <a:ext uri="{FF2B5EF4-FFF2-40B4-BE49-F238E27FC236}">
                <a16:creationId xmlns:a16="http://schemas.microsoft.com/office/drawing/2014/main" id="{300F55D1-89BD-474C-84FA-36D04EFA7A52}"/>
              </a:ext>
            </a:extLst>
          </p:cNvPr>
          <p:cNvSpPr/>
          <p:nvPr/>
        </p:nvSpPr>
        <p:spPr>
          <a:xfrm>
            <a:off x="1345415" y="5005682"/>
            <a:ext cx="2401197"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Colour</a:t>
            </a:r>
            <a:r>
              <a:rPr lang="en-GB" sz="1200" dirty="0">
                <a:solidFill>
                  <a:schemeClr val="dk1"/>
                </a:solidFill>
              </a:rPr>
              <a:t>. To see if the slab is clean and to check for spiders, snakes or other creatures, users may prefer </a:t>
            </a:r>
            <a:r>
              <a:rPr lang="en-US" sz="1200" dirty="0">
                <a:solidFill>
                  <a:schemeClr val="dk1"/>
                </a:solidFill>
              </a:rPr>
              <a:t>particular </a:t>
            </a:r>
            <a:r>
              <a:rPr lang="en-US" sz="1200" dirty="0" err="1">
                <a:solidFill>
                  <a:schemeClr val="dk1"/>
                </a:solidFill>
              </a:rPr>
              <a:t>colours</a:t>
            </a:r>
            <a:r>
              <a:rPr lang="en-US" sz="1200" dirty="0">
                <a:solidFill>
                  <a:schemeClr val="dk1"/>
                </a:solidFill>
              </a:rPr>
              <a:t>. Cultural and religious affiliations may influence such preferences too.</a:t>
            </a:r>
          </a:p>
        </p:txBody>
      </p:sp>
      <p:sp>
        <p:nvSpPr>
          <p:cNvPr id="30" name="Rectangle 29">
            <a:extLst>
              <a:ext uri="{FF2B5EF4-FFF2-40B4-BE49-F238E27FC236}">
                <a16:creationId xmlns:a16="http://schemas.microsoft.com/office/drawing/2014/main" id="{24EEAD8F-C29F-4FBC-A6EF-26449AD918BA}"/>
              </a:ext>
            </a:extLst>
          </p:cNvPr>
          <p:cNvSpPr/>
          <p:nvPr/>
        </p:nvSpPr>
        <p:spPr>
          <a:xfrm>
            <a:off x="1331759" y="2781730"/>
            <a:ext cx="1735005" cy="1938992"/>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Water resistance. </a:t>
            </a:r>
            <a:r>
              <a:rPr lang="en-GB" sz="1200" dirty="0">
                <a:solidFill>
                  <a:schemeClr val="dk1"/>
                </a:solidFill>
              </a:rPr>
              <a:t>Urine, water for anal and menstrual cleansing and water for washing the slab will make the slab wet, so it needs to be able to withstand this and allow excess water to drain away, normally into </a:t>
            </a:r>
            <a:r>
              <a:rPr lang="en-US" sz="1200" dirty="0">
                <a:solidFill>
                  <a:schemeClr val="dk1"/>
                </a:solidFill>
              </a:rPr>
              <a:t>the vault.</a:t>
            </a:r>
          </a:p>
        </p:txBody>
      </p:sp>
      <p:sp>
        <p:nvSpPr>
          <p:cNvPr id="31" name="Rectangle 30">
            <a:extLst>
              <a:ext uri="{FF2B5EF4-FFF2-40B4-BE49-F238E27FC236}">
                <a16:creationId xmlns:a16="http://schemas.microsoft.com/office/drawing/2014/main" id="{6FC34DD6-F1E2-4829-B389-A11E52232A2B}"/>
              </a:ext>
            </a:extLst>
          </p:cNvPr>
          <p:cNvSpPr/>
          <p:nvPr/>
        </p:nvSpPr>
        <p:spPr>
          <a:xfrm>
            <a:off x="9154644" y="4890112"/>
            <a:ext cx="2401197"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Strength. </a:t>
            </a:r>
            <a:r>
              <a:rPr lang="en-GB" sz="1200" dirty="0">
                <a:solidFill>
                  <a:schemeClr val="dk1"/>
                </a:solidFill>
              </a:rPr>
              <a:t>The slab needs to be strong enough to support the weight of the user, and perhaps someone to assist them. It needs to look strong to give people the confidence </a:t>
            </a:r>
            <a:r>
              <a:rPr lang="en-US" sz="1200" dirty="0">
                <a:solidFill>
                  <a:schemeClr val="dk1"/>
                </a:solidFill>
              </a:rPr>
              <a:t>to use it.</a:t>
            </a:r>
          </a:p>
        </p:txBody>
      </p:sp>
      <p:sp>
        <p:nvSpPr>
          <p:cNvPr id="32" name="Rectangle 31">
            <a:extLst>
              <a:ext uri="{FF2B5EF4-FFF2-40B4-BE49-F238E27FC236}">
                <a16:creationId xmlns:a16="http://schemas.microsoft.com/office/drawing/2014/main" id="{B5AE69A0-3CA8-44D0-B549-ADBFA5D98472}"/>
              </a:ext>
            </a:extLst>
          </p:cNvPr>
          <p:cNvSpPr/>
          <p:nvPr/>
        </p:nvSpPr>
        <p:spPr>
          <a:xfrm>
            <a:off x="4645596" y="5478829"/>
            <a:ext cx="3188526" cy="646331"/>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chemeClr val="dk1"/>
                </a:solidFill>
              </a:rPr>
              <a:t>Reuse. </a:t>
            </a:r>
            <a:r>
              <a:rPr lang="en-GB" sz="1200" dirty="0">
                <a:solidFill>
                  <a:schemeClr val="dk1"/>
                </a:solidFill>
              </a:rPr>
              <a:t>Once the pit is full, the slab may have to be moved, either to gain access to the vault so it can be emptied or moved to a new site.</a:t>
            </a:r>
            <a:endParaRPr lang="en-US" sz="1200" dirty="0">
              <a:solidFill>
                <a:schemeClr val="dk1"/>
              </a:solidFill>
            </a:endParaRPr>
          </a:p>
        </p:txBody>
      </p:sp>
      <p:sp>
        <p:nvSpPr>
          <p:cNvPr id="37" name="Rectangle 36">
            <a:extLst>
              <a:ext uri="{FF2B5EF4-FFF2-40B4-BE49-F238E27FC236}">
                <a16:creationId xmlns:a16="http://schemas.microsoft.com/office/drawing/2014/main" id="{EBC525BD-4209-40B3-92B9-5E8D54884D6D}"/>
              </a:ext>
            </a:extLst>
          </p:cNvPr>
          <p:cNvSpPr/>
          <p:nvPr/>
        </p:nvSpPr>
        <p:spPr>
          <a:xfrm>
            <a:off x="1452909" y="34045"/>
            <a:ext cx="142853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Requirement</a:t>
            </a:r>
            <a:endParaRPr lang="en-US" dirty="0"/>
          </a:p>
        </p:txBody>
      </p:sp>
      <p:sp>
        <p:nvSpPr>
          <p:cNvPr id="38" name="TextBox 37">
            <a:extLst>
              <a:ext uri="{FF2B5EF4-FFF2-40B4-BE49-F238E27FC236}">
                <a16:creationId xmlns:a16="http://schemas.microsoft.com/office/drawing/2014/main" id="{0FADED18-1F58-4AD7-B2B6-7872DA5EB0FB}"/>
              </a:ext>
            </a:extLst>
          </p:cNvPr>
          <p:cNvSpPr txBox="1"/>
          <p:nvPr/>
        </p:nvSpPr>
        <p:spPr>
          <a:xfrm>
            <a:off x="6107674" y="71796"/>
            <a:ext cx="3210062"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Pre-test your slab when consulting users</a:t>
            </a:r>
            <a:endParaRPr lang="en-US" sz="1400" dirty="0">
              <a:solidFill>
                <a:srgbClr val="FF0000"/>
              </a:solidFill>
            </a:endParaRPr>
          </a:p>
        </p:txBody>
      </p:sp>
    </p:spTree>
    <p:extLst>
      <p:ext uri="{BB962C8B-B14F-4D97-AF65-F5344CB8AC3E}">
        <p14:creationId xmlns:p14="http://schemas.microsoft.com/office/powerpoint/2010/main" val="23572448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0B11E9D4-628E-4D21-8B3F-A124C361C4C7}"/>
              </a:ext>
            </a:extLst>
          </p:cNvPr>
          <p:cNvSpPr/>
          <p:nvPr/>
        </p:nvSpPr>
        <p:spPr>
          <a:xfrm>
            <a:off x="132082" y="3222798"/>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8DBC3265-13FD-4ACA-80F0-BBAB339092A8}"/>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3" name="Rectangle 22">
            <a:hlinkClick r:id="rId17" action="ppaction://hlinksldjump"/>
            <a:extLst>
              <a:ext uri="{FF2B5EF4-FFF2-40B4-BE49-F238E27FC236}">
                <a16:creationId xmlns:a16="http://schemas.microsoft.com/office/drawing/2014/main" id="{DD0917A6-B2DA-43B1-B054-F38F3DE9A7D2}"/>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24" name="Rectangle 23">
            <a:hlinkClick r:id="rId18" action="ppaction://hlinksldjump"/>
            <a:extLst>
              <a:ext uri="{FF2B5EF4-FFF2-40B4-BE49-F238E27FC236}">
                <a16:creationId xmlns:a16="http://schemas.microsoft.com/office/drawing/2014/main" id="{F87DB333-9866-4051-A05F-27AB8B36AFE0}"/>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25" name="Rectangle 24">
            <a:hlinkClick r:id="rId19" action="ppaction://hlinksldjump"/>
            <a:extLst>
              <a:ext uri="{FF2B5EF4-FFF2-40B4-BE49-F238E27FC236}">
                <a16:creationId xmlns:a16="http://schemas.microsoft.com/office/drawing/2014/main" id="{0B5EF1A4-7634-4604-A4AB-E8ADBBDFB71E}"/>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26" name="Rectangle 25">
            <a:hlinkClick r:id="rId20" action="ppaction://hlinksldjump"/>
            <a:extLst>
              <a:ext uri="{FF2B5EF4-FFF2-40B4-BE49-F238E27FC236}">
                <a16:creationId xmlns:a16="http://schemas.microsoft.com/office/drawing/2014/main" id="{E186BCDC-AB8F-4DD7-B6D2-F07FE9A2C289}"/>
              </a:ext>
            </a:extLst>
          </p:cNvPr>
          <p:cNvSpPr/>
          <p:nvPr/>
        </p:nvSpPr>
        <p:spPr>
          <a:xfrm>
            <a:off x="0"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7DD71A58-4214-4903-9C18-8E64F453F2D3}"/>
              </a:ext>
            </a:extLst>
          </p:cNvPr>
          <p:cNvSpPr/>
          <p:nvPr/>
        </p:nvSpPr>
        <p:spPr>
          <a:xfrm>
            <a:off x="10268793" y="0"/>
            <a:ext cx="655455" cy="291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28" name="Action Button: Go Forward or Next 27">
            <a:hlinkClick r:id="" action="ppaction://hlinkshowjump?jump=nextslide" highlightClick="1"/>
            <a:extLst>
              <a:ext uri="{FF2B5EF4-FFF2-40B4-BE49-F238E27FC236}">
                <a16:creationId xmlns:a16="http://schemas.microsoft.com/office/drawing/2014/main" id="{41E724A3-BBE6-4318-9511-32DC80A3AF78}"/>
              </a:ext>
            </a:extLst>
          </p:cNvPr>
          <p:cNvSpPr/>
          <p:nvPr/>
        </p:nvSpPr>
        <p:spPr>
          <a:xfrm>
            <a:off x="10924248" y="-1"/>
            <a:ext cx="291313" cy="291313"/>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21" action="ppaction://hlinksldjump" highlightClick="1"/>
            <a:extLst>
              <a:ext uri="{FF2B5EF4-FFF2-40B4-BE49-F238E27FC236}">
                <a16:creationId xmlns:a16="http://schemas.microsoft.com/office/drawing/2014/main" id="{B392FA9D-2306-4A54-9375-CF81BDE5AE67}"/>
              </a:ext>
            </a:extLst>
          </p:cNvPr>
          <p:cNvSpPr/>
          <p:nvPr/>
        </p:nvSpPr>
        <p:spPr>
          <a:xfrm>
            <a:off x="11212110" y="0"/>
            <a:ext cx="343318" cy="291312"/>
          </a:xfrm>
          <a:prstGeom prst="actionButtonE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3AFA5F-B861-457C-BB85-52CD591AEB7A}"/>
              </a:ext>
            </a:extLst>
          </p:cNvPr>
          <p:cNvSpPr/>
          <p:nvPr/>
        </p:nvSpPr>
        <p:spPr>
          <a:xfrm>
            <a:off x="1591548" y="1345399"/>
            <a:ext cx="1693092" cy="276999"/>
          </a:xfrm>
          <a:prstGeom prst="rect">
            <a:avLst/>
          </a:prstGeom>
        </p:spPr>
        <p:txBody>
          <a:bodyPr wrap="none">
            <a:spAutoFit/>
          </a:bodyPr>
          <a:lstStyle/>
          <a:p>
            <a:r>
              <a:rPr lang="en-US" sz="1200" i="1" dirty="0">
                <a:latin typeface="Arial" panose="020B0604020202020204" pitchFamily="34" charset="0"/>
              </a:rPr>
              <a:t>Unreinforced concrete</a:t>
            </a:r>
            <a:endParaRPr lang="en-US" sz="1200" dirty="0"/>
          </a:p>
        </p:txBody>
      </p:sp>
      <p:sp>
        <p:nvSpPr>
          <p:cNvPr id="19" name="TextBox 18">
            <a:extLst>
              <a:ext uri="{FF2B5EF4-FFF2-40B4-BE49-F238E27FC236}">
                <a16:creationId xmlns:a16="http://schemas.microsoft.com/office/drawing/2014/main" id="{DB19BF71-9647-4BD8-8197-74AEA59B43AC}"/>
              </a:ext>
            </a:extLst>
          </p:cNvPr>
          <p:cNvSpPr txBox="1"/>
          <p:nvPr/>
        </p:nvSpPr>
        <p:spPr>
          <a:xfrm>
            <a:off x="3784597" y="347412"/>
            <a:ext cx="1507813" cy="306467"/>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1200" dirty="0"/>
              <a:t>Non-supporting slab </a:t>
            </a:r>
            <a:endParaRPr lang="en-US" sz="1200" dirty="0"/>
          </a:p>
        </p:txBody>
      </p:sp>
      <p:sp>
        <p:nvSpPr>
          <p:cNvPr id="30" name="TextBox 29">
            <a:extLst>
              <a:ext uri="{FF2B5EF4-FFF2-40B4-BE49-F238E27FC236}">
                <a16:creationId xmlns:a16="http://schemas.microsoft.com/office/drawing/2014/main" id="{18E3F00B-39EE-4644-8418-4D7A4F7F6FD5}"/>
              </a:ext>
            </a:extLst>
          </p:cNvPr>
          <p:cNvSpPr txBox="1"/>
          <p:nvPr/>
        </p:nvSpPr>
        <p:spPr>
          <a:xfrm>
            <a:off x="7647507" y="338946"/>
            <a:ext cx="1598985" cy="3064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Self- supporting slab</a:t>
            </a:r>
            <a:endParaRPr lang="en-US" dirty="0"/>
          </a:p>
        </p:txBody>
      </p:sp>
      <p:sp>
        <p:nvSpPr>
          <p:cNvPr id="20" name="TextBox 19">
            <a:extLst>
              <a:ext uri="{FF2B5EF4-FFF2-40B4-BE49-F238E27FC236}">
                <a16:creationId xmlns:a16="http://schemas.microsoft.com/office/drawing/2014/main" id="{D233FC13-20FC-41F1-AC94-04630E1CE53E}"/>
              </a:ext>
            </a:extLst>
          </p:cNvPr>
          <p:cNvSpPr txBox="1"/>
          <p:nvPr/>
        </p:nvSpPr>
        <p:spPr>
          <a:xfrm>
            <a:off x="7647507" y="1386336"/>
            <a:ext cx="944876" cy="276999"/>
          </a:xfrm>
          <a:prstGeom prst="rect">
            <a:avLst/>
          </a:prstGeom>
          <a:noFill/>
        </p:spPr>
        <p:txBody>
          <a:bodyPr wrap="square" rtlCol="0">
            <a:spAutoFit/>
          </a:bodyPr>
          <a:lstStyle/>
          <a:p>
            <a:r>
              <a:rPr lang="en-GB" sz="1200" dirty="0">
                <a:hlinkClick r:id="rId22"/>
              </a:rPr>
              <a:t>Dome</a:t>
            </a:r>
            <a:endParaRPr lang="en-US" sz="1200" dirty="0"/>
          </a:p>
        </p:txBody>
      </p:sp>
      <p:sp>
        <p:nvSpPr>
          <p:cNvPr id="31" name="TextBox 30">
            <a:extLst>
              <a:ext uri="{FF2B5EF4-FFF2-40B4-BE49-F238E27FC236}">
                <a16:creationId xmlns:a16="http://schemas.microsoft.com/office/drawing/2014/main" id="{D2119225-EB35-4A31-8A8A-A4C8B932592E}"/>
              </a:ext>
            </a:extLst>
          </p:cNvPr>
          <p:cNvSpPr txBox="1"/>
          <p:nvPr/>
        </p:nvSpPr>
        <p:spPr>
          <a:xfrm>
            <a:off x="3673588" y="1540228"/>
            <a:ext cx="944876" cy="276999"/>
          </a:xfrm>
          <a:prstGeom prst="rect">
            <a:avLst/>
          </a:prstGeom>
          <a:noFill/>
        </p:spPr>
        <p:txBody>
          <a:bodyPr wrap="square" rtlCol="0">
            <a:spAutoFit/>
          </a:bodyPr>
          <a:lstStyle/>
          <a:p>
            <a:r>
              <a:rPr lang="en-GB" sz="1200" dirty="0" err="1">
                <a:hlinkClick r:id="rId23"/>
              </a:rPr>
              <a:t>SanPlat</a:t>
            </a:r>
            <a:endParaRPr lang="en-US" sz="1200" dirty="0"/>
          </a:p>
        </p:txBody>
      </p:sp>
      <p:pic>
        <p:nvPicPr>
          <p:cNvPr id="32" name="Picture 31" descr="A picture containing indoor, dirty, tiled&#10;&#10;Description automatically generated">
            <a:extLst>
              <a:ext uri="{FF2B5EF4-FFF2-40B4-BE49-F238E27FC236}">
                <a16:creationId xmlns:a16="http://schemas.microsoft.com/office/drawing/2014/main" id="{53685637-5725-4BAF-A539-00CEC092367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38504" y="1095450"/>
            <a:ext cx="1843089" cy="1380538"/>
          </a:xfrm>
          <a:prstGeom prst="rect">
            <a:avLst/>
          </a:prstGeom>
        </p:spPr>
      </p:pic>
      <p:pic>
        <p:nvPicPr>
          <p:cNvPr id="34" name="Picture 33" descr="A picture containing ground, person&#10;&#10;Description automatically generated">
            <a:extLst>
              <a:ext uri="{FF2B5EF4-FFF2-40B4-BE49-F238E27FC236}">
                <a16:creationId xmlns:a16="http://schemas.microsoft.com/office/drawing/2014/main" id="{BAFCE57A-2F60-4805-97BF-BC26B0587B4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65503" y="978396"/>
            <a:ext cx="2111603" cy="1423572"/>
          </a:xfrm>
          <a:prstGeom prst="rect">
            <a:avLst/>
          </a:prstGeom>
        </p:spPr>
      </p:pic>
      <p:sp>
        <p:nvSpPr>
          <p:cNvPr id="35" name="Rectangle 34">
            <a:extLst>
              <a:ext uri="{FF2B5EF4-FFF2-40B4-BE49-F238E27FC236}">
                <a16:creationId xmlns:a16="http://schemas.microsoft.com/office/drawing/2014/main" id="{AC5D866A-60A3-49A7-87B1-45E48B625F0C}"/>
              </a:ext>
            </a:extLst>
          </p:cNvPr>
          <p:cNvSpPr/>
          <p:nvPr/>
        </p:nvSpPr>
        <p:spPr>
          <a:xfrm>
            <a:off x="1659676" y="3036630"/>
            <a:ext cx="1556836" cy="276999"/>
          </a:xfrm>
          <a:prstGeom prst="rect">
            <a:avLst/>
          </a:prstGeom>
        </p:spPr>
        <p:txBody>
          <a:bodyPr wrap="none">
            <a:spAutoFit/>
          </a:bodyPr>
          <a:lstStyle/>
          <a:p>
            <a:r>
              <a:rPr lang="en-US" sz="1200" i="1" dirty="0">
                <a:latin typeface="Arial" panose="020B0604020202020204" pitchFamily="34" charset="0"/>
              </a:rPr>
              <a:t>Reinforced concrete</a:t>
            </a:r>
            <a:endParaRPr lang="en-US" sz="1200" dirty="0"/>
          </a:p>
        </p:txBody>
      </p:sp>
      <p:graphicFrame>
        <p:nvGraphicFramePr>
          <p:cNvPr id="36" name="Table 35">
            <a:extLst>
              <a:ext uri="{FF2B5EF4-FFF2-40B4-BE49-F238E27FC236}">
                <a16:creationId xmlns:a16="http://schemas.microsoft.com/office/drawing/2014/main" id="{63E3316D-1FBC-43E6-AFC6-B8B92018B5FD}"/>
              </a:ext>
            </a:extLst>
          </p:cNvPr>
          <p:cNvGraphicFramePr>
            <a:graphicFrameLocks noGrp="1"/>
          </p:cNvGraphicFramePr>
          <p:nvPr>
            <p:extLst>
              <p:ext uri="{D42A27DB-BD31-4B8C-83A1-F6EECF244321}">
                <p14:modId xmlns:p14="http://schemas.microsoft.com/office/powerpoint/2010/main" val="3302226113"/>
              </p:ext>
            </p:extLst>
          </p:nvPr>
        </p:nvGraphicFramePr>
        <p:xfrm>
          <a:off x="6484259" y="2765615"/>
          <a:ext cx="4857115" cy="1326769"/>
        </p:xfrm>
        <a:graphic>
          <a:graphicData uri="http://schemas.openxmlformats.org/drawingml/2006/table">
            <a:tbl>
              <a:tblPr firstRow="1" firstCol="1" bandRow="1">
                <a:tableStyleId>{5C22544A-7EE6-4342-B048-85BDC9FD1C3A}</a:tableStyleId>
              </a:tblPr>
              <a:tblGrid>
                <a:gridCol w="847725">
                  <a:extLst>
                    <a:ext uri="{9D8B030D-6E8A-4147-A177-3AD203B41FA5}">
                      <a16:colId xmlns:a16="http://schemas.microsoft.com/office/drawing/2014/main" val="468467770"/>
                    </a:ext>
                  </a:extLst>
                </a:gridCol>
                <a:gridCol w="847725">
                  <a:extLst>
                    <a:ext uri="{9D8B030D-6E8A-4147-A177-3AD203B41FA5}">
                      <a16:colId xmlns:a16="http://schemas.microsoft.com/office/drawing/2014/main" val="2906624661"/>
                    </a:ext>
                  </a:extLst>
                </a:gridCol>
                <a:gridCol w="641985">
                  <a:extLst>
                    <a:ext uri="{9D8B030D-6E8A-4147-A177-3AD203B41FA5}">
                      <a16:colId xmlns:a16="http://schemas.microsoft.com/office/drawing/2014/main" val="3390809154"/>
                    </a:ext>
                  </a:extLst>
                </a:gridCol>
                <a:gridCol w="629920">
                  <a:extLst>
                    <a:ext uri="{9D8B030D-6E8A-4147-A177-3AD203B41FA5}">
                      <a16:colId xmlns:a16="http://schemas.microsoft.com/office/drawing/2014/main" val="406177955"/>
                    </a:ext>
                  </a:extLst>
                </a:gridCol>
                <a:gridCol w="629920">
                  <a:extLst>
                    <a:ext uri="{9D8B030D-6E8A-4147-A177-3AD203B41FA5}">
                      <a16:colId xmlns:a16="http://schemas.microsoft.com/office/drawing/2014/main" val="2655591004"/>
                    </a:ext>
                  </a:extLst>
                </a:gridCol>
                <a:gridCol w="629920">
                  <a:extLst>
                    <a:ext uri="{9D8B030D-6E8A-4147-A177-3AD203B41FA5}">
                      <a16:colId xmlns:a16="http://schemas.microsoft.com/office/drawing/2014/main" val="3367077745"/>
                    </a:ext>
                  </a:extLst>
                </a:gridCol>
                <a:gridCol w="629920">
                  <a:extLst>
                    <a:ext uri="{9D8B030D-6E8A-4147-A177-3AD203B41FA5}">
                      <a16:colId xmlns:a16="http://schemas.microsoft.com/office/drawing/2014/main" val="1650467598"/>
                    </a:ext>
                  </a:extLst>
                </a:gridCol>
              </a:tblGrid>
              <a:tr h="0">
                <a:tc rowSpan="2">
                  <a:txBody>
                    <a:bodyPr/>
                    <a:lstStyle/>
                    <a:p>
                      <a:pPr>
                        <a:lnSpc>
                          <a:spcPct val="107000"/>
                        </a:lnSpc>
                        <a:spcAft>
                          <a:spcPts val="800"/>
                        </a:spcAft>
                      </a:pPr>
                      <a:r>
                        <a:rPr lang="en-US" sz="1200" dirty="0">
                          <a:effectLst/>
                        </a:rPr>
                        <a:t>Slab thickness (mm)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en-US" sz="1200" dirty="0">
                          <a:effectLst/>
                        </a:rPr>
                        <a:t>Steel bar diameter (mm)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07000"/>
                        </a:lnSpc>
                        <a:spcAft>
                          <a:spcPts val="800"/>
                        </a:spcAft>
                      </a:pPr>
                      <a:r>
                        <a:rPr lang="en-US" sz="1200" dirty="0">
                          <a:effectLst/>
                        </a:rPr>
                        <a:t>Spacing of steel bars (mm) for minimum slab span of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3090740"/>
                  </a:ext>
                </a:extLst>
              </a:tr>
              <a:tr h="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1200" dirty="0">
                          <a:effectLst/>
                        </a:rPr>
                        <a:t>1 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dirty="0">
                          <a:effectLst/>
                        </a:rPr>
                        <a:t>1.25 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dirty="0">
                          <a:effectLst/>
                        </a:rPr>
                        <a:t>1.5 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dirty="0">
                          <a:effectLst/>
                        </a:rPr>
                        <a:t>1.75 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dirty="0">
                          <a:effectLst/>
                        </a:rPr>
                        <a:t>2 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679937631"/>
                  </a:ext>
                </a:extLst>
              </a:tr>
              <a:tr h="0">
                <a:tc rowSpan="2">
                  <a:txBody>
                    <a:bodyPr/>
                    <a:lstStyle/>
                    <a:p>
                      <a:pPr>
                        <a:lnSpc>
                          <a:spcPct val="107000"/>
                        </a:lnSpc>
                        <a:spcAft>
                          <a:spcPts val="800"/>
                        </a:spcAft>
                      </a:pPr>
                      <a:r>
                        <a:rPr lang="en-US" sz="1200">
                          <a:effectLst/>
                        </a:rPr>
                        <a:t>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a:effectLst/>
                        </a:rPr>
                        <a:t>150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150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125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75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0841499"/>
                  </a:ext>
                </a:extLst>
              </a:tr>
              <a:tr h="0">
                <a:tc vMerge="1">
                  <a:txBody>
                    <a:bodyPr/>
                    <a:lstStyle/>
                    <a:p>
                      <a:endParaRPr lang="en-US"/>
                    </a:p>
                  </a:txBody>
                  <a:tcPr/>
                </a:tc>
                <a:tc>
                  <a:txBody>
                    <a:bodyPr/>
                    <a:lstStyle/>
                    <a:p>
                      <a:pPr>
                        <a:lnSpc>
                          <a:spcPct val="107000"/>
                        </a:lnSpc>
                        <a:spcAft>
                          <a:spcPts val="800"/>
                        </a:spcAft>
                      </a:pPr>
                      <a:r>
                        <a:rPr lang="en-US"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dirty="0">
                          <a:effectLst/>
                        </a:rPr>
                        <a:t>250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250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200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150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125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5904641"/>
                  </a:ext>
                </a:extLst>
              </a:tr>
              <a:tr h="0">
                <a:tc rowSpan="2">
                  <a:txBody>
                    <a:bodyPr/>
                    <a:lstStyle/>
                    <a:p>
                      <a:pPr>
                        <a:lnSpc>
                          <a:spcPct val="107000"/>
                        </a:lnSpc>
                        <a:spcAft>
                          <a:spcPts val="80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dirty="0">
                          <a:effectLst/>
                        </a:rPr>
                        <a:t>150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150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150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125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2932946"/>
                  </a:ext>
                </a:extLst>
              </a:tr>
              <a:tr h="0">
                <a:tc vMerge="1">
                  <a:txBody>
                    <a:bodyPr/>
                    <a:lstStyle/>
                    <a:p>
                      <a:endParaRPr lang="en-US"/>
                    </a:p>
                  </a:txBody>
                  <a:tcPr/>
                </a:tc>
                <a:tc>
                  <a:txBody>
                    <a:bodyPr/>
                    <a:lstStyle/>
                    <a:p>
                      <a:pPr>
                        <a:lnSpc>
                          <a:spcPct val="107000"/>
                        </a:lnSpc>
                        <a:spcAft>
                          <a:spcPts val="800"/>
                        </a:spcAft>
                      </a:pPr>
                      <a:r>
                        <a:rPr lang="en-US"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800"/>
                        </a:spcAft>
                      </a:pPr>
                      <a:r>
                        <a:rPr lang="en-US" sz="1200">
                          <a:effectLst/>
                        </a:rPr>
                        <a:t>250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250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effectLst/>
                        </a:rPr>
                        <a:t>250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200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effectLst/>
                        </a:rPr>
                        <a:t>150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1222598"/>
                  </a:ext>
                </a:extLst>
              </a:tr>
            </a:tbl>
          </a:graphicData>
        </a:graphic>
      </p:graphicFrame>
      <p:sp>
        <p:nvSpPr>
          <p:cNvPr id="39" name="Rectangle 38">
            <a:extLst>
              <a:ext uri="{FF2B5EF4-FFF2-40B4-BE49-F238E27FC236}">
                <a16:creationId xmlns:a16="http://schemas.microsoft.com/office/drawing/2014/main" id="{9143B30B-C6A6-405F-B3FB-0FE839B74E8C}"/>
              </a:ext>
            </a:extLst>
          </p:cNvPr>
          <p:cNvSpPr/>
          <p:nvPr/>
        </p:nvSpPr>
        <p:spPr>
          <a:xfrm>
            <a:off x="1749250" y="5179273"/>
            <a:ext cx="636713" cy="276999"/>
          </a:xfrm>
          <a:prstGeom prst="rect">
            <a:avLst/>
          </a:prstGeom>
        </p:spPr>
        <p:txBody>
          <a:bodyPr wrap="none">
            <a:spAutoFit/>
          </a:bodyPr>
          <a:lstStyle/>
          <a:p>
            <a:r>
              <a:rPr lang="en-US" sz="1200" i="1" dirty="0">
                <a:latin typeface="Arial" panose="020B0604020202020204" pitchFamily="34" charset="0"/>
              </a:rPr>
              <a:t>Plastic</a:t>
            </a:r>
            <a:endParaRPr lang="en-US" sz="1200" dirty="0"/>
          </a:p>
        </p:txBody>
      </p:sp>
      <p:sp>
        <p:nvSpPr>
          <p:cNvPr id="40" name="Rectangle 39">
            <a:extLst>
              <a:ext uri="{FF2B5EF4-FFF2-40B4-BE49-F238E27FC236}">
                <a16:creationId xmlns:a16="http://schemas.microsoft.com/office/drawing/2014/main" id="{D270CBE1-94E0-436F-B716-929D5CFB0245}"/>
              </a:ext>
            </a:extLst>
          </p:cNvPr>
          <p:cNvSpPr/>
          <p:nvPr/>
        </p:nvSpPr>
        <p:spPr>
          <a:xfrm>
            <a:off x="6563550" y="4823823"/>
            <a:ext cx="1758074" cy="1200329"/>
          </a:xfrm>
          <a:prstGeom prst="rect">
            <a:avLst/>
          </a:prstGeom>
        </p:spPr>
        <p:txBody>
          <a:bodyPr wrap="square">
            <a:spAutoFit/>
          </a:bodyPr>
          <a:lstStyle/>
          <a:p>
            <a:r>
              <a:rPr lang="en-GB" sz="1200" dirty="0">
                <a:solidFill>
                  <a:srgbClr val="333333"/>
                </a:solidFill>
                <a:latin typeface="Roboto Condensed"/>
                <a:hlinkClick r:id="rId26"/>
              </a:rPr>
              <a:t>Latrine Slab, Plastic Self Supporting </a:t>
            </a:r>
            <a:r>
              <a:rPr lang="en-GB" sz="1200" b="1" dirty="0">
                <a:solidFill>
                  <a:srgbClr val="333333"/>
                </a:solidFill>
                <a:latin typeface="Roboto Condensed"/>
              </a:rPr>
              <a:t>– Code </a:t>
            </a:r>
            <a:r>
              <a:rPr lang="en-US" sz="1200" dirty="0"/>
              <a:t>LOPN</a:t>
            </a:r>
            <a:endParaRPr lang="en-GB" sz="1200" b="1" dirty="0">
              <a:solidFill>
                <a:srgbClr val="333333"/>
              </a:solidFill>
              <a:latin typeface="Roboto Condensed"/>
            </a:endParaRPr>
          </a:p>
          <a:p>
            <a:r>
              <a:rPr lang="en-GB" sz="1200" dirty="0"/>
              <a:t>1.2m long x 0.8m wide x 35mm thick</a:t>
            </a:r>
          </a:p>
          <a:p>
            <a:endParaRPr lang="en-GB" sz="1200" b="1" i="0" dirty="0">
              <a:solidFill>
                <a:srgbClr val="333333"/>
              </a:solidFill>
              <a:effectLst/>
              <a:latin typeface="Roboto Condensed"/>
            </a:endParaRPr>
          </a:p>
        </p:txBody>
      </p:sp>
      <p:sp>
        <p:nvSpPr>
          <p:cNvPr id="42" name="Rectangle 41">
            <a:extLst>
              <a:ext uri="{FF2B5EF4-FFF2-40B4-BE49-F238E27FC236}">
                <a16:creationId xmlns:a16="http://schemas.microsoft.com/office/drawing/2014/main" id="{08B984A5-1B0F-4D16-BEA1-6AAEA9BFF0C1}"/>
              </a:ext>
            </a:extLst>
          </p:cNvPr>
          <p:cNvSpPr/>
          <p:nvPr/>
        </p:nvSpPr>
        <p:spPr>
          <a:xfrm>
            <a:off x="3109813" y="4902274"/>
            <a:ext cx="2350323" cy="276999"/>
          </a:xfrm>
          <a:prstGeom prst="rect">
            <a:avLst/>
          </a:prstGeom>
        </p:spPr>
        <p:txBody>
          <a:bodyPr wrap="none">
            <a:spAutoFit/>
          </a:bodyPr>
          <a:lstStyle/>
          <a:p>
            <a:r>
              <a:rPr lang="en-US" sz="1200" dirty="0">
                <a:solidFill>
                  <a:srgbClr val="2D2926"/>
                </a:solidFill>
                <a:latin typeface="Arial" panose="020B0604020202020204" pitchFamily="34" charset="0"/>
                <a:hlinkClick r:id="rId27"/>
              </a:rPr>
              <a:t>Squatting plate,plastic,80x60cm</a:t>
            </a:r>
            <a:endParaRPr lang="en-US" sz="1200" i="0" dirty="0">
              <a:solidFill>
                <a:srgbClr val="2D2926"/>
              </a:solidFill>
              <a:effectLst/>
              <a:latin typeface="Arial" panose="020B0604020202020204" pitchFamily="34" charset="0"/>
            </a:endParaRPr>
          </a:p>
        </p:txBody>
      </p:sp>
      <p:pic>
        <p:nvPicPr>
          <p:cNvPr id="46" name="Picture 45" descr="A picture containing text, case, accessory&#10;&#10;Description automatically generated">
            <a:extLst>
              <a:ext uri="{FF2B5EF4-FFF2-40B4-BE49-F238E27FC236}">
                <a16:creationId xmlns:a16="http://schemas.microsoft.com/office/drawing/2014/main" id="{F3EBF783-C20E-4212-B0DB-3CBD81069DF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538421" y="4789462"/>
            <a:ext cx="2249586" cy="1498259"/>
          </a:xfrm>
          <a:prstGeom prst="rect">
            <a:avLst/>
          </a:prstGeom>
        </p:spPr>
      </p:pic>
      <p:sp>
        <p:nvSpPr>
          <p:cNvPr id="41" name="Rectangle 40">
            <a:extLst>
              <a:ext uri="{FF2B5EF4-FFF2-40B4-BE49-F238E27FC236}">
                <a16:creationId xmlns:a16="http://schemas.microsoft.com/office/drawing/2014/main" id="{0197E9E4-8B62-4BDA-B503-971BF0BE6227}"/>
              </a:ext>
            </a:extLst>
          </p:cNvPr>
          <p:cNvSpPr/>
          <p:nvPr/>
        </p:nvSpPr>
        <p:spPr>
          <a:xfrm>
            <a:off x="1715512" y="102037"/>
            <a:ext cx="99886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Material</a:t>
            </a:r>
            <a:endParaRPr lang="en-US" dirty="0"/>
          </a:p>
        </p:txBody>
      </p:sp>
    </p:spTree>
    <p:extLst>
      <p:ext uri="{BB962C8B-B14F-4D97-AF65-F5344CB8AC3E}">
        <p14:creationId xmlns:p14="http://schemas.microsoft.com/office/powerpoint/2010/main" val="2392425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0B11E9D4-628E-4D21-8B3F-A124C361C4C7}"/>
              </a:ext>
            </a:extLst>
          </p:cNvPr>
          <p:cNvSpPr/>
          <p:nvPr/>
        </p:nvSpPr>
        <p:spPr>
          <a:xfrm>
            <a:off x="132082" y="3222798"/>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8DBC3265-13FD-4ACA-80F0-BBAB339092A8}"/>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3" name="Rectangle 22">
            <a:hlinkClick r:id="rId17" action="ppaction://hlinksldjump"/>
            <a:extLst>
              <a:ext uri="{FF2B5EF4-FFF2-40B4-BE49-F238E27FC236}">
                <a16:creationId xmlns:a16="http://schemas.microsoft.com/office/drawing/2014/main" id="{DD0917A6-B2DA-43B1-B054-F38F3DE9A7D2}"/>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24" name="Rectangle 23">
            <a:hlinkClick r:id="rId18" action="ppaction://hlinksldjump"/>
            <a:extLst>
              <a:ext uri="{FF2B5EF4-FFF2-40B4-BE49-F238E27FC236}">
                <a16:creationId xmlns:a16="http://schemas.microsoft.com/office/drawing/2014/main" id="{F87DB333-9866-4051-A05F-27AB8B36AFE0}"/>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25" name="Rectangle 24">
            <a:hlinkClick r:id="rId19" action="ppaction://hlinksldjump"/>
            <a:extLst>
              <a:ext uri="{FF2B5EF4-FFF2-40B4-BE49-F238E27FC236}">
                <a16:creationId xmlns:a16="http://schemas.microsoft.com/office/drawing/2014/main" id="{0B5EF1A4-7634-4604-A4AB-E8ADBBDFB71E}"/>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26" name="Rectangle 25">
            <a:hlinkClick r:id="rId20" action="ppaction://hlinksldjump"/>
            <a:extLst>
              <a:ext uri="{FF2B5EF4-FFF2-40B4-BE49-F238E27FC236}">
                <a16:creationId xmlns:a16="http://schemas.microsoft.com/office/drawing/2014/main" id="{E186BCDC-AB8F-4DD7-B6D2-F07FE9A2C289}"/>
              </a:ext>
            </a:extLst>
          </p:cNvPr>
          <p:cNvSpPr/>
          <p:nvPr/>
        </p:nvSpPr>
        <p:spPr>
          <a:xfrm>
            <a:off x="0"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A16AEDDC-2386-4806-A7D0-0C6BF9236A6F}"/>
              </a:ext>
            </a:extLst>
          </p:cNvPr>
          <p:cNvSpPr/>
          <p:nvPr/>
        </p:nvSpPr>
        <p:spPr>
          <a:xfrm>
            <a:off x="10268793" y="0"/>
            <a:ext cx="655455" cy="291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4E57D350-E566-4830-ABBF-D261246FC210}"/>
              </a:ext>
            </a:extLst>
          </p:cNvPr>
          <p:cNvSpPr/>
          <p:nvPr/>
        </p:nvSpPr>
        <p:spPr>
          <a:xfrm>
            <a:off x="9904651" y="3568"/>
            <a:ext cx="372234" cy="291313"/>
          </a:xfrm>
          <a:prstGeom prst="actionButtonBackPrevio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21" action="ppaction://hlinksldjump" highlightClick="1"/>
            <a:extLst>
              <a:ext uri="{FF2B5EF4-FFF2-40B4-BE49-F238E27FC236}">
                <a16:creationId xmlns:a16="http://schemas.microsoft.com/office/drawing/2014/main" id="{68EC1545-1705-4E3E-A812-49D06B247156}"/>
              </a:ext>
            </a:extLst>
          </p:cNvPr>
          <p:cNvSpPr/>
          <p:nvPr/>
        </p:nvSpPr>
        <p:spPr>
          <a:xfrm>
            <a:off x="9491035" y="0"/>
            <a:ext cx="413616" cy="291313"/>
          </a:xfrm>
          <a:prstGeom prst="actionButtonBeginning">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C70027B8-B15D-4245-8FA3-5514387EBC10}"/>
              </a:ext>
            </a:extLst>
          </p:cNvPr>
          <p:cNvSpPr/>
          <p:nvPr/>
        </p:nvSpPr>
        <p:spPr>
          <a:xfrm>
            <a:off x="10924248" y="-1"/>
            <a:ext cx="291313" cy="291313"/>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22" action="ppaction://hlinksldjump" highlightClick="1"/>
            <a:extLst>
              <a:ext uri="{FF2B5EF4-FFF2-40B4-BE49-F238E27FC236}">
                <a16:creationId xmlns:a16="http://schemas.microsoft.com/office/drawing/2014/main" id="{D592E139-C54E-46CC-A7C9-879BDBD6BA2E}"/>
              </a:ext>
            </a:extLst>
          </p:cNvPr>
          <p:cNvSpPr/>
          <p:nvPr/>
        </p:nvSpPr>
        <p:spPr>
          <a:xfrm>
            <a:off x="11212110" y="0"/>
            <a:ext cx="343318" cy="291312"/>
          </a:xfrm>
          <a:prstGeom prst="actionButtonE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B966D64D-A9AA-4D79-A017-E562280F6F6D}"/>
              </a:ext>
            </a:extLst>
          </p:cNvPr>
          <p:cNvPicPr>
            <a:picLocks noChangeAspect="1"/>
          </p:cNvPicPr>
          <p:nvPr/>
        </p:nvPicPr>
        <p:blipFill>
          <a:blip r:embed="rId23"/>
          <a:stretch>
            <a:fillRect/>
          </a:stretch>
        </p:blipFill>
        <p:spPr>
          <a:xfrm>
            <a:off x="2011797" y="614034"/>
            <a:ext cx="2731625" cy="3640238"/>
          </a:xfrm>
          <a:prstGeom prst="rect">
            <a:avLst/>
          </a:prstGeom>
        </p:spPr>
      </p:pic>
      <p:sp>
        <p:nvSpPr>
          <p:cNvPr id="33" name="Rectangle 32">
            <a:extLst>
              <a:ext uri="{FF2B5EF4-FFF2-40B4-BE49-F238E27FC236}">
                <a16:creationId xmlns:a16="http://schemas.microsoft.com/office/drawing/2014/main" id="{EFFA824B-DED1-4315-AC6C-6AC9B4957418}"/>
              </a:ext>
            </a:extLst>
          </p:cNvPr>
          <p:cNvSpPr/>
          <p:nvPr/>
        </p:nvSpPr>
        <p:spPr>
          <a:xfrm>
            <a:off x="1334435" y="223647"/>
            <a:ext cx="585417" cy="276999"/>
          </a:xfrm>
          <a:prstGeom prst="rect">
            <a:avLst/>
          </a:prstGeom>
        </p:spPr>
        <p:txBody>
          <a:bodyPr wrap="none">
            <a:spAutoFit/>
          </a:bodyPr>
          <a:lstStyle/>
          <a:p>
            <a:r>
              <a:rPr lang="en-US" sz="1200" i="1" dirty="0">
                <a:latin typeface="Arial" panose="020B0604020202020204" pitchFamily="34" charset="0"/>
              </a:rPr>
              <a:t>Wood</a:t>
            </a:r>
            <a:endParaRPr lang="en-US" sz="1200" dirty="0"/>
          </a:p>
        </p:txBody>
      </p:sp>
      <p:sp>
        <p:nvSpPr>
          <p:cNvPr id="35" name="TextBox 34">
            <a:extLst>
              <a:ext uri="{FF2B5EF4-FFF2-40B4-BE49-F238E27FC236}">
                <a16:creationId xmlns:a16="http://schemas.microsoft.com/office/drawing/2014/main" id="{6960A860-E933-4D24-A326-72887D75D2B8}"/>
              </a:ext>
            </a:extLst>
          </p:cNvPr>
          <p:cNvSpPr txBox="1"/>
          <p:nvPr/>
        </p:nvSpPr>
        <p:spPr>
          <a:xfrm>
            <a:off x="2350583" y="138078"/>
            <a:ext cx="1598985" cy="3064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Self- supporting slab</a:t>
            </a:r>
            <a:endParaRPr lang="en-US" dirty="0"/>
          </a:p>
        </p:txBody>
      </p:sp>
      <p:pic>
        <p:nvPicPr>
          <p:cNvPr id="17" name="Picture 16">
            <a:extLst>
              <a:ext uri="{FF2B5EF4-FFF2-40B4-BE49-F238E27FC236}">
                <a16:creationId xmlns:a16="http://schemas.microsoft.com/office/drawing/2014/main" id="{1797568E-9EAE-4574-B470-52E07154C304}"/>
              </a:ext>
            </a:extLst>
          </p:cNvPr>
          <p:cNvPicPr>
            <a:picLocks noChangeAspect="1"/>
          </p:cNvPicPr>
          <p:nvPr/>
        </p:nvPicPr>
        <p:blipFill>
          <a:blip r:embed="rId24"/>
          <a:stretch>
            <a:fillRect/>
          </a:stretch>
        </p:blipFill>
        <p:spPr>
          <a:xfrm>
            <a:off x="8441174" y="3132871"/>
            <a:ext cx="3009418" cy="3194613"/>
          </a:xfrm>
          <a:prstGeom prst="rect">
            <a:avLst/>
          </a:prstGeom>
        </p:spPr>
      </p:pic>
      <p:sp>
        <p:nvSpPr>
          <p:cNvPr id="36" name="Rectangle 35">
            <a:extLst>
              <a:ext uri="{FF2B5EF4-FFF2-40B4-BE49-F238E27FC236}">
                <a16:creationId xmlns:a16="http://schemas.microsoft.com/office/drawing/2014/main" id="{6869E82D-5A84-4426-90A4-4ED6BF99DC65}"/>
              </a:ext>
            </a:extLst>
          </p:cNvPr>
          <p:cNvSpPr/>
          <p:nvPr/>
        </p:nvSpPr>
        <p:spPr>
          <a:xfrm>
            <a:off x="1712549" y="6243290"/>
            <a:ext cx="7288696"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5"/>
              </a:rPr>
              <a:t>A guide to the development of on-site sanitation / R </a:t>
            </a:r>
            <a:r>
              <a:rPr lang="en-US" sz="1200" dirty="0" err="1">
                <a:solidFill>
                  <a:srgbClr val="000000"/>
                </a:solidFill>
                <a:latin typeface="Times New Roman" panose="02020603050405020304" pitchFamily="18" charset="0"/>
                <a:hlinkClick r:id="rId25"/>
              </a:rPr>
              <a:t>Franceys</a:t>
            </a:r>
            <a:r>
              <a:rPr lang="en-US" sz="1200" dirty="0">
                <a:solidFill>
                  <a:srgbClr val="000000"/>
                </a:solidFill>
                <a:latin typeface="Times New Roman" panose="02020603050405020304" pitchFamily="18" charset="0"/>
                <a:hlinkClick r:id="rId25"/>
              </a:rPr>
              <a:t>, J Pickford &amp; R Reed</a:t>
            </a:r>
            <a:endParaRPr lang="en-US" sz="1200" dirty="0">
              <a:solidFill>
                <a:srgbClr val="000000"/>
              </a:solidFill>
              <a:latin typeface="Times New Roman" panose="02020603050405020304" pitchFamily="18" charset="0"/>
            </a:endParaRPr>
          </a:p>
        </p:txBody>
      </p:sp>
      <p:sp>
        <p:nvSpPr>
          <p:cNvPr id="19" name="Rectangle 18">
            <a:extLst>
              <a:ext uri="{FF2B5EF4-FFF2-40B4-BE49-F238E27FC236}">
                <a16:creationId xmlns:a16="http://schemas.microsoft.com/office/drawing/2014/main" id="{C82BA85E-1CE8-4967-9F9D-AA3EFFAF7D9D}"/>
              </a:ext>
            </a:extLst>
          </p:cNvPr>
          <p:cNvSpPr/>
          <p:nvPr/>
        </p:nvSpPr>
        <p:spPr>
          <a:xfrm>
            <a:off x="4970872" y="136424"/>
            <a:ext cx="4606052" cy="830997"/>
          </a:xfrm>
          <a:prstGeom prst="rect">
            <a:avLst/>
          </a:prstGeom>
        </p:spPr>
        <p:txBody>
          <a:bodyPr wrap="square">
            <a:spAutoFit/>
          </a:bodyPr>
          <a:lstStyle/>
          <a:p>
            <a:r>
              <a:rPr lang="en-GB" sz="1200" dirty="0">
                <a:latin typeface="Arial" panose="020B0604020202020204" pitchFamily="34" charset="0"/>
              </a:rPr>
              <a:t>Durable timbers such as the heartwood of some tropical hardwoods are normally too expensive for use in latrines but, where available, may be expected to last satisfactorily for several years.</a:t>
            </a:r>
            <a:endParaRPr lang="en-US" sz="1200" dirty="0"/>
          </a:p>
        </p:txBody>
      </p:sp>
      <p:sp>
        <p:nvSpPr>
          <p:cNvPr id="20" name="Rectangle 19">
            <a:extLst>
              <a:ext uri="{FF2B5EF4-FFF2-40B4-BE49-F238E27FC236}">
                <a16:creationId xmlns:a16="http://schemas.microsoft.com/office/drawing/2014/main" id="{294A7655-9C66-403F-A63B-0088DFB67D8E}"/>
              </a:ext>
            </a:extLst>
          </p:cNvPr>
          <p:cNvSpPr/>
          <p:nvPr/>
        </p:nvSpPr>
        <p:spPr>
          <a:xfrm>
            <a:off x="1712549" y="4209971"/>
            <a:ext cx="5120767" cy="1938992"/>
          </a:xfrm>
          <a:prstGeom prst="rect">
            <a:avLst/>
          </a:prstGeom>
        </p:spPr>
        <p:txBody>
          <a:bodyPr wrap="square">
            <a:spAutoFit/>
          </a:bodyPr>
          <a:lstStyle/>
          <a:p>
            <a:r>
              <a:rPr lang="en-GB" sz="1200" dirty="0">
                <a:latin typeface="Arial" panose="020B0604020202020204" pitchFamily="34" charset="0"/>
              </a:rPr>
              <a:t>A thick layer of earth or mud is often spread over the poles or branches to bind them together and create a smooth surface (Fig. 7.22). In many places, people are skilled at making mud floors which are almost as hard as cement and quite smooth. They need not be rough or unsanitary. There are various methods of improving the mud with local materials, such as mixing the soil with a liquor obtained by soaking animal dung overnight. In some areas the mud is mixed with charcoal or other small aggregate, or with cow dung and then smeared with ashes. Alternatively, the mud from ant-hills has been found to make a hard, practically waterproof surface (Denyer, 1978).</a:t>
            </a:r>
            <a:endParaRPr lang="en-US" sz="1200" dirty="0"/>
          </a:p>
        </p:txBody>
      </p:sp>
      <p:sp>
        <p:nvSpPr>
          <p:cNvPr id="21" name="Rectangle 20">
            <a:extLst>
              <a:ext uri="{FF2B5EF4-FFF2-40B4-BE49-F238E27FC236}">
                <a16:creationId xmlns:a16="http://schemas.microsoft.com/office/drawing/2014/main" id="{B3EF2BDE-EB79-469B-B13E-9E1708BFBB0A}"/>
              </a:ext>
            </a:extLst>
          </p:cNvPr>
          <p:cNvSpPr/>
          <p:nvPr/>
        </p:nvSpPr>
        <p:spPr>
          <a:xfrm>
            <a:off x="4970872" y="1061748"/>
            <a:ext cx="6940604" cy="1200329"/>
          </a:xfrm>
          <a:prstGeom prst="rect">
            <a:avLst/>
          </a:prstGeom>
        </p:spPr>
        <p:txBody>
          <a:bodyPr wrap="square">
            <a:spAutoFit/>
          </a:bodyPr>
          <a:lstStyle/>
          <a:p>
            <a:r>
              <a:rPr lang="en-GB" sz="1200" dirty="0">
                <a:latin typeface="Arial" panose="020B0604020202020204" pitchFamily="34" charset="0"/>
              </a:rPr>
              <a:t>The life of a rough timber slab can be extended by using a mixture of soil and cement to plaster and protect the wood. Alternatively, a thin cement mortar screed can be laid over the surface of the earth to protect against hookworm and to improve hygiene. However, it is usually more cost-effective to use the cement to provide a permanent concrete slab which can be transferred to a new pit when the first is filled. Where more than half a bag of cement is needed to stabilize the earth, a concrete slab is likely to be a cheaper </a:t>
            </a:r>
            <a:r>
              <a:rPr lang="en-US" sz="1200" dirty="0">
                <a:latin typeface="Arial" panose="020B0604020202020204" pitchFamily="34" charset="0"/>
              </a:rPr>
              <a:t>alternative.</a:t>
            </a:r>
            <a:endParaRPr lang="en-US" sz="1200" dirty="0"/>
          </a:p>
        </p:txBody>
      </p:sp>
      <p:sp>
        <p:nvSpPr>
          <p:cNvPr id="37" name="Rectangle 36">
            <a:extLst>
              <a:ext uri="{FF2B5EF4-FFF2-40B4-BE49-F238E27FC236}">
                <a16:creationId xmlns:a16="http://schemas.microsoft.com/office/drawing/2014/main" id="{B9497920-50BC-486A-95CE-563415BBB8BC}"/>
              </a:ext>
            </a:extLst>
          </p:cNvPr>
          <p:cNvSpPr/>
          <p:nvPr/>
        </p:nvSpPr>
        <p:spPr>
          <a:xfrm>
            <a:off x="5034578" y="2301874"/>
            <a:ext cx="6876898" cy="830997"/>
          </a:xfrm>
          <a:prstGeom prst="rect">
            <a:avLst/>
          </a:prstGeom>
        </p:spPr>
        <p:txBody>
          <a:bodyPr wrap="square">
            <a:spAutoFit/>
          </a:bodyPr>
          <a:lstStyle/>
          <a:p>
            <a:r>
              <a:rPr lang="en-GB" sz="1200" dirty="0">
                <a:latin typeface="Arial" panose="020B0604020202020204" pitchFamily="34" charset="0"/>
              </a:rPr>
              <a:t>In an area where timber is abundant, hewn or sawn logs supporting a platform of wooden planks make a floor that is preferable to the mud and pole version (Fig. 7.23). The surface can be kept clean, and signs of imminent collapse are normally apparent to the adult user. The durability of timbers may be improved by some form of treatment. </a:t>
            </a:r>
            <a:endParaRPr lang="en-US" sz="1200" dirty="0"/>
          </a:p>
        </p:txBody>
      </p:sp>
      <p:sp>
        <p:nvSpPr>
          <p:cNvPr id="38" name="Rectangle 37">
            <a:extLst>
              <a:ext uri="{FF2B5EF4-FFF2-40B4-BE49-F238E27FC236}">
                <a16:creationId xmlns:a16="http://schemas.microsoft.com/office/drawing/2014/main" id="{AE7874E9-85CF-4A94-9F0B-30DC79E944EC}"/>
              </a:ext>
            </a:extLst>
          </p:cNvPr>
          <p:cNvSpPr/>
          <p:nvPr/>
        </p:nvSpPr>
        <p:spPr>
          <a:xfrm>
            <a:off x="5962038" y="3339177"/>
            <a:ext cx="2451631" cy="646331"/>
          </a:xfrm>
          <a:prstGeom prst="rect">
            <a:avLst/>
          </a:prstGeom>
        </p:spPr>
        <p:txBody>
          <a:bodyPr wrap="square">
            <a:spAutoFit/>
          </a:bodyPr>
          <a:lstStyle/>
          <a:p>
            <a:r>
              <a:rPr lang="en-GB" sz="1200" dirty="0">
                <a:solidFill>
                  <a:srgbClr val="FF0000"/>
                </a:solidFill>
                <a:latin typeface="Arial" panose="020B0604020202020204" pitchFamily="34" charset="0"/>
              </a:rPr>
              <a:t>The cost and environment impact of the wood treatment options need to be examined</a:t>
            </a:r>
            <a:endParaRPr lang="en-US" sz="1200" dirty="0">
              <a:solidFill>
                <a:srgbClr val="FF0000"/>
              </a:solidFill>
            </a:endParaRPr>
          </a:p>
        </p:txBody>
      </p:sp>
    </p:spTree>
    <p:extLst>
      <p:ext uri="{BB962C8B-B14F-4D97-AF65-F5344CB8AC3E}">
        <p14:creationId xmlns:p14="http://schemas.microsoft.com/office/powerpoint/2010/main" val="248412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700945AF-ABB2-4B80-9E21-38FF15A3C6CE}"/>
              </a:ext>
            </a:extLst>
          </p:cNvPr>
          <p:cNvSpPr/>
          <p:nvPr/>
        </p:nvSpPr>
        <p:spPr>
          <a:xfrm>
            <a:off x="0" y="2665376"/>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3" name="Rectangle 2">
            <a:hlinkClick r:id="rId3" action="ppaction://hlinksldjump"/>
            <a:extLst>
              <a:ext uri="{FF2B5EF4-FFF2-40B4-BE49-F238E27FC236}">
                <a16:creationId xmlns:a16="http://schemas.microsoft.com/office/drawing/2014/main" id="{48E5DA6D-7DC5-41D2-8871-9631C0A43856}"/>
              </a:ext>
            </a:extLst>
          </p:cNvPr>
          <p:cNvSpPr/>
          <p:nvPr/>
        </p:nvSpPr>
        <p:spPr>
          <a:xfrm>
            <a:off x="-2" y="300318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4" name="Rectangle 3">
            <a:hlinkClick r:id="rId4" action="ppaction://hlinksldjump"/>
            <a:extLst>
              <a:ext uri="{FF2B5EF4-FFF2-40B4-BE49-F238E27FC236}">
                <a16:creationId xmlns:a16="http://schemas.microsoft.com/office/drawing/2014/main" id="{73D05D60-940D-46CD-AC34-5EEB1C26A412}"/>
              </a:ext>
            </a:extLst>
          </p:cNvPr>
          <p:cNvSpPr/>
          <p:nvPr/>
        </p:nvSpPr>
        <p:spPr>
          <a:xfrm>
            <a:off x="-2" y="3802740"/>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5" name="Rectangle 4">
            <a:hlinkClick r:id="rId5" action="ppaction://hlinksldjump"/>
            <a:extLst>
              <a:ext uri="{FF2B5EF4-FFF2-40B4-BE49-F238E27FC236}">
                <a16:creationId xmlns:a16="http://schemas.microsoft.com/office/drawing/2014/main" id="{780FAEE4-A167-49F3-B6E0-3B2C637F1407}"/>
              </a:ext>
            </a:extLst>
          </p:cNvPr>
          <p:cNvSpPr/>
          <p:nvPr/>
        </p:nvSpPr>
        <p:spPr>
          <a:xfrm>
            <a:off x="0" y="4506772"/>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6" name="Rectangle 5">
            <a:hlinkClick r:id="rId6" action="ppaction://hlinksldjump"/>
            <a:extLst>
              <a:ext uri="{FF2B5EF4-FFF2-40B4-BE49-F238E27FC236}">
                <a16:creationId xmlns:a16="http://schemas.microsoft.com/office/drawing/2014/main" id="{FB83F61F-4B3B-44FF-B830-00FC3C1D1422}"/>
              </a:ext>
            </a:extLst>
          </p:cNvPr>
          <p:cNvSpPr/>
          <p:nvPr/>
        </p:nvSpPr>
        <p:spPr>
          <a:xfrm>
            <a:off x="-2" y="5126593"/>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7" name="Rectangle 6">
            <a:hlinkClick r:id="rId7" action="ppaction://hlinksldjump"/>
            <a:extLst>
              <a:ext uri="{FF2B5EF4-FFF2-40B4-BE49-F238E27FC236}">
                <a16:creationId xmlns:a16="http://schemas.microsoft.com/office/drawing/2014/main" id="{0D15D5C0-D041-4035-9E2F-0A4374621EBA}"/>
              </a:ext>
            </a:extLst>
          </p:cNvPr>
          <p:cNvSpPr/>
          <p:nvPr/>
        </p:nvSpPr>
        <p:spPr>
          <a:xfrm>
            <a:off x="-2" y="5676761"/>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8" name="Rectangle 7">
            <a:hlinkClick r:id="rId8" action="ppaction://hlinksldjump"/>
            <a:extLst>
              <a:ext uri="{FF2B5EF4-FFF2-40B4-BE49-F238E27FC236}">
                <a16:creationId xmlns:a16="http://schemas.microsoft.com/office/drawing/2014/main" id="{27863C6D-3245-464B-A7F1-F19D4A1A8077}"/>
              </a:ext>
            </a:extLst>
          </p:cNvPr>
          <p:cNvSpPr/>
          <p:nvPr/>
        </p:nvSpPr>
        <p:spPr>
          <a:xfrm>
            <a:off x="-2" y="341059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9" name="Rectangle 8">
            <a:hlinkClick r:id="rId9" action="ppaction://hlinksldjump"/>
            <a:extLst>
              <a:ext uri="{FF2B5EF4-FFF2-40B4-BE49-F238E27FC236}">
                <a16:creationId xmlns:a16="http://schemas.microsoft.com/office/drawing/2014/main" id="{6E5A6519-2513-4627-AC05-0193A8812A6F}"/>
              </a:ext>
            </a:extLst>
          </p:cNvPr>
          <p:cNvSpPr/>
          <p:nvPr/>
        </p:nvSpPr>
        <p:spPr>
          <a:xfrm>
            <a:off x="0" y="4110535"/>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10" name="Rectangle 9">
            <a:hlinkClick r:id="rId10" action="ppaction://hlinksldjump"/>
            <a:extLst>
              <a:ext uri="{FF2B5EF4-FFF2-40B4-BE49-F238E27FC236}">
                <a16:creationId xmlns:a16="http://schemas.microsoft.com/office/drawing/2014/main" id="{9E6D2851-BA55-469D-A742-616DCF972281}"/>
              </a:ext>
            </a:extLst>
          </p:cNvPr>
          <p:cNvSpPr/>
          <p:nvPr/>
        </p:nvSpPr>
        <p:spPr>
          <a:xfrm>
            <a:off x="-2" y="4816716"/>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11" name="Rectangle 10">
            <a:hlinkClick r:id="rId11" action="ppaction://hlinksldjump"/>
            <a:extLst>
              <a:ext uri="{FF2B5EF4-FFF2-40B4-BE49-F238E27FC236}">
                <a16:creationId xmlns:a16="http://schemas.microsoft.com/office/drawing/2014/main" id="{0CBB10CD-5D37-49D5-9A56-E1E75B33E851}"/>
              </a:ext>
            </a:extLst>
          </p:cNvPr>
          <p:cNvSpPr/>
          <p:nvPr/>
        </p:nvSpPr>
        <p:spPr>
          <a:xfrm>
            <a:off x="-2" y="5342488"/>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2" name="Rectangle 11">
            <a:hlinkClick r:id="rId12" action="ppaction://hlinksldjump"/>
            <a:extLst>
              <a:ext uri="{FF2B5EF4-FFF2-40B4-BE49-F238E27FC236}">
                <a16:creationId xmlns:a16="http://schemas.microsoft.com/office/drawing/2014/main" id="{91FA7E1C-9147-4D94-9B69-F8AF7A1AE3C2}"/>
              </a:ext>
            </a:extLst>
          </p:cNvPr>
          <p:cNvSpPr/>
          <p:nvPr/>
        </p:nvSpPr>
        <p:spPr>
          <a:xfrm>
            <a:off x="-2" y="2017325"/>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389212AE-BAFA-44CE-A245-EC8BA2B12D35}"/>
              </a:ext>
            </a:extLst>
          </p:cNvPr>
          <p:cNvSpPr/>
          <p:nvPr/>
        </p:nvSpPr>
        <p:spPr>
          <a:xfrm>
            <a:off x="-1" y="1714746"/>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4" name="Rectangle 13">
            <a:extLst>
              <a:ext uri="{FF2B5EF4-FFF2-40B4-BE49-F238E27FC236}">
                <a16:creationId xmlns:a16="http://schemas.microsoft.com/office/drawing/2014/main" id="{C14EB978-242D-4A62-BB79-175E4CEAB634}"/>
              </a:ext>
            </a:extLst>
          </p:cNvPr>
          <p:cNvSpPr/>
          <p:nvPr/>
        </p:nvSpPr>
        <p:spPr>
          <a:xfrm>
            <a:off x="0" y="352249"/>
            <a:ext cx="1192192" cy="333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Excreta disposal system</a:t>
            </a:r>
            <a:endParaRPr lang="en-US" sz="1200" dirty="0">
              <a:solidFill>
                <a:schemeClr val="tx1"/>
              </a:solidFill>
            </a:endParaRPr>
          </a:p>
        </p:txBody>
      </p:sp>
      <p:sp>
        <p:nvSpPr>
          <p:cNvPr id="15" name="Rectangle 14">
            <a:hlinkClick r:id="rId14" action="ppaction://hlinksldjump"/>
            <a:extLst>
              <a:ext uri="{FF2B5EF4-FFF2-40B4-BE49-F238E27FC236}">
                <a16:creationId xmlns:a16="http://schemas.microsoft.com/office/drawing/2014/main" id="{814D7007-1D6C-40BB-81CB-5F050E39937A}"/>
              </a:ext>
            </a:extLst>
          </p:cNvPr>
          <p:cNvSpPr/>
          <p:nvPr/>
        </p:nvSpPr>
        <p:spPr>
          <a:xfrm>
            <a:off x="-3" y="2391772"/>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6A72D2E-4BFD-4CC2-97B6-0D31E30703E0}"/>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5" name="Rectangle 24">
            <a:extLst>
              <a:ext uri="{FF2B5EF4-FFF2-40B4-BE49-F238E27FC236}">
                <a16:creationId xmlns:a16="http://schemas.microsoft.com/office/drawing/2014/main" id="{A832C566-1567-4B83-BB59-F33014B16409}"/>
              </a:ext>
            </a:extLst>
          </p:cNvPr>
          <p:cNvSpPr/>
          <p:nvPr/>
        </p:nvSpPr>
        <p:spPr>
          <a:xfrm>
            <a:off x="1713504" y="601288"/>
            <a:ext cx="9803957" cy="4366452"/>
          </a:xfrm>
          <a:prstGeom prst="rect">
            <a:avLst/>
          </a:prstGeom>
        </p:spPr>
        <p:txBody>
          <a:bodyPr wrap="square">
            <a:spAutoFit/>
          </a:bodyPr>
          <a:lstStyle/>
          <a:p>
            <a:pPr algn="just">
              <a:lnSpc>
                <a:spcPct val="107000"/>
              </a:lnSpc>
              <a:spcAft>
                <a:spcPts val="800"/>
              </a:spcAft>
            </a:pPr>
            <a:r>
              <a:rPr lang="en-US" sz="1200" b="1" dirty="0">
                <a:latin typeface="Calibri" panose="020F0502020204030204" pitchFamily="34" charset="0"/>
                <a:ea typeface="Times New Roman" panose="02020603050405020304" pitchFamily="18" charset="0"/>
                <a:cs typeface="Calibri" panose="020F0502020204030204" pitchFamily="34" charset="0"/>
              </a:rPr>
              <a:t>COVERAGE: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228600" algn="l"/>
              </a:tabLst>
            </a:pPr>
            <a:r>
              <a:rPr lang="en-US" sz="1200" dirty="0">
                <a:latin typeface="Calibri" panose="020F0502020204030204" pitchFamily="34" charset="0"/>
                <a:ea typeface="Times New Roman" panose="02020603050405020304" pitchFamily="18" charset="0"/>
                <a:cs typeface="Calibri" panose="020F0502020204030204" pitchFamily="34" charset="0"/>
              </a:rPr>
              <a:t>Sphere Standard: Maximum of 20 people per latrine. (In initial phase aim for 50 p/p/latrine) Trench latrines: maximum of 100 people per 3.5m length of trench at 1m deep and 300mm wide. </a:t>
            </a:r>
            <a:r>
              <a:rPr lang="en-US" sz="1200" b="1" dirty="0">
                <a:latin typeface="Calibri" panose="020F0502020204030204" pitchFamily="34" charset="0"/>
                <a:ea typeface="Times New Roman" panose="02020603050405020304" pitchFamily="18" charset="0"/>
                <a:cs typeface="Calibri" panose="020F0502020204030204" pitchFamily="34" charset="0"/>
              </a:rPr>
              <a:t>Separate toilets may need to be provided for men and women – distance to be determined following consultation with women. Ensure disabled toilets and facilities for children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b="1" dirty="0">
                <a:latin typeface="Calibri" panose="020F0502020204030204" pitchFamily="34" charset="0"/>
                <a:ea typeface="Times New Roman" panose="02020603050405020304" pitchFamily="18" charset="0"/>
                <a:cs typeface="Calibri" panose="020F0502020204030204" pitchFamily="34" charset="0"/>
              </a:rPr>
              <a:t> POSITION: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228600" algn="l"/>
              </a:tabLst>
            </a:pPr>
            <a:r>
              <a:rPr lang="en-US" sz="1200" dirty="0">
                <a:latin typeface="Calibri" panose="020F0502020204030204" pitchFamily="34" charset="0"/>
                <a:ea typeface="Times New Roman" panose="02020603050405020304" pitchFamily="18" charset="0"/>
                <a:cs typeface="Calibri" panose="020F0502020204030204" pitchFamily="34" charset="0"/>
              </a:rPr>
              <a:t>Toilets should be no more than 50m from dwellings. Pit latrines should be a minimum of 6m from dwellings. Latrines should be at least 30m from any ground water sources.  Latrines should be available in public places such as markets, health </a:t>
            </a:r>
            <a:r>
              <a:rPr lang="en-US" sz="1200" dirty="0" err="1">
                <a:latin typeface="Calibri" panose="020F0502020204030204" pitchFamily="34" charset="0"/>
                <a:ea typeface="Times New Roman" panose="02020603050405020304" pitchFamily="18" charset="0"/>
                <a:cs typeface="Calibri" panose="020F0502020204030204" pitchFamily="34" charset="0"/>
              </a:rPr>
              <a:t>centres</a:t>
            </a:r>
            <a:r>
              <a:rPr lang="en-US" sz="1200" dirty="0">
                <a:latin typeface="Calibri" panose="020F0502020204030204" pitchFamily="34" charset="0"/>
                <a:ea typeface="Times New Roman" panose="02020603050405020304" pitchFamily="18" charset="0"/>
                <a:cs typeface="Calibri" panose="020F0502020204030204" pitchFamily="34" charset="0"/>
              </a:rPr>
              <a:t> &amp; food/non-food distribution points.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b="1" dirty="0">
                <a:latin typeface="Calibri" panose="020F0502020204030204" pitchFamily="34" charset="0"/>
                <a:ea typeface="Times New Roman" panose="02020603050405020304" pitchFamily="18" charset="0"/>
                <a:cs typeface="Calibri" panose="020F0502020204030204" pitchFamily="34" charset="0"/>
              </a:rPr>
              <a:t> PIT DEPTH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228600" algn="l"/>
              </a:tabLst>
            </a:pPr>
            <a:r>
              <a:rPr lang="en-US" sz="1200" dirty="0">
                <a:latin typeface="Calibri" panose="020F0502020204030204" pitchFamily="34" charset="0"/>
                <a:ea typeface="Times New Roman" panose="02020603050405020304" pitchFamily="18" charset="0"/>
                <a:cs typeface="Calibri" panose="020F0502020204030204" pitchFamily="34" charset="0"/>
              </a:rPr>
              <a:t>The bottom of the latrine should be at least 1.5m above the water table. In fine unsaturated soils and unconsolidated strata within 1.5m virtually all bacteria, viruses and other </a:t>
            </a:r>
            <a:r>
              <a:rPr lang="en-US" sz="1200" dirty="0" err="1">
                <a:latin typeface="Calibri" panose="020F0502020204030204" pitchFamily="34" charset="0"/>
                <a:ea typeface="Times New Roman" panose="02020603050405020304" pitchFamily="18" charset="0"/>
                <a:cs typeface="Calibri" panose="020F0502020204030204" pitchFamily="34" charset="0"/>
              </a:rPr>
              <a:t>faecal</a:t>
            </a:r>
            <a:r>
              <a:rPr lang="en-US" sz="1200" dirty="0">
                <a:latin typeface="Calibri" panose="020F0502020204030204" pitchFamily="34" charset="0"/>
                <a:ea typeface="Times New Roman" panose="02020603050405020304" pitchFamily="18" charset="0"/>
                <a:cs typeface="Calibri" panose="020F0502020204030204" pitchFamily="34" charset="0"/>
              </a:rPr>
              <a:t> organisms are removed. This distance will increase in large grained soils, gravels or fissured rock.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b="1" dirty="0">
                <a:latin typeface="Calibri" panose="020F0502020204030204" pitchFamily="34" charset="0"/>
                <a:ea typeface="Times New Roman" panose="02020603050405020304" pitchFamily="18" charset="0"/>
                <a:cs typeface="Calibri" panose="020F0502020204030204" pitchFamily="34" charset="0"/>
              </a:rPr>
              <a:t> ACCUMULATION RATES (approx.)</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228600" algn="l"/>
              </a:tabLst>
            </a:pPr>
            <a:r>
              <a:rPr lang="en-US" sz="1200" b="1" dirty="0">
                <a:latin typeface="Calibri" panose="020F0502020204030204" pitchFamily="34" charset="0"/>
                <a:ea typeface="Times New Roman" panose="02020603050405020304" pitchFamily="18" charset="0"/>
                <a:cs typeface="Calibri" panose="020F0502020204030204" pitchFamily="34" charset="0"/>
              </a:rPr>
              <a:t>Solids: </a:t>
            </a:r>
            <a:r>
              <a:rPr lang="en-US" sz="1200" dirty="0">
                <a:latin typeface="Calibri" panose="020F0502020204030204" pitchFamily="34" charset="0"/>
                <a:ea typeface="Times New Roman" panose="02020603050405020304" pitchFamily="18" charset="0"/>
                <a:cs typeface="Calibri" panose="020F0502020204030204" pitchFamily="34" charset="0"/>
              </a:rPr>
              <a:t>0.5 </a:t>
            </a:r>
            <a:r>
              <a:rPr lang="en-US" sz="1200" dirty="0" err="1">
                <a:latin typeface="Calibri" panose="020F0502020204030204" pitchFamily="34" charset="0"/>
                <a:ea typeface="Times New Roman" panose="02020603050405020304" pitchFamily="18" charset="0"/>
                <a:cs typeface="Calibri" panose="020F0502020204030204" pitchFamily="34" charset="0"/>
              </a:rPr>
              <a:t>Litres</a:t>
            </a:r>
            <a:r>
              <a:rPr lang="en-US" sz="1200" dirty="0">
                <a:latin typeface="Calibri" panose="020F0502020204030204" pitchFamily="34" charset="0"/>
                <a:ea typeface="Times New Roman" panose="02020603050405020304" pitchFamily="18" charset="0"/>
                <a:cs typeface="Calibri" panose="020F0502020204030204" pitchFamily="34" charset="0"/>
              </a:rPr>
              <a:t>/person/day in emergencies (0.04 - 0.15m</a:t>
            </a:r>
            <a:r>
              <a:rPr lang="en-US" sz="1200" baseline="30000" dirty="0">
                <a:latin typeface="Calibri" panose="020F0502020204030204" pitchFamily="34" charset="0"/>
                <a:ea typeface="Times New Roman" panose="02020603050405020304" pitchFamily="18" charset="0"/>
                <a:cs typeface="Calibri" panose="020F0502020204030204" pitchFamily="34" charset="0"/>
              </a:rPr>
              <a:t>3</a:t>
            </a:r>
            <a:r>
              <a:rPr lang="en-US" sz="1200" dirty="0">
                <a:latin typeface="Calibri" panose="020F0502020204030204" pitchFamily="34" charset="0"/>
                <a:ea typeface="Times New Roman" panose="02020603050405020304" pitchFamily="18" charset="0"/>
                <a:cs typeface="Calibri" panose="020F0502020204030204" pitchFamily="34" charset="0"/>
              </a:rPr>
              <a:t>/person/year in stable situations)           </a:t>
            </a:r>
            <a:r>
              <a:rPr lang="en-US" sz="1200" b="1" dirty="0">
                <a:latin typeface="Calibri" panose="020F0502020204030204" pitchFamily="34" charset="0"/>
                <a:ea typeface="Times New Roman" panose="02020603050405020304" pitchFamily="18" charset="0"/>
                <a:cs typeface="Calibri" panose="020F0502020204030204" pitchFamily="34" charset="0"/>
              </a:rPr>
              <a:t>Liquid:</a:t>
            </a:r>
            <a:r>
              <a:rPr lang="en-US" sz="1200" dirty="0">
                <a:latin typeface="Calibri" panose="020F0502020204030204" pitchFamily="34" charset="0"/>
                <a:ea typeface="Times New Roman" panose="02020603050405020304" pitchFamily="18" charset="0"/>
                <a:cs typeface="Calibri" panose="020F0502020204030204" pitchFamily="34" charset="0"/>
              </a:rPr>
              <a:t>  0.8 </a:t>
            </a:r>
            <a:r>
              <a:rPr lang="en-US" sz="1200" dirty="0" err="1">
                <a:latin typeface="Calibri" panose="020F0502020204030204" pitchFamily="34" charset="0"/>
                <a:ea typeface="Times New Roman" panose="02020603050405020304" pitchFamily="18" charset="0"/>
                <a:cs typeface="Calibri" panose="020F0502020204030204" pitchFamily="34" charset="0"/>
              </a:rPr>
              <a:t>Litres</a:t>
            </a:r>
            <a:r>
              <a:rPr lang="en-US" sz="1200" dirty="0">
                <a:latin typeface="Calibri" panose="020F0502020204030204" pitchFamily="34" charset="0"/>
                <a:ea typeface="Times New Roman" panose="02020603050405020304" pitchFamily="18" charset="0"/>
                <a:cs typeface="Calibri" panose="020F0502020204030204" pitchFamily="34" charset="0"/>
              </a:rPr>
              <a:t>/person/day where water is not used for anal cleansing (approx.)	If water is used for anal cleansing the design figure is 1.3 l/p/d.  In the initial phase, before wash areas are constructed, people may wash in latrines in which case the figure could be 8 – 10 l/p/d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b="1" dirty="0">
                <a:latin typeface="Calibri" panose="020F0502020204030204" pitchFamily="34" charset="0"/>
                <a:ea typeface="Times New Roman" panose="02020603050405020304" pitchFamily="18" charset="0"/>
                <a:cs typeface="Calibri" panose="020F0502020204030204" pitchFamily="34" charset="0"/>
              </a:rPr>
              <a:t> OTHER: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228600" algn="l"/>
              </a:tabLst>
            </a:pPr>
            <a:r>
              <a:rPr lang="en-US" sz="1200" b="1" dirty="0">
                <a:latin typeface="Calibri" panose="020F0502020204030204" pitchFamily="34" charset="0"/>
                <a:ea typeface="Times New Roman" panose="02020603050405020304" pitchFamily="18" charset="0"/>
                <a:cs typeface="Calibri" panose="020F0502020204030204" pitchFamily="34" charset="0"/>
              </a:rPr>
              <a:t>Ensure locks for doors. All doors should have a functioning locking mechanism. </a:t>
            </a:r>
            <a:r>
              <a:rPr lang="en-US" sz="1200" dirty="0">
                <a:latin typeface="Calibri" panose="020F0502020204030204" pitchFamily="34" charset="0"/>
                <a:ea typeface="Times New Roman" panose="02020603050405020304" pitchFamily="18" charset="0"/>
                <a:cs typeface="Calibri" panose="020F0502020204030204" pitchFamily="34" charset="0"/>
              </a:rPr>
              <a:t>Security lighting may also be necessary. Provide handwashing facilities and if necessary, water or other materials for anal cleansing.  Special rails may also be needed to assist the disabled and elderly.</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F3C60DD5-7C0A-476E-8A4E-C6F954FE19CC}"/>
              </a:ext>
            </a:extLst>
          </p:cNvPr>
          <p:cNvSpPr/>
          <p:nvPr/>
        </p:nvSpPr>
        <p:spPr>
          <a:xfrm>
            <a:off x="1713504" y="5217523"/>
            <a:ext cx="10002741" cy="969176"/>
          </a:xfrm>
          <a:prstGeom prst="rect">
            <a:avLst/>
          </a:prstGeom>
        </p:spPr>
        <p:txBody>
          <a:bodyPr wrap="square">
            <a:spAutoFit/>
          </a:bodyPr>
          <a:lstStyle/>
          <a:p>
            <a:pPr>
              <a:lnSpc>
                <a:spcPct val="107000"/>
              </a:lnSpc>
              <a:spcBef>
                <a:spcPts val="200"/>
              </a:spcBef>
            </a:pPr>
            <a:r>
              <a:rPr lang="en-GB" sz="1400" i="1"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rPr>
              <a:t>Children’s And Infant’s Excreta</a:t>
            </a:r>
            <a:endParaRPr lang="en-US" sz="1400" i="1"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endParaRPr>
          </a:p>
          <a:p>
            <a:r>
              <a:rPr lang="en-GB" sz="1400" dirty="0">
                <a:latin typeface="Calibri" panose="020F0502020204030204" pitchFamily="34" charset="0"/>
                <a:ea typeface="Calibri" panose="020F0502020204030204" pitchFamily="34" charset="0"/>
                <a:cs typeface="Times New Roman" panose="02020603050405020304" pitchFamily="18" charset="0"/>
              </a:rPr>
              <a:t>Children under five often make up a significant proportion of the population in many poorer countries – up to 20% in some instances.  It is therefore important that ways are also found to dispose of their excreta safely.  This issue must be discussed with mothers, especially to identify whether nappies, potties or specially designed latrines will be necessary</a:t>
            </a:r>
            <a:endParaRPr lang="en-US" sz="1400" dirty="0"/>
          </a:p>
        </p:txBody>
      </p:sp>
      <p:sp>
        <p:nvSpPr>
          <p:cNvPr id="26" name="Rectangle 25">
            <a:hlinkClick r:id="rId16" action="ppaction://hlinksldjump"/>
            <a:extLst>
              <a:ext uri="{FF2B5EF4-FFF2-40B4-BE49-F238E27FC236}">
                <a16:creationId xmlns:a16="http://schemas.microsoft.com/office/drawing/2014/main" id="{18956A90-A834-4BB8-BEF6-4C7779AB7127}"/>
              </a:ext>
            </a:extLst>
          </p:cNvPr>
          <p:cNvSpPr/>
          <p:nvPr/>
        </p:nvSpPr>
        <p:spPr>
          <a:xfrm>
            <a:off x="0" y="6093321"/>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EE23DFF4-95E8-4929-A60D-8A59AEB6FFAB}"/>
              </a:ext>
            </a:extLst>
          </p:cNvPr>
          <p:cNvSpPr/>
          <p:nvPr/>
        </p:nvSpPr>
        <p:spPr>
          <a:xfrm>
            <a:off x="4041863" y="167583"/>
            <a:ext cx="373076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Design parameters and specifications</a:t>
            </a:r>
            <a:endParaRPr lang="en-US" dirty="0"/>
          </a:p>
        </p:txBody>
      </p:sp>
      <p:sp>
        <p:nvSpPr>
          <p:cNvPr id="28" name="Rectangle 27">
            <a:hlinkClick r:id="rId17" action="ppaction://hlinksldjump"/>
            <a:extLst>
              <a:ext uri="{FF2B5EF4-FFF2-40B4-BE49-F238E27FC236}">
                <a16:creationId xmlns:a16="http://schemas.microsoft.com/office/drawing/2014/main" id="{A22F9EE0-1760-4182-98F0-AC3950390F80}"/>
              </a:ext>
            </a:extLst>
          </p:cNvPr>
          <p:cNvSpPr/>
          <p:nvPr/>
        </p:nvSpPr>
        <p:spPr>
          <a:xfrm>
            <a:off x="103367" y="694257"/>
            <a:ext cx="1088825" cy="1643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Technology choices</a:t>
            </a:r>
            <a:endParaRPr lang="en-US" sz="900" dirty="0"/>
          </a:p>
        </p:txBody>
      </p:sp>
      <p:sp>
        <p:nvSpPr>
          <p:cNvPr id="30" name="Rectangle 29">
            <a:hlinkClick r:id="rId18" action="ppaction://hlinksldjump"/>
            <a:extLst>
              <a:ext uri="{FF2B5EF4-FFF2-40B4-BE49-F238E27FC236}">
                <a16:creationId xmlns:a16="http://schemas.microsoft.com/office/drawing/2014/main" id="{EF9A1D00-8E8F-4300-9689-438987D5B1EE}"/>
              </a:ext>
            </a:extLst>
          </p:cNvPr>
          <p:cNvSpPr/>
          <p:nvPr/>
        </p:nvSpPr>
        <p:spPr>
          <a:xfrm>
            <a:off x="103367" y="8621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Decision tree</a:t>
            </a:r>
            <a:endParaRPr lang="en-US" sz="900" dirty="0"/>
          </a:p>
        </p:txBody>
      </p:sp>
      <p:sp>
        <p:nvSpPr>
          <p:cNvPr id="31" name="Rectangle 30">
            <a:hlinkClick r:id="rId19" action="ppaction://hlinksldjump"/>
            <a:extLst>
              <a:ext uri="{FF2B5EF4-FFF2-40B4-BE49-F238E27FC236}">
                <a16:creationId xmlns:a16="http://schemas.microsoft.com/office/drawing/2014/main" id="{0B14B6F5-5ABE-4098-B728-DB8D66F18F02}"/>
              </a:ext>
            </a:extLst>
          </p:cNvPr>
          <p:cNvSpPr/>
          <p:nvPr/>
        </p:nvSpPr>
        <p:spPr>
          <a:xfrm>
            <a:off x="103367" y="120878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Latrine choices</a:t>
            </a:r>
            <a:endParaRPr lang="en-US" sz="900" dirty="0">
              <a:solidFill>
                <a:schemeClr val="bg1"/>
              </a:solidFill>
            </a:endParaRPr>
          </a:p>
        </p:txBody>
      </p:sp>
      <p:sp>
        <p:nvSpPr>
          <p:cNvPr id="32" name="Rectangle 31">
            <a:hlinkClick r:id="rId20" action="ppaction://hlinksldjump"/>
            <a:extLst>
              <a:ext uri="{FF2B5EF4-FFF2-40B4-BE49-F238E27FC236}">
                <a16:creationId xmlns:a16="http://schemas.microsoft.com/office/drawing/2014/main" id="{39DE535B-7D2E-4171-AE52-4643454B5F95}"/>
              </a:ext>
            </a:extLst>
          </p:cNvPr>
          <p:cNvSpPr/>
          <p:nvPr/>
        </p:nvSpPr>
        <p:spPr>
          <a:xfrm>
            <a:off x="104562" y="1369273"/>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Transport choices</a:t>
            </a:r>
            <a:endParaRPr lang="en-US" sz="900" dirty="0"/>
          </a:p>
        </p:txBody>
      </p:sp>
      <p:sp>
        <p:nvSpPr>
          <p:cNvPr id="35" name="Rectangle 34">
            <a:extLst>
              <a:ext uri="{FF2B5EF4-FFF2-40B4-BE49-F238E27FC236}">
                <a16:creationId xmlns:a16="http://schemas.microsoft.com/office/drawing/2014/main" id="{C8EF7660-5330-405E-89AD-A56EACB81897}"/>
              </a:ext>
            </a:extLst>
          </p:cNvPr>
          <p:cNvSpPr/>
          <p:nvPr/>
        </p:nvSpPr>
        <p:spPr>
          <a:xfrm>
            <a:off x="103366" y="1030273"/>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Design spec</a:t>
            </a:r>
            <a:endParaRPr lang="en-US" sz="900" dirty="0">
              <a:solidFill>
                <a:schemeClr val="tx1"/>
              </a:solidFill>
            </a:endParaRPr>
          </a:p>
        </p:txBody>
      </p:sp>
      <p:sp>
        <p:nvSpPr>
          <p:cNvPr id="34" name="Rectangle 33">
            <a:hlinkClick r:id="rId21" action="ppaction://hlinksldjump"/>
            <a:extLst>
              <a:ext uri="{FF2B5EF4-FFF2-40B4-BE49-F238E27FC236}">
                <a16:creationId xmlns:a16="http://schemas.microsoft.com/office/drawing/2014/main" id="{4D1C5F46-0750-4AF0-AD7F-B71A97BD8B64}"/>
              </a:ext>
            </a:extLst>
          </p:cNvPr>
          <p:cNvSpPr/>
          <p:nvPr/>
        </p:nvSpPr>
        <p:spPr>
          <a:xfrm>
            <a:off x="103366" y="1535901"/>
            <a:ext cx="1088825" cy="17254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 choices</a:t>
            </a:r>
            <a:endParaRPr lang="en-US" sz="900" dirty="0"/>
          </a:p>
        </p:txBody>
      </p:sp>
    </p:spTree>
    <p:extLst>
      <p:ext uri="{BB962C8B-B14F-4D97-AF65-F5344CB8AC3E}">
        <p14:creationId xmlns:p14="http://schemas.microsoft.com/office/powerpoint/2010/main" val="40133323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0B11E9D4-628E-4D21-8B3F-A124C361C4C7}"/>
              </a:ext>
            </a:extLst>
          </p:cNvPr>
          <p:cNvSpPr/>
          <p:nvPr/>
        </p:nvSpPr>
        <p:spPr>
          <a:xfrm>
            <a:off x="132082" y="3222798"/>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Material</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8DBC3265-13FD-4ACA-80F0-BBAB339092A8}"/>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3" name="Rectangle 22">
            <a:hlinkClick r:id="rId17" action="ppaction://hlinksldjump"/>
            <a:extLst>
              <a:ext uri="{FF2B5EF4-FFF2-40B4-BE49-F238E27FC236}">
                <a16:creationId xmlns:a16="http://schemas.microsoft.com/office/drawing/2014/main" id="{DD0917A6-B2DA-43B1-B054-F38F3DE9A7D2}"/>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24" name="Rectangle 23">
            <a:hlinkClick r:id="rId18" action="ppaction://hlinksldjump"/>
            <a:extLst>
              <a:ext uri="{FF2B5EF4-FFF2-40B4-BE49-F238E27FC236}">
                <a16:creationId xmlns:a16="http://schemas.microsoft.com/office/drawing/2014/main" id="{F87DB333-9866-4051-A05F-27AB8B36AFE0}"/>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25" name="Rectangle 24">
            <a:hlinkClick r:id="rId19" action="ppaction://hlinksldjump"/>
            <a:extLst>
              <a:ext uri="{FF2B5EF4-FFF2-40B4-BE49-F238E27FC236}">
                <a16:creationId xmlns:a16="http://schemas.microsoft.com/office/drawing/2014/main" id="{0B5EF1A4-7634-4604-A4AB-E8ADBBDFB71E}"/>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26" name="Rectangle 25">
            <a:hlinkClick r:id="rId20" action="ppaction://hlinksldjump"/>
            <a:extLst>
              <a:ext uri="{FF2B5EF4-FFF2-40B4-BE49-F238E27FC236}">
                <a16:creationId xmlns:a16="http://schemas.microsoft.com/office/drawing/2014/main" id="{E186BCDC-AB8F-4DD7-B6D2-F07FE9A2C289}"/>
              </a:ext>
            </a:extLst>
          </p:cNvPr>
          <p:cNvSpPr/>
          <p:nvPr/>
        </p:nvSpPr>
        <p:spPr>
          <a:xfrm>
            <a:off x="0"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Rectangle 26">
            <a:extLst>
              <a:ext uri="{FF2B5EF4-FFF2-40B4-BE49-F238E27FC236}">
                <a16:creationId xmlns:a16="http://schemas.microsoft.com/office/drawing/2014/main" id="{63579628-5309-47C0-970A-C187E4902DA3}"/>
              </a:ext>
            </a:extLst>
          </p:cNvPr>
          <p:cNvSpPr/>
          <p:nvPr/>
        </p:nvSpPr>
        <p:spPr>
          <a:xfrm>
            <a:off x="10268793" y="0"/>
            <a:ext cx="655455" cy="291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28" name="Action Button: Go Back or Previous 27">
            <a:hlinkClick r:id="" action="ppaction://hlinkshowjump?jump=previousslide" highlightClick="1"/>
            <a:extLst>
              <a:ext uri="{FF2B5EF4-FFF2-40B4-BE49-F238E27FC236}">
                <a16:creationId xmlns:a16="http://schemas.microsoft.com/office/drawing/2014/main" id="{35A2216C-9C95-4299-B17D-2A262B1935E6}"/>
              </a:ext>
            </a:extLst>
          </p:cNvPr>
          <p:cNvSpPr/>
          <p:nvPr/>
        </p:nvSpPr>
        <p:spPr>
          <a:xfrm>
            <a:off x="9904651" y="3568"/>
            <a:ext cx="372234" cy="291313"/>
          </a:xfrm>
          <a:prstGeom prst="actionButtonBackPrevio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Beginning 28">
            <a:hlinkClick r:id="rId21" action="ppaction://hlinksldjump" highlightClick="1"/>
            <a:extLst>
              <a:ext uri="{FF2B5EF4-FFF2-40B4-BE49-F238E27FC236}">
                <a16:creationId xmlns:a16="http://schemas.microsoft.com/office/drawing/2014/main" id="{0C514E6F-2801-4336-BDD5-2E48E0154A86}"/>
              </a:ext>
            </a:extLst>
          </p:cNvPr>
          <p:cNvSpPr/>
          <p:nvPr/>
        </p:nvSpPr>
        <p:spPr>
          <a:xfrm>
            <a:off x="9491035" y="0"/>
            <a:ext cx="413616" cy="291313"/>
          </a:xfrm>
          <a:prstGeom prst="actionButtonBeginning">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4300CB-5A01-49A4-B692-CA23AF5E1BB6}"/>
              </a:ext>
            </a:extLst>
          </p:cNvPr>
          <p:cNvSpPr/>
          <p:nvPr/>
        </p:nvSpPr>
        <p:spPr>
          <a:xfrm>
            <a:off x="1523002" y="136498"/>
            <a:ext cx="2101857" cy="276999"/>
          </a:xfrm>
          <a:prstGeom prst="rect">
            <a:avLst/>
          </a:prstGeom>
        </p:spPr>
        <p:txBody>
          <a:bodyPr wrap="none">
            <a:spAutoFit/>
          </a:bodyPr>
          <a:lstStyle/>
          <a:p>
            <a:r>
              <a:rPr lang="en-US" sz="1200" b="1" dirty="0">
                <a:latin typeface="Arial" panose="020B0604020202020204" pitchFamily="34" charset="0"/>
              </a:rPr>
              <a:t>Footrests and squat holes</a:t>
            </a:r>
            <a:endParaRPr lang="en-US" sz="1200" dirty="0"/>
          </a:p>
        </p:txBody>
      </p:sp>
      <p:pic>
        <p:nvPicPr>
          <p:cNvPr id="19" name="Picture 18">
            <a:extLst>
              <a:ext uri="{FF2B5EF4-FFF2-40B4-BE49-F238E27FC236}">
                <a16:creationId xmlns:a16="http://schemas.microsoft.com/office/drawing/2014/main" id="{7904993B-3856-4758-B5FB-59B0D4ED12C3}"/>
              </a:ext>
            </a:extLst>
          </p:cNvPr>
          <p:cNvPicPr>
            <a:picLocks noChangeAspect="1"/>
          </p:cNvPicPr>
          <p:nvPr/>
        </p:nvPicPr>
        <p:blipFill>
          <a:blip r:embed="rId22"/>
          <a:stretch>
            <a:fillRect/>
          </a:stretch>
        </p:blipFill>
        <p:spPr>
          <a:xfrm>
            <a:off x="1575644" y="499637"/>
            <a:ext cx="2515028" cy="2400255"/>
          </a:xfrm>
          <a:prstGeom prst="rect">
            <a:avLst/>
          </a:prstGeom>
        </p:spPr>
      </p:pic>
      <p:pic>
        <p:nvPicPr>
          <p:cNvPr id="20" name="Picture 19">
            <a:extLst>
              <a:ext uri="{FF2B5EF4-FFF2-40B4-BE49-F238E27FC236}">
                <a16:creationId xmlns:a16="http://schemas.microsoft.com/office/drawing/2014/main" id="{7C5E95E3-3CD0-4E85-B53E-D69BD9C47586}"/>
              </a:ext>
            </a:extLst>
          </p:cNvPr>
          <p:cNvPicPr>
            <a:picLocks noChangeAspect="1"/>
          </p:cNvPicPr>
          <p:nvPr/>
        </p:nvPicPr>
        <p:blipFill>
          <a:blip r:embed="rId23"/>
          <a:stretch>
            <a:fillRect/>
          </a:stretch>
        </p:blipFill>
        <p:spPr>
          <a:xfrm>
            <a:off x="4546937" y="166892"/>
            <a:ext cx="3098126" cy="2945258"/>
          </a:xfrm>
          <a:prstGeom prst="rect">
            <a:avLst/>
          </a:prstGeom>
        </p:spPr>
      </p:pic>
      <p:sp>
        <p:nvSpPr>
          <p:cNvPr id="30" name="Rectangle 29">
            <a:extLst>
              <a:ext uri="{FF2B5EF4-FFF2-40B4-BE49-F238E27FC236}">
                <a16:creationId xmlns:a16="http://schemas.microsoft.com/office/drawing/2014/main" id="{63EBCF4E-04E0-4F87-8D39-A1BDF0CC41AB}"/>
              </a:ext>
            </a:extLst>
          </p:cNvPr>
          <p:cNvSpPr/>
          <p:nvPr/>
        </p:nvSpPr>
        <p:spPr>
          <a:xfrm>
            <a:off x="1712549" y="6243290"/>
            <a:ext cx="7288696"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4"/>
              </a:rPr>
              <a:t>A guide to the development of on-site sanitation / R </a:t>
            </a:r>
            <a:r>
              <a:rPr lang="en-US" sz="1200" dirty="0" err="1">
                <a:solidFill>
                  <a:srgbClr val="000000"/>
                </a:solidFill>
                <a:latin typeface="Times New Roman" panose="02020603050405020304" pitchFamily="18" charset="0"/>
                <a:hlinkClick r:id="rId24"/>
              </a:rPr>
              <a:t>Franceys</a:t>
            </a:r>
            <a:r>
              <a:rPr lang="en-US" sz="1200" dirty="0">
                <a:solidFill>
                  <a:srgbClr val="000000"/>
                </a:solidFill>
                <a:latin typeface="Times New Roman" panose="02020603050405020304" pitchFamily="18" charset="0"/>
                <a:hlinkClick r:id="rId24"/>
              </a:rPr>
              <a:t>, J Pickford &amp; R Reed</a:t>
            </a:r>
            <a:endParaRPr lang="en-US" sz="1200" dirty="0">
              <a:solidFill>
                <a:srgbClr val="000000"/>
              </a:solidFill>
              <a:latin typeface="Times New Roman" panose="02020603050405020304" pitchFamily="18" charset="0"/>
            </a:endParaRPr>
          </a:p>
        </p:txBody>
      </p:sp>
      <p:sp>
        <p:nvSpPr>
          <p:cNvPr id="21" name="TextBox 20">
            <a:extLst>
              <a:ext uri="{FF2B5EF4-FFF2-40B4-BE49-F238E27FC236}">
                <a16:creationId xmlns:a16="http://schemas.microsoft.com/office/drawing/2014/main" id="{B59480D2-6386-4A54-B150-2C582A4B8830}"/>
              </a:ext>
            </a:extLst>
          </p:cNvPr>
          <p:cNvSpPr txBox="1"/>
          <p:nvPr/>
        </p:nvSpPr>
        <p:spPr>
          <a:xfrm>
            <a:off x="8101328" y="1008955"/>
            <a:ext cx="2420441"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Avoid large and wide hole sizes if small children will use the latrine</a:t>
            </a:r>
            <a:endParaRPr lang="en-US" sz="1400" dirty="0">
              <a:solidFill>
                <a:srgbClr val="FF0000"/>
              </a:solidFill>
            </a:endParaRPr>
          </a:p>
        </p:txBody>
      </p:sp>
      <p:sp>
        <p:nvSpPr>
          <p:cNvPr id="31" name="Rectangle 30">
            <a:extLst>
              <a:ext uri="{FF2B5EF4-FFF2-40B4-BE49-F238E27FC236}">
                <a16:creationId xmlns:a16="http://schemas.microsoft.com/office/drawing/2014/main" id="{474F5A5C-B8D4-4BD3-9CE4-E0E69271FFDA}"/>
              </a:ext>
            </a:extLst>
          </p:cNvPr>
          <p:cNvSpPr/>
          <p:nvPr/>
        </p:nvSpPr>
        <p:spPr>
          <a:xfrm>
            <a:off x="1636291" y="3175129"/>
            <a:ext cx="1751505" cy="276999"/>
          </a:xfrm>
          <a:prstGeom prst="rect">
            <a:avLst/>
          </a:prstGeom>
        </p:spPr>
        <p:txBody>
          <a:bodyPr wrap="none">
            <a:spAutoFit/>
          </a:bodyPr>
          <a:lstStyle/>
          <a:p>
            <a:r>
              <a:rPr lang="en-US" sz="1200" b="1" dirty="0">
                <a:latin typeface="Arial" panose="020B0604020202020204" pitchFamily="34" charset="0"/>
              </a:rPr>
              <a:t>Water seals and pans</a:t>
            </a:r>
            <a:endParaRPr lang="en-US" sz="1200" dirty="0"/>
          </a:p>
        </p:txBody>
      </p:sp>
      <p:pic>
        <p:nvPicPr>
          <p:cNvPr id="32" name="Picture 31">
            <a:extLst>
              <a:ext uri="{FF2B5EF4-FFF2-40B4-BE49-F238E27FC236}">
                <a16:creationId xmlns:a16="http://schemas.microsoft.com/office/drawing/2014/main" id="{B8DFDF57-CD9C-400F-9742-F4F0E29BB6FC}"/>
              </a:ext>
            </a:extLst>
          </p:cNvPr>
          <p:cNvPicPr>
            <a:picLocks noChangeAspect="1"/>
          </p:cNvPicPr>
          <p:nvPr/>
        </p:nvPicPr>
        <p:blipFill>
          <a:blip r:embed="rId25"/>
          <a:stretch>
            <a:fillRect/>
          </a:stretch>
        </p:blipFill>
        <p:spPr>
          <a:xfrm>
            <a:off x="1575644" y="3526475"/>
            <a:ext cx="4297694" cy="2557352"/>
          </a:xfrm>
          <a:prstGeom prst="rect">
            <a:avLst/>
          </a:prstGeom>
        </p:spPr>
      </p:pic>
      <p:pic>
        <p:nvPicPr>
          <p:cNvPr id="33" name="Picture 32">
            <a:extLst>
              <a:ext uri="{FF2B5EF4-FFF2-40B4-BE49-F238E27FC236}">
                <a16:creationId xmlns:a16="http://schemas.microsoft.com/office/drawing/2014/main" id="{C59C8890-FD6E-47EB-99B8-7CF5FCC907D8}"/>
              </a:ext>
            </a:extLst>
          </p:cNvPr>
          <p:cNvPicPr>
            <a:picLocks noChangeAspect="1"/>
          </p:cNvPicPr>
          <p:nvPr/>
        </p:nvPicPr>
        <p:blipFill>
          <a:blip r:embed="rId26"/>
          <a:stretch>
            <a:fillRect/>
          </a:stretch>
        </p:blipFill>
        <p:spPr>
          <a:xfrm>
            <a:off x="5901293" y="3429000"/>
            <a:ext cx="3889094" cy="2627453"/>
          </a:xfrm>
          <a:prstGeom prst="rect">
            <a:avLst/>
          </a:prstGeom>
        </p:spPr>
      </p:pic>
      <p:sp>
        <p:nvSpPr>
          <p:cNvPr id="34" name="TextBox 33">
            <a:extLst>
              <a:ext uri="{FF2B5EF4-FFF2-40B4-BE49-F238E27FC236}">
                <a16:creationId xmlns:a16="http://schemas.microsoft.com/office/drawing/2014/main" id="{03EA12F9-4B70-4445-AD71-BF37C19C3020}"/>
              </a:ext>
            </a:extLst>
          </p:cNvPr>
          <p:cNvSpPr txBox="1"/>
          <p:nvPr/>
        </p:nvSpPr>
        <p:spPr>
          <a:xfrm>
            <a:off x="9624673" y="3770344"/>
            <a:ext cx="2332104" cy="830997"/>
          </a:xfrm>
          <a:prstGeom prst="rect">
            <a:avLst/>
          </a:prstGeom>
          <a:noFill/>
        </p:spPr>
        <p:txBody>
          <a:bodyPr wrap="square" rtlCol="0">
            <a:spAutoFit/>
          </a:bodyPr>
          <a:lstStyle/>
          <a:p>
            <a:r>
              <a:rPr lang="en-GB" sz="1200" dirty="0"/>
              <a:t>Can be made in ceramic, concrete, plastic, etc.</a:t>
            </a:r>
          </a:p>
          <a:p>
            <a:r>
              <a:rPr lang="en-GB" sz="1200" dirty="0"/>
              <a:t>Its weight need to be considered into the design of the slab</a:t>
            </a:r>
            <a:endParaRPr lang="en-US" sz="1200" dirty="0"/>
          </a:p>
        </p:txBody>
      </p:sp>
      <p:sp>
        <p:nvSpPr>
          <p:cNvPr id="35" name="TextBox 34">
            <a:extLst>
              <a:ext uri="{FF2B5EF4-FFF2-40B4-BE49-F238E27FC236}">
                <a16:creationId xmlns:a16="http://schemas.microsoft.com/office/drawing/2014/main" id="{20335E0C-3396-44ED-948E-99C0A324705E}"/>
              </a:ext>
            </a:extLst>
          </p:cNvPr>
          <p:cNvSpPr txBox="1"/>
          <p:nvPr/>
        </p:nvSpPr>
        <p:spPr>
          <a:xfrm>
            <a:off x="9818342" y="4886902"/>
            <a:ext cx="1944766"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Verify how easy it is to flush the pan (how many litres are required) considering users’ access to water</a:t>
            </a:r>
            <a:endParaRPr lang="en-US" sz="1400" dirty="0">
              <a:solidFill>
                <a:srgbClr val="FF0000"/>
              </a:solidFill>
            </a:endParaRPr>
          </a:p>
        </p:txBody>
      </p:sp>
    </p:spTree>
    <p:extLst>
      <p:ext uri="{BB962C8B-B14F-4D97-AF65-F5344CB8AC3E}">
        <p14:creationId xmlns:p14="http://schemas.microsoft.com/office/powerpoint/2010/main" val="479487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7"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1" name="Rectangle 20">
            <a:extLst>
              <a:ext uri="{FF2B5EF4-FFF2-40B4-BE49-F238E27FC236}">
                <a16:creationId xmlns:a16="http://schemas.microsoft.com/office/drawing/2014/main" id="{4D356303-23CB-4528-ADB5-C1B331F75142}"/>
              </a:ext>
            </a:extLst>
          </p:cNvPr>
          <p:cNvSpPr/>
          <p:nvPr/>
        </p:nvSpPr>
        <p:spPr>
          <a:xfrm>
            <a:off x="132082" y="3406991"/>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Waterproofing</a:t>
            </a:r>
            <a:endParaRPr lang="en-US" sz="900" dirty="0">
              <a:solidFill>
                <a:schemeClr val="tx1"/>
              </a:solidFill>
            </a:endParaRPr>
          </a:p>
        </p:txBody>
      </p:sp>
      <p:sp>
        <p:nvSpPr>
          <p:cNvPr id="22" name="Rectangle 21">
            <a:hlinkClick r:id="rId17" action="ppaction://hlinksldjump"/>
            <a:extLst>
              <a:ext uri="{FF2B5EF4-FFF2-40B4-BE49-F238E27FC236}">
                <a16:creationId xmlns:a16="http://schemas.microsoft.com/office/drawing/2014/main" id="{6CB286F1-509A-4012-B865-E8943F1F7A94}"/>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3" name="Rectangle 22">
            <a:hlinkClick r:id="rId18" action="ppaction://hlinksldjump"/>
            <a:extLst>
              <a:ext uri="{FF2B5EF4-FFF2-40B4-BE49-F238E27FC236}">
                <a16:creationId xmlns:a16="http://schemas.microsoft.com/office/drawing/2014/main" id="{4C304333-CB24-437F-9E68-94A5D59B72EA}"/>
              </a:ext>
            </a:extLst>
          </p:cNvPr>
          <p:cNvSpPr/>
          <p:nvPr/>
        </p:nvSpPr>
        <p:spPr>
          <a:xfrm>
            <a:off x="132082" y="3222798"/>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9" action="ppaction://hlinksldjump"/>
            <a:extLst>
              <a:ext uri="{FF2B5EF4-FFF2-40B4-BE49-F238E27FC236}">
                <a16:creationId xmlns:a16="http://schemas.microsoft.com/office/drawing/2014/main" id="{07FB1709-2807-4482-AA37-867DDA329CA3}"/>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25" name="Rectangle 24">
            <a:hlinkClick r:id="rId20" action="ppaction://hlinksldjump"/>
            <a:extLst>
              <a:ext uri="{FF2B5EF4-FFF2-40B4-BE49-F238E27FC236}">
                <a16:creationId xmlns:a16="http://schemas.microsoft.com/office/drawing/2014/main" id="{837B08C4-F58D-4C90-8CC0-E0770EE45C9D}"/>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26" name="Rectangle 25">
            <a:hlinkClick r:id="rId21" action="ppaction://hlinksldjump"/>
            <a:extLst>
              <a:ext uri="{FF2B5EF4-FFF2-40B4-BE49-F238E27FC236}">
                <a16:creationId xmlns:a16="http://schemas.microsoft.com/office/drawing/2014/main" id="{4BC08560-184C-469B-A801-5665B69E177F}"/>
              </a:ext>
            </a:extLst>
          </p:cNvPr>
          <p:cNvSpPr/>
          <p:nvPr/>
        </p:nvSpPr>
        <p:spPr>
          <a:xfrm>
            <a:off x="0"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Freeform: Shape 26">
            <a:extLst>
              <a:ext uri="{FF2B5EF4-FFF2-40B4-BE49-F238E27FC236}">
                <a16:creationId xmlns:a16="http://schemas.microsoft.com/office/drawing/2014/main" id="{DF662E43-6834-42BF-8ABF-8EB181C54B27}"/>
              </a:ext>
            </a:extLst>
          </p:cNvPr>
          <p:cNvSpPr/>
          <p:nvPr/>
        </p:nvSpPr>
        <p:spPr>
          <a:xfrm>
            <a:off x="5845909" y="4361485"/>
            <a:ext cx="1938904" cy="529745"/>
          </a:xfrm>
          <a:custGeom>
            <a:avLst/>
            <a:gdLst>
              <a:gd name="connsiteX0" fmla="*/ 1207790 w 2391617"/>
              <a:gd name="connsiteY0" fmla="*/ 88018 h 689468"/>
              <a:gd name="connsiteX1" fmla="*/ 1207790 w 2391617"/>
              <a:gd name="connsiteY1" fmla="*/ 88018 h 689468"/>
              <a:gd name="connsiteX2" fmla="*/ 1295807 w 2391617"/>
              <a:gd name="connsiteY2" fmla="*/ 122246 h 689468"/>
              <a:gd name="connsiteX3" fmla="*/ 1310477 w 2391617"/>
              <a:gd name="connsiteY3" fmla="*/ 132026 h 689468"/>
              <a:gd name="connsiteX4" fmla="*/ 1325146 w 2391617"/>
              <a:gd name="connsiteY4" fmla="*/ 136916 h 689468"/>
              <a:gd name="connsiteX5" fmla="*/ 1364265 w 2391617"/>
              <a:gd name="connsiteY5" fmla="*/ 156475 h 689468"/>
              <a:gd name="connsiteX6" fmla="*/ 1383824 w 2391617"/>
              <a:gd name="connsiteY6" fmla="*/ 166255 h 689468"/>
              <a:gd name="connsiteX7" fmla="*/ 1398494 w 2391617"/>
              <a:gd name="connsiteY7" fmla="*/ 171145 h 689468"/>
              <a:gd name="connsiteX8" fmla="*/ 1427833 w 2391617"/>
              <a:gd name="connsiteY8" fmla="*/ 190704 h 689468"/>
              <a:gd name="connsiteX9" fmla="*/ 1442502 w 2391617"/>
              <a:gd name="connsiteY9" fmla="*/ 195594 h 689468"/>
              <a:gd name="connsiteX10" fmla="*/ 1471841 w 2391617"/>
              <a:gd name="connsiteY10" fmla="*/ 215153 h 689468"/>
              <a:gd name="connsiteX11" fmla="*/ 1486511 w 2391617"/>
              <a:gd name="connsiteY11" fmla="*/ 224933 h 689468"/>
              <a:gd name="connsiteX12" fmla="*/ 1491401 w 2391617"/>
              <a:gd name="connsiteY12" fmla="*/ 239603 h 689468"/>
              <a:gd name="connsiteX13" fmla="*/ 1506070 w 2391617"/>
              <a:gd name="connsiteY13" fmla="*/ 244492 h 689468"/>
              <a:gd name="connsiteX14" fmla="*/ 1520740 w 2391617"/>
              <a:gd name="connsiteY14" fmla="*/ 254272 h 689468"/>
              <a:gd name="connsiteX15" fmla="*/ 1535409 w 2391617"/>
              <a:gd name="connsiteY15" fmla="*/ 268942 h 689468"/>
              <a:gd name="connsiteX16" fmla="*/ 1554969 w 2391617"/>
              <a:gd name="connsiteY16" fmla="*/ 283611 h 689468"/>
              <a:gd name="connsiteX17" fmla="*/ 1559859 w 2391617"/>
              <a:gd name="connsiteY17" fmla="*/ 298281 h 689468"/>
              <a:gd name="connsiteX18" fmla="*/ 1589198 w 2391617"/>
              <a:gd name="connsiteY18" fmla="*/ 317840 h 689468"/>
              <a:gd name="connsiteX19" fmla="*/ 1613647 w 2391617"/>
              <a:gd name="connsiteY19" fmla="*/ 337399 h 689468"/>
              <a:gd name="connsiteX20" fmla="*/ 1623427 w 2391617"/>
              <a:gd name="connsiteY20" fmla="*/ 352069 h 689468"/>
              <a:gd name="connsiteX21" fmla="*/ 1638096 w 2391617"/>
              <a:gd name="connsiteY21" fmla="*/ 371628 h 689468"/>
              <a:gd name="connsiteX22" fmla="*/ 1647876 w 2391617"/>
              <a:gd name="connsiteY22" fmla="*/ 386298 h 689468"/>
              <a:gd name="connsiteX23" fmla="*/ 1662545 w 2391617"/>
              <a:gd name="connsiteY23" fmla="*/ 400967 h 689468"/>
              <a:gd name="connsiteX24" fmla="*/ 1672325 w 2391617"/>
              <a:gd name="connsiteY24" fmla="*/ 415637 h 689468"/>
              <a:gd name="connsiteX25" fmla="*/ 1686994 w 2391617"/>
              <a:gd name="connsiteY25" fmla="*/ 425416 h 689468"/>
              <a:gd name="connsiteX26" fmla="*/ 1706554 w 2391617"/>
              <a:gd name="connsiteY26" fmla="*/ 440086 h 689468"/>
              <a:gd name="connsiteX27" fmla="*/ 1745672 w 2391617"/>
              <a:gd name="connsiteY27" fmla="*/ 459645 h 689468"/>
              <a:gd name="connsiteX28" fmla="*/ 1760342 w 2391617"/>
              <a:gd name="connsiteY28" fmla="*/ 469425 h 689468"/>
              <a:gd name="connsiteX29" fmla="*/ 1799461 w 2391617"/>
              <a:gd name="connsiteY29" fmla="*/ 484095 h 689468"/>
              <a:gd name="connsiteX30" fmla="*/ 1838579 w 2391617"/>
              <a:gd name="connsiteY30" fmla="*/ 498764 h 689468"/>
              <a:gd name="connsiteX31" fmla="*/ 1867918 w 2391617"/>
              <a:gd name="connsiteY31" fmla="*/ 508544 h 689468"/>
              <a:gd name="connsiteX32" fmla="*/ 1941266 w 2391617"/>
              <a:gd name="connsiteY32" fmla="*/ 493874 h 689468"/>
              <a:gd name="connsiteX33" fmla="*/ 1975495 w 2391617"/>
              <a:gd name="connsiteY33" fmla="*/ 474315 h 689468"/>
              <a:gd name="connsiteX34" fmla="*/ 1990164 w 2391617"/>
              <a:gd name="connsiteY34" fmla="*/ 464535 h 689468"/>
              <a:gd name="connsiteX35" fmla="*/ 2009724 w 2391617"/>
              <a:gd name="connsiteY35" fmla="*/ 454755 h 689468"/>
              <a:gd name="connsiteX36" fmla="*/ 2024393 w 2391617"/>
              <a:gd name="connsiteY36" fmla="*/ 440086 h 689468"/>
              <a:gd name="connsiteX37" fmla="*/ 2043953 w 2391617"/>
              <a:gd name="connsiteY37" fmla="*/ 430306 h 689468"/>
              <a:gd name="connsiteX38" fmla="*/ 2063512 w 2391617"/>
              <a:gd name="connsiteY38" fmla="*/ 415637 h 689468"/>
              <a:gd name="connsiteX39" fmla="*/ 2078182 w 2391617"/>
              <a:gd name="connsiteY39" fmla="*/ 410747 h 689468"/>
              <a:gd name="connsiteX40" fmla="*/ 2097741 w 2391617"/>
              <a:gd name="connsiteY40" fmla="*/ 400967 h 689468"/>
              <a:gd name="connsiteX41" fmla="*/ 2127080 w 2391617"/>
              <a:gd name="connsiteY41" fmla="*/ 386298 h 689468"/>
              <a:gd name="connsiteX42" fmla="*/ 2151529 w 2391617"/>
              <a:gd name="connsiteY42" fmla="*/ 391188 h 689468"/>
              <a:gd name="connsiteX43" fmla="*/ 2195538 w 2391617"/>
              <a:gd name="connsiteY43" fmla="*/ 430306 h 689468"/>
              <a:gd name="connsiteX44" fmla="*/ 2210207 w 2391617"/>
              <a:gd name="connsiteY44" fmla="*/ 440086 h 689468"/>
              <a:gd name="connsiteX45" fmla="*/ 2224877 w 2391617"/>
              <a:gd name="connsiteY45" fmla="*/ 454755 h 689468"/>
              <a:gd name="connsiteX46" fmla="*/ 2263995 w 2391617"/>
              <a:gd name="connsiteY46" fmla="*/ 474315 h 689468"/>
              <a:gd name="connsiteX47" fmla="*/ 2293335 w 2391617"/>
              <a:gd name="connsiteY47" fmla="*/ 493874 h 689468"/>
              <a:gd name="connsiteX48" fmla="*/ 2317784 w 2391617"/>
              <a:gd name="connsiteY48" fmla="*/ 503654 h 689468"/>
              <a:gd name="connsiteX49" fmla="*/ 2332453 w 2391617"/>
              <a:gd name="connsiteY49" fmla="*/ 508544 h 689468"/>
              <a:gd name="connsiteX50" fmla="*/ 2366682 w 2391617"/>
              <a:gd name="connsiteY50" fmla="*/ 523213 h 689468"/>
              <a:gd name="connsiteX51" fmla="*/ 2391131 w 2391617"/>
              <a:gd name="connsiteY51" fmla="*/ 552552 h 689468"/>
              <a:gd name="connsiteX52" fmla="*/ 2371572 w 2391617"/>
              <a:gd name="connsiteY52" fmla="*/ 611230 h 689468"/>
              <a:gd name="connsiteX53" fmla="*/ 2356902 w 2391617"/>
              <a:gd name="connsiteY53" fmla="*/ 616120 h 689468"/>
              <a:gd name="connsiteX54" fmla="*/ 2312894 w 2391617"/>
              <a:gd name="connsiteY54" fmla="*/ 630790 h 689468"/>
              <a:gd name="connsiteX55" fmla="*/ 2288445 w 2391617"/>
              <a:gd name="connsiteY55" fmla="*/ 640569 h 689468"/>
              <a:gd name="connsiteX56" fmla="*/ 2244436 w 2391617"/>
              <a:gd name="connsiteY56" fmla="*/ 645459 h 689468"/>
              <a:gd name="connsiteX57" fmla="*/ 2215097 w 2391617"/>
              <a:gd name="connsiteY57" fmla="*/ 650349 h 689468"/>
              <a:gd name="connsiteX58" fmla="*/ 2200428 w 2391617"/>
              <a:gd name="connsiteY58" fmla="*/ 655239 h 689468"/>
              <a:gd name="connsiteX59" fmla="*/ 2136860 w 2391617"/>
              <a:gd name="connsiteY59" fmla="*/ 665019 h 689468"/>
              <a:gd name="connsiteX60" fmla="*/ 2078182 w 2391617"/>
              <a:gd name="connsiteY60" fmla="*/ 674798 h 689468"/>
              <a:gd name="connsiteX61" fmla="*/ 2058622 w 2391617"/>
              <a:gd name="connsiteY61" fmla="*/ 679688 h 689468"/>
              <a:gd name="connsiteX62" fmla="*/ 1965715 w 2391617"/>
              <a:gd name="connsiteY62" fmla="*/ 684578 h 689468"/>
              <a:gd name="connsiteX63" fmla="*/ 1515850 w 2391617"/>
              <a:gd name="connsiteY63" fmla="*/ 689468 h 689468"/>
              <a:gd name="connsiteX64" fmla="*/ 1173561 w 2391617"/>
              <a:gd name="connsiteY64" fmla="*/ 684578 h 689468"/>
              <a:gd name="connsiteX65" fmla="*/ 1056205 w 2391617"/>
              <a:gd name="connsiteY65" fmla="*/ 679688 h 689468"/>
              <a:gd name="connsiteX66" fmla="*/ 723696 w 2391617"/>
              <a:gd name="connsiteY66" fmla="*/ 669908 h 689468"/>
              <a:gd name="connsiteX67" fmla="*/ 611230 w 2391617"/>
              <a:gd name="connsiteY67" fmla="*/ 660129 h 689468"/>
              <a:gd name="connsiteX68" fmla="*/ 591670 w 2391617"/>
              <a:gd name="connsiteY68" fmla="*/ 655239 h 689468"/>
              <a:gd name="connsiteX69" fmla="*/ 532992 w 2391617"/>
              <a:gd name="connsiteY69" fmla="*/ 645459 h 689468"/>
              <a:gd name="connsiteX70" fmla="*/ 513433 w 2391617"/>
              <a:gd name="connsiteY70" fmla="*/ 630790 h 689468"/>
              <a:gd name="connsiteX71" fmla="*/ 493874 w 2391617"/>
              <a:gd name="connsiteY71" fmla="*/ 625900 h 689468"/>
              <a:gd name="connsiteX72" fmla="*/ 479204 w 2391617"/>
              <a:gd name="connsiteY72" fmla="*/ 621010 h 689468"/>
              <a:gd name="connsiteX73" fmla="*/ 459645 w 2391617"/>
              <a:gd name="connsiteY73" fmla="*/ 616120 h 689468"/>
              <a:gd name="connsiteX74" fmla="*/ 420526 w 2391617"/>
              <a:gd name="connsiteY74" fmla="*/ 601451 h 689468"/>
              <a:gd name="connsiteX75" fmla="*/ 405856 w 2391617"/>
              <a:gd name="connsiteY75" fmla="*/ 596561 h 689468"/>
              <a:gd name="connsiteX76" fmla="*/ 376517 w 2391617"/>
              <a:gd name="connsiteY76" fmla="*/ 591671 h 689468"/>
              <a:gd name="connsiteX77" fmla="*/ 361848 w 2391617"/>
              <a:gd name="connsiteY77" fmla="*/ 586781 h 689468"/>
              <a:gd name="connsiteX78" fmla="*/ 337399 w 2391617"/>
              <a:gd name="connsiteY78" fmla="*/ 581891 h 689468"/>
              <a:gd name="connsiteX79" fmla="*/ 0 w 2391617"/>
              <a:gd name="connsiteY79" fmla="*/ 577001 h 689468"/>
              <a:gd name="connsiteX80" fmla="*/ 4890 w 2391617"/>
              <a:gd name="connsiteY80" fmla="*/ 523213 h 689468"/>
              <a:gd name="connsiteX81" fmla="*/ 19559 w 2391617"/>
              <a:gd name="connsiteY81" fmla="*/ 493874 h 689468"/>
              <a:gd name="connsiteX82" fmla="*/ 29339 w 2391617"/>
              <a:gd name="connsiteY82" fmla="*/ 444976 h 689468"/>
              <a:gd name="connsiteX83" fmla="*/ 948629 w 2391617"/>
              <a:gd name="connsiteY83" fmla="*/ 0 h 689468"/>
              <a:gd name="connsiteX84" fmla="*/ 982858 w 2391617"/>
              <a:gd name="connsiteY84" fmla="*/ 0 h 68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391617" h="689468">
                <a:moveTo>
                  <a:pt x="1207790" y="88018"/>
                </a:moveTo>
                <a:lnTo>
                  <a:pt x="1207790" y="88018"/>
                </a:lnTo>
                <a:cubicBezTo>
                  <a:pt x="1237129" y="99427"/>
                  <a:pt x="1266873" y="109846"/>
                  <a:pt x="1295807" y="122246"/>
                </a:cubicBezTo>
                <a:cubicBezTo>
                  <a:pt x="1301209" y="124561"/>
                  <a:pt x="1305220" y="129398"/>
                  <a:pt x="1310477" y="132026"/>
                </a:cubicBezTo>
                <a:cubicBezTo>
                  <a:pt x="1315087" y="134331"/>
                  <a:pt x="1320454" y="134783"/>
                  <a:pt x="1325146" y="136916"/>
                </a:cubicBezTo>
                <a:cubicBezTo>
                  <a:pt x="1338418" y="142949"/>
                  <a:pt x="1351225" y="149955"/>
                  <a:pt x="1364265" y="156475"/>
                </a:cubicBezTo>
                <a:cubicBezTo>
                  <a:pt x="1370785" y="159735"/>
                  <a:pt x="1376909" y="163950"/>
                  <a:pt x="1383824" y="166255"/>
                </a:cubicBezTo>
                <a:cubicBezTo>
                  <a:pt x="1388714" y="167885"/>
                  <a:pt x="1393988" y="168642"/>
                  <a:pt x="1398494" y="171145"/>
                </a:cubicBezTo>
                <a:cubicBezTo>
                  <a:pt x="1408769" y="176853"/>
                  <a:pt x="1416683" y="186987"/>
                  <a:pt x="1427833" y="190704"/>
                </a:cubicBezTo>
                <a:cubicBezTo>
                  <a:pt x="1432723" y="192334"/>
                  <a:pt x="1437996" y="193091"/>
                  <a:pt x="1442502" y="195594"/>
                </a:cubicBezTo>
                <a:cubicBezTo>
                  <a:pt x="1452777" y="201302"/>
                  <a:pt x="1462061" y="208633"/>
                  <a:pt x="1471841" y="215153"/>
                </a:cubicBezTo>
                <a:lnTo>
                  <a:pt x="1486511" y="224933"/>
                </a:lnTo>
                <a:cubicBezTo>
                  <a:pt x="1488141" y="229823"/>
                  <a:pt x="1487756" y="235958"/>
                  <a:pt x="1491401" y="239603"/>
                </a:cubicBezTo>
                <a:cubicBezTo>
                  <a:pt x="1495045" y="243247"/>
                  <a:pt x="1501460" y="242187"/>
                  <a:pt x="1506070" y="244492"/>
                </a:cubicBezTo>
                <a:cubicBezTo>
                  <a:pt x="1511327" y="247120"/>
                  <a:pt x="1516225" y="250510"/>
                  <a:pt x="1520740" y="254272"/>
                </a:cubicBezTo>
                <a:cubicBezTo>
                  <a:pt x="1526052" y="258699"/>
                  <a:pt x="1530159" y="264442"/>
                  <a:pt x="1535409" y="268942"/>
                </a:cubicBezTo>
                <a:cubicBezTo>
                  <a:pt x="1541597" y="274246"/>
                  <a:pt x="1548449" y="278721"/>
                  <a:pt x="1554969" y="283611"/>
                </a:cubicBezTo>
                <a:cubicBezTo>
                  <a:pt x="1556599" y="288501"/>
                  <a:pt x="1556214" y="294636"/>
                  <a:pt x="1559859" y="298281"/>
                </a:cubicBezTo>
                <a:cubicBezTo>
                  <a:pt x="1568170" y="306592"/>
                  <a:pt x="1589198" y="317840"/>
                  <a:pt x="1589198" y="317840"/>
                </a:cubicBezTo>
                <a:cubicBezTo>
                  <a:pt x="1617221" y="359879"/>
                  <a:pt x="1579908" y="310409"/>
                  <a:pt x="1613647" y="337399"/>
                </a:cubicBezTo>
                <a:cubicBezTo>
                  <a:pt x="1618236" y="341070"/>
                  <a:pt x="1620011" y="347287"/>
                  <a:pt x="1623427" y="352069"/>
                </a:cubicBezTo>
                <a:cubicBezTo>
                  <a:pt x="1628164" y="358701"/>
                  <a:pt x="1633359" y="364996"/>
                  <a:pt x="1638096" y="371628"/>
                </a:cubicBezTo>
                <a:cubicBezTo>
                  <a:pt x="1641512" y="376410"/>
                  <a:pt x="1644114" y="381783"/>
                  <a:pt x="1647876" y="386298"/>
                </a:cubicBezTo>
                <a:cubicBezTo>
                  <a:pt x="1652303" y="391610"/>
                  <a:pt x="1658118" y="395655"/>
                  <a:pt x="1662545" y="400967"/>
                </a:cubicBezTo>
                <a:cubicBezTo>
                  <a:pt x="1666307" y="405482"/>
                  <a:pt x="1668169" y="411481"/>
                  <a:pt x="1672325" y="415637"/>
                </a:cubicBezTo>
                <a:cubicBezTo>
                  <a:pt x="1676480" y="419792"/>
                  <a:pt x="1682212" y="422000"/>
                  <a:pt x="1686994" y="425416"/>
                </a:cubicBezTo>
                <a:cubicBezTo>
                  <a:pt x="1693626" y="430153"/>
                  <a:pt x="1699514" y="435979"/>
                  <a:pt x="1706554" y="440086"/>
                </a:cubicBezTo>
                <a:cubicBezTo>
                  <a:pt x="1719147" y="447432"/>
                  <a:pt x="1733542" y="451558"/>
                  <a:pt x="1745672" y="459645"/>
                </a:cubicBezTo>
                <a:cubicBezTo>
                  <a:pt x="1750562" y="462905"/>
                  <a:pt x="1755085" y="466797"/>
                  <a:pt x="1760342" y="469425"/>
                </a:cubicBezTo>
                <a:cubicBezTo>
                  <a:pt x="1800851" y="489680"/>
                  <a:pt x="1769843" y="471402"/>
                  <a:pt x="1799461" y="484095"/>
                </a:cubicBezTo>
                <a:cubicBezTo>
                  <a:pt x="1850473" y="505956"/>
                  <a:pt x="1788492" y="483737"/>
                  <a:pt x="1838579" y="498764"/>
                </a:cubicBezTo>
                <a:cubicBezTo>
                  <a:pt x="1848453" y="501726"/>
                  <a:pt x="1867918" y="508544"/>
                  <a:pt x="1867918" y="508544"/>
                </a:cubicBezTo>
                <a:cubicBezTo>
                  <a:pt x="1884943" y="506652"/>
                  <a:pt x="1923927" y="505432"/>
                  <a:pt x="1941266" y="493874"/>
                </a:cubicBezTo>
                <a:cubicBezTo>
                  <a:pt x="1977024" y="470038"/>
                  <a:pt x="1932046" y="499144"/>
                  <a:pt x="1975495" y="474315"/>
                </a:cubicBezTo>
                <a:cubicBezTo>
                  <a:pt x="1980597" y="471399"/>
                  <a:pt x="1985062" y="467451"/>
                  <a:pt x="1990164" y="464535"/>
                </a:cubicBezTo>
                <a:cubicBezTo>
                  <a:pt x="1996493" y="460918"/>
                  <a:pt x="2003792" y="458992"/>
                  <a:pt x="2009724" y="454755"/>
                </a:cubicBezTo>
                <a:cubicBezTo>
                  <a:pt x="2015351" y="450736"/>
                  <a:pt x="2018766" y="444105"/>
                  <a:pt x="2024393" y="440086"/>
                </a:cubicBezTo>
                <a:cubicBezTo>
                  <a:pt x="2030325" y="435849"/>
                  <a:pt x="2037771" y="434169"/>
                  <a:pt x="2043953" y="430306"/>
                </a:cubicBezTo>
                <a:cubicBezTo>
                  <a:pt x="2050864" y="425987"/>
                  <a:pt x="2056436" y="419680"/>
                  <a:pt x="2063512" y="415637"/>
                </a:cubicBezTo>
                <a:cubicBezTo>
                  <a:pt x="2067987" y="413080"/>
                  <a:pt x="2073444" y="412778"/>
                  <a:pt x="2078182" y="410747"/>
                </a:cubicBezTo>
                <a:cubicBezTo>
                  <a:pt x="2084882" y="407876"/>
                  <a:pt x="2091041" y="403839"/>
                  <a:pt x="2097741" y="400967"/>
                </a:cubicBezTo>
                <a:cubicBezTo>
                  <a:pt x="2126086" y="388818"/>
                  <a:pt x="2098884" y="405093"/>
                  <a:pt x="2127080" y="386298"/>
                </a:cubicBezTo>
                <a:cubicBezTo>
                  <a:pt x="2135230" y="387928"/>
                  <a:pt x="2143747" y="388270"/>
                  <a:pt x="2151529" y="391188"/>
                </a:cubicBezTo>
                <a:cubicBezTo>
                  <a:pt x="2167799" y="397289"/>
                  <a:pt x="2185360" y="423520"/>
                  <a:pt x="2195538" y="430306"/>
                </a:cubicBezTo>
                <a:cubicBezTo>
                  <a:pt x="2200428" y="433566"/>
                  <a:pt x="2205692" y="436324"/>
                  <a:pt x="2210207" y="440086"/>
                </a:cubicBezTo>
                <a:cubicBezTo>
                  <a:pt x="2215519" y="444513"/>
                  <a:pt x="2219043" y="451042"/>
                  <a:pt x="2224877" y="454755"/>
                </a:cubicBezTo>
                <a:cubicBezTo>
                  <a:pt x="2237176" y="462582"/>
                  <a:pt x="2251865" y="466229"/>
                  <a:pt x="2263995" y="474315"/>
                </a:cubicBezTo>
                <a:cubicBezTo>
                  <a:pt x="2273775" y="480835"/>
                  <a:pt x="2282422" y="489509"/>
                  <a:pt x="2293335" y="493874"/>
                </a:cubicBezTo>
                <a:cubicBezTo>
                  <a:pt x="2301485" y="497134"/>
                  <a:pt x="2309565" y="500572"/>
                  <a:pt x="2317784" y="503654"/>
                </a:cubicBezTo>
                <a:cubicBezTo>
                  <a:pt x="2322610" y="505464"/>
                  <a:pt x="2327716" y="506514"/>
                  <a:pt x="2332453" y="508544"/>
                </a:cubicBezTo>
                <a:cubicBezTo>
                  <a:pt x="2374750" y="526670"/>
                  <a:pt x="2332281" y="511745"/>
                  <a:pt x="2366682" y="523213"/>
                </a:cubicBezTo>
                <a:cubicBezTo>
                  <a:pt x="2370286" y="526817"/>
                  <a:pt x="2390450" y="545063"/>
                  <a:pt x="2391131" y="552552"/>
                </a:cubicBezTo>
                <a:cubicBezTo>
                  <a:pt x="2393168" y="574958"/>
                  <a:pt x="2389203" y="596537"/>
                  <a:pt x="2371572" y="611230"/>
                </a:cubicBezTo>
                <a:cubicBezTo>
                  <a:pt x="2367612" y="614530"/>
                  <a:pt x="2361792" y="614490"/>
                  <a:pt x="2356902" y="616120"/>
                </a:cubicBezTo>
                <a:cubicBezTo>
                  <a:pt x="2328378" y="635137"/>
                  <a:pt x="2357487" y="618629"/>
                  <a:pt x="2312894" y="630790"/>
                </a:cubicBezTo>
                <a:cubicBezTo>
                  <a:pt x="2304426" y="633099"/>
                  <a:pt x="2297028" y="638730"/>
                  <a:pt x="2288445" y="640569"/>
                </a:cubicBezTo>
                <a:cubicBezTo>
                  <a:pt x="2274013" y="643662"/>
                  <a:pt x="2259066" y="643508"/>
                  <a:pt x="2244436" y="645459"/>
                </a:cubicBezTo>
                <a:cubicBezTo>
                  <a:pt x="2234608" y="646769"/>
                  <a:pt x="2224877" y="648719"/>
                  <a:pt x="2215097" y="650349"/>
                </a:cubicBezTo>
                <a:cubicBezTo>
                  <a:pt x="2210207" y="651979"/>
                  <a:pt x="2205428" y="653989"/>
                  <a:pt x="2200428" y="655239"/>
                </a:cubicBezTo>
                <a:cubicBezTo>
                  <a:pt x="2174275" y="661777"/>
                  <a:pt x="2166545" y="660566"/>
                  <a:pt x="2136860" y="665019"/>
                </a:cubicBezTo>
                <a:cubicBezTo>
                  <a:pt x="2117250" y="667960"/>
                  <a:pt x="2097419" y="669989"/>
                  <a:pt x="2078182" y="674798"/>
                </a:cubicBezTo>
                <a:cubicBezTo>
                  <a:pt x="2071662" y="676428"/>
                  <a:pt x="2065317" y="679106"/>
                  <a:pt x="2058622" y="679688"/>
                </a:cubicBezTo>
                <a:cubicBezTo>
                  <a:pt x="2027727" y="682375"/>
                  <a:pt x="1996722" y="684019"/>
                  <a:pt x="1965715" y="684578"/>
                </a:cubicBezTo>
                <a:lnTo>
                  <a:pt x="1515850" y="689468"/>
                </a:lnTo>
                <a:lnTo>
                  <a:pt x="1173561" y="684578"/>
                </a:lnTo>
                <a:cubicBezTo>
                  <a:pt x="1134417" y="683745"/>
                  <a:pt x="1095330" y="681164"/>
                  <a:pt x="1056205" y="679688"/>
                </a:cubicBezTo>
                <a:lnTo>
                  <a:pt x="723696" y="669908"/>
                </a:lnTo>
                <a:cubicBezTo>
                  <a:pt x="702848" y="668305"/>
                  <a:pt x="635758" y="663633"/>
                  <a:pt x="611230" y="660129"/>
                </a:cubicBezTo>
                <a:cubicBezTo>
                  <a:pt x="604577" y="659179"/>
                  <a:pt x="598276" y="656478"/>
                  <a:pt x="591670" y="655239"/>
                </a:cubicBezTo>
                <a:cubicBezTo>
                  <a:pt x="572180" y="651585"/>
                  <a:pt x="532992" y="645459"/>
                  <a:pt x="532992" y="645459"/>
                </a:cubicBezTo>
                <a:cubicBezTo>
                  <a:pt x="526472" y="640569"/>
                  <a:pt x="520722" y="634435"/>
                  <a:pt x="513433" y="630790"/>
                </a:cubicBezTo>
                <a:cubicBezTo>
                  <a:pt x="507422" y="627785"/>
                  <a:pt x="500336" y="627746"/>
                  <a:pt x="493874" y="625900"/>
                </a:cubicBezTo>
                <a:cubicBezTo>
                  <a:pt x="488918" y="624484"/>
                  <a:pt x="484160" y="622426"/>
                  <a:pt x="479204" y="621010"/>
                </a:cubicBezTo>
                <a:cubicBezTo>
                  <a:pt x="472742" y="619164"/>
                  <a:pt x="466107" y="617966"/>
                  <a:pt x="459645" y="616120"/>
                </a:cubicBezTo>
                <a:cubicBezTo>
                  <a:pt x="444108" y="611681"/>
                  <a:pt x="437058" y="607650"/>
                  <a:pt x="420526" y="601451"/>
                </a:cubicBezTo>
                <a:cubicBezTo>
                  <a:pt x="415700" y="599641"/>
                  <a:pt x="410888" y="597679"/>
                  <a:pt x="405856" y="596561"/>
                </a:cubicBezTo>
                <a:cubicBezTo>
                  <a:pt x="396178" y="594410"/>
                  <a:pt x="386297" y="593301"/>
                  <a:pt x="376517" y="591671"/>
                </a:cubicBezTo>
                <a:cubicBezTo>
                  <a:pt x="371627" y="590041"/>
                  <a:pt x="366848" y="588031"/>
                  <a:pt x="361848" y="586781"/>
                </a:cubicBezTo>
                <a:cubicBezTo>
                  <a:pt x="353785" y="584765"/>
                  <a:pt x="345707" y="582116"/>
                  <a:pt x="337399" y="581891"/>
                </a:cubicBezTo>
                <a:cubicBezTo>
                  <a:pt x="224962" y="578852"/>
                  <a:pt x="112466" y="578631"/>
                  <a:pt x="0" y="577001"/>
                </a:cubicBezTo>
                <a:cubicBezTo>
                  <a:pt x="1630" y="559072"/>
                  <a:pt x="2344" y="541035"/>
                  <a:pt x="4890" y="523213"/>
                </a:cubicBezTo>
                <a:cubicBezTo>
                  <a:pt x="7706" y="503502"/>
                  <a:pt x="11403" y="512225"/>
                  <a:pt x="19559" y="493874"/>
                </a:cubicBezTo>
                <a:cubicBezTo>
                  <a:pt x="31401" y="467231"/>
                  <a:pt x="29339" y="469227"/>
                  <a:pt x="29339" y="444976"/>
                </a:cubicBezTo>
                <a:lnTo>
                  <a:pt x="948629" y="0"/>
                </a:lnTo>
                <a:lnTo>
                  <a:pt x="982858" y="0"/>
                </a:lnTo>
              </a:path>
            </a:pathLst>
          </a:custGeom>
          <a:pattFill prst="we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87092AC-C9A9-4A36-945E-7D07E1CE6584}"/>
              </a:ext>
            </a:extLst>
          </p:cNvPr>
          <p:cNvGrpSpPr/>
          <p:nvPr/>
        </p:nvGrpSpPr>
        <p:grpSpPr>
          <a:xfrm>
            <a:off x="3617037" y="647188"/>
            <a:ext cx="3336573" cy="5576348"/>
            <a:chOff x="3617037" y="647188"/>
            <a:chExt cx="3336573" cy="5576348"/>
          </a:xfrm>
        </p:grpSpPr>
        <p:cxnSp>
          <p:nvCxnSpPr>
            <p:cNvPr id="29" name="Straight Connector 28">
              <a:extLst>
                <a:ext uri="{FF2B5EF4-FFF2-40B4-BE49-F238E27FC236}">
                  <a16:creationId xmlns:a16="http://schemas.microsoft.com/office/drawing/2014/main" id="{CFECA4DE-2D47-49DF-BDCA-630EFAD37A7E}"/>
                </a:ext>
              </a:extLst>
            </p:cNvPr>
            <p:cNvCxnSpPr>
              <a:cxnSpLocks/>
            </p:cNvCxnSpPr>
            <p:nvPr/>
          </p:nvCxnSpPr>
          <p:spPr>
            <a:xfrm flipH="1">
              <a:off x="4816963" y="4684652"/>
              <a:ext cx="13583" cy="153888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11FEF2E-4FB4-4E12-924D-035147316222}"/>
                </a:ext>
              </a:extLst>
            </p:cNvPr>
            <p:cNvSpPr/>
            <p:nvPr/>
          </p:nvSpPr>
          <p:spPr>
            <a:xfrm rot="20777286" flipH="1">
              <a:off x="6153151" y="1650071"/>
              <a:ext cx="100889" cy="288898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5">
              <a:extLst>
                <a:ext uri="{FF2B5EF4-FFF2-40B4-BE49-F238E27FC236}">
                  <a16:creationId xmlns:a16="http://schemas.microsoft.com/office/drawing/2014/main" id="{135377AF-2B17-4F59-9587-E5EE7EF6B3BB}"/>
                </a:ext>
              </a:extLst>
            </p:cNvPr>
            <p:cNvSpPr/>
            <p:nvPr/>
          </p:nvSpPr>
          <p:spPr>
            <a:xfrm rot="376985">
              <a:off x="5948616" y="1188278"/>
              <a:ext cx="958877" cy="257638"/>
            </a:xfrm>
            <a:custGeom>
              <a:avLst/>
              <a:gdLst>
                <a:gd name="connsiteX0" fmla="*/ 0 w 1078992"/>
                <a:gd name="connsiteY0" fmla="*/ 0 h 179952"/>
                <a:gd name="connsiteX1" fmla="*/ 1078992 w 1078992"/>
                <a:gd name="connsiteY1" fmla="*/ 0 h 179952"/>
                <a:gd name="connsiteX2" fmla="*/ 1078992 w 1078992"/>
                <a:gd name="connsiteY2" fmla="*/ 179952 h 179952"/>
                <a:gd name="connsiteX3" fmla="*/ 0 w 1078992"/>
                <a:gd name="connsiteY3" fmla="*/ 179952 h 179952"/>
                <a:gd name="connsiteX4" fmla="*/ 0 w 1078992"/>
                <a:gd name="connsiteY4" fmla="*/ 0 h 179952"/>
                <a:gd name="connsiteX0" fmla="*/ 0 w 1078992"/>
                <a:gd name="connsiteY0" fmla="*/ 0 h 215931"/>
                <a:gd name="connsiteX1" fmla="*/ 1078992 w 1078992"/>
                <a:gd name="connsiteY1" fmla="*/ 0 h 215931"/>
                <a:gd name="connsiteX2" fmla="*/ 1061659 w 1078992"/>
                <a:gd name="connsiteY2" fmla="*/ 215931 h 215931"/>
                <a:gd name="connsiteX3" fmla="*/ 0 w 1078992"/>
                <a:gd name="connsiteY3" fmla="*/ 179952 h 215931"/>
                <a:gd name="connsiteX4" fmla="*/ 0 w 1078992"/>
                <a:gd name="connsiteY4" fmla="*/ 0 h 215931"/>
                <a:gd name="connsiteX0" fmla="*/ 0 w 1061659"/>
                <a:gd name="connsiteY0" fmla="*/ 0 h 215931"/>
                <a:gd name="connsiteX1" fmla="*/ 1041584 w 1061659"/>
                <a:gd name="connsiteY1" fmla="*/ 8378 h 215931"/>
                <a:gd name="connsiteX2" fmla="*/ 1061659 w 1061659"/>
                <a:gd name="connsiteY2" fmla="*/ 215931 h 215931"/>
                <a:gd name="connsiteX3" fmla="*/ 0 w 1061659"/>
                <a:gd name="connsiteY3" fmla="*/ 179952 h 215931"/>
                <a:gd name="connsiteX4" fmla="*/ 0 w 1061659"/>
                <a:gd name="connsiteY4" fmla="*/ 0 h 215931"/>
                <a:gd name="connsiteX0" fmla="*/ 0 w 1078954"/>
                <a:gd name="connsiteY0" fmla="*/ 0 h 218285"/>
                <a:gd name="connsiteX1" fmla="*/ 1041584 w 1078954"/>
                <a:gd name="connsiteY1" fmla="*/ 8378 h 218285"/>
                <a:gd name="connsiteX2" fmla="*/ 1078954 w 1078954"/>
                <a:gd name="connsiteY2" fmla="*/ 218285 h 218285"/>
                <a:gd name="connsiteX3" fmla="*/ 0 w 1078954"/>
                <a:gd name="connsiteY3" fmla="*/ 179952 h 218285"/>
                <a:gd name="connsiteX4" fmla="*/ 0 w 1078954"/>
                <a:gd name="connsiteY4" fmla="*/ 0 h 218285"/>
                <a:gd name="connsiteX0" fmla="*/ 0 w 1078954"/>
                <a:gd name="connsiteY0" fmla="*/ 0 h 218285"/>
                <a:gd name="connsiteX1" fmla="*/ 1041584 w 1078954"/>
                <a:gd name="connsiteY1" fmla="*/ 8378 h 218285"/>
                <a:gd name="connsiteX2" fmla="*/ 1078954 w 1078954"/>
                <a:gd name="connsiteY2" fmla="*/ 218285 h 218285"/>
                <a:gd name="connsiteX3" fmla="*/ 29455 w 1078954"/>
                <a:gd name="connsiteY3" fmla="*/ 176709 h 218285"/>
                <a:gd name="connsiteX4" fmla="*/ 0 w 1078954"/>
                <a:gd name="connsiteY4" fmla="*/ 0 h 218285"/>
                <a:gd name="connsiteX0" fmla="*/ 0 w 1057915"/>
                <a:gd name="connsiteY0" fmla="*/ 0 h 220601"/>
                <a:gd name="connsiteX1" fmla="*/ 1020545 w 1057915"/>
                <a:gd name="connsiteY1" fmla="*/ 10694 h 220601"/>
                <a:gd name="connsiteX2" fmla="*/ 1057915 w 1057915"/>
                <a:gd name="connsiteY2" fmla="*/ 220601 h 220601"/>
                <a:gd name="connsiteX3" fmla="*/ 8416 w 1057915"/>
                <a:gd name="connsiteY3" fmla="*/ 179025 h 220601"/>
                <a:gd name="connsiteX4" fmla="*/ 0 w 1057915"/>
                <a:gd name="connsiteY4" fmla="*/ 0 h 220601"/>
                <a:gd name="connsiteX0" fmla="*/ 0 w 1057915"/>
                <a:gd name="connsiteY0" fmla="*/ 0 h 220601"/>
                <a:gd name="connsiteX1" fmla="*/ 1041122 w 1057915"/>
                <a:gd name="connsiteY1" fmla="*/ 4169 h 220601"/>
                <a:gd name="connsiteX2" fmla="*/ 1057915 w 1057915"/>
                <a:gd name="connsiteY2" fmla="*/ 220601 h 220601"/>
                <a:gd name="connsiteX3" fmla="*/ 8416 w 1057915"/>
                <a:gd name="connsiteY3" fmla="*/ 179025 h 220601"/>
                <a:gd name="connsiteX4" fmla="*/ 0 w 1057915"/>
                <a:gd name="connsiteY4" fmla="*/ 0 h 220601"/>
                <a:gd name="connsiteX0" fmla="*/ 0 w 1057915"/>
                <a:gd name="connsiteY0" fmla="*/ 0 h 220601"/>
                <a:gd name="connsiteX1" fmla="*/ 1041122 w 1057915"/>
                <a:gd name="connsiteY1" fmla="*/ 4169 h 220601"/>
                <a:gd name="connsiteX2" fmla="*/ 1057915 w 1057915"/>
                <a:gd name="connsiteY2" fmla="*/ 220601 h 220601"/>
                <a:gd name="connsiteX3" fmla="*/ 18516 w 1057915"/>
                <a:gd name="connsiteY3" fmla="*/ 177913 h 220601"/>
                <a:gd name="connsiteX4" fmla="*/ 0 w 1057915"/>
                <a:gd name="connsiteY4" fmla="*/ 0 h 220601"/>
                <a:gd name="connsiteX0" fmla="*/ 0 w 1064099"/>
                <a:gd name="connsiteY0" fmla="*/ 0 h 207143"/>
                <a:gd name="connsiteX1" fmla="*/ 1041122 w 1064099"/>
                <a:gd name="connsiteY1" fmla="*/ 4169 h 207143"/>
                <a:gd name="connsiteX2" fmla="*/ 1064099 w 1064099"/>
                <a:gd name="connsiteY2" fmla="*/ 207143 h 207143"/>
                <a:gd name="connsiteX3" fmla="*/ 18516 w 1064099"/>
                <a:gd name="connsiteY3" fmla="*/ 177913 h 207143"/>
                <a:gd name="connsiteX4" fmla="*/ 0 w 1064099"/>
                <a:gd name="connsiteY4" fmla="*/ 0 h 207143"/>
                <a:gd name="connsiteX0" fmla="*/ 0 w 1070304"/>
                <a:gd name="connsiteY0" fmla="*/ 0 h 257638"/>
                <a:gd name="connsiteX1" fmla="*/ 1041122 w 1070304"/>
                <a:gd name="connsiteY1" fmla="*/ 4169 h 257638"/>
                <a:gd name="connsiteX2" fmla="*/ 1070304 w 1070304"/>
                <a:gd name="connsiteY2" fmla="*/ 257638 h 257638"/>
                <a:gd name="connsiteX3" fmla="*/ 18516 w 1070304"/>
                <a:gd name="connsiteY3" fmla="*/ 177913 h 257638"/>
                <a:gd name="connsiteX4" fmla="*/ 0 w 1070304"/>
                <a:gd name="connsiteY4" fmla="*/ 0 h 257638"/>
                <a:gd name="connsiteX0" fmla="*/ 0 w 1070304"/>
                <a:gd name="connsiteY0" fmla="*/ 0 h 257638"/>
                <a:gd name="connsiteX1" fmla="*/ 1066331 w 1070304"/>
                <a:gd name="connsiteY1" fmla="*/ 139671 h 257638"/>
                <a:gd name="connsiteX2" fmla="*/ 1070304 w 1070304"/>
                <a:gd name="connsiteY2" fmla="*/ 257638 h 257638"/>
                <a:gd name="connsiteX3" fmla="*/ 18516 w 1070304"/>
                <a:gd name="connsiteY3" fmla="*/ 177913 h 257638"/>
                <a:gd name="connsiteX4" fmla="*/ 0 w 1070304"/>
                <a:gd name="connsiteY4" fmla="*/ 0 h 25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304" h="257638">
                  <a:moveTo>
                    <a:pt x="0" y="0"/>
                  </a:moveTo>
                  <a:lnTo>
                    <a:pt x="1066331" y="139671"/>
                  </a:lnTo>
                  <a:lnTo>
                    <a:pt x="1070304" y="257638"/>
                  </a:lnTo>
                  <a:lnTo>
                    <a:pt x="18516" y="177913"/>
                  </a:lnTo>
                  <a:lnTo>
                    <a:pt x="0" y="0"/>
                  </a:lnTo>
                  <a:close/>
                </a:path>
              </a:pathLst>
            </a:cu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7C576D3-9915-4F97-97F5-F45989D85F3C}"/>
                </a:ext>
              </a:extLst>
            </p:cNvPr>
            <p:cNvSpPr/>
            <p:nvPr/>
          </p:nvSpPr>
          <p:spPr>
            <a:xfrm rot="1014289">
              <a:off x="3617037" y="836439"/>
              <a:ext cx="2392983" cy="294339"/>
            </a:xfrm>
            <a:custGeom>
              <a:avLst/>
              <a:gdLst>
                <a:gd name="connsiteX0" fmla="*/ 0 w 2317458"/>
                <a:gd name="connsiteY0" fmla="*/ 0 h 195413"/>
                <a:gd name="connsiteX1" fmla="*/ 2317458 w 2317458"/>
                <a:gd name="connsiteY1" fmla="*/ 0 h 195413"/>
                <a:gd name="connsiteX2" fmla="*/ 2317458 w 2317458"/>
                <a:gd name="connsiteY2" fmla="*/ 195413 h 195413"/>
                <a:gd name="connsiteX3" fmla="*/ 0 w 2317458"/>
                <a:gd name="connsiteY3" fmla="*/ 195413 h 195413"/>
                <a:gd name="connsiteX4" fmla="*/ 0 w 2317458"/>
                <a:gd name="connsiteY4" fmla="*/ 0 h 195413"/>
                <a:gd name="connsiteX0" fmla="*/ 0 w 2325589"/>
                <a:gd name="connsiteY0" fmla="*/ 2358 h 195413"/>
                <a:gd name="connsiteX1" fmla="*/ 2325589 w 2325589"/>
                <a:gd name="connsiteY1" fmla="*/ 0 h 195413"/>
                <a:gd name="connsiteX2" fmla="*/ 2325589 w 2325589"/>
                <a:gd name="connsiteY2" fmla="*/ 195413 h 195413"/>
                <a:gd name="connsiteX3" fmla="*/ 8131 w 2325589"/>
                <a:gd name="connsiteY3" fmla="*/ 195413 h 195413"/>
                <a:gd name="connsiteX4" fmla="*/ 0 w 2325589"/>
                <a:gd name="connsiteY4" fmla="*/ 2358 h 195413"/>
                <a:gd name="connsiteX0" fmla="*/ 0 w 2325589"/>
                <a:gd name="connsiteY0" fmla="*/ 2358 h 199357"/>
                <a:gd name="connsiteX1" fmla="*/ 2325589 w 2325589"/>
                <a:gd name="connsiteY1" fmla="*/ 0 h 199357"/>
                <a:gd name="connsiteX2" fmla="*/ 2325589 w 2325589"/>
                <a:gd name="connsiteY2" fmla="*/ 195413 h 199357"/>
                <a:gd name="connsiteX3" fmla="*/ 40129 w 2325589"/>
                <a:gd name="connsiteY3" fmla="*/ 199357 h 199357"/>
                <a:gd name="connsiteX4" fmla="*/ 0 w 2325589"/>
                <a:gd name="connsiteY4" fmla="*/ 2358 h 199357"/>
                <a:gd name="connsiteX0" fmla="*/ 0 w 2325589"/>
                <a:gd name="connsiteY0" fmla="*/ 0 h 196999"/>
                <a:gd name="connsiteX1" fmla="*/ 2268667 w 2325589"/>
                <a:gd name="connsiteY1" fmla="*/ 14148 h 196999"/>
                <a:gd name="connsiteX2" fmla="*/ 2325589 w 2325589"/>
                <a:gd name="connsiteY2" fmla="*/ 193055 h 196999"/>
                <a:gd name="connsiteX3" fmla="*/ 40129 w 2325589"/>
                <a:gd name="connsiteY3" fmla="*/ 196999 h 196999"/>
                <a:gd name="connsiteX4" fmla="*/ 0 w 2325589"/>
                <a:gd name="connsiteY4" fmla="*/ 0 h 196999"/>
                <a:gd name="connsiteX0" fmla="*/ 0 w 2322988"/>
                <a:gd name="connsiteY0" fmla="*/ 0 h 196999"/>
                <a:gd name="connsiteX1" fmla="*/ 2268667 w 2322988"/>
                <a:gd name="connsiteY1" fmla="*/ 14148 h 196999"/>
                <a:gd name="connsiteX2" fmla="*/ 2322988 w 2322988"/>
                <a:gd name="connsiteY2" fmla="*/ 123286 h 196999"/>
                <a:gd name="connsiteX3" fmla="*/ 40129 w 2322988"/>
                <a:gd name="connsiteY3" fmla="*/ 196999 h 196999"/>
                <a:gd name="connsiteX4" fmla="*/ 0 w 2322988"/>
                <a:gd name="connsiteY4" fmla="*/ 0 h 196999"/>
                <a:gd name="connsiteX0" fmla="*/ 0 w 2335186"/>
                <a:gd name="connsiteY0" fmla="*/ 0 h 193462"/>
                <a:gd name="connsiteX1" fmla="*/ 2280865 w 2335186"/>
                <a:gd name="connsiteY1" fmla="*/ 10611 h 193462"/>
                <a:gd name="connsiteX2" fmla="*/ 2335186 w 2335186"/>
                <a:gd name="connsiteY2" fmla="*/ 119749 h 193462"/>
                <a:gd name="connsiteX3" fmla="*/ 52327 w 2335186"/>
                <a:gd name="connsiteY3" fmla="*/ 193462 h 193462"/>
                <a:gd name="connsiteX4" fmla="*/ 0 w 2335186"/>
                <a:gd name="connsiteY4" fmla="*/ 0 h 193462"/>
                <a:gd name="connsiteX0" fmla="*/ 0 w 2347139"/>
                <a:gd name="connsiteY0" fmla="*/ 0 h 193462"/>
                <a:gd name="connsiteX1" fmla="*/ 2280865 w 2347139"/>
                <a:gd name="connsiteY1" fmla="*/ 10611 h 193462"/>
                <a:gd name="connsiteX2" fmla="*/ 2347139 w 2347139"/>
                <a:gd name="connsiteY2" fmla="*/ 142729 h 193462"/>
                <a:gd name="connsiteX3" fmla="*/ 52327 w 2347139"/>
                <a:gd name="connsiteY3" fmla="*/ 193462 h 193462"/>
                <a:gd name="connsiteX4" fmla="*/ 0 w 2347139"/>
                <a:gd name="connsiteY4" fmla="*/ 0 h 193462"/>
                <a:gd name="connsiteX0" fmla="*/ 0 w 2347139"/>
                <a:gd name="connsiteY0" fmla="*/ 0 h 193462"/>
                <a:gd name="connsiteX1" fmla="*/ 2287622 w 2347139"/>
                <a:gd name="connsiteY1" fmla="*/ 43032 h 193462"/>
                <a:gd name="connsiteX2" fmla="*/ 2347139 w 2347139"/>
                <a:gd name="connsiteY2" fmla="*/ 142729 h 193462"/>
                <a:gd name="connsiteX3" fmla="*/ 52327 w 2347139"/>
                <a:gd name="connsiteY3" fmla="*/ 193462 h 193462"/>
                <a:gd name="connsiteX4" fmla="*/ 0 w 2347139"/>
                <a:gd name="connsiteY4" fmla="*/ 0 h 193462"/>
                <a:gd name="connsiteX0" fmla="*/ 0 w 2323061"/>
                <a:gd name="connsiteY0" fmla="*/ 0 h 193462"/>
                <a:gd name="connsiteX1" fmla="*/ 2287622 w 2323061"/>
                <a:gd name="connsiteY1" fmla="*/ 43032 h 193462"/>
                <a:gd name="connsiteX2" fmla="*/ 2323061 w 2323061"/>
                <a:gd name="connsiteY2" fmla="*/ 141777 h 193462"/>
                <a:gd name="connsiteX3" fmla="*/ 52327 w 2323061"/>
                <a:gd name="connsiteY3" fmla="*/ 193462 h 193462"/>
                <a:gd name="connsiteX4" fmla="*/ 0 w 2323061"/>
                <a:gd name="connsiteY4" fmla="*/ 0 h 193462"/>
                <a:gd name="connsiteX0" fmla="*/ 0 w 2310863"/>
                <a:gd name="connsiteY0" fmla="*/ 0 h 193462"/>
                <a:gd name="connsiteX1" fmla="*/ 2287622 w 2310863"/>
                <a:gd name="connsiteY1" fmla="*/ 43032 h 193462"/>
                <a:gd name="connsiteX2" fmla="*/ 2310863 w 2310863"/>
                <a:gd name="connsiteY2" fmla="*/ 145314 h 193462"/>
                <a:gd name="connsiteX3" fmla="*/ 52327 w 2310863"/>
                <a:gd name="connsiteY3" fmla="*/ 193462 h 193462"/>
                <a:gd name="connsiteX4" fmla="*/ 0 w 2310863"/>
                <a:gd name="connsiteY4" fmla="*/ 0 h 193462"/>
                <a:gd name="connsiteX0" fmla="*/ 0 w 2310863"/>
                <a:gd name="connsiteY0" fmla="*/ 100877 h 294339"/>
                <a:gd name="connsiteX1" fmla="*/ 2255855 w 2310863"/>
                <a:gd name="connsiteY1" fmla="*/ 0 h 294339"/>
                <a:gd name="connsiteX2" fmla="*/ 2310863 w 2310863"/>
                <a:gd name="connsiteY2" fmla="*/ 246191 h 294339"/>
                <a:gd name="connsiteX3" fmla="*/ 52327 w 2310863"/>
                <a:gd name="connsiteY3" fmla="*/ 294339 h 294339"/>
                <a:gd name="connsiteX4" fmla="*/ 0 w 2310863"/>
                <a:gd name="connsiteY4" fmla="*/ 100877 h 294339"/>
                <a:gd name="connsiteX0" fmla="*/ 0 w 2295505"/>
                <a:gd name="connsiteY0" fmla="*/ 100877 h 294339"/>
                <a:gd name="connsiteX1" fmla="*/ 2255855 w 2295505"/>
                <a:gd name="connsiteY1" fmla="*/ 0 h 294339"/>
                <a:gd name="connsiteX2" fmla="*/ 2295505 w 2295505"/>
                <a:gd name="connsiteY2" fmla="*/ 123630 h 294339"/>
                <a:gd name="connsiteX3" fmla="*/ 52327 w 2295505"/>
                <a:gd name="connsiteY3" fmla="*/ 294339 h 294339"/>
                <a:gd name="connsiteX4" fmla="*/ 0 w 2295505"/>
                <a:gd name="connsiteY4" fmla="*/ 100877 h 29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505" h="294339">
                  <a:moveTo>
                    <a:pt x="0" y="100877"/>
                  </a:moveTo>
                  <a:lnTo>
                    <a:pt x="2255855" y="0"/>
                  </a:lnTo>
                  <a:lnTo>
                    <a:pt x="2295505" y="123630"/>
                  </a:lnTo>
                  <a:lnTo>
                    <a:pt x="52327" y="294339"/>
                  </a:lnTo>
                  <a:lnTo>
                    <a:pt x="0" y="100877"/>
                  </a:lnTo>
                  <a:close/>
                </a:path>
              </a:pathLst>
            </a:cu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E4D99E74-DEE2-4F56-8AC9-B99C984C4E66}"/>
                </a:ext>
              </a:extLst>
            </p:cNvPr>
            <p:cNvGrpSpPr/>
            <p:nvPr/>
          </p:nvGrpSpPr>
          <p:grpSpPr>
            <a:xfrm>
              <a:off x="5802856" y="1610110"/>
              <a:ext cx="737336" cy="233227"/>
              <a:chOff x="3382277" y="1503786"/>
              <a:chExt cx="685706" cy="194418"/>
            </a:xfrm>
            <a:solidFill>
              <a:schemeClr val="bg2">
                <a:lumMod val="90000"/>
              </a:schemeClr>
            </a:solidFill>
          </p:grpSpPr>
          <p:sp>
            <p:nvSpPr>
              <p:cNvPr id="70" name="Rectangle 50">
                <a:extLst>
                  <a:ext uri="{FF2B5EF4-FFF2-40B4-BE49-F238E27FC236}">
                    <a16:creationId xmlns:a16="http://schemas.microsoft.com/office/drawing/2014/main" id="{355E73C2-BDEA-4694-8A40-CFE42A41BFC0}"/>
                  </a:ext>
                </a:extLst>
              </p:cNvPr>
              <p:cNvSpPr/>
              <p:nvPr/>
            </p:nvSpPr>
            <p:spPr>
              <a:xfrm rot="584018">
                <a:off x="3391854" y="1503786"/>
                <a:ext cx="665751" cy="20674"/>
              </a:xfrm>
              <a:custGeom>
                <a:avLst/>
                <a:gdLst>
                  <a:gd name="connsiteX0" fmla="*/ 0 w 657071"/>
                  <a:gd name="connsiteY0" fmla="*/ 0 h 58792"/>
                  <a:gd name="connsiteX1" fmla="*/ 657071 w 657071"/>
                  <a:gd name="connsiteY1" fmla="*/ 0 h 58792"/>
                  <a:gd name="connsiteX2" fmla="*/ 657071 w 657071"/>
                  <a:gd name="connsiteY2" fmla="*/ 58792 h 58792"/>
                  <a:gd name="connsiteX3" fmla="*/ 0 w 657071"/>
                  <a:gd name="connsiteY3" fmla="*/ 58792 h 58792"/>
                  <a:gd name="connsiteX4" fmla="*/ 0 w 657071"/>
                  <a:gd name="connsiteY4" fmla="*/ 0 h 58792"/>
                  <a:gd name="connsiteX0" fmla="*/ 24690 w 657071"/>
                  <a:gd name="connsiteY0" fmla="*/ 38118 h 58792"/>
                  <a:gd name="connsiteX1" fmla="*/ 657071 w 657071"/>
                  <a:gd name="connsiteY1" fmla="*/ 0 h 58792"/>
                  <a:gd name="connsiteX2" fmla="*/ 657071 w 657071"/>
                  <a:gd name="connsiteY2" fmla="*/ 58792 h 58792"/>
                  <a:gd name="connsiteX3" fmla="*/ 0 w 657071"/>
                  <a:gd name="connsiteY3" fmla="*/ 58792 h 58792"/>
                  <a:gd name="connsiteX4" fmla="*/ 24690 w 657071"/>
                  <a:gd name="connsiteY4" fmla="*/ 38118 h 58792"/>
                  <a:gd name="connsiteX0" fmla="*/ 24690 w 665751"/>
                  <a:gd name="connsiteY0" fmla="*/ 0 h 20674"/>
                  <a:gd name="connsiteX1" fmla="*/ 665751 w 665751"/>
                  <a:gd name="connsiteY1" fmla="*/ 731 h 20674"/>
                  <a:gd name="connsiteX2" fmla="*/ 657071 w 665751"/>
                  <a:gd name="connsiteY2" fmla="*/ 20674 h 20674"/>
                  <a:gd name="connsiteX3" fmla="*/ 0 w 665751"/>
                  <a:gd name="connsiteY3" fmla="*/ 20674 h 20674"/>
                  <a:gd name="connsiteX4" fmla="*/ 24690 w 665751"/>
                  <a:gd name="connsiteY4" fmla="*/ 0 h 2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51" h="20674">
                    <a:moveTo>
                      <a:pt x="24690" y="0"/>
                    </a:moveTo>
                    <a:lnTo>
                      <a:pt x="665751" y="731"/>
                    </a:lnTo>
                    <a:lnTo>
                      <a:pt x="657071" y="20674"/>
                    </a:lnTo>
                    <a:lnTo>
                      <a:pt x="0" y="20674"/>
                    </a:lnTo>
                    <a:lnTo>
                      <a:pt x="2469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1">
                <a:extLst>
                  <a:ext uri="{FF2B5EF4-FFF2-40B4-BE49-F238E27FC236}">
                    <a16:creationId xmlns:a16="http://schemas.microsoft.com/office/drawing/2014/main" id="{9673CDBE-2FB4-435A-B993-7F3B45ED7FE3}"/>
                  </a:ext>
                </a:extLst>
              </p:cNvPr>
              <p:cNvSpPr/>
              <p:nvPr/>
            </p:nvSpPr>
            <p:spPr>
              <a:xfrm>
                <a:off x="4046118" y="1563977"/>
                <a:ext cx="21865" cy="134227"/>
              </a:xfrm>
              <a:custGeom>
                <a:avLst/>
                <a:gdLst>
                  <a:gd name="connsiteX0" fmla="*/ 0 w 45719"/>
                  <a:gd name="connsiteY0" fmla="*/ 0 h 124288"/>
                  <a:gd name="connsiteX1" fmla="*/ 45719 w 45719"/>
                  <a:gd name="connsiteY1" fmla="*/ 0 h 124288"/>
                  <a:gd name="connsiteX2" fmla="*/ 45719 w 45719"/>
                  <a:gd name="connsiteY2" fmla="*/ 124288 h 124288"/>
                  <a:gd name="connsiteX3" fmla="*/ 0 w 45719"/>
                  <a:gd name="connsiteY3" fmla="*/ 124288 h 124288"/>
                  <a:gd name="connsiteX4" fmla="*/ 0 w 45719"/>
                  <a:gd name="connsiteY4" fmla="*/ 0 h 124288"/>
                  <a:gd name="connsiteX0" fmla="*/ 0 w 45719"/>
                  <a:gd name="connsiteY0" fmla="*/ 9939 h 134227"/>
                  <a:gd name="connsiteX1" fmla="*/ 19877 w 45719"/>
                  <a:gd name="connsiteY1" fmla="*/ 0 h 134227"/>
                  <a:gd name="connsiteX2" fmla="*/ 45719 w 45719"/>
                  <a:gd name="connsiteY2" fmla="*/ 134227 h 134227"/>
                  <a:gd name="connsiteX3" fmla="*/ 0 w 45719"/>
                  <a:gd name="connsiteY3" fmla="*/ 134227 h 134227"/>
                  <a:gd name="connsiteX4" fmla="*/ 0 w 45719"/>
                  <a:gd name="connsiteY4" fmla="*/ 9939 h 134227"/>
                  <a:gd name="connsiteX0" fmla="*/ 0 w 21865"/>
                  <a:gd name="connsiteY0" fmla="*/ 9939 h 134227"/>
                  <a:gd name="connsiteX1" fmla="*/ 19877 w 21865"/>
                  <a:gd name="connsiteY1" fmla="*/ 0 h 134227"/>
                  <a:gd name="connsiteX2" fmla="*/ 21865 w 21865"/>
                  <a:gd name="connsiteY2" fmla="*/ 114349 h 134227"/>
                  <a:gd name="connsiteX3" fmla="*/ 0 w 21865"/>
                  <a:gd name="connsiteY3" fmla="*/ 134227 h 134227"/>
                  <a:gd name="connsiteX4" fmla="*/ 0 w 21865"/>
                  <a:gd name="connsiteY4" fmla="*/ 9939 h 13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 h="134227">
                    <a:moveTo>
                      <a:pt x="0" y="9939"/>
                    </a:moveTo>
                    <a:lnTo>
                      <a:pt x="19877" y="0"/>
                    </a:lnTo>
                    <a:cubicBezTo>
                      <a:pt x="20540" y="38116"/>
                      <a:pt x="21202" y="76233"/>
                      <a:pt x="21865" y="114349"/>
                    </a:cubicBezTo>
                    <a:lnTo>
                      <a:pt x="0" y="134227"/>
                    </a:lnTo>
                    <a:lnTo>
                      <a:pt x="0" y="9939"/>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49">
                <a:extLst>
                  <a:ext uri="{FF2B5EF4-FFF2-40B4-BE49-F238E27FC236}">
                    <a16:creationId xmlns:a16="http://schemas.microsoft.com/office/drawing/2014/main" id="{5B1167E9-80A1-4729-B332-ACB8806203FD}"/>
                  </a:ext>
                </a:extLst>
              </p:cNvPr>
              <p:cNvSpPr/>
              <p:nvPr/>
            </p:nvSpPr>
            <p:spPr>
              <a:xfrm rot="528445">
                <a:off x="3382277" y="1515822"/>
                <a:ext cx="670513" cy="121942"/>
              </a:xfrm>
              <a:custGeom>
                <a:avLst/>
                <a:gdLst>
                  <a:gd name="connsiteX0" fmla="*/ 0 w 609600"/>
                  <a:gd name="connsiteY0" fmla="*/ 0 h 104633"/>
                  <a:gd name="connsiteX1" fmla="*/ 609600 w 609600"/>
                  <a:gd name="connsiteY1" fmla="*/ 0 h 104633"/>
                  <a:gd name="connsiteX2" fmla="*/ 609600 w 609600"/>
                  <a:gd name="connsiteY2" fmla="*/ 104633 h 104633"/>
                  <a:gd name="connsiteX3" fmla="*/ 0 w 609600"/>
                  <a:gd name="connsiteY3" fmla="*/ 104633 h 104633"/>
                  <a:gd name="connsiteX4" fmla="*/ 0 w 609600"/>
                  <a:gd name="connsiteY4" fmla="*/ 0 h 104633"/>
                  <a:gd name="connsiteX0" fmla="*/ 0 w 629672"/>
                  <a:gd name="connsiteY0" fmla="*/ 0 h 115334"/>
                  <a:gd name="connsiteX1" fmla="*/ 629672 w 629672"/>
                  <a:gd name="connsiteY1" fmla="*/ 10701 h 115334"/>
                  <a:gd name="connsiteX2" fmla="*/ 629672 w 629672"/>
                  <a:gd name="connsiteY2" fmla="*/ 115334 h 115334"/>
                  <a:gd name="connsiteX3" fmla="*/ 20072 w 629672"/>
                  <a:gd name="connsiteY3" fmla="*/ 115334 h 115334"/>
                  <a:gd name="connsiteX4" fmla="*/ 0 w 629672"/>
                  <a:gd name="connsiteY4" fmla="*/ 0 h 115334"/>
                  <a:gd name="connsiteX0" fmla="*/ 0 w 670513"/>
                  <a:gd name="connsiteY0" fmla="*/ 0 h 141230"/>
                  <a:gd name="connsiteX1" fmla="*/ 629672 w 670513"/>
                  <a:gd name="connsiteY1" fmla="*/ 10701 h 141230"/>
                  <a:gd name="connsiteX2" fmla="*/ 670513 w 670513"/>
                  <a:gd name="connsiteY2" fmla="*/ 141230 h 141230"/>
                  <a:gd name="connsiteX3" fmla="*/ 20072 w 670513"/>
                  <a:gd name="connsiteY3" fmla="*/ 115334 h 141230"/>
                  <a:gd name="connsiteX4" fmla="*/ 0 w 670513"/>
                  <a:gd name="connsiteY4" fmla="*/ 0 h 141230"/>
                  <a:gd name="connsiteX0" fmla="*/ 0 w 670513"/>
                  <a:gd name="connsiteY0" fmla="*/ 0 h 141230"/>
                  <a:gd name="connsiteX1" fmla="*/ 652150 w 670513"/>
                  <a:gd name="connsiteY1" fmla="*/ 7218 h 141230"/>
                  <a:gd name="connsiteX2" fmla="*/ 670513 w 670513"/>
                  <a:gd name="connsiteY2" fmla="*/ 141230 h 141230"/>
                  <a:gd name="connsiteX3" fmla="*/ 20072 w 670513"/>
                  <a:gd name="connsiteY3" fmla="*/ 115334 h 141230"/>
                  <a:gd name="connsiteX4" fmla="*/ 0 w 670513"/>
                  <a:gd name="connsiteY4" fmla="*/ 0 h 14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13" h="141230">
                    <a:moveTo>
                      <a:pt x="0" y="0"/>
                    </a:moveTo>
                    <a:lnTo>
                      <a:pt x="652150" y="7218"/>
                    </a:lnTo>
                    <a:lnTo>
                      <a:pt x="670513" y="141230"/>
                    </a:lnTo>
                    <a:lnTo>
                      <a:pt x="20072" y="11533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7">
              <a:extLst>
                <a:ext uri="{FF2B5EF4-FFF2-40B4-BE49-F238E27FC236}">
                  <a16:creationId xmlns:a16="http://schemas.microsoft.com/office/drawing/2014/main" id="{DC969F31-78BB-48CB-8432-76BC77536467}"/>
                </a:ext>
              </a:extLst>
            </p:cNvPr>
            <p:cNvSpPr/>
            <p:nvPr/>
          </p:nvSpPr>
          <p:spPr>
            <a:xfrm rot="20926635">
              <a:off x="4153211" y="4146251"/>
              <a:ext cx="2276553" cy="649616"/>
            </a:xfrm>
            <a:custGeom>
              <a:avLst/>
              <a:gdLst>
                <a:gd name="connsiteX0" fmla="*/ 0 w 2767476"/>
                <a:gd name="connsiteY0" fmla="*/ 0 h 1108027"/>
                <a:gd name="connsiteX1" fmla="*/ 2767476 w 2767476"/>
                <a:gd name="connsiteY1" fmla="*/ 0 h 1108027"/>
                <a:gd name="connsiteX2" fmla="*/ 2767476 w 2767476"/>
                <a:gd name="connsiteY2" fmla="*/ 1108027 h 1108027"/>
                <a:gd name="connsiteX3" fmla="*/ 0 w 2767476"/>
                <a:gd name="connsiteY3" fmla="*/ 1108027 h 1108027"/>
                <a:gd name="connsiteX4" fmla="*/ 0 w 2767476"/>
                <a:gd name="connsiteY4" fmla="*/ 0 h 1108027"/>
                <a:gd name="connsiteX0" fmla="*/ 0 w 2767476"/>
                <a:gd name="connsiteY0" fmla="*/ 6368 h 1114395"/>
                <a:gd name="connsiteX1" fmla="*/ 1737516 w 2767476"/>
                <a:gd name="connsiteY1" fmla="*/ 0 h 1114395"/>
                <a:gd name="connsiteX2" fmla="*/ 2767476 w 2767476"/>
                <a:gd name="connsiteY2" fmla="*/ 1114395 h 1114395"/>
                <a:gd name="connsiteX3" fmla="*/ 0 w 2767476"/>
                <a:gd name="connsiteY3" fmla="*/ 1114395 h 1114395"/>
                <a:gd name="connsiteX4" fmla="*/ 0 w 2767476"/>
                <a:gd name="connsiteY4" fmla="*/ 6368 h 1114395"/>
                <a:gd name="connsiteX0" fmla="*/ 0 w 2417670"/>
                <a:gd name="connsiteY0" fmla="*/ 6368 h 1114395"/>
                <a:gd name="connsiteX1" fmla="*/ 1737516 w 2417670"/>
                <a:gd name="connsiteY1" fmla="*/ 0 h 1114395"/>
                <a:gd name="connsiteX2" fmla="*/ 2417670 w 2417670"/>
                <a:gd name="connsiteY2" fmla="*/ 673746 h 1114395"/>
                <a:gd name="connsiteX3" fmla="*/ 0 w 2417670"/>
                <a:gd name="connsiteY3" fmla="*/ 1114395 h 1114395"/>
                <a:gd name="connsiteX4" fmla="*/ 0 w 2417670"/>
                <a:gd name="connsiteY4" fmla="*/ 6368 h 1114395"/>
                <a:gd name="connsiteX0" fmla="*/ 0 w 2417670"/>
                <a:gd name="connsiteY0" fmla="*/ 6368 h 673746"/>
                <a:gd name="connsiteX1" fmla="*/ 1737516 w 2417670"/>
                <a:gd name="connsiteY1" fmla="*/ 0 h 673746"/>
                <a:gd name="connsiteX2" fmla="*/ 2417670 w 2417670"/>
                <a:gd name="connsiteY2" fmla="*/ 673746 h 673746"/>
                <a:gd name="connsiteX3" fmla="*/ 681541 w 2417670"/>
                <a:gd name="connsiteY3" fmla="*/ 548393 h 673746"/>
                <a:gd name="connsiteX4" fmla="*/ 0 w 2417670"/>
                <a:gd name="connsiteY4" fmla="*/ 6368 h 673746"/>
                <a:gd name="connsiteX0" fmla="*/ 0 w 2417670"/>
                <a:gd name="connsiteY0" fmla="*/ 6368 h 673746"/>
                <a:gd name="connsiteX1" fmla="*/ 1737516 w 2417670"/>
                <a:gd name="connsiteY1" fmla="*/ 0 h 673746"/>
                <a:gd name="connsiteX2" fmla="*/ 2417670 w 2417670"/>
                <a:gd name="connsiteY2" fmla="*/ 673746 h 673746"/>
                <a:gd name="connsiteX3" fmla="*/ 635617 w 2417670"/>
                <a:gd name="connsiteY3" fmla="*/ 613530 h 673746"/>
                <a:gd name="connsiteX4" fmla="*/ 0 w 2417670"/>
                <a:gd name="connsiteY4" fmla="*/ 6368 h 673746"/>
                <a:gd name="connsiteX0" fmla="*/ 0 w 2498680"/>
                <a:gd name="connsiteY0" fmla="*/ 6368 h 722820"/>
                <a:gd name="connsiteX1" fmla="*/ 1737516 w 2498680"/>
                <a:gd name="connsiteY1" fmla="*/ 0 h 722820"/>
                <a:gd name="connsiteX2" fmla="*/ 2498680 w 2498680"/>
                <a:gd name="connsiteY2" fmla="*/ 722820 h 722820"/>
                <a:gd name="connsiteX3" fmla="*/ 635617 w 2498680"/>
                <a:gd name="connsiteY3" fmla="*/ 613530 h 722820"/>
                <a:gd name="connsiteX4" fmla="*/ 0 w 2498680"/>
                <a:gd name="connsiteY4" fmla="*/ 6368 h 722820"/>
                <a:gd name="connsiteX0" fmla="*/ 0 w 2498680"/>
                <a:gd name="connsiteY0" fmla="*/ 6368 h 722820"/>
                <a:gd name="connsiteX1" fmla="*/ 1737516 w 2498680"/>
                <a:gd name="connsiteY1" fmla="*/ 0 h 722820"/>
                <a:gd name="connsiteX2" fmla="*/ 2498680 w 2498680"/>
                <a:gd name="connsiteY2" fmla="*/ 722820 h 722820"/>
                <a:gd name="connsiteX3" fmla="*/ 643680 w 2498680"/>
                <a:gd name="connsiteY3" fmla="*/ 697627 h 722820"/>
                <a:gd name="connsiteX4" fmla="*/ 0 w 2498680"/>
                <a:gd name="connsiteY4" fmla="*/ 6368 h 722820"/>
                <a:gd name="connsiteX0" fmla="*/ 0 w 2498680"/>
                <a:gd name="connsiteY0" fmla="*/ 6368 h 730637"/>
                <a:gd name="connsiteX1" fmla="*/ 1737516 w 2498680"/>
                <a:gd name="connsiteY1" fmla="*/ 0 h 730637"/>
                <a:gd name="connsiteX2" fmla="*/ 2498680 w 2498680"/>
                <a:gd name="connsiteY2" fmla="*/ 722820 h 730637"/>
                <a:gd name="connsiteX3" fmla="*/ 851624 w 2498680"/>
                <a:gd name="connsiteY3" fmla="*/ 730637 h 730637"/>
                <a:gd name="connsiteX4" fmla="*/ 0 w 2498680"/>
                <a:gd name="connsiteY4" fmla="*/ 6368 h 730637"/>
                <a:gd name="connsiteX0" fmla="*/ 0 w 2498680"/>
                <a:gd name="connsiteY0" fmla="*/ 0 h 724269"/>
                <a:gd name="connsiteX1" fmla="*/ 1601070 w 2498680"/>
                <a:gd name="connsiteY1" fmla="*/ 16057 h 724269"/>
                <a:gd name="connsiteX2" fmla="*/ 2498680 w 2498680"/>
                <a:gd name="connsiteY2" fmla="*/ 716452 h 724269"/>
                <a:gd name="connsiteX3" fmla="*/ 851624 w 2498680"/>
                <a:gd name="connsiteY3" fmla="*/ 724269 h 724269"/>
                <a:gd name="connsiteX4" fmla="*/ 0 w 2498680"/>
                <a:gd name="connsiteY4" fmla="*/ 0 h 724269"/>
                <a:gd name="connsiteX0" fmla="*/ 0 w 2498680"/>
                <a:gd name="connsiteY0" fmla="*/ 0 h 724269"/>
                <a:gd name="connsiteX1" fmla="*/ 1662655 w 2498680"/>
                <a:gd name="connsiteY1" fmla="*/ 211183 h 724269"/>
                <a:gd name="connsiteX2" fmla="*/ 2498680 w 2498680"/>
                <a:gd name="connsiteY2" fmla="*/ 716452 h 724269"/>
                <a:gd name="connsiteX3" fmla="*/ 851624 w 2498680"/>
                <a:gd name="connsiteY3" fmla="*/ 724269 h 724269"/>
                <a:gd name="connsiteX4" fmla="*/ 0 w 2498680"/>
                <a:gd name="connsiteY4" fmla="*/ 0 h 724269"/>
                <a:gd name="connsiteX0" fmla="*/ 0 w 2519223"/>
                <a:gd name="connsiteY0" fmla="*/ 0 h 791330"/>
                <a:gd name="connsiteX1" fmla="*/ 1662655 w 2519223"/>
                <a:gd name="connsiteY1" fmla="*/ 211183 h 791330"/>
                <a:gd name="connsiteX2" fmla="*/ 2519223 w 2519223"/>
                <a:gd name="connsiteY2" fmla="*/ 791330 h 791330"/>
                <a:gd name="connsiteX3" fmla="*/ 851624 w 2519223"/>
                <a:gd name="connsiteY3" fmla="*/ 724269 h 791330"/>
                <a:gd name="connsiteX4" fmla="*/ 0 w 2519223"/>
                <a:gd name="connsiteY4" fmla="*/ 0 h 791330"/>
                <a:gd name="connsiteX0" fmla="*/ 0 w 2434073"/>
                <a:gd name="connsiteY0" fmla="*/ 0 h 774435"/>
                <a:gd name="connsiteX1" fmla="*/ 1577505 w 2434073"/>
                <a:gd name="connsiteY1" fmla="*/ 194288 h 774435"/>
                <a:gd name="connsiteX2" fmla="*/ 2434073 w 2434073"/>
                <a:gd name="connsiteY2" fmla="*/ 774435 h 774435"/>
                <a:gd name="connsiteX3" fmla="*/ 766474 w 2434073"/>
                <a:gd name="connsiteY3" fmla="*/ 707374 h 774435"/>
                <a:gd name="connsiteX4" fmla="*/ 0 w 2434073"/>
                <a:gd name="connsiteY4" fmla="*/ 0 h 774435"/>
                <a:gd name="connsiteX0" fmla="*/ 0 w 2434073"/>
                <a:gd name="connsiteY0" fmla="*/ 0 h 774435"/>
                <a:gd name="connsiteX1" fmla="*/ 1577505 w 2434073"/>
                <a:gd name="connsiteY1" fmla="*/ 194288 h 774435"/>
                <a:gd name="connsiteX2" fmla="*/ 2434073 w 2434073"/>
                <a:gd name="connsiteY2" fmla="*/ 774435 h 774435"/>
                <a:gd name="connsiteX3" fmla="*/ 600410 w 2434073"/>
                <a:gd name="connsiteY3" fmla="*/ 473817 h 774435"/>
                <a:gd name="connsiteX4" fmla="*/ 0 w 2434073"/>
                <a:gd name="connsiteY4" fmla="*/ 0 h 774435"/>
                <a:gd name="connsiteX0" fmla="*/ 0 w 2434073"/>
                <a:gd name="connsiteY0" fmla="*/ 0 h 774435"/>
                <a:gd name="connsiteX1" fmla="*/ 1608276 w 2434073"/>
                <a:gd name="connsiteY1" fmla="*/ 277095 h 774435"/>
                <a:gd name="connsiteX2" fmla="*/ 2434073 w 2434073"/>
                <a:gd name="connsiteY2" fmla="*/ 774435 h 774435"/>
                <a:gd name="connsiteX3" fmla="*/ 600410 w 2434073"/>
                <a:gd name="connsiteY3" fmla="*/ 473817 h 774435"/>
                <a:gd name="connsiteX4" fmla="*/ 0 w 2434073"/>
                <a:gd name="connsiteY4" fmla="*/ 0 h 774435"/>
                <a:gd name="connsiteX0" fmla="*/ 0 w 2434073"/>
                <a:gd name="connsiteY0" fmla="*/ 0 h 774435"/>
                <a:gd name="connsiteX1" fmla="*/ 1608276 w 2434073"/>
                <a:gd name="connsiteY1" fmla="*/ 277095 h 774435"/>
                <a:gd name="connsiteX2" fmla="*/ 2434073 w 2434073"/>
                <a:gd name="connsiteY2" fmla="*/ 774435 h 774435"/>
                <a:gd name="connsiteX3" fmla="*/ 601626 w 2434073"/>
                <a:gd name="connsiteY3" fmla="*/ 527160 h 774435"/>
                <a:gd name="connsiteX4" fmla="*/ 0 w 2434073"/>
                <a:gd name="connsiteY4" fmla="*/ 0 h 774435"/>
                <a:gd name="connsiteX0" fmla="*/ 0 w 2443084"/>
                <a:gd name="connsiteY0" fmla="*/ 0 h 729022"/>
                <a:gd name="connsiteX1" fmla="*/ 1617287 w 2443084"/>
                <a:gd name="connsiteY1" fmla="*/ 231682 h 729022"/>
                <a:gd name="connsiteX2" fmla="*/ 2443084 w 2443084"/>
                <a:gd name="connsiteY2" fmla="*/ 729022 h 729022"/>
                <a:gd name="connsiteX3" fmla="*/ 610637 w 2443084"/>
                <a:gd name="connsiteY3" fmla="*/ 481747 h 729022"/>
                <a:gd name="connsiteX4" fmla="*/ 0 w 2443084"/>
                <a:gd name="connsiteY4" fmla="*/ 0 h 729022"/>
                <a:gd name="connsiteX0" fmla="*/ 0 w 2443084"/>
                <a:gd name="connsiteY0" fmla="*/ 0 h 729022"/>
                <a:gd name="connsiteX1" fmla="*/ 1617331 w 2443084"/>
                <a:gd name="connsiteY1" fmla="*/ 261191 h 729022"/>
                <a:gd name="connsiteX2" fmla="*/ 2443084 w 2443084"/>
                <a:gd name="connsiteY2" fmla="*/ 729022 h 729022"/>
                <a:gd name="connsiteX3" fmla="*/ 610637 w 2443084"/>
                <a:gd name="connsiteY3" fmla="*/ 481747 h 729022"/>
                <a:gd name="connsiteX4" fmla="*/ 0 w 2443084"/>
                <a:gd name="connsiteY4" fmla="*/ 0 h 729022"/>
                <a:gd name="connsiteX0" fmla="*/ 0 w 2251113"/>
                <a:gd name="connsiteY0" fmla="*/ 0 h 626029"/>
                <a:gd name="connsiteX1" fmla="*/ 1617331 w 2251113"/>
                <a:gd name="connsiteY1" fmla="*/ 261191 h 626029"/>
                <a:gd name="connsiteX2" fmla="*/ 2251113 w 2251113"/>
                <a:gd name="connsiteY2" fmla="*/ 626029 h 626029"/>
                <a:gd name="connsiteX3" fmla="*/ 610637 w 2251113"/>
                <a:gd name="connsiteY3" fmla="*/ 481747 h 626029"/>
                <a:gd name="connsiteX4" fmla="*/ 0 w 2251113"/>
                <a:gd name="connsiteY4" fmla="*/ 0 h 626029"/>
                <a:gd name="connsiteX0" fmla="*/ 0 w 2251113"/>
                <a:gd name="connsiteY0" fmla="*/ 0 h 626029"/>
                <a:gd name="connsiteX1" fmla="*/ 84018 w 2251113"/>
                <a:gd name="connsiteY1" fmla="*/ 12886 h 626029"/>
                <a:gd name="connsiteX2" fmla="*/ 1617331 w 2251113"/>
                <a:gd name="connsiteY2" fmla="*/ 261191 h 626029"/>
                <a:gd name="connsiteX3" fmla="*/ 2251113 w 2251113"/>
                <a:gd name="connsiteY3" fmla="*/ 626029 h 626029"/>
                <a:gd name="connsiteX4" fmla="*/ 610637 w 2251113"/>
                <a:gd name="connsiteY4" fmla="*/ 481747 h 626029"/>
                <a:gd name="connsiteX5" fmla="*/ 0 w 2251113"/>
                <a:gd name="connsiteY5" fmla="*/ 0 h 626029"/>
                <a:gd name="connsiteX0" fmla="*/ 0 w 2251113"/>
                <a:gd name="connsiteY0" fmla="*/ 0 h 626029"/>
                <a:gd name="connsiteX1" fmla="*/ 84018 w 2251113"/>
                <a:gd name="connsiteY1" fmla="*/ 12886 h 626029"/>
                <a:gd name="connsiteX2" fmla="*/ 1617331 w 2251113"/>
                <a:gd name="connsiteY2" fmla="*/ 261191 h 626029"/>
                <a:gd name="connsiteX3" fmla="*/ 2251113 w 2251113"/>
                <a:gd name="connsiteY3" fmla="*/ 626029 h 626029"/>
                <a:gd name="connsiteX4" fmla="*/ 561755 w 2251113"/>
                <a:gd name="connsiteY4" fmla="*/ 430747 h 626029"/>
                <a:gd name="connsiteX5" fmla="*/ 0 w 2251113"/>
                <a:gd name="connsiteY5" fmla="*/ 0 h 626029"/>
                <a:gd name="connsiteX0" fmla="*/ 0 w 2251113"/>
                <a:gd name="connsiteY0" fmla="*/ 0 h 626029"/>
                <a:gd name="connsiteX1" fmla="*/ 84018 w 2251113"/>
                <a:gd name="connsiteY1" fmla="*/ 12886 h 626029"/>
                <a:gd name="connsiteX2" fmla="*/ 1734920 w 2251113"/>
                <a:gd name="connsiteY2" fmla="*/ 292531 h 626029"/>
                <a:gd name="connsiteX3" fmla="*/ 2251113 w 2251113"/>
                <a:gd name="connsiteY3" fmla="*/ 626029 h 626029"/>
                <a:gd name="connsiteX4" fmla="*/ 561755 w 2251113"/>
                <a:gd name="connsiteY4" fmla="*/ 430747 h 626029"/>
                <a:gd name="connsiteX5" fmla="*/ 0 w 2251113"/>
                <a:gd name="connsiteY5" fmla="*/ 0 h 626029"/>
                <a:gd name="connsiteX0" fmla="*/ 0 w 2397568"/>
                <a:gd name="connsiteY0" fmla="*/ 0 h 643429"/>
                <a:gd name="connsiteX1" fmla="*/ 84018 w 2397568"/>
                <a:gd name="connsiteY1" fmla="*/ 12886 h 643429"/>
                <a:gd name="connsiteX2" fmla="*/ 1734920 w 2397568"/>
                <a:gd name="connsiteY2" fmla="*/ 292531 h 643429"/>
                <a:gd name="connsiteX3" fmla="*/ 2397568 w 2397568"/>
                <a:gd name="connsiteY3" fmla="*/ 643429 h 643429"/>
                <a:gd name="connsiteX4" fmla="*/ 561755 w 2397568"/>
                <a:gd name="connsiteY4" fmla="*/ 430747 h 643429"/>
                <a:gd name="connsiteX5" fmla="*/ 0 w 2397568"/>
                <a:gd name="connsiteY5" fmla="*/ 0 h 643429"/>
                <a:gd name="connsiteX0" fmla="*/ 0 w 2364671"/>
                <a:gd name="connsiteY0" fmla="*/ 3706 h 631429"/>
                <a:gd name="connsiteX1" fmla="*/ 51121 w 2364671"/>
                <a:gd name="connsiteY1" fmla="*/ 886 h 631429"/>
                <a:gd name="connsiteX2" fmla="*/ 1702023 w 2364671"/>
                <a:gd name="connsiteY2" fmla="*/ 280531 h 631429"/>
                <a:gd name="connsiteX3" fmla="*/ 2364671 w 2364671"/>
                <a:gd name="connsiteY3" fmla="*/ 631429 h 631429"/>
                <a:gd name="connsiteX4" fmla="*/ 528858 w 2364671"/>
                <a:gd name="connsiteY4" fmla="*/ 418747 h 631429"/>
                <a:gd name="connsiteX5" fmla="*/ 0 w 2364671"/>
                <a:gd name="connsiteY5" fmla="*/ 3706 h 631429"/>
                <a:gd name="connsiteX0" fmla="*/ 0 w 2364671"/>
                <a:gd name="connsiteY0" fmla="*/ 3706 h 631429"/>
                <a:gd name="connsiteX1" fmla="*/ 51121 w 2364671"/>
                <a:gd name="connsiteY1" fmla="*/ 886 h 631429"/>
                <a:gd name="connsiteX2" fmla="*/ 1702023 w 2364671"/>
                <a:gd name="connsiteY2" fmla="*/ 280531 h 631429"/>
                <a:gd name="connsiteX3" fmla="*/ 2364671 w 2364671"/>
                <a:gd name="connsiteY3" fmla="*/ 631429 h 631429"/>
                <a:gd name="connsiteX4" fmla="*/ 579705 w 2364671"/>
                <a:gd name="connsiteY4" fmla="*/ 447402 h 631429"/>
                <a:gd name="connsiteX5" fmla="*/ 0 w 2364671"/>
                <a:gd name="connsiteY5" fmla="*/ 3706 h 631429"/>
                <a:gd name="connsiteX0" fmla="*/ 0 w 2364671"/>
                <a:gd name="connsiteY0" fmla="*/ 3706 h 631429"/>
                <a:gd name="connsiteX1" fmla="*/ 51121 w 2364671"/>
                <a:gd name="connsiteY1" fmla="*/ 886 h 631429"/>
                <a:gd name="connsiteX2" fmla="*/ 1679129 w 2364671"/>
                <a:gd name="connsiteY2" fmla="*/ 290756 h 631429"/>
                <a:gd name="connsiteX3" fmla="*/ 2364671 w 2364671"/>
                <a:gd name="connsiteY3" fmla="*/ 631429 h 631429"/>
                <a:gd name="connsiteX4" fmla="*/ 579705 w 2364671"/>
                <a:gd name="connsiteY4" fmla="*/ 447402 h 631429"/>
                <a:gd name="connsiteX5" fmla="*/ 0 w 2364671"/>
                <a:gd name="connsiteY5" fmla="*/ 3706 h 631429"/>
                <a:gd name="connsiteX0" fmla="*/ 0 w 2364671"/>
                <a:gd name="connsiteY0" fmla="*/ 0 h 627723"/>
                <a:gd name="connsiteX1" fmla="*/ 12372 w 2364671"/>
                <a:gd name="connsiteY1" fmla="*/ 57469 h 627723"/>
                <a:gd name="connsiteX2" fmla="*/ 1679129 w 2364671"/>
                <a:gd name="connsiteY2" fmla="*/ 287050 h 627723"/>
                <a:gd name="connsiteX3" fmla="*/ 2364671 w 2364671"/>
                <a:gd name="connsiteY3" fmla="*/ 627723 h 627723"/>
                <a:gd name="connsiteX4" fmla="*/ 579705 w 2364671"/>
                <a:gd name="connsiteY4" fmla="*/ 443696 h 627723"/>
                <a:gd name="connsiteX5" fmla="*/ 0 w 2364671"/>
                <a:gd name="connsiteY5" fmla="*/ 0 h 6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4671" h="627723">
                  <a:moveTo>
                    <a:pt x="0" y="0"/>
                  </a:moveTo>
                  <a:cubicBezTo>
                    <a:pt x="16277" y="3935"/>
                    <a:pt x="-3905" y="53534"/>
                    <a:pt x="12372" y="57469"/>
                  </a:cubicBezTo>
                  <a:lnTo>
                    <a:pt x="1679129" y="287050"/>
                  </a:lnTo>
                  <a:lnTo>
                    <a:pt x="2364671" y="627723"/>
                  </a:lnTo>
                  <a:lnTo>
                    <a:pt x="579705" y="443696"/>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EE15CA42-5510-4B60-BEC1-5CCC2CE0EC4B}"/>
                </a:ext>
              </a:extLst>
            </p:cNvPr>
            <p:cNvGrpSpPr/>
            <p:nvPr/>
          </p:nvGrpSpPr>
          <p:grpSpPr>
            <a:xfrm>
              <a:off x="3845850" y="750743"/>
              <a:ext cx="255765" cy="3668677"/>
              <a:chOff x="4022203" y="727501"/>
              <a:chExt cx="229322" cy="3879092"/>
            </a:xfrm>
            <a:solidFill>
              <a:schemeClr val="bg2">
                <a:lumMod val="90000"/>
              </a:schemeClr>
            </a:solidFill>
          </p:grpSpPr>
          <p:sp>
            <p:nvSpPr>
              <p:cNvPr id="68" name="Rectangle 19">
                <a:extLst>
                  <a:ext uri="{FF2B5EF4-FFF2-40B4-BE49-F238E27FC236}">
                    <a16:creationId xmlns:a16="http://schemas.microsoft.com/office/drawing/2014/main" id="{E3327C49-0076-4475-AC85-7BF8D72BCC50}"/>
                  </a:ext>
                </a:extLst>
              </p:cNvPr>
              <p:cNvSpPr/>
              <p:nvPr/>
            </p:nvSpPr>
            <p:spPr>
              <a:xfrm>
                <a:off x="4022203" y="727501"/>
                <a:ext cx="121485" cy="3879092"/>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5" h="3879092">
                    <a:moveTo>
                      <a:pt x="0" y="0"/>
                    </a:moveTo>
                    <a:lnTo>
                      <a:pt x="107838" y="13648"/>
                    </a:lnTo>
                    <a:lnTo>
                      <a:pt x="121485" y="3879092"/>
                    </a:lnTo>
                    <a:lnTo>
                      <a:pt x="13648" y="3810853"/>
                    </a:lnTo>
                    <a:cubicBezTo>
                      <a:pt x="9099" y="2540569"/>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19">
                <a:extLst>
                  <a:ext uri="{FF2B5EF4-FFF2-40B4-BE49-F238E27FC236}">
                    <a16:creationId xmlns:a16="http://schemas.microsoft.com/office/drawing/2014/main" id="{1BEB3EAE-0E9F-47FC-8104-49B133A5D416}"/>
                  </a:ext>
                </a:extLst>
              </p:cNvPr>
              <p:cNvSpPr/>
              <p:nvPr/>
            </p:nvSpPr>
            <p:spPr>
              <a:xfrm>
                <a:off x="4139139" y="754231"/>
                <a:ext cx="112386" cy="3847247"/>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 name="connsiteX0" fmla="*/ 0 w 126034"/>
                  <a:gd name="connsiteY0" fmla="*/ 0 h 3915486"/>
                  <a:gd name="connsiteX1" fmla="*/ 112387 w 126034"/>
                  <a:gd name="connsiteY1" fmla="*/ 50042 h 3915486"/>
                  <a:gd name="connsiteX2" fmla="*/ 126034 w 126034"/>
                  <a:gd name="connsiteY2" fmla="*/ 3915486 h 3915486"/>
                  <a:gd name="connsiteX3" fmla="*/ 18197 w 126034"/>
                  <a:gd name="connsiteY3" fmla="*/ 3847247 h 3915486"/>
                  <a:gd name="connsiteX4" fmla="*/ 0 w 126034"/>
                  <a:gd name="connsiteY4" fmla="*/ 0 h 3915486"/>
                  <a:gd name="connsiteX0" fmla="*/ 0 w 126034"/>
                  <a:gd name="connsiteY0" fmla="*/ 0 h 3915486"/>
                  <a:gd name="connsiteX1" fmla="*/ 103289 w 126034"/>
                  <a:gd name="connsiteY1" fmla="*/ 27295 h 3915486"/>
                  <a:gd name="connsiteX2" fmla="*/ 126034 w 126034"/>
                  <a:gd name="connsiteY2" fmla="*/ 3915486 h 3915486"/>
                  <a:gd name="connsiteX3" fmla="*/ 18197 w 126034"/>
                  <a:gd name="connsiteY3" fmla="*/ 3847247 h 3915486"/>
                  <a:gd name="connsiteX4" fmla="*/ 0 w 126034"/>
                  <a:gd name="connsiteY4" fmla="*/ 0 h 3915486"/>
                  <a:gd name="connsiteX0" fmla="*/ 0 w 112386"/>
                  <a:gd name="connsiteY0" fmla="*/ 0 h 3847247"/>
                  <a:gd name="connsiteX1" fmla="*/ 103289 w 112386"/>
                  <a:gd name="connsiteY1" fmla="*/ 27295 h 3847247"/>
                  <a:gd name="connsiteX2" fmla="*/ 112386 w 112386"/>
                  <a:gd name="connsiteY2" fmla="*/ 3833599 h 3847247"/>
                  <a:gd name="connsiteX3" fmla="*/ 18197 w 112386"/>
                  <a:gd name="connsiteY3" fmla="*/ 3847247 h 3847247"/>
                  <a:gd name="connsiteX4" fmla="*/ 0 w 112386"/>
                  <a:gd name="connsiteY4" fmla="*/ 0 h 384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86" h="3847247">
                    <a:moveTo>
                      <a:pt x="0" y="0"/>
                    </a:moveTo>
                    <a:lnTo>
                      <a:pt x="103289" y="27295"/>
                    </a:lnTo>
                    <a:cubicBezTo>
                      <a:pt x="106321" y="1296063"/>
                      <a:pt x="109354" y="2564831"/>
                      <a:pt x="112386" y="3833599"/>
                    </a:cubicBezTo>
                    <a:lnTo>
                      <a:pt x="18197" y="3847247"/>
                    </a:lnTo>
                    <a:cubicBezTo>
                      <a:pt x="13648" y="2576963"/>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5974B69-1D61-4610-998E-EA69BBD476A0}"/>
                </a:ext>
              </a:extLst>
            </p:cNvPr>
            <p:cNvGrpSpPr/>
            <p:nvPr/>
          </p:nvGrpSpPr>
          <p:grpSpPr>
            <a:xfrm>
              <a:off x="6483113" y="1387351"/>
              <a:ext cx="203108" cy="3268030"/>
              <a:chOff x="4022203" y="727501"/>
              <a:chExt cx="229322" cy="3879092"/>
            </a:xfrm>
            <a:solidFill>
              <a:schemeClr val="bg2">
                <a:lumMod val="90000"/>
              </a:schemeClr>
            </a:solidFill>
          </p:grpSpPr>
          <p:sp>
            <p:nvSpPr>
              <p:cNvPr id="66" name="Rectangle 19">
                <a:extLst>
                  <a:ext uri="{FF2B5EF4-FFF2-40B4-BE49-F238E27FC236}">
                    <a16:creationId xmlns:a16="http://schemas.microsoft.com/office/drawing/2014/main" id="{7BF029C2-701A-4877-99E8-3756B6E01266}"/>
                  </a:ext>
                </a:extLst>
              </p:cNvPr>
              <p:cNvSpPr/>
              <p:nvPr/>
            </p:nvSpPr>
            <p:spPr>
              <a:xfrm>
                <a:off x="4022203" y="727501"/>
                <a:ext cx="121485" cy="3879092"/>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5" h="3879092">
                    <a:moveTo>
                      <a:pt x="0" y="0"/>
                    </a:moveTo>
                    <a:lnTo>
                      <a:pt x="107838" y="13648"/>
                    </a:lnTo>
                    <a:lnTo>
                      <a:pt x="121485" y="3879092"/>
                    </a:lnTo>
                    <a:lnTo>
                      <a:pt x="13648" y="3810853"/>
                    </a:lnTo>
                    <a:cubicBezTo>
                      <a:pt x="9099" y="2540569"/>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19">
                <a:extLst>
                  <a:ext uri="{FF2B5EF4-FFF2-40B4-BE49-F238E27FC236}">
                    <a16:creationId xmlns:a16="http://schemas.microsoft.com/office/drawing/2014/main" id="{FC254473-24B6-4EFB-A308-3419B5CC7558}"/>
                  </a:ext>
                </a:extLst>
              </p:cNvPr>
              <p:cNvSpPr/>
              <p:nvPr/>
            </p:nvSpPr>
            <p:spPr>
              <a:xfrm>
                <a:off x="4139139" y="754231"/>
                <a:ext cx="112386" cy="3847247"/>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 name="connsiteX0" fmla="*/ 0 w 126034"/>
                  <a:gd name="connsiteY0" fmla="*/ 0 h 3915486"/>
                  <a:gd name="connsiteX1" fmla="*/ 112387 w 126034"/>
                  <a:gd name="connsiteY1" fmla="*/ 50042 h 3915486"/>
                  <a:gd name="connsiteX2" fmla="*/ 126034 w 126034"/>
                  <a:gd name="connsiteY2" fmla="*/ 3915486 h 3915486"/>
                  <a:gd name="connsiteX3" fmla="*/ 18197 w 126034"/>
                  <a:gd name="connsiteY3" fmla="*/ 3847247 h 3915486"/>
                  <a:gd name="connsiteX4" fmla="*/ 0 w 126034"/>
                  <a:gd name="connsiteY4" fmla="*/ 0 h 3915486"/>
                  <a:gd name="connsiteX0" fmla="*/ 0 w 126034"/>
                  <a:gd name="connsiteY0" fmla="*/ 0 h 3915486"/>
                  <a:gd name="connsiteX1" fmla="*/ 103289 w 126034"/>
                  <a:gd name="connsiteY1" fmla="*/ 27295 h 3915486"/>
                  <a:gd name="connsiteX2" fmla="*/ 126034 w 126034"/>
                  <a:gd name="connsiteY2" fmla="*/ 3915486 h 3915486"/>
                  <a:gd name="connsiteX3" fmla="*/ 18197 w 126034"/>
                  <a:gd name="connsiteY3" fmla="*/ 3847247 h 3915486"/>
                  <a:gd name="connsiteX4" fmla="*/ 0 w 126034"/>
                  <a:gd name="connsiteY4" fmla="*/ 0 h 3915486"/>
                  <a:gd name="connsiteX0" fmla="*/ 0 w 112386"/>
                  <a:gd name="connsiteY0" fmla="*/ 0 h 3847247"/>
                  <a:gd name="connsiteX1" fmla="*/ 103289 w 112386"/>
                  <a:gd name="connsiteY1" fmla="*/ 27295 h 3847247"/>
                  <a:gd name="connsiteX2" fmla="*/ 112386 w 112386"/>
                  <a:gd name="connsiteY2" fmla="*/ 3833599 h 3847247"/>
                  <a:gd name="connsiteX3" fmla="*/ 18197 w 112386"/>
                  <a:gd name="connsiteY3" fmla="*/ 3847247 h 3847247"/>
                  <a:gd name="connsiteX4" fmla="*/ 0 w 112386"/>
                  <a:gd name="connsiteY4" fmla="*/ 0 h 384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86" h="3847247">
                    <a:moveTo>
                      <a:pt x="0" y="0"/>
                    </a:moveTo>
                    <a:lnTo>
                      <a:pt x="103289" y="27295"/>
                    </a:lnTo>
                    <a:cubicBezTo>
                      <a:pt x="106321" y="1296063"/>
                      <a:pt x="109354" y="2564831"/>
                      <a:pt x="112386" y="3833599"/>
                    </a:cubicBezTo>
                    <a:lnTo>
                      <a:pt x="18197" y="3847247"/>
                    </a:lnTo>
                    <a:cubicBezTo>
                      <a:pt x="13648" y="2576963"/>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B470B8B-C882-41C2-8D1C-47E534B0A0D6}"/>
                </a:ext>
              </a:extLst>
            </p:cNvPr>
            <p:cNvGrpSpPr/>
            <p:nvPr/>
          </p:nvGrpSpPr>
          <p:grpSpPr>
            <a:xfrm>
              <a:off x="5676646" y="1143365"/>
              <a:ext cx="203108" cy="3220815"/>
              <a:chOff x="4022203" y="727501"/>
              <a:chExt cx="229322" cy="3879092"/>
            </a:xfrm>
            <a:solidFill>
              <a:schemeClr val="bg2">
                <a:lumMod val="90000"/>
              </a:schemeClr>
            </a:solidFill>
          </p:grpSpPr>
          <p:sp>
            <p:nvSpPr>
              <p:cNvPr id="64" name="Rectangle 19">
                <a:extLst>
                  <a:ext uri="{FF2B5EF4-FFF2-40B4-BE49-F238E27FC236}">
                    <a16:creationId xmlns:a16="http://schemas.microsoft.com/office/drawing/2014/main" id="{4A9125E1-C705-43DC-8EAA-9F4CB05A1F60}"/>
                  </a:ext>
                </a:extLst>
              </p:cNvPr>
              <p:cNvSpPr/>
              <p:nvPr/>
            </p:nvSpPr>
            <p:spPr>
              <a:xfrm>
                <a:off x="4022203" y="727501"/>
                <a:ext cx="121485" cy="3879092"/>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5" h="3879092">
                    <a:moveTo>
                      <a:pt x="0" y="0"/>
                    </a:moveTo>
                    <a:lnTo>
                      <a:pt x="107838" y="13648"/>
                    </a:lnTo>
                    <a:lnTo>
                      <a:pt x="121485" y="3879092"/>
                    </a:lnTo>
                    <a:lnTo>
                      <a:pt x="13648" y="3810853"/>
                    </a:lnTo>
                    <a:cubicBezTo>
                      <a:pt x="9099" y="2540569"/>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19">
                <a:extLst>
                  <a:ext uri="{FF2B5EF4-FFF2-40B4-BE49-F238E27FC236}">
                    <a16:creationId xmlns:a16="http://schemas.microsoft.com/office/drawing/2014/main" id="{924ED0AE-A728-465A-B9B8-7EE78E6EA4CF}"/>
                  </a:ext>
                </a:extLst>
              </p:cNvPr>
              <p:cNvSpPr/>
              <p:nvPr/>
            </p:nvSpPr>
            <p:spPr>
              <a:xfrm>
                <a:off x="4139139" y="754231"/>
                <a:ext cx="112386" cy="3847247"/>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 name="connsiteX0" fmla="*/ 0 w 126034"/>
                  <a:gd name="connsiteY0" fmla="*/ 0 h 3915486"/>
                  <a:gd name="connsiteX1" fmla="*/ 112387 w 126034"/>
                  <a:gd name="connsiteY1" fmla="*/ 50042 h 3915486"/>
                  <a:gd name="connsiteX2" fmla="*/ 126034 w 126034"/>
                  <a:gd name="connsiteY2" fmla="*/ 3915486 h 3915486"/>
                  <a:gd name="connsiteX3" fmla="*/ 18197 w 126034"/>
                  <a:gd name="connsiteY3" fmla="*/ 3847247 h 3915486"/>
                  <a:gd name="connsiteX4" fmla="*/ 0 w 126034"/>
                  <a:gd name="connsiteY4" fmla="*/ 0 h 3915486"/>
                  <a:gd name="connsiteX0" fmla="*/ 0 w 126034"/>
                  <a:gd name="connsiteY0" fmla="*/ 0 h 3915486"/>
                  <a:gd name="connsiteX1" fmla="*/ 103289 w 126034"/>
                  <a:gd name="connsiteY1" fmla="*/ 27295 h 3915486"/>
                  <a:gd name="connsiteX2" fmla="*/ 126034 w 126034"/>
                  <a:gd name="connsiteY2" fmla="*/ 3915486 h 3915486"/>
                  <a:gd name="connsiteX3" fmla="*/ 18197 w 126034"/>
                  <a:gd name="connsiteY3" fmla="*/ 3847247 h 3915486"/>
                  <a:gd name="connsiteX4" fmla="*/ 0 w 126034"/>
                  <a:gd name="connsiteY4" fmla="*/ 0 h 3915486"/>
                  <a:gd name="connsiteX0" fmla="*/ 0 w 112386"/>
                  <a:gd name="connsiteY0" fmla="*/ 0 h 3847247"/>
                  <a:gd name="connsiteX1" fmla="*/ 103289 w 112386"/>
                  <a:gd name="connsiteY1" fmla="*/ 27295 h 3847247"/>
                  <a:gd name="connsiteX2" fmla="*/ 112386 w 112386"/>
                  <a:gd name="connsiteY2" fmla="*/ 3833599 h 3847247"/>
                  <a:gd name="connsiteX3" fmla="*/ 18197 w 112386"/>
                  <a:gd name="connsiteY3" fmla="*/ 3847247 h 3847247"/>
                  <a:gd name="connsiteX4" fmla="*/ 0 w 112386"/>
                  <a:gd name="connsiteY4" fmla="*/ 0 h 384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86" h="3847247">
                    <a:moveTo>
                      <a:pt x="0" y="0"/>
                    </a:moveTo>
                    <a:lnTo>
                      <a:pt x="103289" y="27295"/>
                    </a:lnTo>
                    <a:cubicBezTo>
                      <a:pt x="106321" y="1296063"/>
                      <a:pt x="109354" y="2564831"/>
                      <a:pt x="112386" y="3833599"/>
                    </a:cubicBezTo>
                    <a:lnTo>
                      <a:pt x="18197" y="3847247"/>
                    </a:lnTo>
                    <a:cubicBezTo>
                      <a:pt x="13648" y="2576963"/>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24FF02A5-283B-48F8-885A-594AAE05C3B2}"/>
                </a:ext>
              </a:extLst>
            </p:cNvPr>
            <p:cNvGrpSpPr/>
            <p:nvPr/>
          </p:nvGrpSpPr>
          <p:grpSpPr>
            <a:xfrm>
              <a:off x="5638363" y="1439356"/>
              <a:ext cx="130786" cy="3573423"/>
              <a:chOff x="8182141" y="1419640"/>
              <a:chExt cx="130786" cy="3573423"/>
            </a:xfrm>
            <a:solidFill>
              <a:schemeClr val="bg2">
                <a:lumMod val="90000"/>
              </a:schemeClr>
            </a:solidFill>
          </p:grpSpPr>
          <p:sp>
            <p:nvSpPr>
              <p:cNvPr id="62" name="Rectangle 38">
                <a:extLst>
                  <a:ext uri="{FF2B5EF4-FFF2-40B4-BE49-F238E27FC236}">
                    <a16:creationId xmlns:a16="http://schemas.microsoft.com/office/drawing/2014/main" id="{F8142707-4A5C-4502-859B-9C5E2C323C31}"/>
                  </a:ext>
                </a:extLst>
              </p:cNvPr>
              <p:cNvSpPr/>
              <p:nvPr/>
            </p:nvSpPr>
            <p:spPr>
              <a:xfrm rot="1909008">
                <a:off x="8182141" y="1419640"/>
                <a:ext cx="108284" cy="3418858"/>
              </a:xfrm>
              <a:custGeom>
                <a:avLst/>
                <a:gdLst>
                  <a:gd name="connsiteX0" fmla="*/ 0 w 94732"/>
                  <a:gd name="connsiteY0" fmla="*/ 0 h 3352038"/>
                  <a:gd name="connsiteX1" fmla="*/ 94732 w 94732"/>
                  <a:gd name="connsiteY1" fmla="*/ 0 h 3352038"/>
                  <a:gd name="connsiteX2" fmla="*/ 94732 w 94732"/>
                  <a:gd name="connsiteY2" fmla="*/ 3352038 h 3352038"/>
                  <a:gd name="connsiteX3" fmla="*/ 0 w 94732"/>
                  <a:gd name="connsiteY3" fmla="*/ 3352038 h 3352038"/>
                  <a:gd name="connsiteX4" fmla="*/ 0 w 94732"/>
                  <a:gd name="connsiteY4" fmla="*/ 0 h 3352038"/>
                  <a:gd name="connsiteX0" fmla="*/ 0 w 94732"/>
                  <a:gd name="connsiteY0" fmla="*/ 0 h 3352038"/>
                  <a:gd name="connsiteX1" fmla="*/ 94732 w 94732"/>
                  <a:gd name="connsiteY1" fmla="*/ 0 h 3352038"/>
                  <a:gd name="connsiteX2" fmla="*/ 94732 w 94732"/>
                  <a:gd name="connsiteY2" fmla="*/ 3352038 h 3352038"/>
                  <a:gd name="connsiteX3" fmla="*/ 27897 w 94732"/>
                  <a:gd name="connsiteY3" fmla="*/ 3265910 h 3352038"/>
                  <a:gd name="connsiteX4" fmla="*/ 0 w 94732"/>
                  <a:gd name="connsiteY4" fmla="*/ 0 h 3352038"/>
                  <a:gd name="connsiteX0" fmla="*/ 0 w 94732"/>
                  <a:gd name="connsiteY0" fmla="*/ 0 h 3352038"/>
                  <a:gd name="connsiteX1" fmla="*/ 67001 w 94732"/>
                  <a:gd name="connsiteY1" fmla="*/ 35975 h 3352038"/>
                  <a:gd name="connsiteX2" fmla="*/ 94732 w 94732"/>
                  <a:gd name="connsiteY2" fmla="*/ 3352038 h 3352038"/>
                  <a:gd name="connsiteX3" fmla="*/ 27897 w 94732"/>
                  <a:gd name="connsiteY3" fmla="*/ 3265910 h 3352038"/>
                  <a:gd name="connsiteX4" fmla="*/ 0 w 94732"/>
                  <a:gd name="connsiteY4" fmla="*/ 0 h 3352038"/>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34426 h 3378055"/>
                  <a:gd name="connsiteX1" fmla="*/ 79630 w 108284"/>
                  <a:gd name="connsiteY1" fmla="*/ 0 h 3378055"/>
                  <a:gd name="connsiteX2" fmla="*/ 108284 w 108284"/>
                  <a:gd name="connsiteY2" fmla="*/ 3378055 h 3378055"/>
                  <a:gd name="connsiteX3" fmla="*/ 41449 w 108284"/>
                  <a:gd name="connsiteY3" fmla="*/ 3291927 h 3378055"/>
                  <a:gd name="connsiteX4" fmla="*/ 0 w 108284"/>
                  <a:gd name="connsiteY4" fmla="*/ 34426 h 3378055"/>
                  <a:gd name="connsiteX0" fmla="*/ 0 w 108284"/>
                  <a:gd name="connsiteY0" fmla="*/ 75229 h 3418858"/>
                  <a:gd name="connsiteX1" fmla="*/ 89188 w 108284"/>
                  <a:gd name="connsiteY1" fmla="*/ 0 h 3418858"/>
                  <a:gd name="connsiteX2" fmla="*/ 108284 w 108284"/>
                  <a:gd name="connsiteY2" fmla="*/ 3418858 h 3418858"/>
                  <a:gd name="connsiteX3" fmla="*/ 41449 w 108284"/>
                  <a:gd name="connsiteY3" fmla="*/ 3332730 h 3418858"/>
                  <a:gd name="connsiteX4" fmla="*/ 0 w 108284"/>
                  <a:gd name="connsiteY4" fmla="*/ 75229 h 341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84" h="3418858">
                    <a:moveTo>
                      <a:pt x="0" y="75229"/>
                    </a:moveTo>
                    <a:lnTo>
                      <a:pt x="89188" y="0"/>
                    </a:lnTo>
                    <a:lnTo>
                      <a:pt x="108284" y="3418858"/>
                    </a:lnTo>
                    <a:lnTo>
                      <a:pt x="41449" y="3332730"/>
                    </a:lnTo>
                    <a:lnTo>
                      <a:pt x="0" y="75229"/>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8">
                <a:extLst>
                  <a:ext uri="{FF2B5EF4-FFF2-40B4-BE49-F238E27FC236}">
                    <a16:creationId xmlns:a16="http://schemas.microsoft.com/office/drawing/2014/main" id="{3693A92D-DE18-4E1C-A4EE-E8B39A603A81}"/>
                  </a:ext>
                </a:extLst>
              </p:cNvPr>
              <p:cNvSpPr/>
              <p:nvPr/>
            </p:nvSpPr>
            <p:spPr>
              <a:xfrm rot="1909008">
                <a:off x="8222486" y="1461203"/>
                <a:ext cx="90441" cy="3531860"/>
              </a:xfrm>
              <a:custGeom>
                <a:avLst/>
                <a:gdLst>
                  <a:gd name="connsiteX0" fmla="*/ 0 w 94732"/>
                  <a:gd name="connsiteY0" fmla="*/ 0 h 3352038"/>
                  <a:gd name="connsiteX1" fmla="*/ 94732 w 94732"/>
                  <a:gd name="connsiteY1" fmla="*/ 0 h 3352038"/>
                  <a:gd name="connsiteX2" fmla="*/ 94732 w 94732"/>
                  <a:gd name="connsiteY2" fmla="*/ 3352038 h 3352038"/>
                  <a:gd name="connsiteX3" fmla="*/ 0 w 94732"/>
                  <a:gd name="connsiteY3" fmla="*/ 3352038 h 3352038"/>
                  <a:gd name="connsiteX4" fmla="*/ 0 w 94732"/>
                  <a:gd name="connsiteY4" fmla="*/ 0 h 3352038"/>
                  <a:gd name="connsiteX0" fmla="*/ 0 w 94732"/>
                  <a:gd name="connsiteY0" fmla="*/ 0 h 3352038"/>
                  <a:gd name="connsiteX1" fmla="*/ 94732 w 94732"/>
                  <a:gd name="connsiteY1" fmla="*/ 0 h 3352038"/>
                  <a:gd name="connsiteX2" fmla="*/ 94732 w 94732"/>
                  <a:gd name="connsiteY2" fmla="*/ 3352038 h 3352038"/>
                  <a:gd name="connsiteX3" fmla="*/ 27897 w 94732"/>
                  <a:gd name="connsiteY3" fmla="*/ 3265910 h 3352038"/>
                  <a:gd name="connsiteX4" fmla="*/ 0 w 94732"/>
                  <a:gd name="connsiteY4" fmla="*/ 0 h 3352038"/>
                  <a:gd name="connsiteX0" fmla="*/ 0 w 94732"/>
                  <a:gd name="connsiteY0" fmla="*/ 0 h 3352038"/>
                  <a:gd name="connsiteX1" fmla="*/ 67001 w 94732"/>
                  <a:gd name="connsiteY1" fmla="*/ 35975 h 3352038"/>
                  <a:gd name="connsiteX2" fmla="*/ 94732 w 94732"/>
                  <a:gd name="connsiteY2" fmla="*/ 3352038 h 3352038"/>
                  <a:gd name="connsiteX3" fmla="*/ 27897 w 94732"/>
                  <a:gd name="connsiteY3" fmla="*/ 3265910 h 3352038"/>
                  <a:gd name="connsiteX4" fmla="*/ 0 w 94732"/>
                  <a:gd name="connsiteY4" fmla="*/ 0 h 3352038"/>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34426 h 3378055"/>
                  <a:gd name="connsiteX1" fmla="*/ 79630 w 108284"/>
                  <a:gd name="connsiteY1" fmla="*/ 0 h 3378055"/>
                  <a:gd name="connsiteX2" fmla="*/ 108284 w 108284"/>
                  <a:gd name="connsiteY2" fmla="*/ 3378055 h 3378055"/>
                  <a:gd name="connsiteX3" fmla="*/ 41449 w 108284"/>
                  <a:gd name="connsiteY3" fmla="*/ 3291927 h 3378055"/>
                  <a:gd name="connsiteX4" fmla="*/ 0 w 108284"/>
                  <a:gd name="connsiteY4" fmla="*/ 34426 h 3378055"/>
                  <a:gd name="connsiteX0" fmla="*/ 0 w 108696"/>
                  <a:gd name="connsiteY0" fmla="*/ 34426 h 3402232"/>
                  <a:gd name="connsiteX1" fmla="*/ 79630 w 108696"/>
                  <a:gd name="connsiteY1" fmla="*/ 0 h 3402232"/>
                  <a:gd name="connsiteX2" fmla="*/ 108696 w 108696"/>
                  <a:gd name="connsiteY2" fmla="*/ 3402232 h 3402232"/>
                  <a:gd name="connsiteX3" fmla="*/ 41449 w 108696"/>
                  <a:gd name="connsiteY3" fmla="*/ 3291927 h 3402232"/>
                  <a:gd name="connsiteX4" fmla="*/ 0 w 108696"/>
                  <a:gd name="connsiteY4" fmla="*/ 34426 h 3402232"/>
                  <a:gd name="connsiteX0" fmla="*/ 0 w 110488"/>
                  <a:gd name="connsiteY0" fmla="*/ 0 h 3425395"/>
                  <a:gd name="connsiteX1" fmla="*/ 81422 w 110488"/>
                  <a:gd name="connsiteY1" fmla="*/ 23163 h 3425395"/>
                  <a:gd name="connsiteX2" fmla="*/ 110488 w 110488"/>
                  <a:gd name="connsiteY2" fmla="*/ 3425395 h 3425395"/>
                  <a:gd name="connsiteX3" fmla="*/ 43241 w 110488"/>
                  <a:gd name="connsiteY3" fmla="*/ 3315090 h 3425395"/>
                  <a:gd name="connsiteX4" fmla="*/ 0 w 110488"/>
                  <a:gd name="connsiteY4" fmla="*/ 0 h 3425395"/>
                  <a:gd name="connsiteX0" fmla="*/ 0 w 110488"/>
                  <a:gd name="connsiteY0" fmla="*/ 0 h 3425395"/>
                  <a:gd name="connsiteX1" fmla="*/ 96276 w 110488"/>
                  <a:gd name="connsiteY1" fmla="*/ 83426 h 3425395"/>
                  <a:gd name="connsiteX2" fmla="*/ 110488 w 110488"/>
                  <a:gd name="connsiteY2" fmla="*/ 3425395 h 3425395"/>
                  <a:gd name="connsiteX3" fmla="*/ 43241 w 110488"/>
                  <a:gd name="connsiteY3" fmla="*/ 3315090 h 3425395"/>
                  <a:gd name="connsiteX4" fmla="*/ 0 w 110488"/>
                  <a:gd name="connsiteY4" fmla="*/ 0 h 3425395"/>
                  <a:gd name="connsiteX0" fmla="*/ 0 w 99223"/>
                  <a:gd name="connsiteY0" fmla="*/ 0 h 3480309"/>
                  <a:gd name="connsiteX1" fmla="*/ 85011 w 99223"/>
                  <a:gd name="connsiteY1" fmla="*/ 138340 h 3480309"/>
                  <a:gd name="connsiteX2" fmla="*/ 99223 w 99223"/>
                  <a:gd name="connsiteY2" fmla="*/ 3480309 h 3480309"/>
                  <a:gd name="connsiteX3" fmla="*/ 31976 w 99223"/>
                  <a:gd name="connsiteY3" fmla="*/ 3370004 h 3480309"/>
                  <a:gd name="connsiteX4" fmla="*/ 0 w 99223"/>
                  <a:gd name="connsiteY4" fmla="*/ 0 h 3480309"/>
                  <a:gd name="connsiteX0" fmla="*/ 0 w 90753"/>
                  <a:gd name="connsiteY0" fmla="*/ 0 h 3460506"/>
                  <a:gd name="connsiteX1" fmla="*/ 76541 w 90753"/>
                  <a:gd name="connsiteY1" fmla="*/ 118537 h 3460506"/>
                  <a:gd name="connsiteX2" fmla="*/ 90753 w 90753"/>
                  <a:gd name="connsiteY2" fmla="*/ 3460506 h 3460506"/>
                  <a:gd name="connsiteX3" fmla="*/ 23506 w 90753"/>
                  <a:gd name="connsiteY3" fmla="*/ 3350201 h 3460506"/>
                  <a:gd name="connsiteX4" fmla="*/ 0 w 90753"/>
                  <a:gd name="connsiteY4" fmla="*/ 0 h 3460506"/>
                  <a:gd name="connsiteX0" fmla="*/ 0 w 101312"/>
                  <a:gd name="connsiteY0" fmla="*/ 0 h 3459656"/>
                  <a:gd name="connsiteX1" fmla="*/ 87100 w 101312"/>
                  <a:gd name="connsiteY1" fmla="*/ 117687 h 3459656"/>
                  <a:gd name="connsiteX2" fmla="*/ 101312 w 101312"/>
                  <a:gd name="connsiteY2" fmla="*/ 3459656 h 3459656"/>
                  <a:gd name="connsiteX3" fmla="*/ 34065 w 101312"/>
                  <a:gd name="connsiteY3" fmla="*/ 3349351 h 3459656"/>
                  <a:gd name="connsiteX4" fmla="*/ 0 w 101312"/>
                  <a:gd name="connsiteY4" fmla="*/ 0 h 345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12" h="3459656">
                    <a:moveTo>
                      <a:pt x="0" y="0"/>
                    </a:moveTo>
                    <a:lnTo>
                      <a:pt x="87100" y="117687"/>
                    </a:lnTo>
                    <a:cubicBezTo>
                      <a:pt x="91837" y="1231677"/>
                      <a:pt x="96575" y="2345666"/>
                      <a:pt x="101312" y="3459656"/>
                    </a:cubicBezTo>
                    <a:lnTo>
                      <a:pt x="34065" y="3349351"/>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A1FA1F3C-3B37-4033-A406-9264D9731CCC}"/>
                </a:ext>
              </a:extLst>
            </p:cNvPr>
            <p:cNvGrpSpPr/>
            <p:nvPr/>
          </p:nvGrpSpPr>
          <p:grpSpPr>
            <a:xfrm>
              <a:off x="4840748" y="1427473"/>
              <a:ext cx="125988" cy="3173062"/>
              <a:chOff x="5146020" y="1493958"/>
              <a:chExt cx="109233" cy="2988316"/>
            </a:xfrm>
            <a:solidFill>
              <a:schemeClr val="bg2">
                <a:lumMod val="90000"/>
              </a:schemeClr>
            </a:solidFill>
          </p:grpSpPr>
          <p:sp>
            <p:nvSpPr>
              <p:cNvPr id="60" name="Rectangle 38">
                <a:extLst>
                  <a:ext uri="{FF2B5EF4-FFF2-40B4-BE49-F238E27FC236}">
                    <a16:creationId xmlns:a16="http://schemas.microsoft.com/office/drawing/2014/main" id="{6ED6A526-1FF1-4BF2-B673-F8EDF9482708}"/>
                  </a:ext>
                </a:extLst>
              </p:cNvPr>
              <p:cNvSpPr/>
              <p:nvPr/>
            </p:nvSpPr>
            <p:spPr>
              <a:xfrm rot="2057867">
                <a:off x="5146020" y="1493958"/>
                <a:ext cx="89740" cy="2857722"/>
              </a:xfrm>
              <a:custGeom>
                <a:avLst/>
                <a:gdLst>
                  <a:gd name="connsiteX0" fmla="*/ 0 w 94732"/>
                  <a:gd name="connsiteY0" fmla="*/ 0 h 3352038"/>
                  <a:gd name="connsiteX1" fmla="*/ 94732 w 94732"/>
                  <a:gd name="connsiteY1" fmla="*/ 0 h 3352038"/>
                  <a:gd name="connsiteX2" fmla="*/ 94732 w 94732"/>
                  <a:gd name="connsiteY2" fmla="*/ 3352038 h 3352038"/>
                  <a:gd name="connsiteX3" fmla="*/ 0 w 94732"/>
                  <a:gd name="connsiteY3" fmla="*/ 3352038 h 3352038"/>
                  <a:gd name="connsiteX4" fmla="*/ 0 w 94732"/>
                  <a:gd name="connsiteY4" fmla="*/ 0 h 3352038"/>
                  <a:gd name="connsiteX0" fmla="*/ 0 w 94732"/>
                  <a:gd name="connsiteY0" fmla="*/ 0 h 3352038"/>
                  <a:gd name="connsiteX1" fmla="*/ 94732 w 94732"/>
                  <a:gd name="connsiteY1" fmla="*/ 0 h 3352038"/>
                  <a:gd name="connsiteX2" fmla="*/ 94732 w 94732"/>
                  <a:gd name="connsiteY2" fmla="*/ 3352038 h 3352038"/>
                  <a:gd name="connsiteX3" fmla="*/ 27897 w 94732"/>
                  <a:gd name="connsiteY3" fmla="*/ 3265910 h 3352038"/>
                  <a:gd name="connsiteX4" fmla="*/ 0 w 94732"/>
                  <a:gd name="connsiteY4" fmla="*/ 0 h 3352038"/>
                  <a:gd name="connsiteX0" fmla="*/ 0 w 94732"/>
                  <a:gd name="connsiteY0" fmla="*/ 0 h 3352038"/>
                  <a:gd name="connsiteX1" fmla="*/ 67001 w 94732"/>
                  <a:gd name="connsiteY1" fmla="*/ 35975 h 3352038"/>
                  <a:gd name="connsiteX2" fmla="*/ 94732 w 94732"/>
                  <a:gd name="connsiteY2" fmla="*/ 3352038 h 3352038"/>
                  <a:gd name="connsiteX3" fmla="*/ 27897 w 94732"/>
                  <a:gd name="connsiteY3" fmla="*/ 3265910 h 3352038"/>
                  <a:gd name="connsiteX4" fmla="*/ 0 w 94732"/>
                  <a:gd name="connsiteY4" fmla="*/ 0 h 3352038"/>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34426 h 3378055"/>
                  <a:gd name="connsiteX1" fmla="*/ 79630 w 108284"/>
                  <a:gd name="connsiteY1" fmla="*/ 0 h 3378055"/>
                  <a:gd name="connsiteX2" fmla="*/ 108284 w 108284"/>
                  <a:gd name="connsiteY2" fmla="*/ 3378055 h 3378055"/>
                  <a:gd name="connsiteX3" fmla="*/ 41449 w 108284"/>
                  <a:gd name="connsiteY3" fmla="*/ 3291927 h 3378055"/>
                  <a:gd name="connsiteX4" fmla="*/ 0 w 108284"/>
                  <a:gd name="connsiteY4" fmla="*/ 34426 h 3378055"/>
                  <a:gd name="connsiteX0" fmla="*/ 0 w 108284"/>
                  <a:gd name="connsiteY0" fmla="*/ 75229 h 3418858"/>
                  <a:gd name="connsiteX1" fmla="*/ 89188 w 108284"/>
                  <a:gd name="connsiteY1" fmla="*/ 0 h 3418858"/>
                  <a:gd name="connsiteX2" fmla="*/ 108284 w 108284"/>
                  <a:gd name="connsiteY2" fmla="*/ 3418858 h 3418858"/>
                  <a:gd name="connsiteX3" fmla="*/ 41449 w 108284"/>
                  <a:gd name="connsiteY3" fmla="*/ 3332730 h 3418858"/>
                  <a:gd name="connsiteX4" fmla="*/ 0 w 108284"/>
                  <a:gd name="connsiteY4" fmla="*/ 75229 h 341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84" h="3418858">
                    <a:moveTo>
                      <a:pt x="0" y="75229"/>
                    </a:moveTo>
                    <a:lnTo>
                      <a:pt x="89188" y="0"/>
                    </a:lnTo>
                    <a:lnTo>
                      <a:pt x="108284" y="3418858"/>
                    </a:lnTo>
                    <a:lnTo>
                      <a:pt x="41449" y="3332730"/>
                    </a:lnTo>
                    <a:lnTo>
                      <a:pt x="0" y="75229"/>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38">
                <a:extLst>
                  <a:ext uri="{FF2B5EF4-FFF2-40B4-BE49-F238E27FC236}">
                    <a16:creationId xmlns:a16="http://schemas.microsoft.com/office/drawing/2014/main" id="{5DE49182-4478-4996-B0A0-58920AC35C18}"/>
                  </a:ext>
                </a:extLst>
              </p:cNvPr>
              <p:cNvSpPr/>
              <p:nvPr/>
            </p:nvSpPr>
            <p:spPr>
              <a:xfrm rot="2076213">
                <a:off x="5180300" y="1530097"/>
                <a:ext cx="74953" cy="2952177"/>
              </a:xfrm>
              <a:custGeom>
                <a:avLst/>
                <a:gdLst>
                  <a:gd name="connsiteX0" fmla="*/ 0 w 94732"/>
                  <a:gd name="connsiteY0" fmla="*/ 0 h 3352038"/>
                  <a:gd name="connsiteX1" fmla="*/ 94732 w 94732"/>
                  <a:gd name="connsiteY1" fmla="*/ 0 h 3352038"/>
                  <a:gd name="connsiteX2" fmla="*/ 94732 w 94732"/>
                  <a:gd name="connsiteY2" fmla="*/ 3352038 h 3352038"/>
                  <a:gd name="connsiteX3" fmla="*/ 0 w 94732"/>
                  <a:gd name="connsiteY3" fmla="*/ 3352038 h 3352038"/>
                  <a:gd name="connsiteX4" fmla="*/ 0 w 94732"/>
                  <a:gd name="connsiteY4" fmla="*/ 0 h 3352038"/>
                  <a:gd name="connsiteX0" fmla="*/ 0 w 94732"/>
                  <a:gd name="connsiteY0" fmla="*/ 0 h 3352038"/>
                  <a:gd name="connsiteX1" fmla="*/ 94732 w 94732"/>
                  <a:gd name="connsiteY1" fmla="*/ 0 h 3352038"/>
                  <a:gd name="connsiteX2" fmla="*/ 94732 w 94732"/>
                  <a:gd name="connsiteY2" fmla="*/ 3352038 h 3352038"/>
                  <a:gd name="connsiteX3" fmla="*/ 27897 w 94732"/>
                  <a:gd name="connsiteY3" fmla="*/ 3265910 h 3352038"/>
                  <a:gd name="connsiteX4" fmla="*/ 0 w 94732"/>
                  <a:gd name="connsiteY4" fmla="*/ 0 h 3352038"/>
                  <a:gd name="connsiteX0" fmla="*/ 0 w 94732"/>
                  <a:gd name="connsiteY0" fmla="*/ 0 h 3352038"/>
                  <a:gd name="connsiteX1" fmla="*/ 67001 w 94732"/>
                  <a:gd name="connsiteY1" fmla="*/ 35975 h 3352038"/>
                  <a:gd name="connsiteX2" fmla="*/ 94732 w 94732"/>
                  <a:gd name="connsiteY2" fmla="*/ 3352038 h 3352038"/>
                  <a:gd name="connsiteX3" fmla="*/ 27897 w 94732"/>
                  <a:gd name="connsiteY3" fmla="*/ 3265910 h 3352038"/>
                  <a:gd name="connsiteX4" fmla="*/ 0 w 94732"/>
                  <a:gd name="connsiteY4" fmla="*/ 0 h 3352038"/>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0 h 3343629"/>
                  <a:gd name="connsiteX1" fmla="*/ 80553 w 108284"/>
                  <a:gd name="connsiteY1" fmla="*/ 27566 h 3343629"/>
                  <a:gd name="connsiteX2" fmla="*/ 108284 w 108284"/>
                  <a:gd name="connsiteY2" fmla="*/ 3343629 h 3343629"/>
                  <a:gd name="connsiteX3" fmla="*/ 41449 w 108284"/>
                  <a:gd name="connsiteY3" fmla="*/ 3257501 h 3343629"/>
                  <a:gd name="connsiteX4" fmla="*/ 0 w 108284"/>
                  <a:gd name="connsiteY4" fmla="*/ 0 h 3343629"/>
                  <a:gd name="connsiteX0" fmla="*/ 0 w 108284"/>
                  <a:gd name="connsiteY0" fmla="*/ 34426 h 3378055"/>
                  <a:gd name="connsiteX1" fmla="*/ 79630 w 108284"/>
                  <a:gd name="connsiteY1" fmla="*/ 0 h 3378055"/>
                  <a:gd name="connsiteX2" fmla="*/ 108284 w 108284"/>
                  <a:gd name="connsiteY2" fmla="*/ 3378055 h 3378055"/>
                  <a:gd name="connsiteX3" fmla="*/ 41449 w 108284"/>
                  <a:gd name="connsiteY3" fmla="*/ 3291927 h 3378055"/>
                  <a:gd name="connsiteX4" fmla="*/ 0 w 108284"/>
                  <a:gd name="connsiteY4" fmla="*/ 34426 h 3378055"/>
                  <a:gd name="connsiteX0" fmla="*/ 0 w 108696"/>
                  <a:gd name="connsiteY0" fmla="*/ 34426 h 3402232"/>
                  <a:gd name="connsiteX1" fmla="*/ 79630 w 108696"/>
                  <a:gd name="connsiteY1" fmla="*/ 0 h 3402232"/>
                  <a:gd name="connsiteX2" fmla="*/ 108696 w 108696"/>
                  <a:gd name="connsiteY2" fmla="*/ 3402232 h 3402232"/>
                  <a:gd name="connsiteX3" fmla="*/ 41449 w 108696"/>
                  <a:gd name="connsiteY3" fmla="*/ 3291927 h 3402232"/>
                  <a:gd name="connsiteX4" fmla="*/ 0 w 108696"/>
                  <a:gd name="connsiteY4" fmla="*/ 34426 h 3402232"/>
                  <a:gd name="connsiteX0" fmla="*/ 0 w 110488"/>
                  <a:gd name="connsiteY0" fmla="*/ 0 h 3425395"/>
                  <a:gd name="connsiteX1" fmla="*/ 81422 w 110488"/>
                  <a:gd name="connsiteY1" fmla="*/ 23163 h 3425395"/>
                  <a:gd name="connsiteX2" fmla="*/ 110488 w 110488"/>
                  <a:gd name="connsiteY2" fmla="*/ 3425395 h 3425395"/>
                  <a:gd name="connsiteX3" fmla="*/ 43241 w 110488"/>
                  <a:gd name="connsiteY3" fmla="*/ 3315090 h 3425395"/>
                  <a:gd name="connsiteX4" fmla="*/ 0 w 110488"/>
                  <a:gd name="connsiteY4" fmla="*/ 0 h 3425395"/>
                  <a:gd name="connsiteX0" fmla="*/ 0 w 110488"/>
                  <a:gd name="connsiteY0" fmla="*/ 0 h 3425395"/>
                  <a:gd name="connsiteX1" fmla="*/ 96276 w 110488"/>
                  <a:gd name="connsiteY1" fmla="*/ 83426 h 3425395"/>
                  <a:gd name="connsiteX2" fmla="*/ 110488 w 110488"/>
                  <a:gd name="connsiteY2" fmla="*/ 3425395 h 3425395"/>
                  <a:gd name="connsiteX3" fmla="*/ 43241 w 110488"/>
                  <a:gd name="connsiteY3" fmla="*/ 3315090 h 3425395"/>
                  <a:gd name="connsiteX4" fmla="*/ 0 w 110488"/>
                  <a:gd name="connsiteY4" fmla="*/ 0 h 3425395"/>
                  <a:gd name="connsiteX0" fmla="*/ 0 w 99223"/>
                  <a:gd name="connsiteY0" fmla="*/ 0 h 3480309"/>
                  <a:gd name="connsiteX1" fmla="*/ 85011 w 99223"/>
                  <a:gd name="connsiteY1" fmla="*/ 138340 h 3480309"/>
                  <a:gd name="connsiteX2" fmla="*/ 99223 w 99223"/>
                  <a:gd name="connsiteY2" fmla="*/ 3480309 h 3480309"/>
                  <a:gd name="connsiteX3" fmla="*/ 31976 w 99223"/>
                  <a:gd name="connsiteY3" fmla="*/ 3370004 h 3480309"/>
                  <a:gd name="connsiteX4" fmla="*/ 0 w 99223"/>
                  <a:gd name="connsiteY4" fmla="*/ 0 h 3480309"/>
                  <a:gd name="connsiteX0" fmla="*/ 0 w 90753"/>
                  <a:gd name="connsiteY0" fmla="*/ 0 h 3460506"/>
                  <a:gd name="connsiteX1" fmla="*/ 76541 w 90753"/>
                  <a:gd name="connsiteY1" fmla="*/ 118537 h 3460506"/>
                  <a:gd name="connsiteX2" fmla="*/ 90753 w 90753"/>
                  <a:gd name="connsiteY2" fmla="*/ 3460506 h 3460506"/>
                  <a:gd name="connsiteX3" fmla="*/ 23506 w 90753"/>
                  <a:gd name="connsiteY3" fmla="*/ 3350201 h 3460506"/>
                  <a:gd name="connsiteX4" fmla="*/ 0 w 90753"/>
                  <a:gd name="connsiteY4" fmla="*/ 0 h 3460506"/>
                  <a:gd name="connsiteX0" fmla="*/ 0 w 101312"/>
                  <a:gd name="connsiteY0" fmla="*/ 0 h 3459656"/>
                  <a:gd name="connsiteX1" fmla="*/ 87100 w 101312"/>
                  <a:gd name="connsiteY1" fmla="*/ 117687 h 3459656"/>
                  <a:gd name="connsiteX2" fmla="*/ 101312 w 101312"/>
                  <a:gd name="connsiteY2" fmla="*/ 3459656 h 3459656"/>
                  <a:gd name="connsiteX3" fmla="*/ 34065 w 101312"/>
                  <a:gd name="connsiteY3" fmla="*/ 3349351 h 3459656"/>
                  <a:gd name="connsiteX4" fmla="*/ 0 w 101312"/>
                  <a:gd name="connsiteY4" fmla="*/ 0 h 345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12" h="3459656">
                    <a:moveTo>
                      <a:pt x="0" y="0"/>
                    </a:moveTo>
                    <a:lnTo>
                      <a:pt x="87100" y="117687"/>
                    </a:lnTo>
                    <a:cubicBezTo>
                      <a:pt x="91837" y="1231677"/>
                      <a:pt x="96575" y="2345666"/>
                      <a:pt x="101312" y="3459656"/>
                    </a:cubicBezTo>
                    <a:lnTo>
                      <a:pt x="34065" y="3349351"/>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08F61781-F891-416C-86F7-A7E44BA3B06F}"/>
                </a:ext>
              </a:extLst>
            </p:cNvPr>
            <p:cNvGrpSpPr/>
            <p:nvPr/>
          </p:nvGrpSpPr>
          <p:grpSpPr>
            <a:xfrm rot="11306987" flipV="1">
              <a:off x="4079609" y="1615338"/>
              <a:ext cx="1658221" cy="190825"/>
              <a:chOff x="3372335" y="1450217"/>
              <a:chExt cx="654147" cy="159073"/>
            </a:xfrm>
            <a:solidFill>
              <a:schemeClr val="bg2">
                <a:lumMod val="90000"/>
              </a:schemeClr>
            </a:solidFill>
          </p:grpSpPr>
          <p:sp>
            <p:nvSpPr>
              <p:cNvPr id="58" name="Rectangle 49">
                <a:extLst>
                  <a:ext uri="{FF2B5EF4-FFF2-40B4-BE49-F238E27FC236}">
                    <a16:creationId xmlns:a16="http://schemas.microsoft.com/office/drawing/2014/main" id="{B953C450-65C1-4854-8D85-06D022DB7692}"/>
                  </a:ext>
                </a:extLst>
              </p:cNvPr>
              <p:cNvSpPr/>
              <p:nvPr/>
            </p:nvSpPr>
            <p:spPr>
              <a:xfrm rot="528445">
                <a:off x="3372335" y="1462171"/>
                <a:ext cx="647031" cy="147119"/>
              </a:xfrm>
              <a:custGeom>
                <a:avLst/>
                <a:gdLst>
                  <a:gd name="connsiteX0" fmla="*/ 0 w 609600"/>
                  <a:gd name="connsiteY0" fmla="*/ 0 h 104633"/>
                  <a:gd name="connsiteX1" fmla="*/ 609600 w 609600"/>
                  <a:gd name="connsiteY1" fmla="*/ 0 h 104633"/>
                  <a:gd name="connsiteX2" fmla="*/ 609600 w 609600"/>
                  <a:gd name="connsiteY2" fmla="*/ 104633 h 104633"/>
                  <a:gd name="connsiteX3" fmla="*/ 0 w 609600"/>
                  <a:gd name="connsiteY3" fmla="*/ 104633 h 104633"/>
                  <a:gd name="connsiteX4" fmla="*/ 0 w 609600"/>
                  <a:gd name="connsiteY4" fmla="*/ 0 h 104633"/>
                  <a:gd name="connsiteX0" fmla="*/ 0 w 629672"/>
                  <a:gd name="connsiteY0" fmla="*/ 0 h 115334"/>
                  <a:gd name="connsiteX1" fmla="*/ 629672 w 629672"/>
                  <a:gd name="connsiteY1" fmla="*/ 10701 h 115334"/>
                  <a:gd name="connsiteX2" fmla="*/ 629672 w 629672"/>
                  <a:gd name="connsiteY2" fmla="*/ 115334 h 115334"/>
                  <a:gd name="connsiteX3" fmla="*/ 20072 w 629672"/>
                  <a:gd name="connsiteY3" fmla="*/ 115334 h 115334"/>
                  <a:gd name="connsiteX4" fmla="*/ 0 w 629672"/>
                  <a:gd name="connsiteY4" fmla="*/ 0 h 115334"/>
                  <a:gd name="connsiteX0" fmla="*/ 0 w 670513"/>
                  <a:gd name="connsiteY0" fmla="*/ 0 h 141230"/>
                  <a:gd name="connsiteX1" fmla="*/ 629672 w 670513"/>
                  <a:gd name="connsiteY1" fmla="*/ 10701 h 141230"/>
                  <a:gd name="connsiteX2" fmla="*/ 670513 w 670513"/>
                  <a:gd name="connsiteY2" fmla="*/ 141230 h 141230"/>
                  <a:gd name="connsiteX3" fmla="*/ 20072 w 670513"/>
                  <a:gd name="connsiteY3" fmla="*/ 115334 h 141230"/>
                  <a:gd name="connsiteX4" fmla="*/ 0 w 670513"/>
                  <a:gd name="connsiteY4" fmla="*/ 0 h 141230"/>
                  <a:gd name="connsiteX0" fmla="*/ 0 w 670513"/>
                  <a:gd name="connsiteY0" fmla="*/ 0 h 141230"/>
                  <a:gd name="connsiteX1" fmla="*/ 652150 w 670513"/>
                  <a:gd name="connsiteY1" fmla="*/ 7218 h 141230"/>
                  <a:gd name="connsiteX2" fmla="*/ 670513 w 670513"/>
                  <a:gd name="connsiteY2" fmla="*/ 141230 h 141230"/>
                  <a:gd name="connsiteX3" fmla="*/ 20072 w 670513"/>
                  <a:gd name="connsiteY3" fmla="*/ 115334 h 141230"/>
                  <a:gd name="connsiteX4" fmla="*/ 0 w 670513"/>
                  <a:gd name="connsiteY4" fmla="*/ 0 h 141230"/>
                  <a:gd name="connsiteX0" fmla="*/ 0 w 654931"/>
                  <a:gd name="connsiteY0" fmla="*/ 0 h 116938"/>
                  <a:gd name="connsiteX1" fmla="*/ 652150 w 654931"/>
                  <a:gd name="connsiteY1" fmla="*/ 7218 h 116938"/>
                  <a:gd name="connsiteX2" fmla="*/ 654931 w 654931"/>
                  <a:gd name="connsiteY2" fmla="*/ 116938 h 116938"/>
                  <a:gd name="connsiteX3" fmla="*/ 20072 w 654931"/>
                  <a:gd name="connsiteY3" fmla="*/ 115334 h 116938"/>
                  <a:gd name="connsiteX4" fmla="*/ 0 w 654931"/>
                  <a:gd name="connsiteY4" fmla="*/ 0 h 116938"/>
                  <a:gd name="connsiteX0" fmla="*/ 0 w 668003"/>
                  <a:gd name="connsiteY0" fmla="*/ 0 h 170390"/>
                  <a:gd name="connsiteX1" fmla="*/ 665222 w 668003"/>
                  <a:gd name="connsiteY1" fmla="*/ 60670 h 170390"/>
                  <a:gd name="connsiteX2" fmla="*/ 668003 w 668003"/>
                  <a:gd name="connsiteY2" fmla="*/ 170390 h 170390"/>
                  <a:gd name="connsiteX3" fmla="*/ 33144 w 668003"/>
                  <a:gd name="connsiteY3" fmla="*/ 168786 h 170390"/>
                  <a:gd name="connsiteX4" fmla="*/ 0 w 668003"/>
                  <a:gd name="connsiteY4" fmla="*/ 0 h 170390"/>
                  <a:gd name="connsiteX0" fmla="*/ 0 w 668003"/>
                  <a:gd name="connsiteY0" fmla="*/ 0 h 170390"/>
                  <a:gd name="connsiteX1" fmla="*/ 665222 w 668003"/>
                  <a:gd name="connsiteY1" fmla="*/ 60670 h 170390"/>
                  <a:gd name="connsiteX2" fmla="*/ 668003 w 668003"/>
                  <a:gd name="connsiteY2" fmla="*/ 170390 h 170390"/>
                  <a:gd name="connsiteX3" fmla="*/ 6402 w 668003"/>
                  <a:gd name="connsiteY3" fmla="*/ 80285 h 170390"/>
                  <a:gd name="connsiteX4" fmla="*/ 0 w 668003"/>
                  <a:gd name="connsiteY4" fmla="*/ 0 h 1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003" h="170390">
                    <a:moveTo>
                      <a:pt x="0" y="0"/>
                    </a:moveTo>
                    <a:lnTo>
                      <a:pt x="665222" y="60670"/>
                    </a:lnTo>
                    <a:lnTo>
                      <a:pt x="668003" y="170390"/>
                    </a:lnTo>
                    <a:lnTo>
                      <a:pt x="6402" y="80285"/>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0">
                <a:extLst>
                  <a:ext uri="{FF2B5EF4-FFF2-40B4-BE49-F238E27FC236}">
                    <a16:creationId xmlns:a16="http://schemas.microsoft.com/office/drawing/2014/main" id="{6A1D3137-CEF4-42DA-8154-489ACB85CCD5}"/>
                  </a:ext>
                </a:extLst>
              </p:cNvPr>
              <p:cNvSpPr/>
              <p:nvPr/>
            </p:nvSpPr>
            <p:spPr>
              <a:xfrm rot="584018">
                <a:off x="3381700" y="1450217"/>
                <a:ext cx="644782" cy="58011"/>
              </a:xfrm>
              <a:custGeom>
                <a:avLst/>
                <a:gdLst>
                  <a:gd name="connsiteX0" fmla="*/ 0 w 657071"/>
                  <a:gd name="connsiteY0" fmla="*/ 0 h 58792"/>
                  <a:gd name="connsiteX1" fmla="*/ 657071 w 657071"/>
                  <a:gd name="connsiteY1" fmla="*/ 0 h 58792"/>
                  <a:gd name="connsiteX2" fmla="*/ 657071 w 657071"/>
                  <a:gd name="connsiteY2" fmla="*/ 58792 h 58792"/>
                  <a:gd name="connsiteX3" fmla="*/ 0 w 657071"/>
                  <a:gd name="connsiteY3" fmla="*/ 58792 h 58792"/>
                  <a:gd name="connsiteX4" fmla="*/ 0 w 657071"/>
                  <a:gd name="connsiteY4" fmla="*/ 0 h 58792"/>
                  <a:gd name="connsiteX0" fmla="*/ 24690 w 657071"/>
                  <a:gd name="connsiteY0" fmla="*/ 38118 h 58792"/>
                  <a:gd name="connsiteX1" fmla="*/ 657071 w 657071"/>
                  <a:gd name="connsiteY1" fmla="*/ 0 h 58792"/>
                  <a:gd name="connsiteX2" fmla="*/ 657071 w 657071"/>
                  <a:gd name="connsiteY2" fmla="*/ 58792 h 58792"/>
                  <a:gd name="connsiteX3" fmla="*/ 0 w 657071"/>
                  <a:gd name="connsiteY3" fmla="*/ 58792 h 58792"/>
                  <a:gd name="connsiteX4" fmla="*/ 24690 w 657071"/>
                  <a:gd name="connsiteY4" fmla="*/ 38118 h 58792"/>
                  <a:gd name="connsiteX0" fmla="*/ 24690 w 665751"/>
                  <a:gd name="connsiteY0" fmla="*/ 0 h 20674"/>
                  <a:gd name="connsiteX1" fmla="*/ 665751 w 665751"/>
                  <a:gd name="connsiteY1" fmla="*/ 731 h 20674"/>
                  <a:gd name="connsiteX2" fmla="*/ 657071 w 665751"/>
                  <a:gd name="connsiteY2" fmla="*/ 20674 h 20674"/>
                  <a:gd name="connsiteX3" fmla="*/ 0 w 665751"/>
                  <a:gd name="connsiteY3" fmla="*/ 20674 h 20674"/>
                  <a:gd name="connsiteX4" fmla="*/ 24690 w 665751"/>
                  <a:gd name="connsiteY4" fmla="*/ 0 h 20674"/>
                  <a:gd name="connsiteX0" fmla="*/ 20673 w 665751"/>
                  <a:gd name="connsiteY0" fmla="*/ 0 h 27485"/>
                  <a:gd name="connsiteX1" fmla="*/ 665751 w 665751"/>
                  <a:gd name="connsiteY1" fmla="*/ 7542 h 27485"/>
                  <a:gd name="connsiteX2" fmla="*/ 657071 w 665751"/>
                  <a:gd name="connsiteY2" fmla="*/ 27485 h 27485"/>
                  <a:gd name="connsiteX3" fmla="*/ 0 w 665751"/>
                  <a:gd name="connsiteY3" fmla="*/ 27485 h 27485"/>
                  <a:gd name="connsiteX4" fmla="*/ 20673 w 665751"/>
                  <a:gd name="connsiteY4" fmla="*/ 0 h 27485"/>
                  <a:gd name="connsiteX0" fmla="*/ 17160 w 662238"/>
                  <a:gd name="connsiteY0" fmla="*/ 0 h 27485"/>
                  <a:gd name="connsiteX1" fmla="*/ 662238 w 662238"/>
                  <a:gd name="connsiteY1" fmla="*/ 7542 h 27485"/>
                  <a:gd name="connsiteX2" fmla="*/ 653558 w 662238"/>
                  <a:gd name="connsiteY2" fmla="*/ 27485 h 27485"/>
                  <a:gd name="connsiteX3" fmla="*/ 0 w 662238"/>
                  <a:gd name="connsiteY3" fmla="*/ 12357 h 27485"/>
                  <a:gd name="connsiteX4" fmla="*/ 17160 w 662238"/>
                  <a:gd name="connsiteY4" fmla="*/ 0 h 27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238" h="27485">
                    <a:moveTo>
                      <a:pt x="17160" y="0"/>
                    </a:moveTo>
                    <a:lnTo>
                      <a:pt x="662238" y="7542"/>
                    </a:lnTo>
                    <a:lnTo>
                      <a:pt x="653558" y="27485"/>
                    </a:lnTo>
                    <a:lnTo>
                      <a:pt x="0" y="12357"/>
                    </a:lnTo>
                    <a:lnTo>
                      <a:pt x="1716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A950B2F-EE3B-4A29-B013-4AC3DE4058DE}"/>
                </a:ext>
              </a:extLst>
            </p:cNvPr>
            <p:cNvGrpSpPr/>
            <p:nvPr/>
          </p:nvGrpSpPr>
          <p:grpSpPr>
            <a:xfrm>
              <a:off x="4609464" y="896185"/>
              <a:ext cx="229322" cy="3879092"/>
              <a:chOff x="4022203" y="727501"/>
              <a:chExt cx="229322" cy="3879092"/>
            </a:xfrm>
            <a:solidFill>
              <a:schemeClr val="bg2">
                <a:lumMod val="90000"/>
              </a:schemeClr>
            </a:solidFill>
          </p:grpSpPr>
          <p:sp>
            <p:nvSpPr>
              <p:cNvPr id="56" name="Rectangle 19">
                <a:extLst>
                  <a:ext uri="{FF2B5EF4-FFF2-40B4-BE49-F238E27FC236}">
                    <a16:creationId xmlns:a16="http://schemas.microsoft.com/office/drawing/2014/main" id="{E3D2A8BB-E986-4587-A4F4-BBBC31845431}"/>
                  </a:ext>
                </a:extLst>
              </p:cNvPr>
              <p:cNvSpPr/>
              <p:nvPr/>
            </p:nvSpPr>
            <p:spPr>
              <a:xfrm>
                <a:off x="4022203" y="727501"/>
                <a:ext cx="121485" cy="3879092"/>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5" h="3879092">
                    <a:moveTo>
                      <a:pt x="0" y="0"/>
                    </a:moveTo>
                    <a:lnTo>
                      <a:pt x="107838" y="13648"/>
                    </a:lnTo>
                    <a:lnTo>
                      <a:pt x="121485" y="3879092"/>
                    </a:lnTo>
                    <a:lnTo>
                      <a:pt x="13648" y="3810853"/>
                    </a:lnTo>
                    <a:cubicBezTo>
                      <a:pt x="9099" y="2540569"/>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19">
                <a:extLst>
                  <a:ext uri="{FF2B5EF4-FFF2-40B4-BE49-F238E27FC236}">
                    <a16:creationId xmlns:a16="http://schemas.microsoft.com/office/drawing/2014/main" id="{DD72E29C-FB0B-4CE3-B840-6BC87FE98CA1}"/>
                  </a:ext>
                </a:extLst>
              </p:cNvPr>
              <p:cNvSpPr/>
              <p:nvPr/>
            </p:nvSpPr>
            <p:spPr>
              <a:xfrm>
                <a:off x="4139139" y="754231"/>
                <a:ext cx="112386" cy="3847247"/>
              </a:xfrm>
              <a:custGeom>
                <a:avLst/>
                <a:gdLst>
                  <a:gd name="connsiteX0" fmla="*/ 0 w 107838"/>
                  <a:gd name="connsiteY0" fmla="*/ 0 h 3829050"/>
                  <a:gd name="connsiteX1" fmla="*/ 107838 w 107838"/>
                  <a:gd name="connsiteY1" fmla="*/ 0 h 3829050"/>
                  <a:gd name="connsiteX2" fmla="*/ 107838 w 107838"/>
                  <a:gd name="connsiteY2" fmla="*/ 3829050 h 3829050"/>
                  <a:gd name="connsiteX3" fmla="*/ 0 w 107838"/>
                  <a:gd name="connsiteY3" fmla="*/ 3829050 h 3829050"/>
                  <a:gd name="connsiteX4" fmla="*/ 0 w 107838"/>
                  <a:gd name="connsiteY4" fmla="*/ 0 h 3829050"/>
                  <a:gd name="connsiteX0" fmla="*/ 0 w 130584"/>
                  <a:gd name="connsiteY0" fmla="*/ 0 h 3838149"/>
                  <a:gd name="connsiteX1" fmla="*/ 130584 w 130584"/>
                  <a:gd name="connsiteY1" fmla="*/ 9099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22746 w 130584"/>
                  <a:gd name="connsiteY3" fmla="*/ 3838149 h 3838149"/>
                  <a:gd name="connsiteX4" fmla="*/ 0 w 130584"/>
                  <a:gd name="connsiteY4" fmla="*/ 0 h 3838149"/>
                  <a:gd name="connsiteX0" fmla="*/ 0 w 130584"/>
                  <a:gd name="connsiteY0" fmla="*/ 0 h 3838149"/>
                  <a:gd name="connsiteX1" fmla="*/ 107838 w 130584"/>
                  <a:gd name="connsiteY1" fmla="*/ 13648 h 3838149"/>
                  <a:gd name="connsiteX2" fmla="*/ 130584 w 130584"/>
                  <a:gd name="connsiteY2" fmla="*/ 3838149 h 3838149"/>
                  <a:gd name="connsiteX3" fmla="*/ 13648 w 130584"/>
                  <a:gd name="connsiteY3" fmla="*/ 3810853 h 3838149"/>
                  <a:gd name="connsiteX4" fmla="*/ 0 w 130584"/>
                  <a:gd name="connsiteY4" fmla="*/ 0 h 3838149"/>
                  <a:gd name="connsiteX0" fmla="*/ 0 w 121485"/>
                  <a:gd name="connsiteY0" fmla="*/ 0 h 3879092"/>
                  <a:gd name="connsiteX1" fmla="*/ 107838 w 121485"/>
                  <a:gd name="connsiteY1" fmla="*/ 13648 h 3879092"/>
                  <a:gd name="connsiteX2" fmla="*/ 121485 w 121485"/>
                  <a:gd name="connsiteY2" fmla="*/ 3879092 h 3879092"/>
                  <a:gd name="connsiteX3" fmla="*/ 13648 w 121485"/>
                  <a:gd name="connsiteY3" fmla="*/ 3810853 h 3879092"/>
                  <a:gd name="connsiteX4" fmla="*/ 0 w 121485"/>
                  <a:gd name="connsiteY4" fmla="*/ 0 h 3879092"/>
                  <a:gd name="connsiteX0" fmla="*/ 0 w 126034"/>
                  <a:gd name="connsiteY0" fmla="*/ 0 h 3915486"/>
                  <a:gd name="connsiteX1" fmla="*/ 112387 w 126034"/>
                  <a:gd name="connsiteY1" fmla="*/ 50042 h 3915486"/>
                  <a:gd name="connsiteX2" fmla="*/ 126034 w 126034"/>
                  <a:gd name="connsiteY2" fmla="*/ 3915486 h 3915486"/>
                  <a:gd name="connsiteX3" fmla="*/ 18197 w 126034"/>
                  <a:gd name="connsiteY3" fmla="*/ 3847247 h 3915486"/>
                  <a:gd name="connsiteX4" fmla="*/ 0 w 126034"/>
                  <a:gd name="connsiteY4" fmla="*/ 0 h 3915486"/>
                  <a:gd name="connsiteX0" fmla="*/ 0 w 126034"/>
                  <a:gd name="connsiteY0" fmla="*/ 0 h 3915486"/>
                  <a:gd name="connsiteX1" fmla="*/ 103289 w 126034"/>
                  <a:gd name="connsiteY1" fmla="*/ 27295 h 3915486"/>
                  <a:gd name="connsiteX2" fmla="*/ 126034 w 126034"/>
                  <a:gd name="connsiteY2" fmla="*/ 3915486 h 3915486"/>
                  <a:gd name="connsiteX3" fmla="*/ 18197 w 126034"/>
                  <a:gd name="connsiteY3" fmla="*/ 3847247 h 3915486"/>
                  <a:gd name="connsiteX4" fmla="*/ 0 w 126034"/>
                  <a:gd name="connsiteY4" fmla="*/ 0 h 3915486"/>
                  <a:gd name="connsiteX0" fmla="*/ 0 w 112386"/>
                  <a:gd name="connsiteY0" fmla="*/ 0 h 3847247"/>
                  <a:gd name="connsiteX1" fmla="*/ 103289 w 112386"/>
                  <a:gd name="connsiteY1" fmla="*/ 27295 h 3847247"/>
                  <a:gd name="connsiteX2" fmla="*/ 112386 w 112386"/>
                  <a:gd name="connsiteY2" fmla="*/ 3833599 h 3847247"/>
                  <a:gd name="connsiteX3" fmla="*/ 18197 w 112386"/>
                  <a:gd name="connsiteY3" fmla="*/ 3847247 h 3847247"/>
                  <a:gd name="connsiteX4" fmla="*/ 0 w 112386"/>
                  <a:gd name="connsiteY4" fmla="*/ 0 h 384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86" h="3847247">
                    <a:moveTo>
                      <a:pt x="0" y="0"/>
                    </a:moveTo>
                    <a:lnTo>
                      <a:pt x="103289" y="27295"/>
                    </a:lnTo>
                    <a:cubicBezTo>
                      <a:pt x="106321" y="1296063"/>
                      <a:pt x="109354" y="2564831"/>
                      <a:pt x="112386" y="3833599"/>
                    </a:cubicBezTo>
                    <a:lnTo>
                      <a:pt x="18197" y="3847247"/>
                    </a:lnTo>
                    <a:cubicBezTo>
                      <a:pt x="13648" y="2576963"/>
                      <a:pt x="4549" y="1270284"/>
                      <a:pt x="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4B7BAAC6-F186-4274-A7D9-D800F5AD21B0}"/>
                </a:ext>
              </a:extLst>
            </p:cNvPr>
            <p:cNvGrpSpPr/>
            <p:nvPr/>
          </p:nvGrpSpPr>
          <p:grpSpPr>
            <a:xfrm>
              <a:off x="3878613" y="1769673"/>
              <a:ext cx="807551" cy="234010"/>
              <a:chOff x="3316979" y="1498085"/>
              <a:chExt cx="751004" cy="195071"/>
            </a:xfrm>
            <a:solidFill>
              <a:schemeClr val="bg2">
                <a:lumMod val="90000"/>
              </a:schemeClr>
            </a:solidFill>
          </p:grpSpPr>
          <p:sp>
            <p:nvSpPr>
              <p:cNvPr id="53" name="Rectangle 50">
                <a:extLst>
                  <a:ext uri="{FF2B5EF4-FFF2-40B4-BE49-F238E27FC236}">
                    <a16:creationId xmlns:a16="http://schemas.microsoft.com/office/drawing/2014/main" id="{BD3D8D02-B41C-4F96-9E2A-5ABDE34BA058}"/>
                  </a:ext>
                </a:extLst>
              </p:cNvPr>
              <p:cNvSpPr/>
              <p:nvPr/>
            </p:nvSpPr>
            <p:spPr>
              <a:xfrm rot="584018">
                <a:off x="3335177" y="1498085"/>
                <a:ext cx="731376" cy="22691"/>
              </a:xfrm>
              <a:custGeom>
                <a:avLst/>
                <a:gdLst>
                  <a:gd name="connsiteX0" fmla="*/ 0 w 657071"/>
                  <a:gd name="connsiteY0" fmla="*/ 0 h 58792"/>
                  <a:gd name="connsiteX1" fmla="*/ 657071 w 657071"/>
                  <a:gd name="connsiteY1" fmla="*/ 0 h 58792"/>
                  <a:gd name="connsiteX2" fmla="*/ 657071 w 657071"/>
                  <a:gd name="connsiteY2" fmla="*/ 58792 h 58792"/>
                  <a:gd name="connsiteX3" fmla="*/ 0 w 657071"/>
                  <a:gd name="connsiteY3" fmla="*/ 58792 h 58792"/>
                  <a:gd name="connsiteX4" fmla="*/ 0 w 657071"/>
                  <a:gd name="connsiteY4" fmla="*/ 0 h 58792"/>
                  <a:gd name="connsiteX0" fmla="*/ 24690 w 657071"/>
                  <a:gd name="connsiteY0" fmla="*/ 38118 h 58792"/>
                  <a:gd name="connsiteX1" fmla="*/ 657071 w 657071"/>
                  <a:gd name="connsiteY1" fmla="*/ 0 h 58792"/>
                  <a:gd name="connsiteX2" fmla="*/ 657071 w 657071"/>
                  <a:gd name="connsiteY2" fmla="*/ 58792 h 58792"/>
                  <a:gd name="connsiteX3" fmla="*/ 0 w 657071"/>
                  <a:gd name="connsiteY3" fmla="*/ 58792 h 58792"/>
                  <a:gd name="connsiteX4" fmla="*/ 24690 w 657071"/>
                  <a:gd name="connsiteY4" fmla="*/ 38118 h 58792"/>
                  <a:gd name="connsiteX0" fmla="*/ 24690 w 665751"/>
                  <a:gd name="connsiteY0" fmla="*/ 0 h 20674"/>
                  <a:gd name="connsiteX1" fmla="*/ 665751 w 665751"/>
                  <a:gd name="connsiteY1" fmla="*/ 731 h 20674"/>
                  <a:gd name="connsiteX2" fmla="*/ 657071 w 665751"/>
                  <a:gd name="connsiteY2" fmla="*/ 20674 h 20674"/>
                  <a:gd name="connsiteX3" fmla="*/ 0 w 665751"/>
                  <a:gd name="connsiteY3" fmla="*/ 20674 h 20674"/>
                  <a:gd name="connsiteX4" fmla="*/ 24690 w 665751"/>
                  <a:gd name="connsiteY4" fmla="*/ 0 h 20674"/>
                  <a:gd name="connsiteX0" fmla="*/ 37542 w 665751"/>
                  <a:gd name="connsiteY0" fmla="*/ 6440 h 19943"/>
                  <a:gd name="connsiteX1" fmla="*/ 665751 w 665751"/>
                  <a:gd name="connsiteY1" fmla="*/ 0 h 19943"/>
                  <a:gd name="connsiteX2" fmla="*/ 657071 w 665751"/>
                  <a:gd name="connsiteY2" fmla="*/ 19943 h 19943"/>
                  <a:gd name="connsiteX3" fmla="*/ 0 w 665751"/>
                  <a:gd name="connsiteY3" fmla="*/ 19943 h 19943"/>
                  <a:gd name="connsiteX4" fmla="*/ 37542 w 665751"/>
                  <a:gd name="connsiteY4" fmla="*/ 6440 h 19943"/>
                  <a:gd name="connsiteX0" fmla="*/ 37542 w 673491"/>
                  <a:gd name="connsiteY0" fmla="*/ 0 h 13503"/>
                  <a:gd name="connsiteX1" fmla="*/ 673491 w 673491"/>
                  <a:gd name="connsiteY1" fmla="*/ 1194 h 13503"/>
                  <a:gd name="connsiteX2" fmla="*/ 657071 w 673491"/>
                  <a:gd name="connsiteY2" fmla="*/ 13503 h 13503"/>
                  <a:gd name="connsiteX3" fmla="*/ 0 w 673491"/>
                  <a:gd name="connsiteY3" fmla="*/ 13503 h 13503"/>
                  <a:gd name="connsiteX4" fmla="*/ 37542 w 673491"/>
                  <a:gd name="connsiteY4" fmla="*/ 0 h 13503"/>
                  <a:gd name="connsiteX0" fmla="*/ 32869 w 673491"/>
                  <a:gd name="connsiteY0" fmla="*/ 618 h 12309"/>
                  <a:gd name="connsiteX1" fmla="*/ 673491 w 673491"/>
                  <a:gd name="connsiteY1" fmla="*/ 0 h 12309"/>
                  <a:gd name="connsiteX2" fmla="*/ 657071 w 673491"/>
                  <a:gd name="connsiteY2" fmla="*/ 12309 h 12309"/>
                  <a:gd name="connsiteX3" fmla="*/ 0 w 673491"/>
                  <a:gd name="connsiteY3" fmla="*/ 12309 h 12309"/>
                  <a:gd name="connsiteX4" fmla="*/ 32869 w 673491"/>
                  <a:gd name="connsiteY4" fmla="*/ 618 h 1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491" h="12309">
                    <a:moveTo>
                      <a:pt x="32869" y="618"/>
                    </a:moveTo>
                    <a:lnTo>
                      <a:pt x="673491" y="0"/>
                    </a:lnTo>
                    <a:lnTo>
                      <a:pt x="657071" y="12309"/>
                    </a:lnTo>
                    <a:lnTo>
                      <a:pt x="0" y="12309"/>
                    </a:lnTo>
                    <a:lnTo>
                      <a:pt x="32869" y="618"/>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1">
                <a:extLst>
                  <a:ext uri="{FF2B5EF4-FFF2-40B4-BE49-F238E27FC236}">
                    <a16:creationId xmlns:a16="http://schemas.microsoft.com/office/drawing/2014/main" id="{54F8E1A7-FC58-41AB-94EF-5D8695BE42D7}"/>
                  </a:ext>
                </a:extLst>
              </p:cNvPr>
              <p:cNvSpPr/>
              <p:nvPr/>
            </p:nvSpPr>
            <p:spPr>
              <a:xfrm>
                <a:off x="4046118" y="1558929"/>
                <a:ext cx="21865" cy="134227"/>
              </a:xfrm>
              <a:custGeom>
                <a:avLst/>
                <a:gdLst>
                  <a:gd name="connsiteX0" fmla="*/ 0 w 45719"/>
                  <a:gd name="connsiteY0" fmla="*/ 0 h 124288"/>
                  <a:gd name="connsiteX1" fmla="*/ 45719 w 45719"/>
                  <a:gd name="connsiteY1" fmla="*/ 0 h 124288"/>
                  <a:gd name="connsiteX2" fmla="*/ 45719 w 45719"/>
                  <a:gd name="connsiteY2" fmla="*/ 124288 h 124288"/>
                  <a:gd name="connsiteX3" fmla="*/ 0 w 45719"/>
                  <a:gd name="connsiteY3" fmla="*/ 124288 h 124288"/>
                  <a:gd name="connsiteX4" fmla="*/ 0 w 45719"/>
                  <a:gd name="connsiteY4" fmla="*/ 0 h 124288"/>
                  <a:gd name="connsiteX0" fmla="*/ 0 w 45719"/>
                  <a:gd name="connsiteY0" fmla="*/ 9939 h 134227"/>
                  <a:gd name="connsiteX1" fmla="*/ 19877 w 45719"/>
                  <a:gd name="connsiteY1" fmla="*/ 0 h 134227"/>
                  <a:gd name="connsiteX2" fmla="*/ 45719 w 45719"/>
                  <a:gd name="connsiteY2" fmla="*/ 134227 h 134227"/>
                  <a:gd name="connsiteX3" fmla="*/ 0 w 45719"/>
                  <a:gd name="connsiteY3" fmla="*/ 134227 h 134227"/>
                  <a:gd name="connsiteX4" fmla="*/ 0 w 45719"/>
                  <a:gd name="connsiteY4" fmla="*/ 9939 h 134227"/>
                  <a:gd name="connsiteX0" fmla="*/ 0 w 21865"/>
                  <a:gd name="connsiteY0" fmla="*/ 9939 h 134227"/>
                  <a:gd name="connsiteX1" fmla="*/ 19877 w 21865"/>
                  <a:gd name="connsiteY1" fmla="*/ 0 h 134227"/>
                  <a:gd name="connsiteX2" fmla="*/ 21865 w 21865"/>
                  <a:gd name="connsiteY2" fmla="*/ 114349 h 134227"/>
                  <a:gd name="connsiteX3" fmla="*/ 0 w 21865"/>
                  <a:gd name="connsiteY3" fmla="*/ 134227 h 134227"/>
                  <a:gd name="connsiteX4" fmla="*/ 0 w 21865"/>
                  <a:gd name="connsiteY4" fmla="*/ 9939 h 13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 h="134227">
                    <a:moveTo>
                      <a:pt x="0" y="9939"/>
                    </a:moveTo>
                    <a:lnTo>
                      <a:pt x="19877" y="0"/>
                    </a:lnTo>
                    <a:cubicBezTo>
                      <a:pt x="20540" y="38116"/>
                      <a:pt x="21202" y="76233"/>
                      <a:pt x="21865" y="114349"/>
                    </a:cubicBezTo>
                    <a:lnTo>
                      <a:pt x="0" y="134227"/>
                    </a:lnTo>
                    <a:lnTo>
                      <a:pt x="0" y="9939"/>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FFB00F0F-C479-4361-8C62-8EAEEE371C56}"/>
                  </a:ext>
                </a:extLst>
              </p:cNvPr>
              <p:cNvSpPr/>
              <p:nvPr/>
            </p:nvSpPr>
            <p:spPr>
              <a:xfrm rot="528445">
                <a:off x="3316979" y="1514189"/>
                <a:ext cx="736866" cy="129707"/>
              </a:xfrm>
              <a:custGeom>
                <a:avLst/>
                <a:gdLst>
                  <a:gd name="connsiteX0" fmla="*/ 0 w 609600"/>
                  <a:gd name="connsiteY0" fmla="*/ 0 h 104633"/>
                  <a:gd name="connsiteX1" fmla="*/ 609600 w 609600"/>
                  <a:gd name="connsiteY1" fmla="*/ 0 h 104633"/>
                  <a:gd name="connsiteX2" fmla="*/ 609600 w 609600"/>
                  <a:gd name="connsiteY2" fmla="*/ 104633 h 104633"/>
                  <a:gd name="connsiteX3" fmla="*/ 0 w 609600"/>
                  <a:gd name="connsiteY3" fmla="*/ 104633 h 104633"/>
                  <a:gd name="connsiteX4" fmla="*/ 0 w 609600"/>
                  <a:gd name="connsiteY4" fmla="*/ 0 h 104633"/>
                  <a:gd name="connsiteX0" fmla="*/ 0 w 629672"/>
                  <a:gd name="connsiteY0" fmla="*/ 0 h 115334"/>
                  <a:gd name="connsiteX1" fmla="*/ 629672 w 629672"/>
                  <a:gd name="connsiteY1" fmla="*/ 10701 h 115334"/>
                  <a:gd name="connsiteX2" fmla="*/ 629672 w 629672"/>
                  <a:gd name="connsiteY2" fmla="*/ 115334 h 115334"/>
                  <a:gd name="connsiteX3" fmla="*/ 20072 w 629672"/>
                  <a:gd name="connsiteY3" fmla="*/ 115334 h 115334"/>
                  <a:gd name="connsiteX4" fmla="*/ 0 w 629672"/>
                  <a:gd name="connsiteY4" fmla="*/ 0 h 115334"/>
                  <a:gd name="connsiteX0" fmla="*/ 0 w 670513"/>
                  <a:gd name="connsiteY0" fmla="*/ 0 h 141230"/>
                  <a:gd name="connsiteX1" fmla="*/ 629672 w 670513"/>
                  <a:gd name="connsiteY1" fmla="*/ 10701 h 141230"/>
                  <a:gd name="connsiteX2" fmla="*/ 670513 w 670513"/>
                  <a:gd name="connsiteY2" fmla="*/ 141230 h 141230"/>
                  <a:gd name="connsiteX3" fmla="*/ 20072 w 670513"/>
                  <a:gd name="connsiteY3" fmla="*/ 115334 h 141230"/>
                  <a:gd name="connsiteX4" fmla="*/ 0 w 670513"/>
                  <a:gd name="connsiteY4" fmla="*/ 0 h 141230"/>
                  <a:gd name="connsiteX0" fmla="*/ 0 w 670513"/>
                  <a:gd name="connsiteY0" fmla="*/ 0 h 141230"/>
                  <a:gd name="connsiteX1" fmla="*/ 652150 w 670513"/>
                  <a:gd name="connsiteY1" fmla="*/ 7218 h 141230"/>
                  <a:gd name="connsiteX2" fmla="*/ 670513 w 670513"/>
                  <a:gd name="connsiteY2" fmla="*/ 141230 h 141230"/>
                  <a:gd name="connsiteX3" fmla="*/ 20072 w 670513"/>
                  <a:gd name="connsiteY3" fmla="*/ 115334 h 141230"/>
                  <a:gd name="connsiteX4" fmla="*/ 0 w 670513"/>
                  <a:gd name="connsiteY4" fmla="*/ 0 h 141230"/>
                  <a:gd name="connsiteX0" fmla="*/ 0 w 660760"/>
                  <a:gd name="connsiteY0" fmla="*/ 0 h 145898"/>
                  <a:gd name="connsiteX1" fmla="*/ 642397 w 660760"/>
                  <a:gd name="connsiteY1" fmla="*/ 11886 h 145898"/>
                  <a:gd name="connsiteX2" fmla="*/ 660760 w 660760"/>
                  <a:gd name="connsiteY2" fmla="*/ 145898 h 145898"/>
                  <a:gd name="connsiteX3" fmla="*/ 10319 w 660760"/>
                  <a:gd name="connsiteY3" fmla="*/ 120002 h 145898"/>
                  <a:gd name="connsiteX4" fmla="*/ 0 w 660760"/>
                  <a:gd name="connsiteY4" fmla="*/ 0 h 145898"/>
                  <a:gd name="connsiteX0" fmla="*/ 0 w 660760"/>
                  <a:gd name="connsiteY0" fmla="*/ 0 h 145898"/>
                  <a:gd name="connsiteX1" fmla="*/ 642397 w 660760"/>
                  <a:gd name="connsiteY1" fmla="*/ 11886 h 145898"/>
                  <a:gd name="connsiteX2" fmla="*/ 660760 w 660760"/>
                  <a:gd name="connsiteY2" fmla="*/ 145898 h 145898"/>
                  <a:gd name="connsiteX3" fmla="*/ 15393 w 660760"/>
                  <a:gd name="connsiteY3" fmla="*/ 119108 h 145898"/>
                  <a:gd name="connsiteX4" fmla="*/ 0 w 660760"/>
                  <a:gd name="connsiteY4" fmla="*/ 0 h 145898"/>
                  <a:gd name="connsiteX0" fmla="*/ 0 w 671692"/>
                  <a:gd name="connsiteY0" fmla="*/ 0 h 149876"/>
                  <a:gd name="connsiteX1" fmla="*/ 653329 w 671692"/>
                  <a:gd name="connsiteY1" fmla="*/ 15864 h 149876"/>
                  <a:gd name="connsiteX2" fmla="*/ 671692 w 671692"/>
                  <a:gd name="connsiteY2" fmla="*/ 149876 h 149876"/>
                  <a:gd name="connsiteX3" fmla="*/ 26325 w 671692"/>
                  <a:gd name="connsiteY3" fmla="*/ 123086 h 149876"/>
                  <a:gd name="connsiteX4" fmla="*/ 0 w 671692"/>
                  <a:gd name="connsiteY4" fmla="*/ 0 h 149876"/>
                  <a:gd name="connsiteX0" fmla="*/ 0 w 671692"/>
                  <a:gd name="connsiteY0" fmla="*/ 0 h 149876"/>
                  <a:gd name="connsiteX1" fmla="*/ 653329 w 671692"/>
                  <a:gd name="connsiteY1" fmla="*/ 15864 h 149876"/>
                  <a:gd name="connsiteX2" fmla="*/ 671692 w 671692"/>
                  <a:gd name="connsiteY2" fmla="*/ 149876 h 149876"/>
                  <a:gd name="connsiteX3" fmla="*/ 10320 w 671692"/>
                  <a:gd name="connsiteY3" fmla="*/ 120001 h 149876"/>
                  <a:gd name="connsiteX4" fmla="*/ 0 w 671692"/>
                  <a:gd name="connsiteY4" fmla="*/ 0 h 149876"/>
                  <a:gd name="connsiteX0" fmla="*/ 0 w 671692"/>
                  <a:gd name="connsiteY0" fmla="*/ 0 h 149876"/>
                  <a:gd name="connsiteX1" fmla="*/ 653329 w 671692"/>
                  <a:gd name="connsiteY1" fmla="*/ 15864 h 149876"/>
                  <a:gd name="connsiteX2" fmla="*/ 671692 w 671692"/>
                  <a:gd name="connsiteY2" fmla="*/ 149876 h 149876"/>
                  <a:gd name="connsiteX3" fmla="*/ 18715 w 671692"/>
                  <a:gd name="connsiteY3" fmla="*/ 124425 h 149876"/>
                  <a:gd name="connsiteX4" fmla="*/ 0 w 671692"/>
                  <a:gd name="connsiteY4" fmla="*/ 0 h 149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92" h="149876">
                    <a:moveTo>
                      <a:pt x="0" y="0"/>
                    </a:moveTo>
                    <a:lnTo>
                      <a:pt x="653329" y="15864"/>
                    </a:lnTo>
                    <a:lnTo>
                      <a:pt x="671692" y="149876"/>
                    </a:lnTo>
                    <a:lnTo>
                      <a:pt x="18715" y="124425"/>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8BFA24C0-F391-4ECC-ABAC-F576E89B9496}"/>
                </a:ext>
              </a:extLst>
            </p:cNvPr>
            <p:cNvGrpSpPr/>
            <p:nvPr/>
          </p:nvGrpSpPr>
          <p:grpSpPr>
            <a:xfrm rot="11306987" flipV="1">
              <a:off x="4819729" y="1732096"/>
              <a:ext cx="1746088" cy="197919"/>
              <a:chOff x="3338137" y="1438739"/>
              <a:chExt cx="688809" cy="164987"/>
            </a:xfrm>
            <a:solidFill>
              <a:schemeClr val="bg2">
                <a:lumMod val="90000"/>
              </a:schemeClr>
            </a:solidFill>
          </p:grpSpPr>
          <p:sp>
            <p:nvSpPr>
              <p:cNvPr id="51" name="Rectangle 49">
                <a:extLst>
                  <a:ext uri="{FF2B5EF4-FFF2-40B4-BE49-F238E27FC236}">
                    <a16:creationId xmlns:a16="http://schemas.microsoft.com/office/drawing/2014/main" id="{964DACB5-B057-41AC-8FCF-66C73DE8C0E4}"/>
                  </a:ext>
                </a:extLst>
              </p:cNvPr>
              <p:cNvSpPr/>
              <p:nvPr/>
            </p:nvSpPr>
            <p:spPr>
              <a:xfrm rot="528445">
                <a:off x="3338137" y="1449491"/>
                <a:ext cx="681691" cy="154235"/>
              </a:xfrm>
              <a:custGeom>
                <a:avLst/>
                <a:gdLst>
                  <a:gd name="connsiteX0" fmla="*/ 0 w 609600"/>
                  <a:gd name="connsiteY0" fmla="*/ 0 h 104633"/>
                  <a:gd name="connsiteX1" fmla="*/ 609600 w 609600"/>
                  <a:gd name="connsiteY1" fmla="*/ 0 h 104633"/>
                  <a:gd name="connsiteX2" fmla="*/ 609600 w 609600"/>
                  <a:gd name="connsiteY2" fmla="*/ 104633 h 104633"/>
                  <a:gd name="connsiteX3" fmla="*/ 0 w 609600"/>
                  <a:gd name="connsiteY3" fmla="*/ 104633 h 104633"/>
                  <a:gd name="connsiteX4" fmla="*/ 0 w 609600"/>
                  <a:gd name="connsiteY4" fmla="*/ 0 h 104633"/>
                  <a:gd name="connsiteX0" fmla="*/ 0 w 629672"/>
                  <a:gd name="connsiteY0" fmla="*/ 0 h 115334"/>
                  <a:gd name="connsiteX1" fmla="*/ 629672 w 629672"/>
                  <a:gd name="connsiteY1" fmla="*/ 10701 h 115334"/>
                  <a:gd name="connsiteX2" fmla="*/ 629672 w 629672"/>
                  <a:gd name="connsiteY2" fmla="*/ 115334 h 115334"/>
                  <a:gd name="connsiteX3" fmla="*/ 20072 w 629672"/>
                  <a:gd name="connsiteY3" fmla="*/ 115334 h 115334"/>
                  <a:gd name="connsiteX4" fmla="*/ 0 w 629672"/>
                  <a:gd name="connsiteY4" fmla="*/ 0 h 115334"/>
                  <a:gd name="connsiteX0" fmla="*/ 0 w 670513"/>
                  <a:gd name="connsiteY0" fmla="*/ 0 h 141230"/>
                  <a:gd name="connsiteX1" fmla="*/ 629672 w 670513"/>
                  <a:gd name="connsiteY1" fmla="*/ 10701 h 141230"/>
                  <a:gd name="connsiteX2" fmla="*/ 670513 w 670513"/>
                  <a:gd name="connsiteY2" fmla="*/ 141230 h 141230"/>
                  <a:gd name="connsiteX3" fmla="*/ 20072 w 670513"/>
                  <a:gd name="connsiteY3" fmla="*/ 115334 h 141230"/>
                  <a:gd name="connsiteX4" fmla="*/ 0 w 670513"/>
                  <a:gd name="connsiteY4" fmla="*/ 0 h 141230"/>
                  <a:gd name="connsiteX0" fmla="*/ 0 w 670513"/>
                  <a:gd name="connsiteY0" fmla="*/ 0 h 141230"/>
                  <a:gd name="connsiteX1" fmla="*/ 652150 w 670513"/>
                  <a:gd name="connsiteY1" fmla="*/ 7218 h 141230"/>
                  <a:gd name="connsiteX2" fmla="*/ 670513 w 670513"/>
                  <a:gd name="connsiteY2" fmla="*/ 141230 h 141230"/>
                  <a:gd name="connsiteX3" fmla="*/ 20072 w 670513"/>
                  <a:gd name="connsiteY3" fmla="*/ 115334 h 141230"/>
                  <a:gd name="connsiteX4" fmla="*/ 0 w 670513"/>
                  <a:gd name="connsiteY4" fmla="*/ 0 h 141230"/>
                  <a:gd name="connsiteX0" fmla="*/ 0 w 654931"/>
                  <a:gd name="connsiteY0" fmla="*/ 0 h 116938"/>
                  <a:gd name="connsiteX1" fmla="*/ 652150 w 654931"/>
                  <a:gd name="connsiteY1" fmla="*/ 7218 h 116938"/>
                  <a:gd name="connsiteX2" fmla="*/ 654931 w 654931"/>
                  <a:gd name="connsiteY2" fmla="*/ 116938 h 116938"/>
                  <a:gd name="connsiteX3" fmla="*/ 20072 w 654931"/>
                  <a:gd name="connsiteY3" fmla="*/ 115334 h 116938"/>
                  <a:gd name="connsiteX4" fmla="*/ 0 w 654931"/>
                  <a:gd name="connsiteY4" fmla="*/ 0 h 116938"/>
                  <a:gd name="connsiteX0" fmla="*/ 0 w 668003"/>
                  <a:gd name="connsiteY0" fmla="*/ 0 h 170390"/>
                  <a:gd name="connsiteX1" fmla="*/ 665222 w 668003"/>
                  <a:gd name="connsiteY1" fmla="*/ 60670 h 170390"/>
                  <a:gd name="connsiteX2" fmla="*/ 668003 w 668003"/>
                  <a:gd name="connsiteY2" fmla="*/ 170390 h 170390"/>
                  <a:gd name="connsiteX3" fmla="*/ 33144 w 668003"/>
                  <a:gd name="connsiteY3" fmla="*/ 168786 h 170390"/>
                  <a:gd name="connsiteX4" fmla="*/ 0 w 668003"/>
                  <a:gd name="connsiteY4" fmla="*/ 0 h 170390"/>
                  <a:gd name="connsiteX0" fmla="*/ 0 w 668003"/>
                  <a:gd name="connsiteY0" fmla="*/ 0 h 170390"/>
                  <a:gd name="connsiteX1" fmla="*/ 665222 w 668003"/>
                  <a:gd name="connsiteY1" fmla="*/ 60670 h 170390"/>
                  <a:gd name="connsiteX2" fmla="*/ 668003 w 668003"/>
                  <a:gd name="connsiteY2" fmla="*/ 170390 h 170390"/>
                  <a:gd name="connsiteX3" fmla="*/ 6402 w 668003"/>
                  <a:gd name="connsiteY3" fmla="*/ 80285 h 170390"/>
                  <a:gd name="connsiteX4" fmla="*/ 0 w 668003"/>
                  <a:gd name="connsiteY4" fmla="*/ 0 h 170390"/>
                  <a:gd name="connsiteX0" fmla="*/ 0 w 703787"/>
                  <a:gd name="connsiteY0" fmla="*/ 0 h 178631"/>
                  <a:gd name="connsiteX1" fmla="*/ 701006 w 703787"/>
                  <a:gd name="connsiteY1" fmla="*/ 68911 h 178631"/>
                  <a:gd name="connsiteX2" fmla="*/ 703787 w 703787"/>
                  <a:gd name="connsiteY2" fmla="*/ 178631 h 178631"/>
                  <a:gd name="connsiteX3" fmla="*/ 42186 w 703787"/>
                  <a:gd name="connsiteY3" fmla="*/ 88526 h 178631"/>
                  <a:gd name="connsiteX4" fmla="*/ 0 w 703787"/>
                  <a:gd name="connsiteY4" fmla="*/ 0 h 178631"/>
                  <a:gd name="connsiteX0" fmla="*/ 0 w 703787"/>
                  <a:gd name="connsiteY0" fmla="*/ 0 h 178631"/>
                  <a:gd name="connsiteX1" fmla="*/ 701006 w 703787"/>
                  <a:gd name="connsiteY1" fmla="*/ 68911 h 178631"/>
                  <a:gd name="connsiteX2" fmla="*/ 703787 w 703787"/>
                  <a:gd name="connsiteY2" fmla="*/ 178631 h 178631"/>
                  <a:gd name="connsiteX3" fmla="*/ 19975 w 703787"/>
                  <a:gd name="connsiteY3" fmla="*/ 83008 h 178631"/>
                  <a:gd name="connsiteX4" fmla="*/ 0 w 703787"/>
                  <a:gd name="connsiteY4" fmla="*/ 0 h 178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87" h="178631">
                    <a:moveTo>
                      <a:pt x="0" y="0"/>
                    </a:moveTo>
                    <a:lnTo>
                      <a:pt x="701006" y="68911"/>
                    </a:lnTo>
                    <a:lnTo>
                      <a:pt x="703787" y="178631"/>
                    </a:lnTo>
                    <a:lnTo>
                      <a:pt x="19975" y="83008"/>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0">
                <a:extLst>
                  <a:ext uri="{FF2B5EF4-FFF2-40B4-BE49-F238E27FC236}">
                    <a16:creationId xmlns:a16="http://schemas.microsoft.com/office/drawing/2014/main" id="{B9D50872-B4C2-4CA5-B0E2-AEEE68461D7B}"/>
                  </a:ext>
                </a:extLst>
              </p:cNvPr>
              <p:cNvSpPr/>
              <p:nvPr/>
            </p:nvSpPr>
            <p:spPr>
              <a:xfrm rot="584018">
                <a:off x="3339041" y="1438739"/>
                <a:ext cx="687905" cy="61812"/>
              </a:xfrm>
              <a:custGeom>
                <a:avLst/>
                <a:gdLst>
                  <a:gd name="connsiteX0" fmla="*/ 0 w 657071"/>
                  <a:gd name="connsiteY0" fmla="*/ 0 h 58792"/>
                  <a:gd name="connsiteX1" fmla="*/ 657071 w 657071"/>
                  <a:gd name="connsiteY1" fmla="*/ 0 h 58792"/>
                  <a:gd name="connsiteX2" fmla="*/ 657071 w 657071"/>
                  <a:gd name="connsiteY2" fmla="*/ 58792 h 58792"/>
                  <a:gd name="connsiteX3" fmla="*/ 0 w 657071"/>
                  <a:gd name="connsiteY3" fmla="*/ 58792 h 58792"/>
                  <a:gd name="connsiteX4" fmla="*/ 0 w 657071"/>
                  <a:gd name="connsiteY4" fmla="*/ 0 h 58792"/>
                  <a:gd name="connsiteX0" fmla="*/ 24690 w 657071"/>
                  <a:gd name="connsiteY0" fmla="*/ 38118 h 58792"/>
                  <a:gd name="connsiteX1" fmla="*/ 657071 w 657071"/>
                  <a:gd name="connsiteY1" fmla="*/ 0 h 58792"/>
                  <a:gd name="connsiteX2" fmla="*/ 657071 w 657071"/>
                  <a:gd name="connsiteY2" fmla="*/ 58792 h 58792"/>
                  <a:gd name="connsiteX3" fmla="*/ 0 w 657071"/>
                  <a:gd name="connsiteY3" fmla="*/ 58792 h 58792"/>
                  <a:gd name="connsiteX4" fmla="*/ 24690 w 657071"/>
                  <a:gd name="connsiteY4" fmla="*/ 38118 h 58792"/>
                  <a:gd name="connsiteX0" fmla="*/ 24690 w 665751"/>
                  <a:gd name="connsiteY0" fmla="*/ 0 h 20674"/>
                  <a:gd name="connsiteX1" fmla="*/ 665751 w 665751"/>
                  <a:gd name="connsiteY1" fmla="*/ 731 h 20674"/>
                  <a:gd name="connsiteX2" fmla="*/ 657071 w 665751"/>
                  <a:gd name="connsiteY2" fmla="*/ 20674 h 20674"/>
                  <a:gd name="connsiteX3" fmla="*/ 0 w 665751"/>
                  <a:gd name="connsiteY3" fmla="*/ 20674 h 20674"/>
                  <a:gd name="connsiteX4" fmla="*/ 24690 w 665751"/>
                  <a:gd name="connsiteY4" fmla="*/ 0 h 20674"/>
                  <a:gd name="connsiteX0" fmla="*/ 20673 w 665751"/>
                  <a:gd name="connsiteY0" fmla="*/ 0 h 27485"/>
                  <a:gd name="connsiteX1" fmla="*/ 665751 w 665751"/>
                  <a:gd name="connsiteY1" fmla="*/ 7542 h 27485"/>
                  <a:gd name="connsiteX2" fmla="*/ 657071 w 665751"/>
                  <a:gd name="connsiteY2" fmla="*/ 27485 h 27485"/>
                  <a:gd name="connsiteX3" fmla="*/ 0 w 665751"/>
                  <a:gd name="connsiteY3" fmla="*/ 27485 h 27485"/>
                  <a:gd name="connsiteX4" fmla="*/ 20673 w 665751"/>
                  <a:gd name="connsiteY4" fmla="*/ 0 h 27485"/>
                  <a:gd name="connsiteX0" fmla="*/ 17160 w 662238"/>
                  <a:gd name="connsiteY0" fmla="*/ 0 h 27485"/>
                  <a:gd name="connsiteX1" fmla="*/ 662238 w 662238"/>
                  <a:gd name="connsiteY1" fmla="*/ 7542 h 27485"/>
                  <a:gd name="connsiteX2" fmla="*/ 653558 w 662238"/>
                  <a:gd name="connsiteY2" fmla="*/ 27485 h 27485"/>
                  <a:gd name="connsiteX3" fmla="*/ 0 w 662238"/>
                  <a:gd name="connsiteY3" fmla="*/ 12357 h 27485"/>
                  <a:gd name="connsiteX4" fmla="*/ 17160 w 662238"/>
                  <a:gd name="connsiteY4" fmla="*/ 0 h 27485"/>
                  <a:gd name="connsiteX0" fmla="*/ 0 w 672115"/>
                  <a:gd name="connsiteY0" fmla="*/ 0 h 29286"/>
                  <a:gd name="connsiteX1" fmla="*/ 672115 w 672115"/>
                  <a:gd name="connsiteY1" fmla="*/ 9343 h 29286"/>
                  <a:gd name="connsiteX2" fmla="*/ 663435 w 672115"/>
                  <a:gd name="connsiteY2" fmla="*/ 29286 h 29286"/>
                  <a:gd name="connsiteX3" fmla="*/ 9877 w 672115"/>
                  <a:gd name="connsiteY3" fmla="*/ 14158 h 29286"/>
                  <a:gd name="connsiteX4" fmla="*/ 0 w 672115"/>
                  <a:gd name="connsiteY4" fmla="*/ 0 h 29286"/>
                  <a:gd name="connsiteX0" fmla="*/ 34413 w 706528"/>
                  <a:gd name="connsiteY0" fmla="*/ 0 h 29286"/>
                  <a:gd name="connsiteX1" fmla="*/ 706528 w 706528"/>
                  <a:gd name="connsiteY1" fmla="*/ 9343 h 29286"/>
                  <a:gd name="connsiteX2" fmla="*/ 697848 w 706528"/>
                  <a:gd name="connsiteY2" fmla="*/ 29286 h 29286"/>
                  <a:gd name="connsiteX3" fmla="*/ 0 w 706528"/>
                  <a:gd name="connsiteY3" fmla="*/ 9145 h 29286"/>
                  <a:gd name="connsiteX4" fmla="*/ 34413 w 706528"/>
                  <a:gd name="connsiteY4" fmla="*/ 0 h 2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528" h="29286">
                    <a:moveTo>
                      <a:pt x="34413" y="0"/>
                    </a:moveTo>
                    <a:lnTo>
                      <a:pt x="706528" y="9343"/>
                    </a:lnTo>
                    <a:lnTo>
                      <a:pt x="697848" y="29286"/>
                    </a:lnTo>
                    <a:lnTo>
                      <a:pt x="0" y="9145"/>
                    </a:lnTo>
                    <a:lnTo>
                      <a:pt x="3441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65">
              <a:extLst>
                <a:ext uri="{FF2B5EF4-FFF2-40B4-BE49-F238E27FC236}">
                  <a16:creationId xmlns:a16="http://schemas.microsoft.com/office/drawing/2014/main" id="{83A7D91C-3BDD-4DC9-8030-BD871838BA02}"/>
                </a:ext>
              </a:extLst>
            </p:cNvPr>
            <p:cNvSpPr/>
            <p:nvPr/>
          </p:nvSpPr>
          <p:spPr>
            <a:xfrm rot="376985">
              <a:off x="3662831" y="647188"/>
              <a:ext cx="1064099" cy="207143"/>
            </a:xfrm>
            <a:custGeom>
              <a:avLst/>
              <a:gdLst>
                <a:gd name="connsiteX0" fmla="*/ 0 w 1078992"/>
                <a:gd name="connsiteY0" fmla="*/ 0 h 179952"/>
                <a:gd name="connsiteX1" fmla="*/ 1078992 w 1078992"/>
                <a:gd name="connsiteY1" fmla="*/ 0 h 179952"/>
                <a:gd name="connsiteX2" fmla="*/ 1078992 w 1078992"/>
                <a:gd name="connsiteY2" fmla="*/ 179952 h 179952"/>
                <a:gd name="connsiteX3" fmla="*/ 0 w 1078992"/>
                <a:gd name="connsiteY3" fmla="*/ 179952 h 179952"/>
                <a:gd name="connsiteX4" fmla="*/ 0 w 1078992"/>
                <a:gd name="connsiteY4" fmla="*/ 0 h 179952"/>
                <a:gd name="connsiteX0" fmla="*/ 0 w 1078992"/>
                <a:gd name="connsiteY0" fmla="*/ 0 h 215931"/>
                <a:gd name="connsiteX1" fmla="*/ 1078992 w 1078992"/>
                <a:gd name="connsiteY1" fmla="*/ 0 h 215931"/>
                <a:gd name="connsiteX2" fmla="*/ 1061659 w 1078992"/>
                <a:gd name="connsiteY2" fmla="*/ 215931 h 215931"/>
                <a:gd name="connsiteX3" fmla="*/ 0 w 1078992"/>
                <a:gd name="connsiteY3" fmla="*/ 179952 h 215931"/>
                <a:gd name="connsiteX4" fmla="*/ 0 w 1078992"/>
                <a:gd name="connsiteY4" fmla="*/ 0 h 215931"/>
                <a:gd name="connsiteX0" fmla="*/ 0 w 1061659"/>
                <a:gd name="connsiteY0" fmla="*/ 0 h 215931"/>
                <a:gd name="connsiteX1" fmla="*/ 1041584 w 1061659"/>
                <a:gd name="connsiteY1" fmla="*/ 8378 h 215931"/>
                <a:gd name="connsiteX2" fmla="*/ 1061659 w 1061659"/>
                <a:gd name="connsiteY2" fmla="*/ 215931 h 215931"/>
                <a:gd name="connsiteX3" fmla="*/ 0 w 1061659"/>
                <a:gd name="connsiteY3" fmla="*/ 179952 h 215931"/>
                <a:gd name="connsiteX4" fmla="*/ 0 w 1061659"/>
                <a:gd name="connsiteY4" fmla="*/ 0 h 215931"/>
                <a:gd name="connsiteX0" fmla="*/ 0 w 1078954"/>
                <a:gd name="connsiteY0" fmla="*/ 0 h 218285"/>
                <a:gd name="connsiteX1" fmla="*/ 1041584 w 1078954"/>
                <a:gd name="connsiteY1" fmla="*/ 8378 h 218285"/>
                <a:gd name="connsiteX2" fmla="*/ 1078954 w 1078954"/>
                <a:gd name="connsiteY2" fmla="*/ 218285 h 218285"/>
                <a:gd name="connsiteX3" fmla="*/ 0 w 1078954"/>
                <a:gd name="connsiteY3" fmla="*/ 179952 h 218285"/>
                <a:gd name="connsiteX4" fmla="*/ 0 w 1078954"/>
                <a:gd name="connsiteY4" fmla="*/ 0 h 218285"/>
                <a:gd name="connsiteX0" fmla="*/ 0 w 1078954"/>
                <a:gd name="connsiteY0" fmla="*/ 0 h 218285"/>
                <a:gd name="connsiteX1" fmla="*/ 1041584 w 1078954"/>
                <a:gd name="connsiteY1" fmla="*/ 8378 h 218285"/>
                <a:gd name="connsiteX2" fmla="*/ 1078954 w 1078954"/>
                <a:gd name="connsiteY2" fmla="*/ 218285 h 218285"/>
                <a:gd name="connsiteX3" fmla="*/ 29455 w 1078954"/>
                <a:gd name="connsiteY3" fmla="*/ 176709 h 218285"/>
                <a:gd name="connsiteX4" fmla="*/ 0 w 1078954"/>
                <a:gd name="connsiteY4" fmla="*/ 0 h 218285"/>
                <a:gd name="connsiteX0" fmla="*/ 0 w 1057915"/>
                <a:gd name="connsiteY0" fmla="*/ 0 h 220601"/>
                <a:gd name="connsiteX1" fmla="*/ 1020545 w 1057915"/>
                <a:gd name="connsiteY1" fmla="*/ 10694 h 220601"/>
                <a:gd name="connsiteX2" fmla="*/ 1057915 w 1057915"/>
                <a:gd name="connsiteY2" fmla="*/ 220601 h 220601"/>
                <a:gd name="connsiteX3" fmla="*/ 8416 w 1057915"/>
                <a:gd name="connsiteY3" fmla="*/ 179025 h 220601"/>
                <a:gd name="connsiteX4" fmla="*/ 0 w 1057915"/>
                <a:gd name="connsiteY4" fmla="*/ 0 h 220601"/>
                <a:gd name="connsiteX0" fmla="*/ 0 w 1057915"/>
                <a:gd name="connsiteY0" fmla="*/ 0 h 220601"/>
                <a:gd name="connsiteX1" fmla="*/ 1041122 w 1057915"/>
                <a:gd name="connsiteY1" fmla="*/ 4169 h 220601"/>
                <a:gd name="connsiteX2" fmla="*/ 1057915 w 1057915"/>
                <a:gd name="connsiteY2" fmla="*/ 220601 h 220601"/>
                <a:gd name="connsiteX3" fmla="*/ 8416 w 1057915"/>
                <a:gd name="connsiteY3" fmla="*/ 179025 h 220601"/>
                <a:gd name="connsiteX4" fmla="*/ 0 w 1057915"/>
                <a:gd name="connsiteY4" fmla="*/ 0 h 220601"/>
                <a:gd name="connsiteX0" fmla="*/ 0 w 1057915"/>
                <a:gd name="connsiteY0" fmla="*/ 0 h 220601"/>
                <a:gd name="connsiteX1" fmla="*/ 1041122 w 1057915"/>
                <a:gd name="connsiteY1" fmla="*/ 4169 h 220601"/>
                <a:gd name="connsiteX2" fmla="*/ 1057915 w 1057915"/>
                <a:gd name="connsiteY2" fmla="*/ 220601 h 220601"/>
                <a:gd name="connsiteX3" fmla="*/ 18516 w 1057915"/>
                <a:gd name="connsiteY3" fmla="*/ 177913 h 220601"/>
                <a:gd name="connsiteX4" fmla="*/ 0 w 1057915"/>
                <a:gd name="connsiteY4" fmla="*/ 0 h 220601"/>
                <a:gd name="connsiteX0" fmla="*/ 0 w 1064099"/>
                <a:gd name="connsiteY0" fmla="*/ 0 h 207143"/>
                <a:gd name="connsiteX1" fmla="*/ 1041122 w 1064099"/>
                <a:gd name="connsiteY1" fmla="*/ 4169 h 207143"/>
                <a:gd name="connsiteX2" fmla="*/ 1064099 w 1064099"/>
                <a:gd name="connsiteY2" fmla="*/ 207143 h 207143"/>
                <a:gd name="connsiteX3" fmla="*/ 18516 w 1064099"/>
                <a:gd name="connsiteY3" fmla="*/ 177913 h 207143"/>
                <a:gd name="connsiteX4" fmla="*/ 0 w 1064099"/>
                <a:gd name="connsiteY4" fmla="*/ 0 h 2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099" h="207143">
                  <a:moveTo>
                    <a:pt x="0" y="0"/>
                  </a:moveTo>
                  <a:lnTo>
                    <a:pt x="1041122" y="4169"/>
                  </a:lnTo>
                  <a:lnTo>
                    <a:pt x="1064099" y="207143"/>
                  </a:lnTo>
                  <a:lnTo>
                    <a:pt x="18516" y="177913"/>
                  </a:lnTo>
                  <a:lnTo>
                    <a:pt x="0" y="0"/>
                  </a:lnTo>
                  <a:close/>
                </a:path>
              </a:pathLst>
            </a:cu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D7A248BB-FB34-477B-8BA1-0ACE36AF6EC7}"/>
                </a:ext>
              </a:extLst>
            </p:cNvPr>
            <p:cNvSpPr/>
            <p:nvPr/>
          </p:nvSpPr>
          <p:spPr>
            <a:xfrm rot="970248">
              <a:off x="4642747" y="1029336"/>
              <a:ext cx="2310863" cy="193462"/>
            </a:xfrm>
            <a:custGeom>
              <a:avLst/>
              <a:gdLst>
                <a:gd name="connsiteX0" fmla="*/ 0 w 2317458"/>
                <a:gd name="connsiteY0" fmla="*/ 0 h 195413"/>
                <a:gd name="connsiteX1" fmla="*/ 2317458 w 2317458"/>
                <a:gd name="connsiteY1" fmla="*/ 0 h 195413"/>
                <a:gd name="connsiteX2" fmla="*/ 2317458 w 2317458"/>
                <a:gd name="connsiteY2" fmla="*/ 195413 h 195413"/>
                <a:gd name="connsiteX3" fmla="*/ 0 w 2317458"/>
                <a:gd name="connsiteY3" fmla="*/ 195413 h 195413"/>
                <a:gd name="connsiteX4" fmla="*/ 0 w 2317458"/>
                <a:gd name="connsiteY4" fmla="*/ 0 h 195413"/>
                <a:gd name="connsiteX0" fmla="*/ 0 w 2325589"/>
                <a:gd name="connsiteY0" fmla="*/ 2358 h 195413"/>
                <a:gd name="connsiteX1" fmla="*/ 2325589 w 2325589"/>
                <a:gd name="connsiteY1" fmla="*/ 0 h 195413"/>
                <a:gd name="connsiteX2" fmla="*/ 2325589 w 2325589"/>
                <a:gd name="connsiteY2" fmla="*/ 195413 h 195413"/>
                <a:gd name="connsiteX3" fmla="*/ 8131 w 2325589"/>
                <a:gd name="connsiteY3" fmla="*/ 195413 h 195413"/>
                <a:gd name="connsiteX4" fmla="*/ 0 w 2325589"/>
                <a:gd name="connsiteY4" fmla="*/ 2358 h 195413"/>
                <a:gd name="connsiteX0" fmla="*/ 0 w 2325589"/>
                <a:gd name="connsiteY0" fmla="*/ 2358 h 199357"/>
                <a:gd name="connsiteX1" fmla="*/ 2325589 w 2325589"/>
                <a:gd name="connsiteY1" fmla="*/ 0 h 199357"/>
                <a:gd name="connsiteX2" fmla="*/ 2325589 w 2325589"/>
                <a:gd name="connsiteY2" fmla="*/ 195413 h 199357"/>
                <a:gd name="connsiteX3" fmla="*/ 40129 w 2325589"/>
                <a:gd name="connsiteY3" fmla="*/ 199357 h 199357"/>
                <a:gd name="connsiteX4" fmla="*/ 0 w 2325589"/>
                <a:gd name="connsiteY4" fmla="*/ 2358 h 199357"/>
                <a:gd name="connsiteX0" fmla="*/ 0 w 2325589"/>
                <a:gd name="connsiteY0" fmla="*/ 0 h 196999"/>
                <a:gd name="connsiteX1" fmla="*/ 2268667 w 2325589"/>
                <a:gd name="connsiteY1" fmla="*/ 14148 h 196999"/>
                <a:gd name="connsiteX2" fmla="*/ 2325589 w 2325589"/>
                <a:gd name="connsiteY2" fmla="*/ 193055 h 196999"/>
                <a:gd name="connsiteX3" fmla="*/ 40129 w 2325589"/>
                <a:gd name="connsiteY3" fmla="*/ 196999 h 196999"/>
                <a:gd name="connsiteX4" fmla="*/ 0 w 2325589"/>
                <a:gd name="connsiteY4" fmla="*/ 0 h 196999"/>
                <a:gd name="connsiteX0" fmla="*/ 0 w 2322988"/>
                <a:gd name="connsiteY0" fmla="*/ 0 h 196999"/>
                <a:gd name="connsiteX1" fmla="*/ 2268667 w 2322988"/>
                <a:gd name="connsiteY1" fmla="*/ 14148 h 196999"/>
                <a:gd name="connsiteX2" fmla="*/ 2322988 w 2322988"/>
                <a:gd name="connsiteY2" fmla="*/ 123286 h 196999"/>
                <a:gd name="connsiteX3" fmla="*/ 40129 w 2322988"/>
                <a:gd name="connsiteY3" fmla="*/ 196999 h 196999"/>
                <a:gd name="connsiteX4" fmla="*/ 0 w 2322988"/>
                <a:gd name="connsiteY4" fmla="*/ 0 h 196999"/>
                <a:gd name="connsiteX0" fmla="*/ 0 w 2335186"/>
                <a:gd name="connsiteY0" fmla="*/ 0 h 193462"/>
                <a:gd name="connsiteX1" fmla="*/ 2280865 w 2335186"/>
                <a:gd name="connsiteY1" fmla="*/ 10611 h 193462"/>
                <a:gd name="connsiteX2" fmla="*/ 2335186 w 2335186"/>
                <a:gd name="connsiteY2" fmla="*/ 119749 h 193462"/>
                <a:gd name="connsiteX3" fmla="*/ 52327 w 2335186"/>
                <a:gd name="connsiteY3" fmla="*/ 193462 h 193462"/>
                <a:gd name="connsiteX4" fmla="*/ 0 w 2335186"/>
                <a:gd name="connsiteY4" fmla="*/ 0 h 193462"/>
                <a:gd name="connsiteX0" fmla="*/ 0 w 2347139"/>
                <a:gd name="connsiteY0" fmla="*/ 0 h 193462"/>
                <a:gd name="connsiteX1" fmla="*/ 2280865 w 2347139"/>
                <a:gd name="connsiteY1" fmla="*/ 10611 h 193462"/>
                <a:gd name="connsiteX2" fmla="*/ 2347139 w 2347139"/>
                <a:gd name="connsiteY2" fmla="*/ 142729 h 193462"/>
                <a:gd name="connsiteX3" fmla="*/ 52327 w 2347139"/>
                <a:gd name="connsiteY3" fmla="*/ 193462 h 193462"/>
                <a:gd name="connsiteX4" fmla="*/ 0 w 2347139"/>
                <a:gd name="connsiteY4" fmla="*/ 0 h 193462"/>
                <a:gd name="connsiteX0" fmla="*/ 0 w 2347139"/>
                <a:gd name="connsiteY0" fmla="*/ 0 h 193462"/>
                <a:gd name="connsiteX1" fmla="*/ 2287622 w 2347139"/>
                <a:gd name="connsiteY1" fmla="*/ 43032 h 193462"/>
                <a:gd name="connsiteX2" fmla="*/ 2347139 w 2347139"/>
                <a:gd name="connsiteY2" fmla="*/ 142729 h 193462"/>
                <a:gd name="connsiteX3" fmla="*/ 52327 w 2347139"/>
                <a:gd name="connsiteY3" fmla="*/ 193462 h 193462"/>
                <a:gd name="connsiteX4" fmla="*/ 0 w 2347139"/>
                <a:gd name="connsiteY4" fmla="*/ 0 h 193462"/>
                <a:gd name="connsiteX0" fmla="*/ 0 w 2323061"/>
                <a:gd name="connsiteY0" fmla="*/ 0 h 193462"/>
                <a:gd name="connsiteX1" fmla="*/ 2287622 w 2323061"/>
                <a:gd name="connsiteY1" fmla="*/ 43032 h 193462"/>
                <a:gd name="connsiteX2" fmla="*/ 2323061 w 2323061"/>
                <a:gd name="connsiteY2" fmla="*/ 141777 h 193462"/>
                <a:gd name="connsiteX3" fmla="*/ 52327 w 2323061"/>
                <a:gd name="connsiteY3" fmla="*/ 193462 h 193462"/>
                <a:gd name="connsiteX4" fmla="*/ 0 w 2323061"/>
                <a:gd name="connsiteY4" fmla="*/ 0 h 193462"/>
                <a:gd name="connsiteX0" fmla="*/ 0 w 2310863"/>
                <a:gd name="connsiteY0" fmla="*/ 0 h 193462"/>
                <a:gd name="connsiteX1" fmla="*/ 2287622 w 2310863"/>
                <a:gd name="connsiteY1" fmla="*/ 43032 h 193462"/>
                <a:gd name="connsiteX2" fmla="*/ 2310863 w 2310863"/>
                <a:gd name="connsiteY2" fmla="*/ 145314 h 193462"/>
                <a:gd name="connsiteX3" fmla="*/ 52327 w 2310863"/>
                <a:gd name="connsiteY3" fmla="*/ 193462 h 193462"/>
                <a:gd name="connsiteX4" fmla="*/ 0 w 2310863"/>
                <a:gd name="connsiteY4" fmla="*/ 0 h 19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863" h="193462">
                  <a:moveTo>
                    <a:pt x="0" y="0"/>
                  </a:moveTo>
                  <a:lnTo>
                    <a:pt x="2287622" y="43032"/>
                  </a:lnTo>
                  <a:lnTo>
                    <a:pt x="2310863" y="145314"/>
                  </a:lnTo>
                  <a:lnTo>
                    <a:pt x="52327" y="193462"/>
                  </a:lnTo>
                  <a:lnTo>
                    <a:pt x="0" y="0"/>
                  </a:lnTo>
                  <a:close/>
                </a:path>
              </a:pathLst>
            </a:cu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7C713A0-999E-4D46-AA82-F7304427F3E2}"/>
                </a:ext>
              </a:extLst>
            </p:cNvPr>
            <p:cNvSpPr/>
            <p:nvPr/>
          </p:nvSpPr>
          <p:spPr>
            <a:xfrm rot="21375353">
              <a:off x="5382249" y="4416389"/>
              <a:ext cx="252324" cy="123001"/>
            </a:xfrm>
            <a:custGeom>
              <a:avLst/>
              <a:gdLst>
                <a:gd name="connsiteX0" fmla="*/ 0 w 289141"/>
                <a:gd name="connsiteY0" fmla="*/ 81445 h 162889"/>
                <a:gd name="connsiteX1" fmla="*/ 144571 w 289141"/>
                <a:gd name="connsiteY1" fmla="*/ 0 h 162889"/>
                <a:gd name="connsiteX2" fmla="*/ 289142 w 289141"/>
                <a:gd name="connsiteY2" fmla="*/ 81445 h 162889"/>
                <a:gd name="connsiteX3" fmla="*/ 144571 w 289141"/>
                <a:gd name="connsiteY3" fmla="*/ 162890 h 162889"/>
                <a:gd name="connsiteX4" fmla="*/ 0 w 289141"/>
                <a:gd name="connsiteY4" fmla="*/ 81445 h 162889"/>
                <a:gd name="connsiteX0" fmla="*/ 0 w 292092"/>
                <a:gd name="connsiteY0" fmla="*/ 81750 h 163368"/>
                <a:gd name="connsiteX1" fmla="*/ 144571 w 292092"/>
                <a:gd name="connsiteY1" fmla="*/ 305 h 163368"/>
                <a:gd name="connsiteX2" fmla="*/ 292092 w 292092"/>
                <a:gd name="connsiteY2" fmla="*/ 62995 h 163368"/>
                <a:gd name="connsiteX3" fmla="*/ 144571 w 292092"/>
                <a:gd name="connsiteY3" fmla="*/ 163195 h 163368"/>
                <a:gd name="connsiteX4" fmla="*/ 0 w 292092"/>
                <a:gd name="connsiteY4" fmla="*/ 81750 h 163368"/>
                <a:gd name="connsiteX0" fmla="*/ 468 w 292560"/>
                <a:gd name="connsiteY0" fmla="*/ 87703 h 169272"/>
                <a:gd name="connsiteX1" fmla="*/ 105816 w 292560"/>
                <a:gd name="connsiteY1" fmla="*/ 246 h 169272"/>
                <a:gd name="connsiteX2" fmla="*/ 292560 w 292560"/>
                <a:gd name="connsiteY2" fmla="*/ 68948 h 169272"/>
                <a:gd name="connsiteX3" fmla="*/ 145039 w 292560"/>
                <a:gd name="connsiteY3" fmla="*/ 169148 h 169272"/>
                <a:gd name="connsiteX4" fmla="*/ 468 w 292560"/>
                <a:gd name="connsiteY4" fmla="*/ 87703 h 169272"/>
                <a:gd name="connsiteX0" fmla="*/ 1138 w 293230"/>
                <a:gd name="connsiteY0" fmla="*/ 87703 h 153727"/>
                <a:gd name="connsiteX1" fmla="*/ 106486 w 293230"/>
                <a:gd name="connsiteY1" fmla="*/ 246 h 153727"/>
                <a:gd name="connsiteX2" fmla="*/ 293230 w 293230"/>
                <a:gd name="connsiteY2" fmla="*/ 68948 h 153727"/>
                <a:gd name="connsiteX3" fmla="*/ 170843 w 293230"/>
                <a:gd name="connsiteY3" fmla="*/ 153568 h 153727"/>
                <a:gd name="connsiteX4" fmla="*/ 1138 w 293230"/>
                <a:gd name="connsiteY4" fmla="*/ 87703 h 153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30" h="153727">
                  <a:moveTo>
                    <a:pt x="1138" y="87703"/>
                  </a:moveTo>
                  <a:cubicBezTo>
                    <a:pt x="-9588" y="62149"/>
                    <a:pt x="57804" y="3372"/>
                    <a:pt x="106486" y="246"/>
                  </a:cubicBezTo>
                  <a:cubicBezTo>
                    <a:pt x="155168" y="-2880"/>
                    <a:pt x="293230" y="23967"/>
                    <a:pt x="293230" y="68948"/>
                  </a:cubicBezTo>
                  <a:cubicBezTo>
                    <a:pt x="293230" y="113929"/>
                    <a:pt x="219525" y="150442"/>
                    <a:pt x="170843" y="153568"/>
                  </a:cubicBezTo>
                  <a:cubicBezTo>
                    <a:pt x="122161" y="156694"/>
                    <a:pt x="11864" y="113257"/>
                    <a:pt x="1138" y="8770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78BAE1A-C8B7-448A-815D-6ED29A29B0D0}"/>
                </a:ext>
              </a:extLst>
            </p:cNvPr>
            <p:cNvSpPr/>
            <p:nvPr/>
          </p:nvSpPr>
          <p:spPr>
            <a:xfrm rot="21120959">
              <a:off x="5185356" y="4474635"/>
              <a:ext cx="323873" cy="53876"/>
            </a:xfrm>
            <a:custGeom>
              <a:avLst/>
              <a:gdLst>
                <a:gd name="connsiteX0" fmla="*/ 0 w 266600"/>
                <a:gd name="connsiteY0" fmla="*/ 0 h 82395"/>
                <a:gd name="connsiteX1" fmla="*/ 266600 w 266600"/>
                <a:gd name="connsiteY1" fmla="*/ 0 h 82395"/>
                <a:gd name="connsiteX2" fmla="*/ 266600 w 266600"/>
                <a:gd name="connsiteY2" fmla="*/ 82395 h 82395"/>
                <a:gd name="connsiteX3" fmla="*/ 0 w 266600"/>
                <a:gd name="connsiteY3" fmla="*/ 82395 h 82395"/>
                <a:gd name="connsiteX4" fmla="*/ 0 w 266600"/>
                <a:gd name="connsiteY4" fmla="*/ 0 h 82395"/>
                <a:gd name="connsiteX0" fmla="*/ 0 w 322261"/>
                <a:gd name="connsiteY0" fmla="*/ 871 h 82395"/>
                <a:gd name="connsiteX1" fmla="*/ 322261 w 322261"/>
                <a:gd name="connsiteY1" fmla="*/ 0 h 82395"/>
                <a:gd name="connsiteX2" fmla="*/ 322261 w 322261"/>
                <a:gd name="connsiteY2" fmla="*/ 82395 h 82395"/>
                <a:gd name="connsiteX3" fmla="*/ 55661 w 322261"/>
                <a:gd name="connsiteY3" fmla="*/ 82395 h 82395"/>
                <a:gd name="connsiteX4" fmla="*/ 0 w 322261"/>
                <a:gd name="connsiteY4" fmla="*/ 871 h 82395"/>
                <a:gd name="connsiteX0" fmla="*/ 0 w 322261"/>
                <a:gd name="connsiteY0" fmla="*/ 871 h 82395"/>
                <a:gd name="connsiteX1" fmla="*/ 322261 w 322261"/>
                <a:gd name="connsiteY1" fmla="*/ 0 h 82395"/>
                <a:gd name="connsiteX2" fmla="*/ 322261 w 322261"/>
                <a:gd name="connsiteY2" fmla="*/ 82395 h 82395"/>
                <a:gd name="connsiteX3" fmla="*/ 84089 w 322261"/>
                <a:gd name="connsiteY3" fmla="*/ 77704 h 82395"/>
                <a:gd name="connsiteX4" fmla="*/ 0 w 322261"/>
                <a:gd name="connsiteY4" fmla="*/ 871 h 82395"/>
                <a:gd name="connsiteX0" fmla="*/ 0 w 322769"/>
                <a:gd name="connsiteY0" fmla="*/ 0 h 81524"/>
                <a:gd name="connsiteX1" fmla="*/ 322769 w 322769"/>
                <a:gd name="connsiteY1" fmla="*/ 7879 h 81524"/>
                <a:gd name="connsiteX2" fmla="*/ 322261 w 322769"/>
                <a:gd name="connsiteY2" fmla="*/ 81524 h 81524"/>
                <a:gd name="connsiteX3" fmla="*/ 84089 w 322769"/>
                <a:gd name="connsiteY3" fmla="*/ 76833 h 81524"/>
                <a:gd name="connsiteX4" fmla="*/ 0 w 322769"/>
                <a:gd name="connsiteY4" fmla="*/ 0 h 81524"/>
                <a:gd name="connsiteX0" fmla="*/ 0 w 383268"/>
                <a:gd name="connsiteY0" fmla="*/ 0 h 79666"/>
                <a:gd name="connsiteX1" fmla="*/ 322769 w 383268"/>
                <a:gd name="connsiteY1" fmla="*/ 7879 h 79666"/>
                <a:gd name="connsiteX2" fmla="*/ 383268 w 383268"/>
                <a:gd name="connsiteY2" fmla="*/ 79666 h 79666"/>
                <a:gd name="connsiteX3" fmla="*/ 84089 w 383268"/>
                <a:gd name="connsiteY3" fmla="*/ 76833 h 79666"/>
                <a:gd name="connsiteX4" fmla="*/ 0 w 383268"/>
                <a:gd name="connsiteY4" fmla="*/ 0 h 7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68" h="79666">
                  <a:moveTo>
                    <a:pt x="0" y="0"/>
                  </a:moveTo>
                  <a:lnTo>
                    <a:pt x="322769" y="7879"/>
                  </a:lnTo>
                  <a:cubicBezTo>
                    <a:pt x="322600" y="32427"/>
                    <a:pt x="383437" y="55118"/>
                    <a:pt x="383268" y="79666"/>
                  </a:cubicBezTo>
                  <a:lnTo>
                    <a:pt x="84089" y="76833"/>
                  </a:lnTo>
                  <a:lnTo>
                    <a:pt x="0"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3FD080E7-0CD4-4946-A8D6-D0267472489F}"/>
                </a:ext>
              </a:extLst>
            </p:cNvPr>
            <p:cNvCxnSpPr>
              <a:cxnSpLocks/>
            </p:cNvCxnSpPr>
            <p:nvPr/>
          </p:nvCxnSpPr>
          <p:spPr>
            <a:xfrm flipH="1">
              <a:off x="4334138" y="4462750"/>
              <a:ext cx="13583" cy="153888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3F2A30-F543-4B42-8645-961A656B46C7}"/>
                </a:ext>
              </a:extLst>
            </p:cNvPr>
            <p:cNvCxnSpPr>
              <a:cxnSpLocks/>
            </p:cNvCxnSpPr>
            <p:nvPr/>
          </p:nvCxnSpPr>
          <p:spPr>
            <a:xfrm flipH="1">
              <a:off x="5735380" y="4518976"/>
              <a:ext cx="13583" cy="153888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D21B2B-66DF-43A3-A5D6-2BDEED680C1E}"/>
                </a:ext>
              </a:extLst>
            </p:cNvPr>
            <p:cNvCxnSpPr>
              <a:cxnSpLocks/>
            </p:cNvCxnSpPr>
            <p:nvPr/>
          </p:nvCxnSpPr>
          <p:spPr>
            <a:xfrm flipH="1">
              <a:off x="6287887" y="4639254"/>
              <a:ext cx="13583" cy="153888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73" name="Freeform: Shape 72">
            <a:extLst>
              <a:ext uri="{FF2B5EF4-FFF2-40B4-BE49-F238E27FC236}">
                <a16:creationId xmlns:a16="http://schemas.microsoft.com/office/drawing/2014/main" id="{6249ED8F-66ED-4A93-977C-1F1AE03436DA}"/>
              </a:ext>
            </a:extLst>
          </p:cNvPr>
          <p:cNvSpPr/>
          <p:nvPr/>
        </p:nvSpPr>
        <p:spPr>
          <a:xfrm>
            <a:off x="5144111" y="1731003"/>
            <a:ext cx="1795089" cy="3124608"/>
          </a:xfrm>
          <a:custGeom>
            <a:avLst/>
            <a:gdLst>
              <a:gd name="connsiteX0" fmla="*/ 92907 w 1795089"/>
              <a:gd name="connsiteY0" fmla="*/ 83127 h 3124608"/>
              <a:gd name="connsiteX1" fmla="*/ 92907 w 1795089"/>
              <a:gd name="connsiteY1" fmla="*/ 83127 h 3124608"/>
              <a:gd name="connsiteX2" fmla="*/ 151585 w 1795089"/>
              <a:gd name="connsiteY2" fmla="*/ 68458 h 3124608"/>
              <a:gd name="connsiteX3" fmla="*/ 171145 w 1795089"/>
              <a:gd name="connsiteY3" fmla="*/ 58678 h 3124608"/>
              <a:gd name="connsiteX4" fmla="*/ 185814 w 1795089"/>
              <a:gd name="connsiteY4" fmla="*/ 48899 h 3124608"/>
              <a:gd name="connsiteX5" fmla="*/ 210263 w 1795089"/>
              <a:gd name="connsiteY5" fmla="*/ 44009 h 3124608"/>
              <a:gd name="connsiteX6" fmla="*/ 234713 w 1795089"/>
              <a:gd name="connsiteY6" fmla="*/ 34229 h 3124608"/>
              <a:gd name="connsiteX7" fmla="*/ 278721 w 1795089"/>
              <a:gd name="connsiteY7" fmla="*/ 24449 h 3124608"/>
              <a:gd name="connsiteX8" fmla="*/ 327619 w 1795089"/>
              <a:gd name="connsiteY8" fmla="*/ 9780 h 3124608"/>
              <a:gd name="connsiteX9" fmla="*/ 391187 w 1795089"/>
              <a:gd name="connsiteY9" fmla="*/ 0 h 3124608"/>
              <a:gd name="connsiteX10" fmla="*/ 508544 w 1795089"/>
              <a:gd name="connsiteY10" fmla="*/ 4890 h 3124608"/>
              <a:gd name="connsiteX11" fmla="*/ 1525630 w 1795089"/>
              <a:gd name="connsiteY11" fmla="*/ 14670 h 3124608"/>
              <a:gd name="connsiteX12" fmla="*/ 1540300 w 1795089"/>
              <a:gd name="connsiteY12" fmla="*/ 68458 h 3124608"/>
              <a:gd name="connsiteX13" fmla="*/ 1550079 w 1795089"/>
              <a:gd name="connsiteY13" fmla="*/ 127136 h 3124608"/>
              <a:gd name="connsiteX14" fmla="*/ 1559859 w 1795089"/>
              <a:gd name="connsiteY14" fmla="*/ 254272 h 3124608"/>
              <a:gd name="connsiteX15" fmla="*/ 1569639 w 1795089"/>
              <a:gd name="connsiteY15" fmla="*/ 660129 h 3124608"/>
              <a:gd name="connsiteX16" fmla="*/ 1574529 w 1795089"/>
              <a:gd name="connsiteY16" fmla="*/ 699247 h 3124608"/>
              <a:gd name="connsiteX17" fmla="*/ 1584308 w 1795089"/>
              <a:gd name="connsiteY17" fmla="*/ 792154 h 3124608"/>
              <a:gd name="connsiteX18" fmla="*/ 1584308 w 1795089"/>
              <a:gd name="connsiteY18" fmla="*/ 1031756 h 3124608"/>
              <a:gd name="connsiteX19" fmla="*/ 1589198 w 1795089"/>
              <a:gd name="connsiteY19" fmla="*/ 1349596 h 3124608"/>
              <a:gd name="connsiteX20" fmla="*/ 1594088 w 1795089"/>
              <a:gd name="connsiteY20" fmla="*/ 1437613 h 3124608"/>
              <a:gd name="connsiteX21" fmla="*/ 1598978 w 1795089"/>
              <a:gd name="connsiteY21" fmla="*/ 1535410 h 3124608"/>
              <a:gd name="connsiteX22" fmla="*/ 1598978 w 1795089"/>
              <a:gd name="connsiteY22" fmla="*/ 2576946 h 3124608"/>
              <a:gd name="connsiteX23" fmla="*/ 1603868 w 1795089"/>
              <a:gd name="connsiteY23" fmla="*/ 2606285 h 3124608"/>
              <a:gd name="connsiteX24" fmla="*/ 1613647 w 1795089"/>
              <a:gd name="connsiteY24" fmla="*/ 2684522 h 3124608"/>
              <a:gd name="connsiteX25" fmla="*/ 1618537 w 1795089"/>
              <a:gd name="connsiteY25" fmla="*/ 2708971 h 3124608"/>
              <a:gd name="connsiteX26" fmla="*/ 1623427 w 1795089"/>
              <a:gd name="connsiteY26" fmla="*/ 2743200 h 3124608"/>
              <a:gd name="connsiteX27" fmla="*/ 1628317 w 1795089"/>
              <a:gd name="connsiteY27" fmla="*/ 2762760 h 3124608"/>
              <a:gd name="connsiteX28" fmla="*/ 1633207 w 1795089"/>
              <a:gd name="connsiteY28" fmla="*/ 2801878 h 3124608"/>
              <a:gd name="connsiteX29" fmla="*/ 1638096 w 1795089"/>
              <a:gd name="connsiteY29" fmla="*/ 2816548 h 3124608"/>
              <a:gd name="connsiteX30" fmla="*/ 1642986 w 1795089"/>
              <a:gd name="connsiteY30" fmla="*/ 2845887 h 3124608"/>
              <a:gd name="connsiteX31" fmla="*/ 1657656 w 1795089"/>
              <a:gd name="connsiteY31" fmla="*/ 2875226 h 3124608"/>
              <a:gd name="connsiteX32" fmla="*/ 1662546 w 1795089"/>
              <a:gd name="connsiteY32" fmla="*/ 2889895 h 3124608"/>
              <a:gd name="connsiteX33" fmla="*/ 1672325 w 1795089"/>
              <a:gd name="connsiteY33" fmla="*/ 2904565 h 3124608"/>
              <a:gd name="connsiteX34" fmla="*/ 1677215 w 1795089"/>
              <a:gd name="connsiteY34" fmla="*/ 2919234 h 3124608"/>
              <a:gd name="connsiteX35" fmla="*/ 1726114 w 1795089"/>
              <a:gd name="connsiteY35" fmla="*/ 2968133 h 3124608"/>
              <a:gd name="connsiteX36" fmla="*/ 1740783 w 1795089"/>
              <a:gd name="connsiteY36" fmla="*/ 2973023 h 3124608"/>
              <a:gd name="connsiteX37" fmla="*/ 1770122 w 1795089"/>
              <a:gd name="connsiteY37" fmla="*/ 2992582 h 3124608"/>
              <a:gd name="connsiteX38" fmla="*/ 1784792 w 1795089"/>
              <a:gd name="connsiteY38" fmla="*/ 3002362 h 3124608"/>
              <a:gd name="connsiteX39" fmla="*/ 1794571 w 1795089"/>
              <a:gd name="connsiteY39" fmla="*/ 3017031 h 3124608"/>
              <a:gd name="connsiteX40" fmla="*/ 1726114 w 1795089"/>
              <a:gd name="connsiteY40" fmla="*/ 3046370 h 3124608"/>
              <a:gd name="connsiteX41" fmla="*/ 1564749 w 1795089"/>
              <a:gd name="connsiteY41" fmla="*/ 3056150 h 3124608"/>
              <a:gd name="connsiteX42" fmla="*/ 1427833 w 1795089"/>
              <a:gd name="connsiteY42" fmla="*/ 3065930 h 3124608"/>
              <a:gd name="connsiteX43" fmla="*/ 1198011 w 1795089"/>
              <a:gd name="connsiteY43" fmla="*/ 3080599 h 3124608"/>
              <a:gd name="connsiteX44" fmla="*/ 1129553 w 1795089"/>
              <a:gd name="connsiteY44" fmla="*/ 3090379 h 3124608"/>
              <a:gd name="connsiteX45" fmla="*/ 1065985 w 1795089"/>
              <a:gd name="connsiteY45" fmla="*/ 3095269 h 3124608"/>
              <a:gd name="connsiteX46" fmla="*/ 1012197 w 1795089"/>
              <a:gd name="connsiteY46" fmla="*/ 3100158 h 3124608"/>
              <a:gd name="connsiteX47" fmla="*/ 977968 w 1795089"/>
              <a:gd name="connsiteY47" fmla="*/ 3105048 h 3124608"/>
              <a:gd name="connsiteX48" fmla="*/ 938849 w 1795089"/>
              <a:gd name="connsiteY48" fmla="*/ 3109938 h 3124608"/>
              <a:gd name="connsiteX49" fmla="*/ 909510 w 1795089"/>
              <a:gd name="connsiteY49" fmla="*/ 3114828 h 3124608"/>
              <a:gd name="connsiteX50" fmla="*/ 855722 w 1795089"/>
              <a:gd name="connsiteY50" fmla="*/ 3119718 h 3124608"/>
              <a:gd name="connsiteX51" fmla="*/ 831273 w 1795089"/>
              <a:gd name="connsiteY51" fmla="*/ 3124608 h 3124608"/>
              <a:gd name="connsiteX52" fmla="*/ 792154 w 1795089"/>
              <a:gd name="connsiteY52" fmla="*/ 3105048 h 3124608"/>
              <a:gd name="connsiteX53" fmla="*/ 777485 w 1795089"/>
              <a:gd name="connsiteY53" fmla="*/ 3095269 h 3124608"/>
              <a:gd name="connsiteX54" fmla="*/ 733476 w 1795089"/>
              <a:gd name="connsiteY54" fmla="*/ 3046370 h 3124608"/>
              <a:gd name="connsiteX55" fmla="*/ 723696 w 1795089"/>
              <a:gd name="connsiteY55" fmla="*/ 3021921 h 3124608"/>
              <a:gd name="connsiteX56" fmla="*/ 713917 w 1795089"/>
              <a:gd name="connsiteY56" fmla="*/ 3007252 h 3124608"/>
              <a:gd name="connsiteX57" fmla="*/ 694357 w 1795089"/>
              <a:gd name="connsiteY57" fmla="*/ 2973023 h 3124608"/>
              <a:gd name="connsiteX58" fmla="*/ 689468 w 1795089"/>
              <a:gd name="connsiteY58" fmla="*/ 2948573 h 3124608"/>
              <a:gd name="connsiteX59" fmla="*/ 679688 w 1795089"/>
              <a:gd name="connsiteY59" fmla="*/ 2933904 h 3124608"/>
              <a:gd name="connsiteX60" fmla="*/ 665018 w 1795089"/>
              <a:gd name="connsiteY60" fmla="*/ 2899675 h 3124608"/>
              <a:gd name="connsiteX61" fmla="*/ 640569 w 1795089"/>
              <a:gd name="connsiteY61" fmla="*/ 2826327 h 3124608"/>
              <a:gd name="connsiteX62" fmla="*/ 630790 w 1795089"/>
              <a:gd name="connsiteY62" fmla="*/ 2796988 h 3124608"/>
              <a:gd name="connsiteX63" fmla="*/ 621010 w 1795089"/>
              <a:gd name="connsiteY63" fmla="*/ 2777429 h 3124608"/>
              <a:gd name="connsiteX64" fmla="*/ 611230 w 1795089"/>
              <a:gd name="connsiteY64" fmla="*/ 2748090 h 3124608"/>
              <a:gd name="connsiteX65" fmla="*/ 586781 w 1795089"/>
              <a:gd name="connsiteY65" fmla="*/ 2689412 h 3124608"/>
              <a:gd name="connsiteX66" fmla="*/ 577001 w 1795089"/>
              <a:gd name="connsiteY66" fmla="*/ 2660073 h 3124608"/>
              <a:gd name="connsiteX67" fmla="*/ 567222 w 1795089"/>
              <a:gd name="connsiteY67" fmla="*/ 2625844 h 3124608"/>
              <a:gd name="connsiteX68" fmla="*/ 552552 w 1795089"/>
              <a:gd name="connsiteY68" fmla="*/ 2601395 h 3124608"/>
              <a:gd name="connsiteX69" fmla="*/ 542772 w 1795089"/>
              <a:gd name="connsiteY69" fmla="*/ 2562276 h 3124608"/>
              <a:gd name="connsiteX70" fmla="*/ 528103 w 1795089"/>
              <a:gd name="connsiteY70" fmla="*/ 2528047 h 3124608"/>
              <a:gd name="connsiteX71" fmla="*/ 508544 w 1795089"/>
              <a:gd name="connsiteY71" fmla="*/ 2464479 h 3124608"/>
              <a:gd name="connsiteX72" fmla="*/ 503654 w 1795089"/>
              <a:gd name="connsiteY72" fmla="*/ 2440030 h 3124608"/>
              <a:gd name="connsiteX73" fmla="*/ 493874 w 1795089"/>
              <a:gd name="connsiteY73" fmla="*/ 2420471 h 3124608"/>
              <a:gd name="connsiteX74" fmla="*/ 479205 w 1795089"/>
              <a:gd name="connsiteY74" fmla="*/ 2386242 h 3124608"/>
              <a:gd name="connsiteX75" fmla="*/ 459645 w 1795089"/>
              <a:gd name="connsiteY75" fmla="*/ 2327564 h 3124608"/>
              <a:gd name="connsiteX76" fmla="*/ 449865 w 1795089"/>
              <a:gd name="connsiteY76" fmla="*/ 2288445 h 3124608"/>
              <a:gd name="connsiteX77" fmla="*/ 435196 w 1795089"/>
              <a:gd name="connsiteY77" fmla="*/ 2259106 h 3124608"/>
              <a:gd name="connsiteX78" fmla="*/ 425416 w 1795089"/>
              <a:gd name="connsiteY78" fmla="*/ 2219987 h 3124608"/>
              <a:gd name="connsiteX79" fmla="*/ 396077 w 1795089"/>
              <a:gd name="connsiteY79" fmla="*/ 2151530 h 3124608"/>
              <a:gd name="connsiteX80" fmla="*/ 376518 w 1795089"/>
              <a:gd name="connsiteY80" fmla="*/ 2063513 h 3124608"/>
              <a:gd name="connsiteX81" fmla="*/ 361848 w 1795089"/>
              <a:gd name="connsiteY81" fmla="*/ 2029284 h 3124608"/>
              <a:gd name="connsiteX82" fmla="*/ 356959 w 1795089"/>
              <a:gd name="connsiteY82" fmla="*/ 1999945 h 3124608"/>
              <a:gd name="connsiteX83" fmla="*/ 352069 w 1795089"/>
              <a:gd name="connsiteY83" fmla="*/ 1965716 h 3124608"/>
              <a:gd name="connsiteX84" fmla="*/ 342289 w 1795089"/>
              <a:gd name="connsiteY84" fmla="*/ 1936377 h 3124608"/>
              <a:gd name="connsiteX85" fmla="*/ 337399 w 1795089"/>
              <a:gd name="connsiteY85" fmla="*/ 1902148 h 3124608"/>
              <a:gd name="connsiteX86" fmla="*/ 332509 w 1795089"/>
              <a:gd name="connsiteY86" fmla="*/ 1887478 h 3124608"/>
              <a:gd name="connsiteX87" fmla="*/ 327619 w 1795089"/>
              <a:gd name="connsiteY87" fmla="*/ 1858139 h 3124608"/>
              <a:gd name="connsiteX88" fmla="*/ 308060 w 1795089"/>
              <a:gd name="connsiteY88" fmla="*/ 1770122 h 3124608"/>
              <a:gd name="connsiteX89" fmla="*/ 298280 w 1795089"/>
              <a:gd name="connsiteY89" fmla="*/ 1711444 h 3124608"/>
              <a:gd name="connsiteX90" fmla="*/ 288501 w 1795089"/>
              <a:gd name="connsiteY90" fmla="*/ 1682105 h 3124608"/>
              <a:gd name="connsiteX91" fmla="*/ 268941 w 1795089"/>
              <a:gd name="connsiteY91" fmla="*/ 1628317 h 3124608"/>
              <a:gd name="connsiteX92" fmla="*/ 254272 w 1795089"/>
              <a:gd name="connsiteY92" fmla="*/ 1554969 h 3124608"/>
              <a:gd name="connsiteX93" fmla="*/ 234713 w 1795089"/>
              <a:gd name="connsiteY93" fmla="*/ 1515850 h 3124608"/>
              <a:gd name="connsiteX94" fmla="*/ 215153 w 1795089"/>
              <a:gd name="connsiteY94" fmla="*/ 1457172 h 3124608"/>
              <a:gd name="connsiteX95" fmla="*/ 205373 w 1795089"/>
              <a:gd name="connsiteY95" fmla="*/ 1422944 h 3124608"/>
              <a:gd name="connsiteX96" fmla="*/ 185814 w 1795089"/>
              <a:gd name="connsiteY96" fmla="*/ 1369155 h 3124608"/>
              <a:gd name="connsiteX97" fmla="*/ 176034 w 1795089"/>
              <a:gd name="connsiteY97" fmla="*/ 1330037 h 3124608"/>
              <a:gd name="connsiteX98" fmla="*/ 161365 w 1795089"/>
              <a:gd name="connsiteY98" fmla="*/ 1286028 h 3124608"/>
              <a:gd name="connsiteX99" fmla="*/ 156475 w 1795089"/>
              <a:gd name="connsiteY99" fmla="*/ 1266469 h 3124608"/>
              <a:gd name="connsiteX100" fmla="*/ 141806 w 1795089"/>
              <a:gd name="connsiteY100" fmla="*/ 1232240 h 3124608"/>
              <a:gd name="connsiteX101" fmla="*/ 132026 w 1795089"/>
              <a:gd name="connsiteY101" fmla="*/ 1188231 h 3124608"/>
              <a:gd name="connsiteX102" fmla="*/ 117356 w 1795089"/>
              <a:gd name="connsiteY102" fmla="*/ 1154002 h 3124608"/>
              <a:gd name="connsiteX103" fmla="*/ 112467 w 1795089"/>
              <a:gd name="connsiteY103" fmla="*/ 1129553 h 3124608"/>
              <a:gd name="connsiteX104" fmla="*/ 107577 w 1795089"/>
              <a:gd name="connsiteY104" fmla="*/ 1109994 h 3124608"/>
              <a:gd name="connsiteX105" fmla="*/ 102687 w 1795089"/>
              <a:gd name="connsiteY105" fmla="*/ 1075765 h 3124608"/>
              <a:gd name="connsiteX106" fmla="*/ 92907 w 1795089"/>
              <a:gd name="connsiteY106" fmla="*/ 1051316 h 3124608"/>
              <a:gd name="connsiteX107" fmla="*/ 83128 w 1795089"/>
              <a:gd name="connsiteY107" fmla="*/ 1017087 h 3124608"/>
              <a:gd name="connsiteX108" fmla="*/ 68458 w 1795089"/>
              <a:gd name="connsiteY108" fmla="*/ 968188 h 3124608"/>
              <a:gd name="connsiteX109" fmla="*/ 63568 w 1795089"/>
              <a:gd name="connsiteY109" fmla="*/ 924180 h 3124608"/>
              <a:gd name="connsiteX110" fmla="*/ 53788 w 1795089"/>
              <a:gd name="connsiteY110" fmla="*/ 836163 h 3124608"/>
              <a:gd name="connsiteX111" fmla="*/ 44009 w 1795089"/>
              <a:gd name="connsiteY111" fmla="*/ 782375 h 3124608"/>
              <a:gd name="connsiteX112" fmla="*/ 34229 w 1795089"/>
              <a:gd name="connsiteY112" fmla="*/ 665018 h 3124608"/>
              <a:gd name="connsiteX113" fmla="*/ 29339 w 1795089"/>
              <a:gd name="connsiteY113" fmla="*/ 635679 h 3124608"/>
              <a:gd name="connsiteX114" fmla="*/ 24449 w 1795089"/>
              <a:gd name="connsiteY114" fmla="*/ 601450 h 3124608"/>
              <a:gd name="connsiteX115" fmla="*/ 19560 w 1795089"/>
              <a:gd name="connsiteY115" fmla="*/ 562332 h 3124608"/>
              <a:gd name="connsiteX116" fmla="*/ 14670 w 1795089"/>
              <a:gd name="connsiteY116" fmla="*/ 518323 h 3124608"/>
              <a:gd name="connsiteX117" fmla="*/ 4890 w 1795089"/>
              <a:gd name="connsiteY117" fmla="*/ 474315 h 3124608"/>
              <a:gd name="connsiteX118" fmla="*/ 0 w 1795089"/>
              <a:gd name="connsiteY118" fmla="*/ 449865 h 3124608"/>
              <a:gd name="connsiteX119" fmla="*/ 9780 w 1795089"/>
              <a:gd name="connsiteY119" fmla="*/ 220043 h 3124608"/>
              <a:gd name="connsiteX120" fmla="*/ 19560 w 1795089"/>
              <a:gd name="connsiteY120" fmla="*/ 161365 h 3124608"/>
              <a:gd name="connsiteX121" fmla="*/ 34229 w 1795089"/>
              <a:gd name="connsiteY121" fmla="*/ 92907 h 3124608"/>
              <a:gd name="connsiteX122" fmla="*/ 48899 w 1795089"/>
              <a:gd name="connsiteY122" fmla="*/ 58678 h 3124608"/>
              <a:gd name="connsiteX123" fmla="*/ 92907 w 1795089"/>
              <a:gd name="connsiteY123" fmla="*/ 83127 h 31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795089" h="3124608">
                <a:moveTo>
                  <a:pt x="92907" y="83127"/>
                </a:moveTo>
                <a:lnTo>
                  <a:pt x="92907" y="83127"/>
                </a:lnTo>
                <a:cubicBezTo>
                  <a:pt x="103034" y="80877"/>
                  <a:pt x="136007" y="75135"/>
                  <a:pt x="151585" y="68458"/>
                </a:cubicBezTo>
                <a:cubicBezTo>
                  <a:pt x="158285" y="65586"/>
                  <a:pt x="164816" y="62295"/>
                  <a:pt x="171145" y="58678"/>
                </a:cubicBezTo>
                <a:cubicBezTo>
                  <a:pt x="176247" y="55762"/>
                  <a:pt x="180312" y="50962"/>
                  <a:pt x="185814" y="48899"/>
                </a:cubicBezTo>
                <a:cubicBezTo>
                  <a:pt x="193596" y="45981"/>
                  <a:pt x="202302" y="46397"/>
                  <a:pt x="210263" y="44009"/>
                </a:cubicBezTo>
                <a:cubicBezTo>
                  <a:pt x="218671" y="41487"/>
                  <a:pt x="226386" y="37005"/>
                  <a:pt x="234713" y="34229"/>
                </a:cubicBezTo>
                <a:cubicBezTo>
                  <a:pt x="254470" y="27643"/>
                  <a:pt x="257409" y="30261"/>
                  <a:pt x="278721" y="24449"/>
                </a:cubicBezTo>
                <a:cubicBezTo>
                  <a:pt x="332342" y="9826"/>
                  <a:pt x="286386" y="18943"/>
                  <a:pt x="327619" y="9780"/>
                </a:cubicBezTo>
                <a:cubicBezTo>
                  <a:pt x="356419" y="3380"/>
                  <a:pt x="357318" y="4234"/>
                  <a:pt x="391187" y="0"/>
                </a:cubicBezTo>
                <a:cubicBezTo>
                  <a:pt x="430306" y="1630"/>
                  <a:pt x="469394" y="4384"/>
                  <a:pt x="508544" y="4890"/>
                </a:cubicBezTo>
                <a:lnTo>
                  <a:pt x="1525630" y="14670"/>
                </a:lnTo>
                <a:cubicBezTo>
                  <a:pt x="1530493" y="14855"/>
                  <a:pt x="1539471" y="63761"/>
                  <a:pt x="1540300" y="68458"/>
                </a:cubicBezTo>
                <a:cubicBezTo>
                  <a:pt x="1543746" y="87985"/>
                  <a:pt x="1548284" y="107388"/>
                  <a:pt x="1550079" y="127136"/>
                </a:cubicBezTo>
                <a:cubicBezTo>
                  <a:pt x="1557188" y="205327"/>
                  <a:pt x="1553771" y="162961"/>
                  <a:pt x="1559859" y="254272"/>
                </a:cubicBezTo>
                <a:cubicBezTo>
                  <a:pt x="1561433" y="354981"/>
                  <a:pt x="1560395" y="535342"/>
                  <a:pt x="1569639" y="660129"/>
                </a:cubicBezTo>
                <a:cubicBezTo>
                  <a:pt x="1570610" y="673234"/>
                  <a:pt x="1573153" y="686178"/>
                  <a:pt x="1574529" y="699247"/>
                </a:cubicBezTo>
                <a:cubicBezTo>
                  <a:pt x="1586687" y="814758"/>
                  <a:pt x="1572747" y="699672"/>
                  <a:pt x="1584308" y="792154"/>
                </a:cubicBezTo>
                <a:cubicBezTo>
                  <a:pt x="1595314" y="968240"/>
                  <a:pt x="1584308" y="753372"/>
                  <a:pt x="1584308" y="1031756"/>
                </a:cubicBezTo>
                <a:cubicBezTo>
                  <a:pt x="1584308" y="1137715"/>
                  <a:pt x="1586645" y="1243668"/>
                  <a:pt x="1589198" y="1349596"/>
                </a:cubicBezTo>
                <a:cubicBezTo>
                  <a:pt x="1589906" y="1378972"/>
                  <a:pt x="1592544" y="1408269"/>
                  <a:pt x="1594088" y="1437613"/>
                </a:cubicBezTo>
                <a:cubicBezTo>
                  <a:pt x="1595804" y="1470208"/>
                  <a:pt x="1597348" y="1502811"/>
                  <a:pt x="1598978" y="1535410"/>
                </a:cubicBezTo>
                <a:cubicBezTo>
                  <a:pt x="1594700" y="2010281"/>
                  <a:pt x="1590376" y="2112433"/>
                  <a:pt x="1598978" y="2576946"/>
                </a:cubicBezTo>
                <a:cubicBezTo>
                  <a:pt x="1599162" y="2586859"/>
                  <a:pt x="1602558" y="2596457"/>
                  <a:pt x="1603868" y="2606285"/>
                </a:cubicBezTo>
                <a:cubicBezTo>
                  <a:pt x="1610238" y="2654065"/>
                  <a:pt x="1606507" y="2641682"/>
                  <a:pt x="1613647" y="2684522"/>
                </a:cubicBezTo>
                <a:cubicBezTo>
                  <a:pt x="1615013" y="2692720"/>
                  <a:pt x="1617171" y="2700773"/>
                  <a:pt x="1618537" y="2708971"/>
                </a:cubicBezTo>
                <a:cubicBezTo>
                  <a:pt x="1620432" y="2720340"/>
                  <a:pt x="1621365" y="2731860"/>
                  <a:pt x="1623427" y="2743200"/>
                </a:cubicBezTo>
                <a:cubicBezTo>
                  <a:pt x="1624629" y="2749812"/>
                  <a:pt x="1627212" y="2756131"/>
                  <a:pt x="1628317" y="2762760"/>
                </a:cubicBezTo>
                <a:cubicBezTo>
                  <a:pt x="1630477" y="2775722"/>
                  <a:pt x="1630856" y="2788949"/>
                  <a:pt x="1633207" y="2801878"/>
                </a:cubicBezTo>
                <a:cubicBezTo>
                  <a:pt x="1634129" y="2806949"/>
                  <a:pt x="1636978" y="2811516"/>
                  <a:pt x="1638096" y="2816548"/>
                </a:cubicBezTo>
                <a:cubicBezTo>
                  <a:pt x="1640247" y="2826227"/>
                  <a:pt x="1640835" y="2836209"/>
                  <a:pt x="1642986" y="2845887"/>
                </a:cubicBezTo>
                <a:cubicBezTo>
                  <a:pt x="1647902" y="2868008"/>
                  <a:pt x="1647107" y="2854128"/>
                  <a:pt x="1657656" y="2875226"/>
                </a:cubicBezTo>
                <a:cubicBezTo>
                  <a:pt x="1659961" y="2879836"/>
                  <a:pt x="1660241" y="2885285"/>
                  <a:pt x="1662546" y="2889895"/>
                </a:cubicBezTo>
                <a:cubicBezTo>
                  <a:pt x="1665174" y="2895151"/>
                  <a:pt x="1669697" y="2899309"/>
                  <a:pt x="1672325" y="2904565"/>
                </a:cubicBezTo>
                <a:cubicBezTo>
                  <a:pt x="1674630" y="2909175"/>
                  <a:pt x="1674712" y="2914728"/>
                  <a:pt x="1677215" y="2919234"/>
                </a:cubicBezTo>
                <a:cubicBezTo>
                  <a:pt x="1689069" y="2940571"/>
                  <a:pt x="1701221" y="2959835"/>
                  <a:pt x="1726114" y="2968133"/>
                </a:cubicBezTo>
                <a:cubicBezTo>
                  <a:pt x="1731004" y="2969763"/>
                  <a:pt x="1736277" y="2970520"/>
                  <a:pt x="1740783" y="2973023"/>
                </a:cubicBezTo>
                <a:cubicBezTo>
                  <a:pt x="1751058" y="2978731"/>
                  <a:pt x="1760342" y="2986062"/>
                  <a:pt x="1770122" y="2992582"/>
                </a:cubicBezTo>
                <a:lnTo>
                  <a:pt x="1784792" y="3002362"/>
                </a:lnTo>
                <a:cubicBezTo>
                  <a:pt x="1788052" y="3007252"/>
                  <a:pt x="1793842" y="3011200"/>
                  <a:pt x="1794571" y="3017031"/>
                </a:cubicBezTo>
                <a:cubicBezTo>
                  <a:pt x="1800073" y="3061041"/>
                  <a:pt x="1760743" y="3044112"/>
                  <a:pt x="1726114" y="3046370"/>
                </a:cubicBezTo>
                <a:cubicBezTo>
                  <a:pt x="1672341" y="3049877"/>
                  <a:pt x="1618450" y="3051675"/>
                  <a:pt x="1564749" y="3056150"/>
                </a:cubicBezTo>
                <a:cubicBezTo>
                  <a:pt x="1452505" y="3065504"/>
                  <a:pt x="1562306" y="3056762"/>
                  <a:pt x="1427833" y="3065930"/>
                </a:cubicBezTo>
                <a:cubicBezTo>
                  <a:pt x="1224955" y="3079762"/>
                  <a:pt x="1360352" y="3072054"/>
                  <a:pt x="1198011" y="3080599"/>
                </a:cubicBezTo>
                <a:cubicBezTo>
                  <a:pt x="1175192" y="3083859"/>
                  <a:pt x="1152463" y="3087833"/>
                  <a:pt x="1129553" y="3090379"/>
                </a:cubicBezTo>
                <a:cubicBezTo>
                  <a:pt x="1108431" y="3092726"/>
                  <a:pt x="1087164" y="3093504"/>
                  <a:pt x="1065985" y="3095269"/>
                </a:cubicBezTo>
                <a:cubicBezTo>
                  <a:pt x="1048044" y="3096764"/>
                  <a:pt x="1030090" y="3098170"/>
                  <a:pt x="1012197" y="3100158"/>
                </a:cubicBezTo>
                <a:cubicBezTo>
                  <a:pt x="1000742" y="3101431"/>
                  <a:pt x="989392" y="3103525"/>
                  <a:pt x="977968" y="3105048"/>
                </a:cubicBezTo>
                <a:lnTo>
                  <a:pt x="938849" y="3109938"/>
                </a:lnTo>
                <a:cubicBezTo>
                  <a:pt x="929034" y="3111340"/>
                  <a:pt x="919357" y="3113670"/>
                  <a:pt x="909510" y="3114828"/>
                </a:cubicBezTo>
                <a:cubicBezTo>
                  <a:pt x="891630" y="3116932"/>
                  <a:pt x="873651" y="3118088"/>
                  <a:pt x="855722" y="3119718"/>
                </a:cubicBezTo>
                <a:cubicBezTo>
                  <a:pt x="847572" y="3121348"/>
                  <a:pt x="839584" y="3124608"/>
                  <a:pt x="831273" y="3124608"/>
                </a:cubicBezTo>
                <a:cubicBezTo>
                  <a:pt x="812393" y="3124608"/>
                  <a:pt x="806679" y="3115423"/>
                  <a:pt x="792154" y="3105048"/>
                </a:cubicBezTo>
                <a:cubicBezTo>
                  <a:pt x="787372" y="3101632"/>
                  <a:pt x="782375" y="3098529"/>
                  <a:pt x="777485" y="3095269"/>
                </a:cubicBezTo>
                <a:cubicBezTo>
                  <a:pt x="752136" y="3057246"/>
                  <a:pt x="767103" y="3073273"/>
                  <a:pt x="733476" y="3046370"/>
                </a:cubicBezTo>
                <a:cubicBezTo>
                  <a:pt x="730216" y="3038220"/>
                  <a:pt x="727621" y="3029772"/>
                  <a:pt x="723696" y="3021921"/>
                </a:cubicBezTo>
                <a:cubicBezTo>
                  <a:pt x="721068" y="3016665"/>
                  <a:pt x="716940" y="3012291"/>
                  <a:pt x="713917" y="3007252"/>
                </a:cubicBezTo>
                <a:cubicBezTo>
                  <a:pt x="707156" y="2995984"/>
                  <a:pt x="700877" y="2984433"/>
                  <a:pt x="694357" y="2973023"/>
                </a:cubicBezTo>
                <a:cubicBezTo>
                  <a:pt x="692727" y="2964873"/>
                  <a:pt x="692386" y="2956355"/>
                  <a:pt x="689468" y="2948573"/>
                </a:cubicBezTo>
                <a:cubicBezTo>
                  <a:pt x="687405" y="2943070"/>
                  <a:pt x="682316" y="2939160"/>
                  <a:pt x="679688" y="2933904"/>
                </a:cubicBezTo>
                <a:cubicBezTo>
                  <a:pt x="674136" y="2922801"/>
                  <a:pt x="669260" y="2911341"/>
                  <a:pt x="665018" y="2899675"/>
                </a:cubicBezTo>
                <a:cubicBezTo>
                  <a:pt x="656211" y="2875455"/>
                  <a:pt x="648719" y="2850776"/>
                  <a:pt x="640569" y="2826327"/>
                </a:cubicBezTo>
                <a:cubicBezTo>
                  <a:pt x="637309" y="2816547"/>
                  <a:pt x="635400" y="2806208"/>
                  <a:pt x="630790" y="2796988"/>
                </a:cubicBezTo>
                <a:cubicBezTo>
                  <a:pt x="627530" y="2790468"/>
                  <a:pt x="623717" y="2784197"/>
                  <a:pt x="621010" y="2777429"/>
                </a:cubicBezTo>
                <a:cubicBezTo>
                  <a:pt x="617181" y="2767858"/>
                  <a:pt x="614966" y="2757698"/>
                  <a:pt x="611230" y="2748090"/>
                </a:cubicBezTo>
                <a:cubicBezTo>
                  <a:pt x="603550" y="2728342"/>
                  <a:pt x="593482" y="2709514"/>
                  <a:pt x="586781" y="2689412"/>
                </a:cubicBezTo>
                <a:cubicBezTo>
                  <a:pt x="583521" y="2679632"/>
                  <a:pt x="580033" y="2669926"/>
                  <a:pt x="577001" y="2660073"/>
                </a:cubicBezTo>
                <a:cubicBezTo>
                  <a:pt x="573511" y="2648732"/>
                  <a:pt x="571786" y="2636797"/>
                  <a:pt x="567222" y="2625844"/>
                </a:cubicBezTo>
                <a:cubicBezTo>
                  <a:pt x="563567" y="2617071"/>
                  <a:pt x="556802" y="2609896"/>
                  <a:pt x="552552" y="2601395"/>
                </a:cubicBezTo>
                <a:cubicBezTo>
                  <a:pt x="545234" y="2586759"/>
                  <a:pt x="548350" y="2579012"/>
                  <a:pt x="542772" y="2562276"/>
                </a:cubicBezTo>
                <a:cubicBezTo>
                  <a:pt x="538847" y="2550500"/>
                  <a:pt x="532993" y="2539457"/>
                  <a:pt x="528103" y="2528047"/>
                </a:cubicBezTo>
                <a:cubicBezTo>
                  <a:pt x="517875" y="2466683"/>
                  <a:pt x="531246" y="2532587"/>
                  <a:pt x="508544" y="2464479"/>
                </a:cubicBezTo>
                <a:cubicBezTo>
                  <a:pt x="505916" y="2456594"/>
                  <a:pt x="506282" y="2447915"/>
                  <a:pt x="503654" y="2440030"/>
                </a:cubicBezTo>
                <a:cubicBezTo>
                  <a:pt x="501349" y="2433115"/>
                  <a:pt x="496890" y="2427107"/>
                  <a:pt x="493874" y="2420471"/>
                </a:cubicBezTo>
                <a:cubicBezTo>
                  <a:pt x="488737" y="2409170"/>
                  <a:pt x="484095" y="2397652"/>
                  <a:pt x="479205" y="2386242"/>
                </a:cubicBezTo>
                <a:cubicBezTo>
                  <a:pt x="471305" y="2330946"/>
                  <a:pt x="481618" y="2371510"/>
                  <a:pt x="459645" y="2327564"/>
                </a:cubicBezTo>
                <a:cubicBezTo>
                  <a:pt x="451174" y="2310622"/>
                  <a:pt x="457303" y="2308899"/>
                  <a:pt x="449865" y="2288445"/>
                </a:cubicBezTo>
                <a:cubicBezTo>
                  <a:pt x="446128" y="2278169"/>
                  <a:pt x="438873" y="2269403"/>
                  <a:pt x="435196" y="2259106"/>
                </a:cubicBezTo>
                <a:cubicBezTo>
                  <a:pt x="430675" y="2246448"/>
                  <a:pt x="430711" y="2232341"/>
                  <a:pt x="425416" y="2219987"/>
                </a:cubicBezTo>
                <a:lnTo>
                  <a:pt x="396077" y="2151530"/>
                </a:lnTo>
                <a:cubicBezTo>
                  <a:pt x="392200" y="2132143"/>
                  <a:pt x="383426" y="2084237"/>
                  <a:pt x="376518" y="2063513"/>
                </a:cubicBezTo>
                <a:cubicBezTo>
                  <a:pt x="372592" y="2051737"/>
                  <a:pt x="366738" y="2040694"/>
                  <a:pt x="361848" y="2029284"/>
                </a:cubicBezTo>
                <a:cubicBezTo>
                  <a:pt x="360218" y="2019504"/>
                  <a:pt x="358466" y="2009744"/>
                  <a:pt x="356959" y="1999945"/>
                </a:cubicBezTo>
                <a:cubicBezTo>
                  <a:pt x="355207" y="1988553"/>
                  <a:pt x="354661" y="1976946"/>
                  <a:pt x="352069" y="1965716"/>
                </a:cubicBezTo>
                <a:cubicBezTo>
                  <a:pt x="349751" y="1955671"/>
                  <a:pt x="345549" y="1946157"/>
                  <a:pt x="342289" y="1936377"/>
                </a:cubicBezTo>
                <a:cubicBezTo>
                  <a:pt x="340659" y="1924967"/>
                  <a:pt x="339659" y="1913450"/>
                  <a:pt x="337399" y="1902148"/>
                </a:cubicBezTo>
                <a:cubicBezTo>
                  <a:pt x="336388" y="1897094"/>
                  <a:pt x="333627" y="1892510"/>
                  <a:pt x="332509" y="1887478"/>
                </a:cubicBezTo>
                <a:cubicBezTo>
                  <a:pt x="330358" y="1877800"/>
                  <a:pt x="329641" y="1867845"/>
                  <a:pt x="327619" y="1858139"/>
                </a:cubicBezTo>
                <a:cubicBezTo>
                  <a:pt x="321489" y="1828716"/>
                  <a:pt x="312310" y="1799875"/>
                  <a:pt x="308060" y="1770122"/>
                </a:cubicBezTo>
                <a:cubicBezTo>
                  <a:pt x="305960" y="1755425"/>
                  <a:pt x="302571" y="1727177"/>
                  <a:pt x="298280" y="1711444"/>
                </a:cubicBezTo>
                <a:cubicBezTo>
                  <a:pt x="295568" y="1701499"/>
                  <a:pt x="291761" y="1691885"/>
                  <a:pt x="288501" y="1682105"/>
                </a:cubicBezTo>
                <a:cubicBezTo>
                  <a:pt x="275379" y="1590253"/>
                  <a:pt x="295533" y="1692137"/>
                  <a:pt x="268941" y="1628317"/>
                </a:cubicBezTo>
                <a:cubicBezTo>
                  <a:pt x="237112" y="1551926"/>
                  <a:pt x="277574" y="1624876"/>
                  <a:pt x="254272" y="1554969"/>
                </a:cubicBezTo>
                <a:cubicBezTo>
                  <a:pt x="249662" y="1541138"/>
                  <a:pt x="241233" y="1528890"/>
                  <a:pt x="234713" y="1515850"/>
                </a:cubicBezTo>
                <a:cubicBezTo>
                  <a:pt x="224497" y="1444340"/>
                  <a:pt x="239037" y="1514491"/>
                  <a:pt x="215153" y="1457172"/>
                </a:cubicBezTo>
                <a:cubicBezTo>
                  <a:pt x="210589" y="1446219"/>
                  <a:pt x="208863" y="1434285"/>
                  <a:pt x="205373" y="1422944"/>
                </a:cubicBezTo>
                <a:cubicBezTo>
                  <a:pt x="193628" y="1384772"/>
                  <a:pt x="198734" y="1403606"/>
                  <a:pt x="185814" y="1369155"/>
                </a:cubicBezTo>
                <a:cubicBezTo>
                  <a:pt x="174717" y="1339566"/>
                  <a:pt x="187705" y="1370885"/>
                  <a:pt x="176034" y="1330037"/>
                </a:cubicBezTo>
                <a:cubicBezTo>
                  <a:pt x="171786" y="1315169"/>
                  <a:pt x="165116" y="1301029"/>
                  <a:pt x="161365" y="1286028"/>
                </a:cubicBezTo>
                <a:cubicBezTo>
                  <a:pt x="159735" y="1279508"/>
                  <a:pt x="158772" y="1272785"/>
                  <a:pt x="156475" y="1266469"/>
                </a:cubicBezTo>
                <a:cubicBezTo>
                  <a:pt x="152233" y="1254803"/>
                  <a:pt x="146696" y="1243650"/>
                  <a:pt x="141806" y="1232240"/>
                </a:cubicBezTo>
                <a:cubicBezTo>
                  <a:pt x="140343" y="1224925"/>
                  <a:pt x="135095" y="1196670"/>
                  <a:pt x="132026" y="1188231"/>
                </a:cubicBezTo>
                <a:cubicBezTo>
                  <a:pt x="127784" y="1176565"/>
                  <a:pt x="122246" y="1165412"/>
                  <a:pt x="117356" y="1154002"/>
                </a:cubicBezTo>
                <a:cubicBezTo>
                  <a:pt x="115726" y="1145852"/>
                  <a:pt x="114270" y="1137666"/>
                  <a:pt x="112467" y="1129553"/>
                </a:cubicBezTo>
                <a:cubicBezTo>
                  <a:pt x="111009" y="1122993"/>
                  <a:pt x="108779" y="1116606"/>
                  <a:pt x="107577" y="1109994"/>
                </a:cubicBezTo>
                <a:cubicBezTo>
                  <a:pt x="105515" y="1098654"/>
                  <a:pt x="105482" y="1086946"/>
                  <a:pt x="102687" y="1075765"/>
                </a:cubicBezTo>
                <a:cubicBezTo>
                  <a:pt x="100558" y="1067250"/>
                  <a:pt x="95989" y="1059535"/>
                  <a:pt x="92907" y="1051316"/>
                </a:cubicBezTo>
                <a:cubicBezTo>
                  <a:pt x="84688" y="1029399"/>
                  <a:pt x="90836" y="1042782"/>
                  <a:pt x="83128" y="1017087"/>
                </a:cubicBezTo>
                <a:cubicBezTo>
                  <a:pt x="65266" y="957545"/>
                  <a:pt x="79732" y="1013283"/>
                  <a:pt x="68458" y="968188"/>
                </a:cubicBezTo>
                <a:cubicBezTo>
                  <a:pt x="66828" y="953519"/>
                  <a:pt x="65113" y="938859"/>
                  <a:pt x="63568" y="924180"/>
                </a:cubicBezTo>
                <a:cubicBezTo>
                  <a:pt x="60932" y="899139"/>
                  <a:pt x="57853" y="861907"/>
                  <a:pt x="53788" y="836163"/>
                </a:cubicBezTo>
                <a:cubicBezTo>
                  <a:pt x="50946" y="818163"/>
                  <a:pt x="46471" y="800431"/>
                  <a:pt x="44009" y="782375"/>
                </a:cubicBezTo>
                <a:cubicBezTo>
                  <a:pt x="40144" y="754034"/>
                  <a:pt x="37018" y="691514"/>
                  <a:pt x="34229" y="665018"/>
                </a:cubicBezTo>
                <a:cubicBezTo>
                  <a:pt x="33191" y="655158"/>
                  <a:pt x="30847" y="645478"/>
                  <a:pt x="29339" y="635679"/>
                </a:cubicBezTo>
                <a:cubicBezTo>
                  <a:pt x="27586" y="624288"/>
                  <a:pt x="25972" y="612874"/>
                  <a:pt x="24449" y="601450"/>
                </a:cubicBezTo>
                <a:cubicBezTo>
                  <a:pt x="22712" y="588424"/>
                  <a:pt x="21095" y="575383"/>
                  <a:pt x="19560" y="562332"/>
                </a:cubicBezTo>
                <a:cubicBezTo>
                  <a:pt x="17836" y="547673"/>
                  <a:pt x="17097" y="532882"/>
                  <a:pt x="14670" y="518323"/>
                </a:cubicBezTo>
                <a:cubicBezTo>
                  <a:pt x="12199" y="503500"/>
                  <a:pt x="8039" y="489009"/>
                  <a:pt x="4890" y="474315"/>
                </a:cubicBezTo>
                <a:cubicBezTo>
                  <a:pt x="3148" y="466188"/>
                  <a:pt x="1630" y="458015"/>
                  <a:pt x="0" y="449865"/>
                </a:cubicBezTo>
                <a:cubicBezTo>
                  <a:pt x="7674" y="142922"/>
                  <a:pt x="-4775" y="336476"/>
                  <a:pt x="9780" y="220043"/>
                </a:cubicBezTo>
                <a:cubicBezTo>
                  <a:pt x="16331" y="167636"/>
                  <a:pt x="9621" y="191180"/>
                  <a:pt x="19560" y="161365"/>
                </a:cubicBezTo>
                <a:cubicBezTo>
                  <a:pt x="26658" y="118769"/>
                  <a:pt x="22045" y="141643"/>
                  <a:pt x="34229" y="92907"/>
                </a:cubicBezTo>
                <a:cubicBezTo>
                  <a:pt x="37970" y="77943"/>
                  <a:pt x="37643" y="69935"/>
                  <a:pt x="48899" y="58678"/>
                </a:cubicBezTo>
                <a:cubicBezTo>
                  <a:pt x="51476" y="56101"/>
                  <a:pt x="85572" y="79052"/>
                  <a:pt x="92907" y="8312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2383144B-574F-45C3-9D60-4C1E36EC00E4}"/>
              </a:ext>
            </a:extLst>
          </p:cNvPr>
          <p:cNvSpPr/>
          <p:nvPr/>
        </p:nvSpPr>
        <p:spPr>
          <a:xfrm>
            <a:off x="3989498" y="4401442"/>
            <a:ext cx="733476" cy="400967"/>
          </a:xfrm>
          <a:custGeom>
            <a:avLst/>
            <a:gdLst>
              <a:gd name="connsiteX0" fmla="*/ 112466 w 733476"/>
              <a:gd name="connsiteY0" fmla="*/ 0 h 400967"/>
              <a:gd name="connsiteX1" fmla="*/ 112466 w 733476"/>
              <a:gd name="connsiteY1" fmla="*/ 0 h 400967"/>
              <a:gd name="connsiteX2" fmla="*/ 68457 w 733476"/>
              <a:gd name="connsiteY2" fmla="*/ 9780 h 400967"/>
              <a:gd name="connsiteX3" fmla="*/ 53788 w 733476"/>
              <a:gd name="connsiteY3" fmla="*/ 19560 h 400967"/>
              <a:gd name="connsiteX4" fmla="*/ 0 w 733476"/>
              <a:gd name="connsiteY4" fmla="*/ 48899 h 400967"/>
              <a:gd name="connsiteX5" fmla="*/ 4889 w 733476"/>
              <a:gd name="connsiteY5" fmla="*/ 73348 h 400967"/>
              <a:gd name="connsiteX6" fmla="*/ 19559 w 733476"/>
              <a:gd name="connsiteY6" fmla="*/ 78238 h 400967"/>
              <a:gd name="connsiteX7" fmla="*/ 34228 w 733476"/>
              <a:gd name="connsiteY7" fmla="*/ 88017 h 400967"/>
              <a:gd name="connsiteX8" fmla="*/ 68457 w 733476"/>
              <a:gd name="connsiteY8" fmla="*/ 102687 h 400967"/>
              <a:gd name="connsiteX9" fmla="*/ 83127 w 733476"/>
              <a:gd name="connsiteY9" fmla="*/ 117356 h 400967"/>
              <a:gd name="connsiteX10" fmla="*/ 102686 w 733476"/>
              <a:gd name="connsiteY10" fmla="*/ 127136 h 400967"/>
              <a:gd name="connsiteX11" fmla="*/ 127135 w 733476"/>
              <a:gd name="connsiteY11" fmla="*/ 146695 h 400967"/>
              <a:gd name="connsiteX12" fmla="*/ 146695 w 733476"/>
              <a:gd name="connsiteY12" fmla="*/ 156475 h 400967"/>
              <a:gd name="connsiteX13" fmla="*/ 180924 w 733476"/>
              <a:gd name="connsiteY13" fmla="*/ 180924 h 400967"/>
              <a:gd name="connsiteX14" fmla="*/ 200483 w 733476"/>
              <a:gd name="connsiteY14" fmla="*/ 190704 h 400967"/>
              <a:gd name="connsiteX15" fmla="*/ 215153 w 733476"/>
              <a:gd name="connsiteY15" fmla="*/ 200484 h 400967"/>
              <a:gd name="connsiteX16" fmla="*/ 224932 w 733476"/>
              <a:gd name="connsiteY16" fmla="*/ 215153 h 400967"/>
              <a:gd name="connsiteX17" fmla="*/ 254271 w 733476"/>
              <a:gd name="connsiteY17" fmla="*/ 229823 h 400967"/>
              <a:gd name="connsiteX18" fmla="*/ 273831 w 733476"/>
              <a:gd name="connsiteY18" fmla="*/ 239602 h 400967"/>
              <a:gd name="connsiteX19" fmla="*/ 308060 w 733476"/>
              <a:gd name="connsiteY19" fmla="*/ 264052 h 400967"/>
              <a:gd name="connsiteX20" fmla="*/ 327619 w 733476"/>
              <a:gd name="connsiteY20" fmla="*/ 273831 h 400967"/>
              <a:gd name="connsiteX21" fmla="*/ 371627 w 733476"/>
              <a:gd name="connsiteY21" fmla="*/ 293391 h 400967"/>
              <a:gd name="connsiteX22" fmla="*/ 386297 w 733476"/>
              <a:gd name="connsiteY22" fmla="*/ 298280 h 400967"/>
              <a:gd name="connsiteX23" fmla="*/ 415636 w 733476"/>
              <a:gd name="connsiteY23" fmla="*/ 312950 h 400967"/>
              <a:gd name="connsiteX24" fmla="*/ 430305 w 733476"/>
              <a:gd name="connsiteY24" fmla="*/ 322730 h 400967"/>
              <a:gd name="connsiteX25" fmla="*/ 459645 w 733476"/>
              <a:gd name="connsiteY25" fmla="*/ 332509 h 400967"/>
              <a:gd name="connsiteX26" fmla="*/ 498763 w 733476"/>
              <a:gd name="connsiteY26" fmla="*/ 352069 h 400967"/>
              <a:gd name="connsiteX27" fmla="*/ 513433 w 733476"/>
              <a:gd name="connsiteY27" fmla="*/ 356959 h 400967"/>
              <a:gd name="connsiteX28" fmla="*/ 547662 w 733476"/>
              <a:gd name="connsiteY28" fmla="*/ 371628 h 400967"/>
              <a:gd name="connsiteX29" fmla="*/ 562331 w 733476"/>
              <a:gd name="connsiteY29" fmla="*/ 381408 h 400967"/>
              <a:gd name="connsiteX30" fmla="*/ 591670 w 733476"/>
              <a:gd name="connsiteY30" fmla="*/ 391187 h 400967"/>
              <a:gd name="connsiteX31" fmla="*/ 611230 w 733476"/>
              <a:gd name="connsiteY31" fmla="*/ 400967 h 400967"/>
              <a:gd name="connsiteX32" fmla="*/ 713916 w 733476"/>
              <a:gd name="connsiteY32" fmla="*/ 396077 h 400967"/>
              <a:gd name="connsiteX33" fmla="*/ 728586 w 733476"/>
              <a:gd name="connsiteY33" fmla="*/ 391187 h 400967"/>
              <a:gd name="connsiteX34" fmla="*/ 733476 w 733476"/>
              <a:gd name="connsiteY34" fmla="*/ 371628 h 400967"/>
              <a:gd name="connsiteX35" fmla="*/ 709026 w 733476"/>
              <a:gd name="connsiteY35" fmla="*/ 347179 h 400967"/>
              <a:gd name="connsiteX36" fmla="*/ 689467 w 733476"/>
              <a:gd name="connsiteY36" fmla="*/ 332509 h 400967"/>
              <a:gd name="connsiteX37" fmla="*/ 660128 w 733476"/>
              <a:gd name="connsiteY37" fmla="*/ 303170 h 400967"/>
              <a:gd name="connsiteX38" fmla="*/ 635679 w 733476"/>
              <a:gd name="connsiteY38" fmla="*/ 283611 h 400967"/>
              <a:gd name="connsiteX39" fmla="*/ 621009 w 733476"/>
              <a:gd name="connsiteY39" fmla="*/ 273831 h 400967"/>
              <a:gd name="connsiteX40" fmla="*/ 606340 w 733476"/>
              <a:gd name="connsiteY40" fmla="*/ 259162 h 400967"/>
              <a:gd name="connsiteX41" fmla="*/ 596560 w 733476"/>
              <a:gd name="connsiteY41" fmla="*/ 244492 h 400967"/>
              <a:gd name="connsiteX42" fmla="*/ 567221 w 733476"/>
              <a:gd name="connsiteY42" fmla="*/ 229823 h 400967"/>
              <a:gd name="connsiteX43" fmla="*/ 547662 w 733476"/>
              <a:gd name="connsiteY43" fmla="*/ 210263 h 400967"/>
              <a:gd name="connsiteX44" fmla="*/ 513433 w 733476"/>
              <a:gd name="connsiteY44" fmla="*/ 185814 h 400967"/>
              <a:gd name="connsiteX45" fmla="*/ 479204 w 733476"/>
              <a:gd name="connsiteY45" fmla="*/ 161365 h 400967"/>
              <a:gd name="connsiteX46" fmla="*/ 464534 w 733476"/>
              <a:gd name="connsiteY46" fmla="*/ 156475 h 400967"/>
              <a:gd name="connsiteX47" fmla="*/ 449865 w 733476"/>
              <a:gd name="connsiteY47" fmla="*/ 141806 h 400967"/>
              <a:gd name="connsiteX48" fmla="*/ 410746 w 733476"/>
              <a:gd name="connsiteY48" fmla="*/ 122246 h 400967"/>
              <a:gd name="connsiteX49" fmla="*/ 376517 w 733476"/>
              <a:gd name="connsiteY49" fmla="*/ 107577 h 400967"/>
              <a:gd name="connsiteX50" fmla="*/ 342288 w 733476"/>
              <a:gd name="connsiteY50" fmla="*/ 88017 h 400967"/>
              <a:gd name="connsiteX51" fmla="*/ 312949 w 733476"/>
              <a:gd name="connsiteY51" fmla="*/ 73348 h 400967"/>
              <a:gd name="connsiteX52" fmla="*/ 283610 w 733476"/>
              <a:gd name="connsiteY52" fmla="*/ 58678 h 400967"/>
              <a:gd name="connsiteX53" fmla="*/ 249381 w 733476"/>
              <a:gd name="connsiteY53" fmla="*/ 39119 h 400967"/>
              <a:gd name="connsiteX54" fmla="*/ 220042 w 733476"/>
              <a:gd name="connsiteY54" fmla="*/ 29339 h 400967"/>
              <a:gd name="connsiteX55" fmla="*/ 190703 w 733476"/>
              <a:gd name="connsiteY55" fmla="*/ 19560 h 400967"/>
              <a:gd name="connsiteX56" fmla="*/ 161364 w 733476"/>
              <a:gd name="connsiteY56" fmla="*/ 9780 h 400967"/>
              <a:gd name="connsiteX57" fmla="*/ 146695 w 733476"/>
              <a:gd name="connsiteY57" fmla="*/ 4890 h 400967"/>
              <a:gd name="connsiteX58" fmla="*/ 112466 w 733476"/>
              <a:gd name="connsiteY58" fmla="*/ 0 h 40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33476" h="400967">
                <a:moveTo>
                  <a:pt x="112466" y="0"/>
                </a:moveTo>
                <a:lnTo>
                  <a:pt x="112466" y="0"/>
                </a:lnTo>
                <a:cubicBezTo>
                  <a:pt x="97796" y="3260"/>
                  <a:pt x="82713" y="5028"/>
                  <a:pt x="68457" y="9780"/>
                </a:cubicBezTo>
                <a:cubicBezTo>
                  <a:pt x="62882" y="11638"/>
                  <a:pt x="58947" y="16746"/>
                  <a:pt x="53788" y="19560"/>
                </a:cubicBezTo>
                <a:cubicBezTo>
                  <a:pt x="-7227" y="52841"/>
                  <a:pt x="33507" y="26560"/>
                  <a:pt x="0" y="48899"/>
                </a:cubicBezTo>
                <a:cubicBezTo>
                  <a:pt x="1630" y="57049"/>
                  <a:pt x="279" y="66433"/>
                  <a:pt x="4889" y="73348"/>
                </a:cubicBezTo>
                <a:cubicBezTo>
                  <a:pt x="7748" y="77637"/>
                  <a:pt x="14949" y="75933"/>
                  <a:pt x="19559" y="78238"/>
                </a:cubicBezTo>
                <a:cubicBezTo>
                  <a:pt x="24815" y="80866"/>
                  <a:pt x="28972" y="85389"/>
                  <a:pt x="34228" y="88017"/>
                </a:cubicBezTo>
                <a:cubicBezTo>
                  <a:pt x="55512" y="98659"/>
                  <a:pt x="44714" y="85728"/>
                  <a:pt x="68457" y="102687"/>
                </a:cubicBezTo>
                <a:cubicBezTo>
                  <a:pt x="74084" y="106706"/>
                  <a:pt x="77500" y="113337"/>
                  <a:pt x="83127" y="117356"/>
                </a:cubicBezTo>
                <a:cubicBezTo>
                  <a:pt x="89059" y="121593"/>
                  <a:pt x="96621" y="123093"/>
                  <a:pt x="102686" y="127136"/>
                </a:cubicBezTo>
                <a:cubicBezTo>
                  <a:pt x="111370" y="132925"/>
                  <a:pt x="118451" y="140906"/>
                  <a:pt x="127135" y="146695"/>
                </a:cubicBezTo>
                <a:cubicBezTo>
                  <a:pt x="133200" y="150739"/>
                  <a:pt x="140545" y="152561"/>
                  <a:pt x="146695" y="156475"/>
                </a:cubicBezTo>
                <a:cubicBezTo>
                  <a:pt x="158524" y="164003"/>
                  <a:pt x="169095" y="173396"/>
                  <a:pt x="180924" y="180924"/>
                </a:cubicBezTo>
                <a:cubicBezTo>
                  <a:pt x="187074" y="184837"/>
                  <a:pt x="194154" y="187087"/>
                  <a:pt x="200483" y="190704"/>
                </a:cubicBezTo>
                <a:cubicBezTo>
                  <a:pt x="205586" y="193620"/>
                  <a:pt x="210263" y="197224"/>
                  <a:pt x="215153" y="200484"/>
                </a:cubicBezTo>
                <a:cubicBezTo>
                  <a:pt x="218413" y="205374"/>
                  <a:pt x="220777" y="210998"/>
                  <a:pt x="224932" y="215153"/>
                </a:cubicBezTo>
                <a:cubicBezTo>
                  <a:pt x="236677" y="226898"/>
                  <a:pt x="240353" y="223858"/>
                  <a:pt x="254271" y="229823"/>
                </a:cubicBezTo>
                <a:cubicBezTo>
                  <a:pt x="260971" y="232694"/>
                  <a:pt x="267650" y="235739"/>
                  <a:pt x="273831" y="239602"/>
                </a:cubicBezTo>
                <a:cubicBezTo>
                  <a:pt x="301832" y="257102"/>
                  <a:pt x="283912" y="250253"/>
                  <a:pt x="308060" y="264052"/>
                </a:cubicBezTo>
                <a:cubicBezTo>
                  <a:pt x="314389" y="267668"/>
                  <a:pt x="321290" y="270215"/>
                  <a:pt x="327619" y="273831"/>
                </a:cubicBezTo>
                <a:cubicBezTo>
                  <a:pt x="360165" y="292429"/>
                  <a:pt x="320400" y="276316"/>
                  <a:pt x="371627" y="293391"/>
                </a:cubicBezTo>
                <a:lnTo>
                  <a:pt x="386297" y="298280"/>
                </a:lnTo>
                <a:cubicBezTo>
                  <a:pt x="428335" y="326307"/>
                  <a:pt x="375147" y="292705"/>
                  <a:pt x="415636" y="312950"/>
                </a:cubicBezTo>
                <a:cubicBezTo>
                  <a:pt x="420892" y="315578"/>
                  <a:pt x="424935" y="320343"/>
                  <a:pt x="430305" y="322730"/>
                </a:cubicBezTo>
                <a:cubicBezTo>
                  <a:pt x="439725" y="326917"/>
                  <a:pt x="450425" y="327899"/>
                  <a:pt x="459645" y="332509"/>
                </a:cubicBezTo>
                <a:cubicBezTo>
                  <a:pt x="472684" y="339029"/>
                  <a:pt x="484933" y="347459"/>
                  <a:pt x="498763" y="352069"/>
                </a:cubicBezTo>
                <a:cubicBezTo>
                  <a:pt x="503653" y="353699"/>
                  <a:pt x="508823" y="354654"/>
                  <a:pt x="513433" y="356959"/>
                </a:cubicBezTo>
                <a:cubicBezTo>
                  <a:pt x="547202" y="373843"/>
                  <a:pt x="506953" y="361451"/>
                  <a:pt x="547662" y="371628"/>
                </a:cubicBezTo>
                <a:cubicBezTo>
                  <a:pt x="552552" y="374888"/>
                  <a:pt x="556961" y="379021"/>
                  <a:pt x="562331" y="381408"/>
                </a:cubicBezTo>
                <a:cubicBezTo>
                  <a:pt x="571751" y="385595"/>
                  <a:pt x="582450" y="386577"/>
                  <a:pt x="591670" y="391187"/>
                </a:cubicBezTo>
                <a:lnTo>
                  <a:pt x="611230" y="400967"/>
                </a:lnTo>
                <a:cubicBezTo>
                  <a:pt x="645459" y="399337"/>
                  <a:pt x="679767" y="398923"/>
                  <a:pt x="713916" y="396077"/>
                </a:cubicBezTo>
                <a:cubicBezTo>
                  <a:pt x="719053" y="395649"/>
                  <a:pt x="725366" y="395212"/>
                  <a:pt x="728586" y="391187"/>
                </a:cubicBezTo>
                <a:cubicBezTo>
                  <a:pt x="732784" y="385939"/>
                  <a:pt x="731846" y="378148"/>
                  <a:pt x="733476" y="371628"/>
                </a:cubicBezTo>
                <a:cubicBezTo>
                  <a:pt x="694359" y="345550"/>
                  <a:pt x="741622" y="379775"/>
                  <a:pt x="709026" y="347179"/>
                </a:cubicBezTo>
                <a:cubicBezTo>
                  <a:pt x="703263" y="341416"/>
                  <a:pt x="695525" y="337961"/>
                  <a:pt x="689467" y="332509"/>
                </a:cubicBezTo>
                <a:cubicBezTo>
                  <a:pt x="679187" y="323257"/>
                  <a:pt x="670928" y="311810"/>
                  <a:pt x="660128" y="303170"/>
                </a:cubicBezTo>
                <a:cubicBezTo>
                  <a:pt x="651978" y="296650"/>
                  <a:pt x="644028" y="289873"/>
                  <a:pt x="635679" y="283611"/>
                </a:cubicBezTo>
                <a:cubicBezTo>
                  <a:pt x="630977" y="280085"/>
                  <a:pt x="625524" y="277593"/>
                  <a:pt x="621009" y="273831"/>
                </a:cubicBezTo>
                <a:cubicBezTo>
                  <a:pt x="615697" y="269404"/>
                  <a:pt x="610767" y="264474"/>
                  <a:pt x="606340" y="259162"/>
                </a:cubicBezTo>
                <a:cubicBezTo>
                  <a:pt x="602578" y="254647"/>
                  <a:pt x="601262" y="248018"/>
                  <a:pt x="596560" y="244492"/>
                </a:cubicBezTo>
                <a:cubicBezTo>
                  <a:pt x="587813" y="237932"/>
                  <a:pt x="577001" y="234713"/>
                  <a:pt x="567221" y="229823"/>
                </a:cubicBezTo>
                <a:cubicBezTo>
                  <a:pt x="560701" y="223303"/>
                  <a:pt x="554601" y="216335"/>
                  <a:pt x="547662" y="210263"/>
                </a:cubicBezTo>
                <a:cubicBezTo>
                  <a:pt x="533474" y="197848"/>
                  <a:pt x="527619" y="195947"/>
                  <a:pt x="513433" y="185814"/>
                </a:cubicBezTo>
                <a:cubicBezTo>
                  <a:pt x="508275" y="182130"/>
                  <a:pt x="486878" y="165202"/>
                  <a:pt x="479204" y="161365"/>
                </a:cubicBezTo>
                <a:cubicBezTo>
                  <a:pt x="474594" y="159060"/>
                  <a:pt x="469424" y="158105"/>
                  <a:pt x="464534" y="156475"/>
                </a:cubicBezTo>
                <a:cubicBezTo>
                  <a:pt x="459644" y="151585"/>
                  <a:pt x="455699" y="145519"/>
                  <a:pt x="449865" y="141806"/>
                </a:cubicBezTo>
                <a:cubicBezTo>
                  <a:pt x="437565" y="133979"/>
                  <a:pt x="423786" y="128766"/>
                  <a:pt x="410746" y="122246"/>
                </a:cubicBezTo>
                <a:cubicBezTo>
                  <a:pt x="386580" y="110163"/>
                  <a:pt x="398099" y="114771"/>
                  <a:pt x="376517" y="107577"/>
                </a:cubicBezTo>
                <a:cubicBezTo>
                  <a:pt x="340790" y="83757"/>
                  <a:pt x="385702" y="112824"/>
                  <a:pt x="342288" y="88017"/>
                </a:cubicBezTo>
                <a:cubicBezTo>
                  <a:pt x="315747" y="72851"/>
                  <a:pt x="339845" y="82313"/>
                  <a:pt x="312949" y="73348"/>
                </a:cubicBezTo>
                <a:cubicBezTo>
                  <a:pt x="270920" y="45327"/>
                  <a:pt x="324091" y="78918"/>
                  <a:pt x="283610" y="58678"/>
                </a:cubicBezTo>
                <a:cubicBezTo>
                  <a:pt x="248320" y="41034"/>
                  <a:pt x="292253" y="56268"/>
                  <a:pt x="249381" y="39119"/>
                </a:cubicBezTo>
                <a:cubicBezTo>
                  <a:pt x="239810" y="35290"/>
                  <a:pt x="229822" y="32599"/>
                  <a:pt x="220042" y="29339"/>
                </a:cubicBezTo>
                <a:lnTo>
                  <a:pt x="190703" y="19560"/>
                </a:lnTo>
                <a:lnTo>
                  <a:pt x="161364" y="9780"/>
                </a:lnTo>
                <a:cubicBezTo>
                  <a:pt x="156474" y="8150"/>
                  <a:pt x="151849" y="4890"/>
                  <a:pt x="146695" y="4890"/>
                </a:cubicBezTo>
                <a:lnTo>
                  <a:pt x="112466" y="0"/>
                </a:lnTo>
                <a:close/>
              </a:path>
            </a:pathLst>
          </a:cu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242E6E59-AC8B-446E-8A42-6B4CBC368324}"/>
              </a:ext>
            </a:extLst>
          </p:cNvPr>
          <p:cNvSpPr/>
          <p:nvPr/>
        </p:nvSpPr>
        <p:spPr>
          <a:xfrm>
            <a:off x="6723264" y="4282836"/>
            <a:ext cx="849996" cy="493873"/>
          </a:xfrm>
          <a:custGeom>
            <a:avLst/>
            <a:gdLst>
              <a:gd name="connsiteX0" fmla="*/ 13834 w 849996"/>
              <a:gd name="connsiteY0" fmla="*/ 0 h 493873"/>
              <a:gd name="connsiteX1" fmla="*/ 13834 w 849996"/>
              <a:gd name="connsiteY1" fmla="*/ 0 h 493873"/>
              <a:gd name="connsiteX2" fmla="*/ 405021 w 849996"/>
              <a:gd name="connsiteY2" fmla="*/ 176034 h 493873"/>
              <a:gd name="connsiteX3" fmla="*/ 419690 w 849996"/>
              <a:gd name="connsiteY3" fmla="*/ 180924 h 493873"/>
              <a:gd name="connsiteX4" fmla="*/ 439250 w 849996"/>
              <a:gd name="connsiteY4" fmla="*/ 190703 h 493873"/>
              <a:gd name="connsiteX5" fmla="*/ 468589 w 849996"/>
              <a:gd name="connsiteY5" fmla="*/ 195593 h 493873"/>
              <a:gd name="connsiteX6" fmla="*/ 497928 w 849996"/>
              <a:gd name="connsiteY6" fmla="*/ 205373 h 493873"/>
              <a:gd name="connsiteX7" fmla="*/ 517487 w 849996"/>
              <a:gd name="connsiteY7" fmla="*/ 210263 h 493873"/>
              <a:gd name="connsiteX8" fmla="*/ 566386 w 849996"/>
              <a:gd name="connsiteY8" fmla="*/ 224932 h 493873"/>
              <a:gd name="connsiteX9" fmla="*/ 600615 w 849996"/>
              <a:gd name="connsiteY9" fmla="*/ 239602 h 493873"/>
              <a:gd name="connsiteX10" fmla="*/ 620174 w 849996"/>
              <a:gd name="connsiteY10" fmla="*/ 244492 h 493873"/>
              <a:gd name="connsiteX11" fmla="*/ 639733 w 849996"/>
              <a:gd name="connsiteY11" fmla="*/ 254271 h 493873"/>
              <a:gd name="connsiteX12" fmla="*/ 654403 w 849996"/>
              <a:gd name="connsiteY12" fmla="*/ 264051 h 493873"/>
              <a:gd name="connsiteX13" fmla="*/ 673962 w 849996"/>
              <a:gd name="connsiteY13" fmla="*/ 268941 h 493873"/>
              <a:gd name="connsiteX14" fmla="*/ 703301 w 849996"/>
              <a:gd name="connsiteY14" fmla="*/ 278720 h 493873"/>
              <a:gd name="connsiteX15" fmla="*/ 732640 w 849996"/>
              <a:gd name="connsiteY15" fmla="*/ 293390 h 493873"/>
              <a:gd name="connsiteX16" fmla="*/ 752200 w 849996"/>
              <a:gd name="connsiteY16" fmla="*/ 303170 h 493873"/>
              <a:gd name="connsiteX17" fmla="*/ 766869 w 849996"/>
              <a:gd name="connsiteY17" fmla="*/ 308060 h 493873"/>
              <a:gd name="connsiteX18" fmla="*/ 796208 w 849996"/>
              <a:gd name="connsiteY18" fmla="*/ 332509 h 493873"/>
              <a:gd name="connsiteX19" fmla="*/ 810878 w 849996"/>
              <a:gd name="connsiteY19" fmla="*/ 337399 h 493873"/>
              <a:gd name="connsiteX20" fmla="*/ 825547 w 849996"/>
              <a:gd name="connsiteY20" fmla="*/ 352068 h 493873"/>
              <a:gd name="connsiteX21" fmla="*/ 845106 w 849996"/>
              <a:gd name="connsiteY21" fmla="*/ 366738 h 493873"/>
              <a:gd name="connsiteX22" fmla="*/ 849996 w 849996"/>
              <a:gd name="connsiteY22" fmla="*/ 381407 h 493873"/>
              <a:gd name="connsiteX23" fmla="*/ 840217 w 849996"/>
              <a:gd name="connsiteY23" fmla="*/ 396077 h 493873"/>
              <a:gd name="connsiteX24" fmla="*/ 810878 w 849996"/>
              <a:gd name="connsiteY24" fmla="*/ 420526 h 493873"/>
              <a:gd name="connsiteX25" fmla="*/ 796208 w 849996"/>
              <a:gd name="connsiteY25" fmla="*/ 425416 h 493873"/>
              <a:gd name="connsiteX26" fmla="*/ 737530 w 849996"/>
              <a:gd name="connsiteY26" fmla="*/ 454755 h 493873"/>
              <a:gd name="connsiteX27" fmla="*/ 693521 w 849996"/>
              <a:gd name="connsiteY27" fmla="*/ 474314 h 493873"/>
              <a:gd name="connsiteX28" fmla="*/ 659293 w 849996"/>
              <a:gd name="connsiteY28" fmla="*/ 493873 h 493873"/>
              <a:gd name="connsiteX29" fmla="*/ 595725 w 849996"/>
              <a:gd name="connsiteY29" fmla="*/ 484094 h 493873"/>
              <a:gd name="connsiteX30" fmla="*/ 566386 w 849996"/>
              <a:gd name="connsiteY30" fmla="*/ 474314 h 493873"/>
              <a:gd name="connsiteX31" fmla="*/ 551716 w 849996"/>
              <a:gd name="connsiteY31" fmla="*/ 464534 h 493873"/>
              <a:gd name="connsiteX32" fmla="*/ 522377 w 849996"/>
              <a:gd name="connsiteY32" fmla="*/ 454755 h 493873"/>
              <a:gd name="connsiteX33" fmla="*/ 488148 w 849996"/>
              <a:gd name="connsiteY33" fmla="*/ 430306 h 493873"/>
              <a:gd name="connsiteX34" fmla="*/ 473479 w 849996"/>
              <a:gd name="connsiteY34" fmla="*/ 420526 h 493873"/>
              <a:gd name="connsiteX35" fmla="*/ 463699 w 849996"/>
              <a:gd name="connsiteY35" fmla="*/ 405856 h 493873"/>
              <a:gd name="connsiteX36" fmla="*/ 434360 w 849996"/>
              <a:gd name="connsiteY36" fmla="*/ 386297 h 493873"/>
              <a:gd name="connsiteX37" fmla="*/ 395241 w 849996"/>
              <a:gd name="connsiteY37" fmla="*/ 361848 h 493873"/>
              <a:gd name="connsiteX38" fmla="*/ 361012 w 849996"/>
              <a:gd name="connsiteY38" fmla="*/ 337399 h 493873"/>
              <a:gd name="connsiteX39" fmla="*/ 341453 w 849996"/>
              <a:gd name="connsiteY39" fmla="*/ 322729 h 493873"/>
              <a:gd name="connsiteX40" fmla="*/ 317004 w 849996"/>
              <a:gd name="connsiteY40" fmla="*/ 308060 h 493873"/>
              <a:gd name="connsiteX41" fmla="*/ 297444 w 849996"/>
              <a:gd name="connsiteY41" fmla="*/ 293390 h 493873"/>
              <a:gd name="connsiteX42" fmla="*/ 277885 w 849996"/>
              <a:gd name="connsiteY42" fmla="*/ 288500 h 493873"/>
              <a:gd name="connsiteX43" fmla="*/ 224097 w 849996"/>
              <a:gd name="connsiteY43" fmla="*/ 249381 h 493873"/>
              <a:gd name="connsiteX44" fmla="*/ 194758 w 849996"/>
              <a:gd name="connsiteY44" fmla="*/ 239602 h 493873"/>
              <a:gd name="connsiteX45" fmla="*/ 175198 w 849996"/>
              <a:gd name="connsiteY45" fmla="*/ 224932 h 493873"/>
              <a:gd name="connsiteX46" fmla="*/ 160529 w 849996"/>
              <a:gd name="connsiteY46" fmla="*/ 220042 h 493873"/>
              <a:gd name="connsiteX47" fmla="*/ 131190 w 849996"/>
              <a:gd name="connsiteY47" fmla="*/ 205373 h 493873"/>
              <a:gd name="connsiteX48" fmla="*/ 116520 w 849996"/>
              <a:gd name="connsiteY48" fmla="*/ 195593 h 493873"/>
              <a:gd name="connsiteX49" fmla="*/ 96961 w 849996"/>
              <a:gd name="connsiteY49" fmla="*/ 185814 h 493873"/>
              <a:gd name="connsiteX50" fmla="*/ 82292 w 849996"/>
              <a:gd name="connsiteY50" fmla="*/ 176034 h 493873"/>
              <a:gd name="connsiteX51" fmla="*/ 62732 w 849996"/>
              <a:gd name="connsiteY51" fmla="*/ 171144 h 493873"/>
              <a:gd name="connsiteX52" fmla="*/ 48063 w 849996"/>
              <a:gd name="connsiteY52" fmla="*/ 166254 h 493873"/>
              <a:gd name="connsiteX53" fmla="*/ 13834 w 849996"/>
              <a:gd name="connsiteY53" fmla="*/ 146695 h 493873"/>
              <a:gd name="connsiteX54" fmla="*/ 4054 w 849996"/>
              <a:gd name="connsiteY54" fmla="*/ 53788 h 493873"/>
              <a:gd name="connsiteX55" fmla="*/ 13834 w 849996"/>
              <a:gd name="connsiteY55" fmla="*/ 0 h 4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49996" h="493873">
                <a:moveTo>
                  <a:pt x="13834" y="0"/>
                </a:moveTo>
                <a:lnTo>
                  <a:pt x="13834" y="0"/>
                </a:lnTo>
                <a:lnTo>
                  <a:pt x="405021" y="176034"/>
                </a:lnTo>
                <a:cubicBezTo>
                  <a:pt x="409729" y="178133"/>
                  <a:pt x="414953" y="178894"/>
                  <a:pt x="419690" y="180924"/>
                </a:cubicBezTo>
                <a:cubicBezTo>
                  <a:pt x="426390" y="183795"/>
                  <a:pt x="432268" y="188608"/>
                  <a:pt x="439250" y="190703"/>
                </a:cubicBezTo>
                <a:cubicBezTo>
                  <a:pt x="448746" y="193552"/>
                  <a:pt x="458809" y="193963"/>
                  <a:pt x="468589" y="195593"/>
                </a:cubicBezTo>
                <a:cubicBezTo>
                  <a:pt x="478369" y="198853"/>
                  <a:pt x="487927" y="202873"/>
                  <a:pt x="497928" y="205373"/>
                </a:cubicBezTo>
                <a:cubicBezTo>
                  <a:pt x="504448" y="207003"/>
                  <a:pt x="511112" y="208138"/>
                  <a:pt x="517487" y="210263"/>
                </a:cubicBezTo>
                <a:cubicBezTo>
                  <a:pt x="565733" y="226345"/>
                  <a:pt x="518103" y="215275"/>
                  <a:pt x="566386" y="224932"/>
                </a:cubicBezTo>
                <a:cubicBezTo>
                  <a:pt x="583774" y="233626"/>
                  <a:pt x="583825" y="234805"/>
                  <a:pt x="600615" y="239602"/>
                </a:cubicBezTo>
                <a:cubicBezTo>
                  <a:pt x="607077" y="241448"/>
                  <a:pt x="613882" y="242132"/>
                  <a:pt x="620174" y="244492"/>
                </a:cubicBezTo>
                <a:cubicBezTo>
                  <a:pt x="626999" y="247051"/>
                  <a:pt x="633404" y="250655"/>
                  <a:pt x="639733" y="254271"/>
                </a:cubicBezTo>
                <a:cubicBezTo>
                  <a:pt x="644836" y="257187"/>
                  <a:pt x="649001" y="261736"/>
                  <a:pt x="654403" y="264051"/>
                </a:cubicBezTo>
                <a:cubicBezTo>
                  <a:pt x="660580" y="266698"/>
                  <a:pt x="667525" y="267010"/>
                  <a:pt x="673962" y="268941"/>
                </a:cubicBezTo>
                <a:cubicBezTo>
                  <a:pt x="683836" y="271903"/>
                  <a:pt x="703301" y="278720"/>
                  <a:pt x="703301" y="278720"/>
                </a:cubicBezTo>
                <a:cubicBezTo>
                  <a:pt x="731492" y="297514"/>
                  <a:pt x="704298" y="281243"/>
                  <a:pt x="732640" y="293390"/>
                </a:cubicBezTo>
                <a:cubicBezTo>
                  <a:pt x="739340" y="296262"/>
                  <a:pt x="745500" y="300298"/>
                  <a:pt x="752200" y="303170"/>
                </a:cubicBezTo>
                <a:cubicBezTo>
                  <a:pt x="756937" y="305200"/>
                  <a:pt x="762259" y="305755"/>
                  <a:pt x="766869" y="308060"/>
                </a:cubicBezTo>
                <a:cubicBezTo>
                  <a:pt x="798872" y="324061"/>
                  <a:pt x="763758" y="310875"/>
                  <a:pt x="796208" y="332509"/>
                </a:cubicBezTo>
                <a:cubicBezTo>
                  <a:pt x="800497" y="335368"/>
                  <a:pt x="805988" y="335769"/>
                  <a:pt x="810878" y="337399"/>
                </a:cubicBezTo>
                <a:cubicBezTo>
                  <a:pt x="815768" y="342289"/>
                  <a:pt x="820297" y="347568"/>
                  <a:pt x="825547" y="352068"/>
                </a:cubicBezTo>
                <a:cubicBezTo>
                  <a:pt x="831735" y="357372"/>
                  <a:pt x="839889" y="360477"/>
                  <a:pt x="845106" y="366738"/>
                </a:cubicBezTo>
                <a:cubicBezTo>
                  <a:pt x="848406" y="370698"/>
                  <a:pt x="848366" y="376517"/>
                  <a:pt x="849996" y="381407"/>
                </a:cubicBezTo>
                <a:cubicBezTo>
                  <a:pt x="846736" y="386297"/>
                  <a:pt x="843979" y="391562"/>
                  <a:pt x="840217" y="396077"/>
                </a:cubicBezTo>
                <a:cubicBezTo>
                  <a:pt x="832495" y="405343"/>
                  <a:pt x="821864" y="415033"/>
                  <a:pt x="810878" y="420526"/>
                </a:cubicBezTo>
                <a:cubicBezTo>
                  <a:pt x="806268" y="422831"/>
                  <a:pt x="800733" y="422948"/>
                  <a:pt x="796208" y="425416"/>
                </a:cubicBezTo>
                <a:cubicBezTo>
                  <a:pt x="739323" y="456444"/>
                  <a:pt x="777281" y="444817"/>
                  <a:pt x="737530" y="454755"/>
                </a:cubicBezTo>
                <a:cubicBezTo>
                  <a:pt x="694371" y="483526"/>
                  <a:pt x="763367" y="439389"/>
                  <a:pt x="693521" y="474314"/>
                </a:cubicBezTo>
                <a:cubicBezTo>
                  <a:pt x="668706" y="486722"/>
                  <a:pt x="680027" y="480051"/>
                  <a:pt x="659293" y="493873"/>
                </a:cubicBezTo>
                <a:cubicBezTo>
                  <a:pt x="628297" y="490430"/>
                  <a:pt x="620637" y="491568"/>
                  <a:pt x="595725" y="484094"/>
                </a:cubicBezTo>
                <a:cubicBezTo>
                  <a:pt x="585851" y="481132"/>
                  <a:pt x="574963" y="480032"/>
                  <a:pt x="566386" y="474314"/>
                </a:cubicBezTo>
                <a:cubicBezTo>
                  <a:pt x="561496" y="471054"/>
                  <a:pt x="557087" y="466921"/>
                  <a:pt x="551716" y="464534"/>
                </a:cubicBezTo>
                <a:cubicBezTo>
                  <a:pt x="542296" y="460347"/>
                  <a:pt x="522377" y="454755"/>
                  <a:pt x="522377" y="454755"/>
                </a:cubicBezTo>
                <a:cubicBezTo>
                  <a:pt x="487807" y="431707"/>
                  <a:pt x="530604" y="460632"/>
                  <a:pt x="488148" y="430306"/>
                </a:cubicBezTo>
                <a:cubicBezTo>
                  <a:pt x="483366" y="426890"/>
                  <a:pt x="478369" y="423786"/>
                  <a:pt x="473479" y="420526"/>
                </a:cubicBezTo>
                <a:cubicBezTo>
                  <a:pt x="470219" y="415636"/>
                  <a:pt x="468122" y="409726"/>
                  <a:pt x="463699" y="405856"/>
                </a:cubicBezTo>
                <a:cubicBezTo>
                  <a:pt x="454853" y="398116"/>
                  <a:pt x="443763" y="393349"/>
                  <a:pt x="434360" y="386297"/>
                </a:cubicBezTo>
                <a:cubicBezTo>
                  <a:pt x="408970" y="367253"/>
                  <a:pt x="422090" y="375271"/>
                  <a:pt x="395241" y="361848"/>
                </a:cubicBezTo>
                <a:cubicBezTo>
                  <a:pt x="377295" y="334927"/>
                  <a:pt x="395845" y="356750"/>
                  <a:pt x="361012" y="337399"/>
                </a:cubicBezTo>
                <a:cubicBezTo>
                  <a:pt x="353888" y="333441"/>
                  <a:pt x="348234" y="327250"/>
                  <a:pt x="341453" y="322729"/>
                </a:cubicBezTo>
                <a:cubicBezTo>
                  <a:pt x="333545" y="317457"/>
                  <a:pt x="324912" y="313332"/>
                  <a:pt x="317004" y="308060"/>
                </a:cubicBezTo>
                <a:cubicBezTo>
                  <a:pt x="310223" y="303539"/>
                  <a:pt x="304734" y="297035"/>
                  <a:pt x="297444" y="293390"/>
                </a:cubicBezTo>
                <a:cubicBezTo>
                  <a:pt x="291433" y="290385"/>
                  <a:pt x="284405" y="290130"/>
                  <a:pt x="277885" y="288500"/>
                </a:cubicBezTo>
                <a:cubicBezTo>
                  <a:pt x="263017" y="276606"/>
                  <a:pt x="240993" y="257829"/>
                  <a:pt x="224097" y="249381"/>
                </a:cubicBezTo>
                <a:cubicBezTo>
                  <a:pt x="214877" y="244771"/>
                  <a:pt x="204538" y="242862"/>
                  <a:pt x="194758" y="239602"/>
                </a:cubicBezTo>
                <a:cubicBezTo>
                  <a:pt x="188238" y="234712"/>
                  <a:pt x="182274" y="228976"/>
                  <a:pt x="175198" y="224932"/>
                </a:cubicBezTo>
                <a:cubicBezTo>
                  <a:pt x="170723" y="222375"/>
                  <a:pt x="165239" y="222135"/>
                  <a:pt x="160529" y="220042"/>
                </a:cubicBezTo>
                <a:cubicBezTo>
                  <a:pt x="150537" y="215601"/>
                  <a:pt x="140748" y="210683"/>
                  <a:pt x="131190" y="205373"/>
                </a:cubicBezTo>
                <a:cubicBezTo>
                  <a:pt x="126053" y="202519"/>
                  <a:pt x="121623" y="198509"/>
                  <a:pt x="116520" y="195593"/>
                </a:cubicBezTo>
                <a:cubicBezTo>
                  <a:pt x="110191" y="191977"/>
                  <a:pt x="103290" y="189430"/>
                  <a:pt x="96961" y="185814"/>
                </a:cubicBezTo>
                <a:cubicBezTo>
                  <a:pt x="91859" y="182898"/>
                  <a:pt x="87694" y="178349"/>
                  <a:pt x="82292" y="176034"/>
                </a:cubicBezTo>
                <a:cubicBezTo>
                  <a:pt x="76115" y="173387"/>
                  <a:pt x="69194" y="172990"/>
                  <a:pt x="62732" y="171144"/>
                </a:cubicBezTo>
                <a:cubicBezTo>
                  <a:pt x="57776" y="169728"/>
                  <a:pt x="52800" y="168284"/>
                  <a:pt x="48063" y="166254"/>
                </a:cubicBezTo>
                <a:cubicBezTo>
                  <a:pt x="30691" y="158809"/>
                  <a:pt x="28567" y="156517"/>
                  <a:pt x="13834" y="146695"/>
                </a:cubicBezTo>
                <a:cubicBezTo>
                  <a:pt x="-73" y="104974"/>
                  <a:pt x="13087" y="148635"/>
                  <a:pt x="4054" y="53788"/>
                </a:cubicBezTo>
                <a:cubicBezTo>
                  <a:pt x="-3393" y="-24407"/>
                  <a:pt x="-836" y="101913"/>
                  <a:pt x="13834" y="0"/>
                </a:cubicBezTo>
                <a:close/>
              </a:path>
            </a:pathLst>
          </a:cu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C0F40DDF-F69E-4521-B13C-F944CCE7EF7A}"/>
              </a:ext>
            </a:extLst>
          </p:cNvPr>
          <p:cNvSpPr/>
          <p:nvPr/>
        </p:nvSpPr>
        <p:spPr>
          <a:xfrm>
            <a:off x="6001013" y="4301795"/>
            <a:ext cx="1219911" cy="542772"/>
          </a:xfrm>
          <a:custGeom>
            <a:avLst/>
            <a:gdLst>
              <a:gd name="connsiteX0" fmla="*/ 78484 w 1219911"/>
              <a:gd name="connsiteY0" fmla="*/ 215153 h 542772"/>
              <a:gd name="connsiteX1" fmla="*/ 78484 w 1219911"/>
              <a:gd name="connsiteY1" fmla="*/ 215153 h 542772"/>
              <a:gd name="connsiteX2" fmla="*/ 728832 w 1219911"/>
              <a:gd name="connsiteY2" fmla="*/ 14669 h 542772"/>
              <a:gd name="connsiteX3" fmla="*/ 758171 w 1219911"/>
              <a:gd name="connsiteY3" fmla="*/ 0 h 542772"/>
              <a:gd name="connsiteX4" fmla="*/ 772841 w 1219911"/>
              <a:gd name="connsiteY4" fmla="*/ 4889 h 542772"/>
              <a:gd name="connsiteX5" fmla="*/ 802180 w 1219911"/>
              <a:gd name="connsiteY5" fmla="*/ 24449 h 542772"/>
              <a:gd name="connsiteX6" fmla="*/ 831519 w 1219911"/>
              <a:gd name="connsiteY6" fmla="*/ 34228 h 542772"/>
              <a:gd name="connsiteX7" fmla="*/ 846189 w 1219911"/>
              <a:gd name="connsiteY7" fmla="*/ 44008 h 542772"/>
              <a:gd name="connsiteX8" fmla="*/ 885307 w 1219911"/>
              <a:gd name="connsiteY8" fmla="*/ 53788 h 542772"/>
              <a:gd name="connsiteX9" fmla="*/ 914646 w 1219911"/>
              <a:gd name="connsiteY9" fmla="*/ 63568 h 542772"/>
              <a:gd name="connsiteX10" fmla="*/ 939095 w 1219911"/>
              <a:gd name="connsiteY10" fmla="*/ 73347 h 542772"/>
              <a:gd name="connsiteX11" fmla="*/ 963545 w 1219911"/>
              <a:gd name="connsiteY11" fmla="*/ 78237 h 542772"/>
              <a:gd name="connsiteX12" fmla="*/ 1007553 w 1219911"/>
              <a:gd name="connsiteY12" fmla="*/ 92907 h 542772"/>
              <a:gd name="connsiteX13" fmla="*/ 1022223 w 1219911"/>
              <a:gd name="connsiteY13" fmla="*/ 97796 h 542772"/>
              <a:gd name="connsiteX14" fmla="*/ 1036892 w 1219911"/>
              <a:gd name="connsiteY14" fmla="*/ 107576 h 542772"/>
              <a:gd name="connsiteX15" fmla="*/ 1056452 w 1219911"/>
              <a:gd name="connsiteY15" fmla="*/ 112466 h 542772"/>
              <a:gd name="connsiteX16" fmla="*/ 1071121 w 1219911"/>
              <a:gd name="connsiteY16" fmla="*/ 141805 h 542772"/>
              <a:gd name="connsiteX17" fmla="*/ 1105350 w 1219911"/>
              <a:gd name="connsiteY17" fmla="*/ 185814 h 542772"/>
              <a:gd name="connsiteX18" fmla="*/ 1139579 w 1219911"/>
              <a:gd name="connsiteY18" fmla="*/ 234712 h 542772"/>
              <a:gd name="connsiteX19" fmla="*/ 1154248 w 1219911"/>
              <a:gd name="connsiteY19" fmla="*/ 244492 h 542772"/>
              <a:gd name="connsiteX20" fmla="*/ 1178698 w 1219911"/>
              <a:gd name="connsiteY20" fmla="*/ 283610 h 542772"/>
              <a:gd name="connsiteX21" fmla="*/ 1188477 w 1219911"/>
              <a:gd name="connsiteY21" fmla="*/ 303170 h 542772"/>
              <a:gd name="connsiteX22" fmla="*/ 1208037 w 1219911"/>
              <a:gd name="connsiteY22" fmla="*/ 332509 h 542772"/>
              <a:gd name="connsiteX23" fmla="*/ 1217816 w 1219911"/>
              <a:gd name="connsiteY23" fmla="*/ 361848 h 542772"/>
              <a:gd name="connsiteX24" fmla="*/ 1188477 w 1219911"/>
              <a:gd name="connsiteY24" fmla="*/ 386297 h 542772"/>
              <a:gd name="connsiteX25" fmla="*/ 1173808 w 1219911"/>
              <a:gd name="connsiteY25" fmla="*/ 391187 h 542772"/>
              <a:gd name="connsiteX26" fmla="*/ 1159138 w 1219911"/>
              <a:gd name="connsiteY26" fmla="*/ 400966 h 542772"/>
              <a:gd name="connsiteX27" fmla="*/ 1134689 w 1219911"/>
              <a:gd name="connsiteY27" fmla="*/ 405856 h 542772"/>
              <a:gd name="connsiteX28" fmla="*/ 1100460 w 1219911"/>
              <a:gd name="connsiteY28" fmla="*/ 420526 h 542772"/>
              <a:gd name="connsiteX29" fmla="*/ 1080901 w 1219911"/>
              <a:gd name="connsiteY29" fmla="*/ 425416 h 542772"/>
              <a:gd name="connsiteX30" fmla="*/ 1046672 w 1219911"/>
              <a:gd name="connsiteY30" fmla="*/ 440085 h 542772"/>
              <a:gd name="connsiteX31" fmla="*/ 948875 w 1219911"/>
              <a:gd name="connsiteY31" fmla="*/ 469424 h 542772"/>
              <a:gd name="connsiteX32" fmla="*/ 914646 w 1219911"/>
              <a:gd name="connsiteY32" fmla="*/ 484094 h 542772"/>
              <a:gd name="connsiteX33" fmla="*/ 885307 w 1219911"/>
              <a:gd name="connsiteY33" fmla="*/ 488984 h 542772"/>
              <a:gd name="connsiteX34" fmla="*/ 816849 w 1219911"/>
              <a:gd name="connsiteY34" fmla="*/ 518323 h 542772"/>
              <a:gd name="connsiteX35" fmla="*/ 802180 w 1219911"/>
              <a:gd name="connsiteY35" fmla="*/ 523212 h 542772"/>
              <a:gd name="connsiteX36" fmla="*/ 772841 w 1219911"/>
              <a:gd name="connsiteY36" fmla="*/ 528102 h 542772"/>
              <a:gd name="connsiteX37" fmla="*/ 753282 w 1219911"/>
              <a:gd name="connsiteY37" fmla="*/ 532992 h 542772"/>
              <a:gd name="connsiteX38" fmla="*/ 719053 w 1219911"/>
              <a:gd name="connsiteY38" fmla="*/ 537882 h 542772"/>
              <a:gd name="connsiteX39" fmla="*/ 689714 w 1219911"/>
              <a:gd name="connsiteY39" fmla="*/ 542772 h 542772"/>
              <a:gd name="connsiteX40" fmla="*/ 474561 w 1219911"/>
              <a:gd name="connsiteY40" fmla="*/ 537882 h 542772"/>
              <a:gd name="connsiteX41" fmla="*/ 425662 w 1219911"/>
              <a:gd name="connsiteY41" fmla="*/ 532992 h 542772"/>
              <a:gd name="connsiteX42" fmla="*/ 352315 w 1219911"/>
              <a:gd name="connsiteY42" fmla="*/ 523212 h 542772"/>
              <a:gd name="connsiteX43" fmla="*/ 303416 w 1219911"/>
              <a:gd name="connsiteY43" fmla="*/ 513433 h 542772"/>
              <a:gd name="connsiteX44" fmla="*/ 244738 w 1219911"/>
              <a:gd name="connsiteY44" fmla="*/ 503653 h 542772"/>
              <a:gd name="connsiteX45" fmla="*/ 195840 w 1219911"/>
              <a:gd name="connsiteY45" fmla="*/ 493873 h 542772"/>
              <a:gd name="connsiteX46" fmla="*/ 151831 w 1219911"/>
              <a:gd name="connsiteY46" fmla="*/ 474314 h 542772"/>
              <a:gd name="connsiteX47" fmla="*/ 137162 w 1219911"/>
              <a:gd name="connsiteY47" fmla="*/ 469424 h 542772"/>
              <a:gd name="connsiteX48" fmla="*/ 122492 w 1219911"/>
              <a:gd name="connsiteY48" fmla="*/ 459645 h 542772"/>
              <a:gd name="connsiteX49" fmla="*/ 102933 w 1219911"/>
              <a:gd name="connsiteY49" fmla="*/ 454755 h 542772"/>
              <a:gd name="connsiteX50" fmla="*/ 88263 w 1219911"/>
              <a:gd name="connsiteY50" fmla="*/ 449865 h 542772"/>
              <a:gd name="connsiteX51" fmla="*/ 44255 w 1219911"/>
              <a:gd name="connsiteY51" fmla="*/ 410746 h 542772"/>
              <a:gd name="connsiteX52" fmla="*/ 19806 w 1219911"/>
              <a:gd name="connsiteY52" fmla="*/ 381407 h 542772"/>
              <a:gd name="connsiteX53" fmla="*/ 14916 w 1219911"/>
              <a:gd name="connsiteY53" fmla="*/ 366738 h 542772"/>
              <a:gd name="connsiteX54" fmla="*/ 5136 w 1219911"/>
              <a:gd name="connsiteY54" fmla="*/ 327619 h 542772"/>
              <a:gd name="connsiteX55" fmla="*/ 5136 w 1219911"/>
              <a:gd name="connsiteY55" fmla="*/ 234712 h 542772"/>
              <a:gd name="connsiteX56" fmla="*/ 10026 w 1219911"/>
              <a:gd name="connsiteY56" fmla="*/ 220042 h 542772"/>
              <a:gd name="connsiteX57" fmla="*/ 24695 w 1219911"/>
              <a:gd name="connsiteY57" fmla="*/ 215153 h 542772"/>
              <a:gd name="connsiteX58" fmla="*/ 78484 w 1219911"/>
              <a:gd name="connsiteY58" fmla="*/ 215153 h 54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911" h="542772">
                <a:moveTo>
                  <a:pt x="78484" y="215153"/>
                </a:moveTo>
                <a:lnTo>
                  <a:pt x="78484" y="215153"/>
                </a:lnTo>
                <a:cubicBezTo>
                  <a:pt x="295267" y="148325"/>
                  <a:pt x="540082" y="140502"/>
                  <a:pt x="728832" y="14669"/>
                </a:cubicBezTo>
                <a:cubicBezTo>
                  <a:pt x="747790" y="2030"/>
                  <a:pt x="737926" y="6747"/>
                  <a:pt x="758171" y="0"/>
                </a:cubicBezTo>
                <a:cubicBezTo>
                  <a:pt x="763061" y="1630"/>
                  <a:pt x="768335" y="2386"/>
                  <a:pt x="772841" y="4889"/>
                </a:cubicBezTo>
                <a:cubicBezTo>
                  <a:pt x="783116" y="10597"/>
                  <a:pt x="791029" y="20732"/>
                  <a:pt x="802180" y="24449"/>
                </a:cubicBezTo>
                <a:lnTo>
                  <a:pt x="831519" y="34228"/>
                </a:lnTo>
                <a:cubicBezTo>
                  <a:pt x="836409" y="37488"/>
                  <a:pt x="840932" y="41380"/>
                  <a:pt x="846189" y="44008"/>
                </a:cubicBezTo>
                <a:cubicBezTo>
                  <a:pt x="858059" y="49943"/>
                  <a:pt x="873031" y="50440"/>
                  <a:pt x="885307" y="53788"/>
                </a:cubicBezTo>
                <a:cubicBezTo>
                  <a:pt x="895252" y="56500"/>
                  <a:pt x="905075" y="59740"/>
                  <a:pt x="914646" y="63568"/>
                </a:cubicBezTo>
                <a:cubicBezTo>
                  <a:pt x="922796" y="66828"/>
                  <a:pt x="930688" y="70825"/>
                  <a:pt x="939095" y="73347"/>
                </a:cubicBezTo>
                <a:cubicBezTo>
                  <a:pt x="947056" y="75735"/>
                  <a:pt x="955526" y="76050"/>
                  <a:pt x="963545" y="78237"/>
                </a:cubicBezTo>
                <a:cubicBezTo>
                  <a:pt x="963562" y="78242"/>
                  <a:pt x="1000209" y="90459"/>
                  <a:pt x="1007553" y="92907"/>
                </a:cubicBezTo>
                <a:lnTo>
                  <a:pt x="1022223" y="97796"/>
                </a:lnTo>
                <a:cubicBezTo>
                  <a:pt x="1027113" y="101056"/>
                  <a:pt x="1031490" y="105261"/>
                  <a:pt x="1036892" y="107576"/>
                </a:cubicBezTo>
                <a:cubicBezTo>
                  <a:pt x="1043069" y="110223"/>
                  <a:pt x="1050860" y="108738"/>
                  <a:pt x="1056452" y="112466"/>
                </a:cubicBezTo>
                <a:cubicBezTo>
                  <a:pt x="1067943" y="120127"/>
                  <a:pt x="1065379" y="131469"/>
                  <a:pt x="1071121" y="141805"/>
                </a:cubicBezTo>
                <a:cubicBezTo>
                  <a:pt x="1102568" y="198408"/>
                  <a:pt x="1077633" y="150177"/>
                  <a:pt x="1105350" y="185814"/>
                </a:cubicBezTo>
                <a:cubicBezTo>
                  <a:pt x="1110948" y="193012"/>
                  <a:pt x="1130671" y="225804"/>
                  <a:pt x="1139579" y="234712"/>
                </a:cubicBezTo>
                <a:cubicBezTo>
                  <a:pt x="1143735" y="238868"/>
                  <a:pt x="1149358" y="241232"/>
                  <a:pt x="1154248" y="244492"/>
                </a:cubicBezTo>
                <a:cubicBezTo>
                  <a:pt x="1179036" y="294065"/>
                  <a:pt x="1146950" y="232812"/>
                  <a:pt x="1178698" y="283610"/>
                </a:cubicBezTo>
                <a:cubicBezTo>
                  <a:pt x="1182561" y="289791"/>
                  <a:pt x="1184727" y="296919"/>
                  <a:pt x="1188477" y="303170"/>
                </a:cubicBezTo>
                <a:cubicBezTo>
                  <a:pt x="1194524" y="313249"/>
                  <a:pt x="1208037" y="332509"/>
                  <a:pt x="1208037" y="332509"/>
                </a:cubicBezTo>
                <a:cubicBezTo>
                  <a:pt x="1211297" y="342289"/>
                  <a:pt x="1225105" y="354559"/>
                  <a:pt x="1217816" y="361848"/>
                </a:cubicBezTo>
                <a:cubicBezTo>
                  <a:pt x="1207001" y="372663"/>
                  <a:pt x="1202093" y="379489"/>
                  <a:pt x="1188477" y="386297"/>
                </a:cubicBezTo>
                <a:cubicBezTo>
                  <a:pt x="1183867" y="388602"/>
                  <a:pt x="1178418" y="388882"/>
                  <a:pt x="1173808" y="391187"/>
                </a:cubicBezTo>
                <a:cubicBezTo>
                  <a:pt x="1168552" y="393815"/>
                  <a:pt x="1164641" y="398903"/>
                  <a:pt x="1159138" y="400966"/>
                </a:cubicBezTo>
                <a:cubicBezTo>
                  <a:pt x="1151356" y="403884"/>
                  <a:pt x="1142839" y="404226"/>
                  <a:pt x="1134689" y="405856"/>
                </a:cubicBezTo>
                <a:cubicBezTo>
                  <a:pt x="1123279" y="410746"/>
                  <a:pt x="1112126" y="416284"/>
                  <a:pt x="1100460" y="420526"/>
                </a:cubicBezTo>
                <a:cubicBezTo>
                  <a:pt x="1094144" y="422823"/>
                  <a:pt x="1087217" y="423119"/>
                  <a:pt x="1080901" y="425416"/>
                </a:cubicBezTo>
                <a:cubicBezTo>
                  <a:pt x="1069235" y="429658"/>
                  <a:pt x="1058338" y="435843"/>
                  <a:pt x="1046672" y="440085"/>
                </a:cubicBezTo>
                <a:cubicBezTo>
                  <a:pt x="980482" y="464154"/>
                  <a:pt x="993744" y="460450"/>
                  <a:pt x="948875" y="469424"/>
                </a:cubicBezTo>
                <a:cubicBezTo>
                  <a:pt x="937465" y="474314"/>
                  <a:pt x="926510" y="480443"/>
                  <a:pt x="914646" y="484094"/>
                </a:cubicBezTo>
                <a:cubicBezTo>
                  <a:pt x="905170" y="487010"/>
                  <a:pt x="894665" y="485709"/>
                  <a:pt x="885307" y="488984"/>
                </a:cubicBezTo>
                <a:cubicBezTo>
                  <a:pt x="861874" y="497186"/>
                  <a:pt x="840402" y="510473"/>
                  <a:pt x="816849" y="518323"/>
                </a:cubicBezTo>
                <a:cubicBezTo>
                  <a:pt x="811959" y="519953"/>
                  <a:pt x="807211" y="522094"/>
                  <a:pt x="802180" y="523212"/>
                </a:cubicBezTo>
                <a:cubicBezTo>
                  <a:pt x="792501" y="525363"/>
                  <a:pt x="782563" y="526158"/>
                  <a:pt x="772841" y="528102"/>
                </a:cubicBezTo>
                <a:cubicBezTo>
                  <a:pt x="766251" y="529420"/>
                  <a:pt x="759894" y="531790"/>
                  <a:pt x="753282" y="532992"/>
                </a:cubicBezTo>
                <a:cubicBezTo>
                  <a:pt x="741942" y="535054"/>
                  <a:pt x="730444" y="536129"/>
                  <a:pt x="719053" y="537882"/>
                </a:cubicBezTo>
                <a:cubicBezTo>
                  <a:pt x="709254" y="539390"/>
                  <a:pt x="699494" y="541142"/>
                  <a:pt x="689714" y="542772"/>
                </a:cubicBezTo>
                <a:lnTo>
                  <a:pt x="474561" y="537882"/>
                </a:lnTo>
                <a:cubicBezTo>
                  <a:pt x="458191" y="537276"/>
                  <a:pt x="441953" y="534707"/>
                  <a:pt x="425662" y="532992"/>
                </a:cubicBezTo>
                <a:cubicBezTo>
                  <a:pt x="392179" y="529467"/>
                  <a:pt x="382524" y="528876"/>
                  <a:pt x="352315" y="523212"/>
                </a:cubicBezTo>
                <a:cubicBezTo>
                  <a:pt x="335977" y="520149"/>
                  <a:pt x="319871" y="515784"/>
                  <a:pt x="303416" y="513433"/>
                </a:cubicBezTo>
                <a:cubicBezTo>
                  <a:pt x="237823" y="504062"/>
                  <a:pt x="297173" y="513187"/>
                  <a:pt x="244738" y="503653"/>
                </a:cubicBezTo>
                <a:cubicBezTo>
                  <a:pt x="222364" y="499585"/>
                  <a:pt x="215803" y="499862"/>
                  <a:pt x="195840" y="493873"/>
                </a:cubicBezTo>
                <a:cubicBezTo>
                  <a:pt x="132768" y="474952"/>
                  <a:pt x="191131" y="493965"/>
                  <a:pt x="151831" y="474314"/>
                </a:cubicBezTo>
                <a:cubicBezTo>
                  <a:pt x="147221" y="472009"/>
                  <a:pt x="141772" y="471729"/>
                  <a:pt x="137162" y="469424"/>
                </a:cubicBezTo>
                <a:cubicBezTo>
                  <a:pt x="131906" y="466796"/>
                  <a:pt x="127894" y="461960"/>
                  <a:pt x="122492" y="459645"/>
                </a:cubicBezTo>
                <a:cubicBezTo>
                  <a:pt x="116315" y="456998"/>
                  <a:pt x="109395" y="456601"/>
                  <a:pt x="102933" y="454755"/>
                </a:cubicBezTo>
                <a:cubicBezTo>
                  <a:pt x="97977" y="453339"/>
                  <a:pt x="93153" y="451495"/>
                  <a:pt x="88263" y="449865"/>
                </a:cubicBezTo>
                <a:cubicBezTo>
                  <a:pt x="41696" y="418820"/>
                  <a:pt x="73220" y="444537"/>
                  <a:pt x="44255" y="410746"/>
                </a:cubicBezTo>
                <a:cubicBezTo>
                  <a:pt x="31273" y="395601"/>
                  <a:pt x="28454" y="398704"/>
                  <a:pt x="19806" y="381407"/>
                </a:cubicBezTo>
                <a:cubicBezTo>
                  <a:pt x="17501" y="376797"/>
                  <a:pt x="16272" y="371711"/>
                  <a:pt x="14916" y="366738"/>
                </a:cubicBezTo>
                <a:cubicBezTo>
                  <a:pt x="11379" y="353771"/>
                  <a:pt x="5136" y="327619"/>
                  <a:pt x="5136" y="327619"/>
                </a:cubicBezTo>
                <a:cubicBezTo>
                  <a:pt x="-804" y="280103"/>
                  <a:pt x="-2565" y="288618"/>
                  <a:pt x="5136" y="234712"/>
                </a:cubicBezTo>
                <a:cubicBezTo>
                  <a:pt x="5865" y="229609"/>
                  <a:pt x="6381" y="223687"/>
                  <a:pt x="10026" y="220042"/>
                </a:cubicBezTo>
                <a:cubicBezTo>
                  <a:pt x="13670" y="216398"/>
                  <a:pt x="20275" y="217805"/>
                  <a:pt x="24695" y="215153"/>
                </a:cubicBezTo>
                <a:cubicBezTo>
                  <a:pt x="28648" y="212781"/>
                  <a:pt x="69519" y="215153"/>
                  <a:pt x="78484" y="215153"/>
                </a:cubicBezTo>
                <a:close/>
              </a:path>
            </a:pathLst>
          </a:cu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FB305185-E726-4C51-8A5C-A70558DEA6FF}"/>
              </a:ext>
            </a:extLst>
          </p:cNvPr>
          <p:cNvSpPr txBox="1"/>
          <p:nvPr/>
        </p:nvSpPr>
        <p:spPr>
          <a:xfrm>
            <a:off x="1595537" y="4244899"/>
            <a:ext cx="1404700" cy="646331"/>
          </a:xfrm>
          <a:prstGeom prst="rect">
            <a:avLst/>
          </a:prstGeom>
          <a:noFill/>
        </p:spPr>
        <p:txBody>
          <a:bodyPr wrap="square" rtlCol="0">
            <a:spAutoFit/>
          </a:bodyPr>
          <a:lstStyle/>
          <a:p>
            <a:r>
              <a:rPr lang="en-GB" sz="1200" dirty="0"/>
              <a:t>Seal with soil the spaces between slab and pit walls</a:t>
            </a:r>
            <a:endParaRPr lang="en-US" sz="1200" dirty="0"/>
          </a:p>
        </p:txBody>
      </p:sp>
      <p:cxnSp>
        <p:nvCxnSpPr>
          <p:cNvPr id="78" name="Straight Arrow Connector 77">
            <a:extLst>
              <a:ext uri="{FF2B5EF4-FFF2-40B4-BE49-F238E27FC236}">
                <a16:creationId xmlns:a16="http://schemas.microsoft.com/office/drawing/2014/main" id="{59AF06A1-39EE-43FF-B316-8C05D65D1FDE}"/>
              </a:ext>
            </a:extLst>
          </p:cNvPr>
          <p:cNvCxnSpPr>
            <a:cxnSpLocks/>
          </p:cNvCxnSpPr>
          <p:nvPr/>
        </p:nvCxnSpPr>
        <p:spPr>
          <a:xfrm flipV="1">
            <a:off x="2905337" y="4539820"/>
            <a:ext cx="1072388" cy="49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3086610-7C65-4D24-8AF0-EAABA9A7AB24}"/>
              </a:ext>
            </a:extLst>
          </p:cNvPr>
          <p:cNvSpPr txBox="1"/>
          <p:nvPr/>
        </p:nvSpPr>
        <p:spPr>
          <a:xfrm>
            <a:off x="7941393" y="5345192"/>
            <a:ext cx="1938904" cy="830997"/>
          </a:xfrm>
          <a:prstGeom prst="rect">
            <a:avLst/>
          </a:prstGeom>
          <a:noFill/>
        </p:spPr>
        <p:txBody>
          <a:bodyPr wrap="square" rtlCol="0">
            <a:spAutoFit/>
          </a:bodyPr>
          <a:lstStyle/>
          <a:p>
            <a:r>
              <a:rPr lang="en-GB" sz="1200" dirty="0"/>
              <a:t>Seal the side of the latrine walls by covering the extra length of plastic sheeting with soil</a:t>
            </a:r>
            <a:endParaRPr lang="en-US" sz="1200" dirty="0"/>
          </a:p>
        </p:txBody>
      </p:sp>
      <p:cxnSp>
        <p:nvCxnSpPr>
          <p:cNvPr id="80" name="Straight Arrow Connector 79">
            <a:extLst>
              <a:ext uri="{FF2B5EF4-FFF2-40B4-BE49-F238E27FC236}">
                <a16:creationId xmlns:a16="http://schemas.microsoft.com/office/drawing/2014/main" id="{105191C1-1B59-4B8D-AFF4-9CBD41E54914}"/>
              </a:ext>
            </a:extLst>
          </p:cNvPr>
          <p:cNvCxnSpPr>
            <a:cxnSpLocks/>
          </p:cNvCxnSpPr>
          <p:nvPr/>
        </p:nvCxnSpPr>
        <p:spPr>
          <a:xfrm flipH="1" flipV="1">
            <a:off x="6644030" y="4770162"/>
            <a:ext cx="1124547" cy="844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A15FA9E-4EFE-49C1-9630-FDD0C5D9C9D6}"/>
              </a:ext>
            </a:extLst>
          </p:cNvPr>
          <p:cNvSpPr txBox="1"/>
          <p:nvPr/>
        </p:nvSpPr>
        <p:spPr>
          <a:xfrm>
            <a:off x="8957069" y="3829400"/>
            <a:ext cx="1938904" cy="1015663"/>
          </a:xfrm>
          <a:prstGeom prst="rect">
            <a:avLst/>
          </a:prstGeom>
          <a:noFill/>
        </p:spPr>
        <p:txBody>
          <a:bodyPr wrap="square" rtlCol="0">
            <a:spAutoFit/>
          </a:bodyPr>
          <a:lstStyle/>
          <a:p>
            <a:r>
              <a:rPr lang="en-GB" sz="1200" dirty="0"/>
              <a:t>Shape a drainage channel under the overhanging roof edge to collect and evacuate rain dripping from the roof</a:t>
            </a:r>
            <a:endParaRPr lang="en-US" sz="1200" dirty="0"/>
          </a:p>
        </p:txBody>
      </p:sp>
      <p:cxnSp>
        <p:nvCxnSpPr>
          <p:cNvPr id="82" name="Straight Arrow Connector 81">
            <a:extLst>
              <a:ext uri="{FF2B5EF4-FFF2-40B4-BE49-F238E27FC236}">
                <a16:creationId xmlns:a16="http://schemas.microsoft.com/office/drawing/2014/main" id="{0D20527A-8703-472E-A1F2-E088D7C40B8F}"/>
              </a:ext>
            </a:extLst>
          </p:cNvPr>
          <p:cNvCxnSpPr>
            <a:cxnSpLocks/>
          </p:cNvCxnSpPr>
          <p:nvPr/>
        </p:nvCxnSpPr>
        <p:spPr>
          <a:xfrm flipH="1">
            <a:off x="7484916" y="4227220"/>
            <a:ext cx="1260601" cy="243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B592CB-D7AA-4472-B8DB-B3F75E77001F}"/>
              </a:ext>
            </a:extLst>
          </p:cNvPr>
          <p:cNvSpPr txBox="1"/>
          <p:nvPr/>
        </p:nvSpPr>
        <p:spPr>
          <a:xfrm>
            <a:off x="10202858" y="5250980"/>
            <a:ext cx="1386229"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Soil shaped into a bank to divert rain and water runoff from the latrine pit</a:t>
            </a:r>
            <a:endParaRPr lang="en-US" sz="1200" dirty="0"/>
          </a:p>
        </p:txBody>
      </p:sp>
      <p:sp>
        <p:nvSpPr>
          <p:cNvPr id="85" name="Rectangle 84">
            <a:extLst>
              <a:ext uri="{FF2B5EF4-FFF2-40B4-BE49-F238E27FC236}">
                <a16:creationId xmlns:a16="http://schemas.microsoft.com/office/drawing/2014/main" id="{54E59D7B-BDFD-4BBD-B460-EA70F30AF64C}"/>
              </a:ext>
            </a:extLst>
          </p:cNvPr>
          <p:cNvSpPr/>
          <p:nvPr/>
        </p:nvSpPr>
        <p:spPr>
          <a:xfrm>
            <a:off x="1715512" y="102037"/>
            <a:ext cx="163692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Water proofing</a:t>
            </a:r>
            <a:endParaRPr lang="en-US" dirty="0"/>
          </a:p>
        </p:txBody>
      </p:sp>
      <p:sp>
        <p:nvSpPr>
          <p:cNvPr id="86" name="TextBox 85">
            <a:extLst>
              <a:ext uri="{FF2B5EF4-FFF2-40B4-BE49-F238E27FC236}">
                <a16:creationId xmlns:a16="http://schemas.microsoft.com/office/drawing/2014/main" id="{82F686C9-ACA5-421E-827E-D260244A5BE5}"/>
              </a:ext>
            </a:extLst>
          </p:cNvPr>
          <p:cNvSpPr txBox="1"/>
          <p:nvPr/>
        </p:nvSpPr>
        <p:spPr>
          <a:xfrm>
            <a:off x="8055373" y="901340"/>
            <a:ext cx="3222817"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When locating sanitation infrastructures pay attention to topography to ensure water runoff path does not cross where latrines are located.</a:t>
            </a:r>
          </a:p>
          <a:p>
            <a:endParaRPr lang="en-GB" sz="1400" dirty="0">
              <a:solidFill>
                <a:srgbClr val="FF0000"/>
              </a:solidFill>
            </a:endParaRPr>
          </a:p>
          <a:p>
            <a:r>
              <a:rPr lang="en-GB" sz="1400" dirty="0">
                <a:solidFill>
                  <a:srgbClr val="FF0000"/>
                </a:solidFill>
              </a:rPr>
              <a:t>You can get information from local population on drainage pattern during the consultation process.</a:t>
            </a:r>
            <a:endParaRPr lang="en-US" sz="1400" dirty="0">
              <a:solidFill>
                <a:srgbClr val="FF0000"/>
              </a:solidFill>
            </a:endParaRPr>
          </a:p>
        </p:txBody>
      </p:sp>
    </p:spTree>
    <p:extLst>
      <p:ext uri="{BB962C8B-B14F-4D97-AF65-F5344CB8AC3E}">
        <p14:creationId xmlns:p14="http://schemas.microsoft.com/office/powerpoint/2010/main" val="3057249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6"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9" name="Rectangle 18">
            <a:extLst>
              <a:ext uri="{FF2B5EF4-FFF2-40B4-BE49-F238E27FC236}">
                <a16:creationId xmlns:a16="http://schemas.microsoft.com/office/drawing/2014/main" id="{86A462BC-BEF5-43CE-908D-A9D93219EC09}"/>
              </a:ext>
            </a:extLst>
          </p:cNvPr>
          <p:cNvSpPr/>
          <p:nvPr/>
        </p:nvSpPr>
        <p:spPr>
          <a:xfrm>
            <a:off x="132082" y="3588681"/>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Cleaning</a:t>
            </a:r>
            <a:endParaRPr lang="en-US" sz="900" dirty="0">
              <a:solidFill>
                <a:schemeClr val="tx1"/>
              </a:solidFill>
            </a:endParaRPr>
          </a:p>
        </p:txBody>
      </p:sp>
      <p:sp>
        <p:nvSpPr>
          <p:cNvPr id="22" name="Rectangle 21">
            <a:hlinkClick r:id="rId16" action="ppaction://hlinksldjump"/>
            <a:extLst>
              <a:ext uri="{FF2B5EF4-FFF2-40B4-BE49-F238E27FC236}">
                <a16:creationId xmlns:a16="http://schemas.microsoft.com/office/drawing/2014/main" id="{E7C0D0AB-ABD2-4A3D-A28E-F1ACB9975A7A}"/>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3" name="Rectangle 22">
            <a:hlinkClick r:id="rId17" action="ppaction://hlinksldjump"/>
            <a:extLst>
              <a:ext uri="{FF2B5EF4-FFF2-40B4-BE49-F238E27FC236}">
                <a16:creationId xmlns:a16="http://schemas.microsoft.com/office/drawing/2014/main" id="{F0A91452-6D43-4FEA-B021-635CB7242FE7}"/>
              </a:ext>
            </a:extLst>
          </p:cNvPr>
          <p:cNvSpPr/>
          <p:nvPr/>
        </p:nvSpPr>
        <p:spPr>
          <a:xfrm>
            <a:off x="132082" y="3222798"/>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8" action="ppaction://hlinksldjump"/>
            <a:extLst>
              <a:ext uri="{FF2B5EF4-FFF2-40B4-BE49-F238E27FC236}">
                <a16:creationId xmlns:a16="http://schemas.microsoft.com/office/drawing/2014/main" id="{418DDEB7-9FB5-4BD5-9D2B-489797FF24AF}"/>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25" name="Rectangle 24">
            <a:hlinkClick r:id="rId19" action="ppaction://hlinksldjump"/>
            <a:extLst>
              <a:ext uri="{FF2B5EF4-FFF2-40B4-BE49-F238E27FC236}">
                <a16:creationId xmlns:a16="http://schemas.microsoft.com/office/drawing/2014/main" id="{59266B54-D76E-430E-B257-47E9776FE41D}"/>
              </a:ext>
            </a:extLst>
          </p:cNvPr>
          <p:cNvSpPr/>
          <p:nvPr/>
        </p:nvSpPr>
        <p:spPr>
          <a:xfrm>
            <a:off x="132082" y="3772874"/>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Sitting</a:t>
            </a:r>
            <a:endParaRPr lang="en-US" sz="900" dirty="0"/>
          </a:p>
        </p:txBody>
      </p:sp>
      <p:sp>
        <p:nvSpPr>
          <p:cNvPr id="26" name="Rectangle 25">
            <a:hlinkClick r:id="rId20" action="ppaction://hlinksldjump"/>
            <a:extLst>
              <a:ext uri="{FF2B5EF4-FFF2-40B4-BE49-F238E27FC236}">
                <a16:creationId xmlns:a16="http://schemas.microsoft.com/office/drawing/2014/main" id="{BAF3AF66-6E03-4B81-BE8F-E4DEA1219848}"/>
              </a:ext>
            </a:extLst>
          </p:cNvPr>
          <p:cNvSpPr/>
          <p:nvPr/>
        </p:nvSpPr>
        <p:spPr>
          <a:xfrm>
            <a:off x="0"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7" name="TextBox 26">
            <a:extLst>
              <a:ext uri="{FF2B5EF4-FFF2-40B4-BE49-F238E27FC236}">
                <a16:creationId xmlns:a16="http://schemas.microsoft.com/office/drawing/2014/main" id="{52D3CC37-A0DE-4905-B019-6CF1D4A3DCE6}"/>
              </a:ext>
            </a:extLst>
          </p:cNvPr>
          <p:cNvSpPr txBox="1"/>
          <p:nvPr/>
        </p:nvSpPr>
        <p:spPr>
          <a:xfrm>
            <a:off x="2149943" y="3393813"/>
            <a:ext cx="3296092" cy="340519"/>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t>Latrine cleaning kit adapted to context</a:t>
            </a:r>
            <a:endParaRPr lang="en-US" sz="1400" dirty="0"/>
          </a:p>
        </p:txBody>
      </p:sp>
      <p:pic>
        <p:nvPicPr>
          <p:cNvPr id="28" name="Graphic 27" descr="Mop and bucket">
            <a:extLst>
              <a:ext uri="{FF2B5EF4-FFF2-40B4-BE49-F238E27FC236}">
                <a16:creationId xmlns:a16="http://schemas.microsoft.com/office/drawing/2014/main" id="{C30C7C71-67B3-457F-9ECE-5510EC5EB44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58797" y="3960647"/>
            <a:ext cx="1116938" cy="1116938"/>
          </a:xfrm>
          <a:prstGeom prst="rect">
            <a:avLst/>
          </a:prstGeom>
        </p:spPr>
      </p:pic>
      <p:pic>
        <p:nvPicPr>
          <p:cNvPr id="29" name="Graphic 28" descr="Soap">
            <a:extLst>
              <a:ext uri="{FF2B5EF4-FFF2-40B4-BE49-F238E27FC236}">
                <a16:creationId xmlns:a16="http://schemas.microsoft.com/office/drawing/2014/main" id="{66AD711A-47A3-416F-8138-AEB187AF7AB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57891" y="3883843"/>
            <a:ext cx="704831" cy="704831"/>
          </a:xfrm>
          <a:prstGeom prst="rect">
            <a:avLst/>
          </a:prstGeom>
        </p:spPr>
      </p:pic>
      <p:sp>
        <p:nvSpPr>
          <p:cNvPr id="30" name="TextBox 29">
            <a:extLst>
              <a:ext uri="{FF2B5EF4-FFF2-40B4-BE49-F238E27FC236}">
                <a16:creationId xmlns:a16="http://schemas.microsoft.com/office/drawing/2014/main" id="{852F6F55-D2DD-4872-8141-64BED836992C}"/>
              </a:ext>
            </a:extLst>
          </p:cNvPr>
          <p:cNvSpPr txBox="1"/>
          <p:nvPr/>
        </p:nvSpPr>
        <p:spPr>
          <a:xfrm>
            <a:off x="2149943" y="635433"/>
            <a:ext cx="3473303" cy="578882"/>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A washable slab (plastic, ceramic, concrete, wood covered with plastic sheeting)</a:t>
            </a:r>
            <a:endParaRPr lang="en-US" dirty="0"/>
          </a:p>
        </p:txBody>
      </p:sp>
      <p:sp>
        <p:nvSpPr>
          <p:cNvPr id="31" name="TextBox 30">
            <a:extLst>
              <a:ext uri="{FF2B5EF4-FFF2-40B4-BE49-F238E27FC236}">
                <a16:creationId xmlns:a16="http://schemas.microsoft.com/office/drawing/2014/main" id="{E5E00753-3BB5-4FEC-B9DB-BC618B166307}"/>
              </a:ext>
            </a:extLst>
          </p:cNvPr>
          <p:cNvSpPr txBox="1"/>
          <p:nvPr/>
        </p:nvSpPr>
        <p:spPr>
          <a:xfrm>
            <a:off x="7636532" y="667538"/>
            <a:ext cx="3561907" cy="340519"/>
          </a:xfrm>
          <a:prstGeom prst="roundRect">
            <a:avLst/>
          </a:prstGeom>
          <a:solidFill>
            <a:srgbClr val="92D050"/>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Designated people for daily cleaning duty</a:t>
            </a:r>
            <a:endParaRPr lang="en-US" dirty="0"/>
          </a:p>
        </p:txBody>
      </p:sp>
      <p:pic>
        <p:nvPicPr>
          <p:cNvPr id="32" name="Picture 31" descr="A picture containing handwear, clothing&#10;&#10;Description automatically generated">
            <a:extLst>
              <a:ext uri="{FF2B5EF4-FFF2-40B4-BE49-F238E27FC236}">
                <a16:creationId xmlns:a16="http://schemas.microsoft.com/office/drawing/2014/main" id="{22A738BA-F9B2-4A58-9066-C8673C70E06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53139" y="4655673"/>
            <a:ext cx="924506" cy="1015229"/>
          </a:xfrm>
          <a:prstGeom prst="rect">
            <a:avLst/>
          </a:prstGeom>
        </p:spPr>
      </p:pic>
      <p:sp>
        <p:nvSpPr>
          <p:cNvPr id="33" name="TextBox 32">
            <a:extLst>
              <a:ext uri="{FF2B5EF4-FFF2-40B4-BE49-F238E27FC236}">
                <a16:creationId xmlns:a16="http://schemas.microsoft.com/office/drawing/2014/main" id="{C344F4A1-7916-4A63-B704-88AA544AD4B4}"/>
              </a:ext>
            </a:extLst>
          </p:cNvPr>
          <p:cNvSpPr txBox="1"/>
          <p:nvPr/>
        </p:nvSpPr>
        <p:spPr>
          <a:xfrm>
            <a:off x="10508741" y="2614958"/>
            <a:ext cx="944879" cy="276999"/>
          </a:xfrm>
          <a:prstGeom prst="rect">
            <a:avLst/>
          </a:prstGeom>
          <a:noFill/>
        </p:spPr>
        <p:txBody>
          <a:bodyPr wrap="square" rtlCol="0">
            <a:spAutoFit/>
          </a:bodyPr>
          <a:lstStyle/>
          <a:p>
            <a:r>
              <a:rPr lang="en-GB" sz="1200" dirty="0"/>
              <a:t>Users</a:t>
            </a:r>
            <a:endParaRPr lang="en-US" sz="1200" dirty="0"/>
          </a:p>
        </p:txBody>
      </p:sp>
      <p:sp>
        <p:nvSpPr>
          <p:cNvPr id="34" name="Rectangle 33">
            <a:extLst>
              <a:ext uri="{FF2B5EF4-FFF2-40B4-BE49-F238E27FC236}">
                <a16:creationId xmlns:a16="http://schemas.microsoft.com/office/drawing/2014/main" id="{E9799295-D400-4C36-AB2E-9650CCC0582D}"/>
              </a:ext>
            </a:extLst>
          </p:cNvPr>
          <p:cNvSpPr/>
          <p:nvPr/>
        </p:nvSpPr>
        <p:spPr>
          <a:xfrm>
            <a:off x="7253785" y="2622893"/>
            <a:ext cx="1286634" cy="276999"/>
          </a:xfrm>
          <a:prstGeom prst="rect">
            <a:avLst/>
          </a:prstGeom>
        </p:spPr>
        <p:txBody>
          <a:bodyPr wrap="none">
            <a:spAutoFit/>
          </a:bodyPr>
          <a:lstStyle/>
          <a:p>
            <a:r>
              <a:rPr lang="en-GB" sz="1200" dirty="0"/>
              <a:t>WASH committee</a:t>
            </a:r>
            <a:endParaRPr lang="en-US" sz="1200" dirty="0"/>
          </a:p>
        </p:txBody>
      </p:sp>
      <p:sp>
        <p:nvSpPr>
          <p:cNvPr id="35" name="TextBox 34">
            <a:extLst>
              <a:ext uri="{FF2B5EF4-FFF2-40B4-BE49-F238E27FC236}">
                <a16:creationId xmlns:a16="http://schemas.microsoft.com/office/drawing/2014/main" id="{3B8CE909-6F30-4524-A502-57E116516D27}"/>
              </a:ext>
            </a:extLst>
          </p:cNvPr>
          <p:cNvSpPr txBox="1"/>
          <p:nvPr/>
        </p:nvSpPr>
        <p:spPr>
          <a:xfrm>
            <a:off x="7510691" y="1814878"/>
            <a:ext cx="944879" cy="276999"/>
          </a:xfrm>
          <a:prstGeom prst="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Public toilet</a:t>
            </a:r>
            <a:endParaRPr lang="en-US" sz="1200" dirty="0">
              <a:solidFill>
                <a:schemeClr val="bg1"/>
              </a:solidFill>
            </a:endParaRPr>
          </a:p>
        </p:txBody>
      </p:sp>
      <p:pic>
        <p:nvPicPr>
          <p:cNvPr id="36" name="Graphic 35" descr="Group">
            <a:extLst>
              <a:ext uri="{FF2B5EF4-FFF2-40B4-BE49-F238E27FC236}">
                <a16:creationId xmlns:a16="http://schemas.microsoft.com/office/drawing/2014/main" id="{875ACAE7-7824-4EB2-A966-EB9AFCA9911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96764" y="3051529"/>
            <a:ext cx="1134150" cy="1134150"/>
          </a:xfrm>
          <a:prstGeom prst="rect">
            <a:avLst/>
          </a:prstGeom>
        </p:spPr>
      </p:pic>
      <p:pic>
        <p:nvPicPr>
          <p:cNvPr id="37" name="Graphic 36" descr="Man and woman">
            <a:extLst>
              <a:ext uri="{FF2B5EF4-FFF2-40B4-BE49-F238E27FC236}">
                <a16:creationId xmlns:a16="http://schemas.microsoft.com/office/drawing/2014/main" id="{D7718EE9-8067-4621-8428-43E63785326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284039" y="3183765"/>
            <a:ext cx="914400" cy="914400"/>
          </a:xfrm>
          <a:prstGeom prst="rect">
            <a:avLst/>
          </a:prstGeom>
        </p:spPr>
      </p:pic>
      <p:sp>
        <p:nvSpPr>
          <p:cNvPr id="39" name="TextBox 38">
            <a:extLst>
              <a:ext uri="{FF2B5EF4-FFF2-40B4-BE49-F238E27FC236}">
                <a16:creationId xmlns:a16="http://schemas.microsoft.com/office/drawing/2014/main" id="{698443D0-8757-412A-8AF0-01A16C4EF153}"/>
              </a:ext>
            </a:extLst>
          </p:cNvPr>
          <p:cNvSpPr txBox="1"/>
          <p:nvPr/>
        </p:nvSpPr>
        <p:spPr>
          <a:xfrm>
            <a:off x="10073125" y="1835454"/>
            <a:ext cx="1336227" cy="461665"/>
          </a:xfrm>
          <a:prstGeom prst="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solidFill>
                  <a:schemeClr val="bg1"/>
                </a:solidFill>
              </a:rPr>
              <a:t>Family and family shared toilet</a:t>
            </a:r>
            <a:endParaRPr lang="en-US" sz="1200" dirty="0">
              <a:solidFill>
                <a:schemeClr val="bg1"/>
              </a:solidFill>
            </a:endParaRPr>
          </a:p>
        </p:txBody>
      </p:sp>
      <p:pic>
        <p:nvPicPr>
          <p:cNvPr id="40" name="Picture 39" descr="A picture containing bathroom&#10;&#10;Description automatically generated">
            <a:extLst>
              <a:ext uri="{FF2B5EF4-FFF2-40B4-BE49-F238E27FC236}">
                <a16:creationId xmlns:a16="http://schemas.microsoft.com/office/drawing/2014/main" id="{87DD2898-79B4-4723-9905-247F1C41411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03505" y="1423960"/>
            <a:ext cx="1847230" cy="1452960"/>
          </a:xfrm>
          <a:prstGeom prst="rect">
            <a:avLst/>
          </a:prstGeom>
        </p:spPr>
      </p:pic>
      <p:sp>
        <p:nvSpPr>
          <p:cNvPr id="41" name="Rectangle 40">
            <a:extLst>
              <a:ext uri="{FF2B5EF4-FFF2-40B4-BE49-F238E27FC236}">
                <a16:creationId xmlns:a16="http://schemas.microsoft.com/office/drawing/2014/main" id="{F1060200-27F3-46C8-8B9B-682496333FCF}"/>
              </a:ext>
            </a:extLst>
          </p:cNvPr>
          <p:cNvSpPr/>
          <p:nvPr/>
        </p:nvSpPr>
        <p:spPr>
          <a:xfrm>
            <a:off x="1715512" y="102037"/>
            <a:ext cx="100380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Cleaning</a:t>
            </a:r>
            <a:endParaRPr lang="en-US" dirty="0"/>
          </a:p>
        </p:txBody>
      </p:sp>
      <p:sp>
        <p:nvSpPr>
          <p:cNvPr id="42" name="TextBox 41">
            <a:extLst>
              <a:ext uri="{FF2B5EF4-FFF2-40B4-BE49-F238E27FC236}">
                <a16:creationId xmlns:a16="http://schemas.microsoft.com/office/drawing/2014/main" id="{4D414F33-A3EC-43EB-9FF9-E2A5B04C8D0A}"/>
              </a:ext>
            </a:extLst>
          </p:cNvPr>
          <p:cNvSpPr txBox="1"/>
          <p:nvPr/>
        </p:nvSpPr>
        <p:spPr>
          <a:xfrm>
            <a:off x="7468154" y="4520644"/>
            <a:ext cx="3898661"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If payment of latrine attendants is considered it should be restricted to public toilets, with a fee contribution scheme from users for sustainability or with a clear transition plan and communication toward users taking over (e.g. when transitioning to family shared or family latrines)</a:t>
            </a:r>
          </a:p>
        </p:txBody>
      </p:sp>
    </p:spTree>
    <p:extLst>
      <p:ext uri="{BB962C8B-B14F-4D97-AF65-F5344CB8AC3E}">
        <p14:creationId xmlns:p14="http://schemas.microsoft.com/office/powerpoint/2010/main" val="362755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Diagram, engineering drawing&#10;&#10;Description automatically generated">
            <a:extLst>
              <a:ext uri="{FF2B5EF4-FFF2-40B4-BE49-F238E27FC236}">
                <a16:creationId xmlns:a16="http://schemas.microsoft.com/office/drawing/2014/main" id="{4DB7FC73-86F4-4F08-B0D4-BC89094CB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488" y="4082888"/>
            <a:ext cx="2049242" cy="2565969"/>
          </a:xfrm>
          <a:prstGeom prst="rect">
            <a:avLst/>
          </a:prstGeom>
        </p:spPr>
      </p:pic>
      <p:sp>
        <p:nvSpPr>
          <p:cNvPr id="2" name="Rectangle 1">
            <a:extLst>
              <a:ext uri="{FF2B5EF4-FFF2-40B4-BE49-F238E27FC236}">
                <a16:creationId xmlns:a16="http://schemas.microsoft.com/office/drawing/2014/main" id="{AA0BCF2D-0623-4F74-9352-B2027D448059}"/>
              </a:ext>
            </a:extLst>
          </p:cNvPr>
          <p:cNvSpPr/>
          <p:nvPr/>
        </p:nvSpPr>
        <p:spPr>
          <a:xfrm>
            <a:off x="0" y="2756379"/>
            <a:ext cx="1076960" cy="287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Slab</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4090D849-C526-480F-B9E2-6CC8CE81563A}"/>
              </a:ext>
            </a:extLst>
          </p:cNvPr>
          <p:cNvSpPr/>
          <p:nvPr/>
        </p:nvSpPr>
        <p:spPr>
          <a:xfrm>
            <a:off x="4" y="1613001"/>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3149CB0B-DD3F-4D31-B09E-AB4A3F517A2B}"/>
              </a:ext>
            </a:extLst>
          </p:cNvPr>
          <p:cNvSpPr/>
          <p:nvPr/>
        </p:nvSpPr>
        <p:spPr>
          <a:xfrm>
            <a:off x="0" y="1949546"/>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33297882-6B5B-40AA-8BCD-A87423FA9220}"/>
              </a:ext>
            </a:extLst>
          </p:cNvPr>
          <p:cNvSpPr/>
          <p:nvPr/>
        </p:nvSpPr>
        <p:spPr>
          <a:xfrm>
            <a:off x="0" y="2357217"/>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06D47508-B9D5-4E6C-9605-6C4480166381}"/>
              </a:ext>
            </a:extLst>
          </p:cNvPr>
          <p:cNvSpPr/>
          <p:nvPr/>
        </p:nvSpPr>
        <p:spPr>
          <a:xfrm>
            <a:off x="0" y="3953094"/>
            <a:ext cx="944878" cy="396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Storage / pre-treatment pit</a:t>
            </a:r>
            <a:endParaRPr lang="en-US" sz="900" dirty="0"/>
          </a:p>
        </p:txBody>
      </p:sp>
      <p:sp>
        <p:nvSpPr>
          <p:cNvPr id="7" name="Rectangle 6">
            <a:hlinkClick r:id="rId7" action="ppaction://hlinksldjump"/>
            <a:extLst>
              <a:ext uri="{FF2B5EF4-FFF2-40B4-BE49-F238E27FC236}">
                <a16:creationId xmlns:a16="http://schemas.microsoft.com/office/drawing/2014/main" id="{59494FF9-2A1B-449D-A8EE-B52679520754}"/>
              </a:ext>
            </a:extLst>
          </p:cNvPr>
          <p:cNvSpPr/>
          <p:nvPr/>
        </p:nvSpPr>
        <p:spPr>
          <a:xfrm>
            <a:off x="0" y="4345796"/>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8EC71E9E-7544-4FD2-BFDA-8601717364A1}"/>
              </a:ext>
            </a:extLst>
          </p:cNvPr>
          <p:cNvSpPr/>
          <p:nvPr/>
        </p:nvSpPr>
        <p:spPr>
          <a:xfrm>
            <a:off x="0" y="4655673"/>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D7A7CBDA-E92C-4D31-A79D-9A6DE48DC1AF}"/>
              </a:ext>
            </a:extLst>
          </p:cNvPr>
          <p:cNvSpPr/>
          <p:nvPr/>
        </p:nvSpPr>
        <p:spPr>
          <a:xfrm>
            <a:off x="0" y="4962015"/>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4E959493-2219-4295-ABE1-5EECD0844DFA}"/>
              </a:ext>
            </a:extLst>
          </p:cNvPr>
          <p:cNvSpPr/>
          <p:nvPr/>
        </p:nvSpPr>
        <p:spPr>
          <a:xfrm>
            <a:off x="0" y="51931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7F1BC38D-9E34-4224-A8BE-EFEF7D1F4E78}"/>
              </a:ext>
            </a:extLst>
          </p:cNvPr>
          <p:cNvSpPr/>
          <p:nvPr/>
        </p:nvSpPr>
        <p:spPr>
          <a:xfrm>
            <a:off x="0" y="5538592"/>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C7E4CEF2-A656-4FCF-B4E5-B3CABD683201}"/>
              </a:ext>
            </a:extLst>
          </p:cNvPr>
          <p:cNvSpPr/>
          <p:nvPr/>
        </p:nvSpPr>
        <p:spPr>
          <a:xfrm>
            <a:off x="-2" y="970184"/>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2E39B514-E146-4A17-BCFF-F8C27A1D3D3B}"/>
              </a:ext>
            </a:extLst>
          </p:cNvPr>
          <p:cNvSpPr/>
          <p:nvPr/>
        </p:nvSpPr>
        <p:spPr>
          <a:xfrm>
            <a:off x="0" y="333754"/>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BE78E7A8-F5EF-43E0-AB52-C4A5A56815C5}"/>
              </a:ext>
            </a:extLst>
          </p:cNvPr>
          <p:cNvSpPr/>
          <p:nvPr/>
        </p:nvSpPr>
        <p:spPr>
          <a:xfrm>
            <a:off x="-1" y="667605"/>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820FF029-F988-4447-B473-429D88C983FD}"/>
              </a:ext>
            </a:extLst>
          </p:cNvPr>
          <p:cNvSpPr/>
          <p:nvPr/>
        </p:nvSpPr>
        <p:spPr>
          <a:xfrm>
            <a:off x="-3" y="1344631"/>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6ABFA44B-41FF-4E78-B0F7-7E3C6866B539}"/>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0" name="Rectangle 19">
            <a:extLst>
              <a:ext uri="{FF2B5EF4-FFF2-40B4-BE49-F238E27FC236}">
                <a16:creationId xmlns:a16="http://schemas.microsoft.com/office/drawing/2014/main" id="{74C9304A-F10C-4CD5-A025-6081D9927DF7}"/>
              </a:ext>
            </a:extLst>
          </p:cNvPr>
          <p:cNvSpPr/>
          <p:nvPr/>
        </p:nvSpPr>
        <p:spPr>
          <a:xfrm>
            <a:off x="132082" y="3772874"/>
            <a:ext cx="944878" cy="181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Sitting</a:t>
            </a:r>
            <a:endParaRPr lang="en-US" sz="900" dirty="0">
              <a:solidFill>
                <a:schemeClr val="tx1"/>
              </a:solidFill>
            </a:endParaRPr>
          </a:p>
        </p:txBody>
      </p:sp>
      <p:sp>
        <p:nvSpPr>
          <p:cNvPr id="22" name="Rectangle 21">
            <a:hlinkClick r:id="rId17" action="ppaction://hlinksldjump"/>
            <a:extLst>
              <a:ext uri="{FF2B5EF4-FFF2-40B4-BE49-F238E27FC236}">
                <a16:creationId xmlns:a16="http://schemas.microsoft.com/office/drawing/2014/main" id="{414C2D80-5FEA-4065-AD8A-8169B61023F9}"/>
              </a:ext>
            </a:extLst>
          </p:cNvPr>
          <p:cNvSpPr/>
          <p:nvPr/>
        </p:nvSpPr>
        <p:spPr>
          <a:xfrm>
            <a:off x="132082" y="3044326"/>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Requirement</a:t>
            </a:r>
            <a:endParaRPr lang="en-US" sz="900" dirty="0"/>
          </a:p>
        </p:txBody>
      </p:sp>
      <p:sp>
        <p:nvSpPr>
          <p:cNvPr id="23" name="Rectangle 22">
            <a:hlinkClick r:id="rId18" action="ppaction://hlinksldjump"/>
            <a:extLst>
              <a:ext uri="{FF2B5EF4-FFF2-40B4-BE49-F238E27FC236}">
                <a16:creationId xmlns:a16="http://schemas.microsoft.com/office/drawing/2014/main" id="{7C17CDFB-F86E-4381-B5D1-486899799020}"/>
              </a:ext>
            </a:extLst>
          </p:cNvPr>
          <p:cNvSpPr/>
          <p:nvPr/>
        </p:nvSpPr>
        <p:spPr>
          <a:xfrm>
            <a:off x="132082" y="3222798"/>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Material</a:t>
            </a:r>
            <a:endParaRPr lang="en-US" sz="900" dirty="0"/>
          </a:p>
        </p:txBody>
      </p:sp>
      <p:sp>
        <p:nvSpPr>
          <p:cNvPr id="24" name="Rectangle 23">
            <a:hlinkClick r:id="rId19" action="ppaction://hlinksldjump"/>
            <a:extLst>
              <a:ext uri="{FF2B5EF4-FFF2-40B4-BE49-F238E27FC236}">
                <a16:creationId xmlns:a16="http://schemas.microsoft.com/office/drawing/2014/main" id="{24921DB1-5EB6-4FB7-9F33-E76EA39D5D61}"/>
              </a:ext>
            </a:extLst>
          </p:cNvPr>
          <p:cNvSpPr/>
          <p:nvPr/>
        </p:nvSpPr>
        <p:spPr>
          <a:xfrm>
            <a:off x="132082" y="340699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Waterproofing</a:t>
            </a:r>
            <a:endParaRPr lang="en-US" sz="900" dirty="0"/>
          </a:p>
        </p:txBody>
      </p:sp>
      <p:sp>
        <p:nvSpPr>
          <p:cNvPr id="25" name="Rectangle 24">
            <a:hlinkClick r:id="rId20" action="ppaction://hlinksldjump"/>
            <a:extLst>
              <a:ext uri="{FF2B5EF4-FFF2-40B4-BE49-F238E27FC236}">
                <a16:creationId xmlns:a16="http://schemas.microsoft.com/office/drawing/2014/main" id="{806DA92B-3A7B-4C95-911A-6BAA1DF80EF2}"/>
              </a:ext>
            </a:extLst>
          </p:cNvPr>
          <p:cNvSpPr/>
          <p:nvPr/>
        </p:nvSpPr>
        <p:spPr>
          <a:xfrm>
            <a:off x="132082" y="3588681"/>
            <a:ext cx="944878" cy="181663"/>
          </a:xfrm>
          <a:prstGeom prst="rect">
            <a:avLst/>
          </a:prstGeom>
          <a:solidFill>
            <a:srgbClr val="A7D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Cleaning</a:t>
            </a:r>
            <a:endParaRPr lang="en-US" sz="900" dirty="0"/>
          </a:p>
        </p:txBody>
      </p:sp>
      <p:sp>
        <p:nvSpPr>
          <p:cNvPr id="26" name="Rectangle 25">
            <a:hlinkClick r:id="rId21" action="ppaction://hlinksldjump"/>
            <a:extLst>
              <a:ext uri="{FF2B5EF4-FFF2-40B4-BE49-F238E27FC236}">
                <a16:creationId xmlns:a16="http://schemas.microsoft.com/office/drawing/2014/main" id="{A18DCF74-52C3-40FB-9960-071D676FC3D9}"/>
              </a:ext>
            </a:extLst>
          </p:cNvPr>
          <p:cNvSpPr/>
          <p:nvPr/>
        </p:nvSpPr>
        <p:spPr>
          <a:xfrm>
            <a:off x="0" y="5955152"/>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17" name="Picture 16">
            <a:extLst>
              <a:ext uri="{FF2B5EF4-FFF2-40B4-BE49-F238E27FC236}">
                <a16:creationId xmlns:a16="http://schemas.microsoft.com/office/drawing/2014/main" id="{B1EE7216-0F3B-4CB8-B598-D6D63BF0BF3C}"/>
              </a:ext>
            </a:extLst>
          </p:cNvPr>
          <p:cNvPicPr>
            <a:picLocks noChangeAspect="1"/>
          </p:cNvPicPr>
          <p:nvPr/>
        </p:nvPicPr>
        <p:blipFill>
          <a:blip r:embed="rId22"/>
          <a:stretch>
            <a:fillRect/>
          </a:stretch>
        </p:blipFill>
        <p:spPr>
          <a:xfrm>
            <a:off x="2492366" y="1538603"/>
            <a:ext cx="3412613" cy="2575634"/>
          </a:xfrm>
          <a:prstGeom prst="rect">
            <a:avLst/>
          </a:prstGeom>
        </p:spPr>
      </p:pic>
      <p:sp>
        <p:nvSpPr>
          <p:cNvPr id="18" name="Rectangle 17">
            <a:extLst>
              <a:ext uri="{FF2B5EF4-FFF2-40B4-BE49-F238E27FC236}">
                <a16:creationId xmlns:a16="http://schemas.microsoft.com/office/drawing/2014/main" id="{933D8061-8645-4CC5-8028-9E40D80A7833}"/>
              </a:ext>
            </a:extLst>
          </p:cNvPr>
          <p:cNvSpPr/>
          <p:nvPr/>
        </p:nvSpPr>
        <p:spPr>
          <a:xfrm>
            <a:off x="1262491" y="522940"/>
            <a:ext cx="10341488" cy="1015663"/>
          </a:xfrm>
          <a:prstGeom prst="rect">
            <a:avLst/>
          </a:prstGeom>
        </p:spPr>
        <p:txBody>
          <a:bodyPr wrap="square">
            <a:spAutoFit/>
          </a:bodyPr>
          <a:lstStyle/>
          <a:p>
            <a:r>
              <a:rPr lang="en-GB" sz="1200" dirty="0">
                <a:latin typeface="Arial" panose="020B0604020202020204" pitchFamily="34" charset="0"/>
              </a:rPr>
              <a:t>In many parts of the world, people prefer to sit to defecate. To make a latrine seat, a support or pedestal is built or mounted on top of the slab. The seat level should be at a position that is comfortable for the majority of the users (Fig. 7.26); this is normally about 350 mm above the top of the slab. </a:t>
            </a:r>
          </a:p>
          <a:p>
            <a:r>
              <a:rPr lang="en-GB" sz="1200" dirty="0">
                <a:latin typeface="Arial" panose="020B0604020202020204" pitchFamily="34" charset="0"/>
              </a:rPr>
              <a:t>The seat support can be made on site from brick, concrete, mud block or timber and should be </a:t>
            </a:r>
            <a:r>
              <a:rPr lang="en-GB" sz="1200" b="1" dirty="0">
                <a:solidFill>
                  <a:srgbClr val="FF0000"/>
                </a:solidFill>
                <a:latin typeface="Arial" panose="020B0604020202020204" pitchFamily="34" charset="0"/>
              </a:rPr>
              <a:t>designed to minimize the load on the slab</a:t>
            </a:r>
            <a:r>
              <a:rPr lang="en-GB" sz="1200" dirty="0">
                <a:latin typeface="Arial" panose="020B0604020202020204" pitchFamily="34" charset="0"/>
              </a:rPr>
              <a:t>. A heavy type of construction adds weight to the slab which then requires more expensive reinforcement to carry the load. Commercially available or project-manufactured pedestals made of ceramic, glass reinforced plastic (GRP), PVC or ferrocement can also be used where people can afford </a:t>
            </a:r>
            <a:r>
              <a:rPr lang="en-US" sz="1200" dirty="0">
                <a:latin typeface="Arial" panose="020B0604020202020204" pitchFamily="34" charset="0"/>
              </a:rPr>
              <a:t>them.</a:t>
            </a:r>
            <a:endParaRPr lang="en-US" sz="1200" dirty="0"/>
          </a:p>
        </p:txBody>
      </p:sp>
      <p:sp>
        <p:nvSpPr>
          <p:cNvPr id="19" name="TextBox 18">
            <a:extLst>
              <a:ext uri="{FF2B5EF4-FFF2-40B4-BE49-F238E27FC236}">
                <a16:creationId xmlns:a16="http://schemas.microsoft.com/office/drawing/2014/main" id="{10B892FB-164E-4440-B26D-372681C769C0}"/>
              </a:ext>
            </a:extLst>
          </p:cNvPr>
          <p:cNvSpPr txBox="1"/>
          <p:nvPr/>
        </p:nvSpPr>
        <p:spPr>
          <a:xfrm>
            <a:off x="7785741" y="4376095"/>
            <a:ext cx="2273863" cy="276999"/>
          </a:xfrm>
          <a:prstGeom prst="rect">
            <a:avLst/>
          </a:prstGeom>
          <a:noFill/>
        </p:spPr>
        <p:txBody>
          <a:bodyPr wrap="square" rtlCol="0">
            <a:spAutoFit/>
          </a:bodyPr>
          <a:lstStyle/>
          <a:p>
            <a:r>
              <a:rPr lang="en-GB" sz="1200" dirty="0"/>
              <a:t>Reference: </a:t>
            </a:r>
            <a:r>
              <a:rPr lang="en-GB" sz="1200" dirty="0">
                <a:hlinkClick r:id="rId23"/>
              </a:rPr>
              <a:t>WEDC repository</a:t>
            </a:r>
            <a:endParaRPr lang="en-US" sz="1200" dirty="0"/>
          </a:p>
        </p:txBody>
      </p:sp>
      <p:sp>
        <p:nvSpPr>
          <p:cNvPr id="27" name="Rectangle 26">
            <a:extLst>
              <a:ext uri="{FF2B5EF4-FFF2-40B4-BE49-F238E27FC236}">
                <a16:creationId xmlns:a16="http://schemas.microsoft.com/office/drawing/2014/main" id="{8983D654-FBD2-40C2-8EA9-989509E50F65}"/>
              </a:ext>
            </a:extLst>
          </p:cNvPr>
          <p:cNvSpPr/>
          <p:nvPr/>
        </p:nvSpPr>
        <p:spPr>
          <a:xfrm>
            <a:off x="1262491" y="1862334"/>
            <a:ext cx="1844693" cy="1015663"/>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4"/>
              </a:rPr>
              <a:t>A guide to the development of on-site sanitation / R </a:t>
            </a:r>
            <a:r>
              <a:rPr lang="en-US" sz="1200" dirty="0" err="1">
                <a:solidFill>
                  <a:srgbClr val="000000"/>
                </a:solidFill>
                <a:latin typeface="Times New Roman" panose="02020603050405020304" pitchFamily="18" charset="0"/>
                <a:hlinkClick r:id="rId24"/>
              </a:rPr>
              <a:t>Franceys</a:t>
            </a:r>
            <a:r>
              <a:rPr lang="en-US" sz="1200" dirty="0">
                <a:solidFill>
                  <a:srgbClr val="000000"/>
                </a:solidFill>
                <a:latin typeface="Times New Roman" panose="02020603050405020304" pitchFamily="18" charset="0"/>
                <a:hlinkClick r:id="rId24"/>
              </a:rPr>
              <a:t>, J Pickford &amp; R Reed</a:t>
            </a:r>
            <a:endParaRPr lang="en-US" sz="1200" dirty="0">
              <a:solidFill>
                <a:srgbClr val="000000"/>
              </a:solidFill>
              <a:latin typeface="Times New Roman" panose="02020603050405020304" pitchFamily="18" charset="0"/>
            </a:endParaRPr>
          </a:p>
        </p:txBody>
      </p:sp>
      <p:pic>
        <p:nvPicPr>
          <p:cNvPr id="28" name="Picture 27" descr="Diagram&#10;&#10;Description automatically generated">
            <a:extLst>
              <a:ext uri="{FF2B5EF4-FFF2-40B4-BE49-F238E27FC236}">
                <a16:creationId xmlns:a16="http://schemas.microsoft.com/office/drawing/2014/main" id="{F2728F13-9829-44E4-B44D-0170D7E5522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76719" y="1763351"/>
            <a:ext cx="1797624" cy="2842755"/>
          </a:xfrm>
          <a:prstGeom prst="rect">
            <a:avLst/>
          </a:prstGeom>
        </p:spPr>
      </p:pic>
      <p:pic>
        <p:nvPicPr>
          <p:cNvPr id="30" name="Picture 29" descr="Diagram, engineering drawing&#10;&#10;Description automatically generated">
            <a:extLst>
              <a:ext uri="{FF2B5EF4-FFF2-40B4-BE49-F238E27FC236}">
                <a16:creationId xmlns:a16="http://schemas.microsoft.com/office/drawing/2014/main" id="{CF69A6BB-09C4-406F-9D10-036E33C142F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20385" y="1832552"/>
            <a:ext cx="2273863" cy="2456169"/>
          </a:xfrm>
          <a:prstGeom prst="rect">
            <a:avLst/>
          </a:prstGeom>
        </p:spPr>
      </p:pic>
      <p:sp>
        <p:nvSpPr>
          <p:cNvPr id="31" name="TextBox 30">
            <a:extLst>
              <a:ext uri="{FF2B5EF4-FFF2-40B4-BE49-F238E27FC236}">
                <a16:creationId xmlns:a16="http://schemas.microsoft.com/office/drawing/2014/main" id="{05342F9F-2BD7-4914-86EF-E51618E27FD8}"/>
              </a:ext>
            </a:extLst>
          </p:cNvPr>
          <p:cNvSpPr txBox="1"/>
          <p:nvPr/>
        </p:nvSpPr>
        <p:spPr>
          <a:xfrm>
            <a:off x="6500343" y="2879874"/>
            <a:ext cx="1157161" cy="307777"/>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Wood seats</a:t>
            </a:r>
            <a:endParaRPr lang="en-US" dirty="0"/>
          </a:p>
        </p:txBody>
      </p:sp>
      <p:sp>
        <p:nvSpPr>
          <p:cNvPr id="34" name="TextBox 33">
            <a:extLst>
              <a:ext uri="{FF2B5EF4-FFF2-40B4-BE49-F238E27FC236}">
                <a16:creationId xmlns:a16="http://schemas.microsoft.com/office/drawing/2014/main" id="{F758DC0D-9A44-4BD5-8437-586FD871E695}"/>
              </a:ext>
            </a:extLst>
          </p:cNvPr>
          <p:cNvSpPr txBox="1"/>
          <p:nvPr/>
        </p:nvSpPr>
        <p:spPr>
          <a:xfrm>
            <a:off x="1193133" y="4754419"/>
            <a:ext cx="1537057" cy="646331"/>
          </a:xfrm>
          <a:prstGeom prst="rect">
            <a:avLst/>
          </a:prstGeom>
          <a:noFill/>
        </p:spPr>
        <p:txBody>
          <a:bodyPr wrap="square" rtlCol="0">
            <a:spAutoFit/>
          </a:bodyPr>
          <a:lstStyle/>
          <a:p>
            <a:r>
              <a:rPr lang="en-GB" sz="1200" dirty="0"/>
              <a:t>Reference:  </a:t>
            </a:r>
            <a:r>
              <a:rPr lang="en-GB" sz="1200" dirty="0">
                <a:hlinkClick r:id="rId27"/>
              </a:rPr>
              <a:t>GTZ – Technology Review of UDDTs</a:t>
            </a:r>
            <a:endParaRPr lang="en-US" sz="1200" dirty="0"/>
          </a:p>
        </p:txBody>
      </p:sp>
      <p:sp>
        <p:nvSpPr>
          <p:cNvPr id="35" name="TextBox 34">
            <a:extLst>
              <a:ext uri="{FF2B5EF4-FFF2-40B4-BE49-F238E27FC236}">
                <a16:creationId xmlns:a16="http://schemas.microsoft.com/office/drawing/2014/main" id="{8171B1A0-4839-42F7-9C90-79F8B934665C}"/>
              </a:ext>
            </a:extLst>
          </p:cNvPr>
          <p:cNvSpPr txBox="1"/>
          <p:nvPr/>
        </p:nvSpPr>
        <p:spPr>
          <a:xfrm>
            <a:off x="1268015" y="4255864"/>
            <a:ext cx="1157161" cy="307777"/>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Special seats</a:t>
            </a:r>
            <a:endParaRPr lang="en-US" dirty="0"/>
          </a:p>
        </p:txBody>
      </p:sp>
      <p:pic>
        <p:nvPicPr>
          <p:cNvPr id="36" name="Picture 35">
            <a:extLst>
              <a:ext uri="{FF2B5EF4-FFF2-40B4-BE49-F238E27FC236}">
                <a16:creationId xmlns:a16="http://schemas.microsoft.com/office/drawing/2014/main" id="{9C694969-0C25-4CCF-82E4-CB5380C459E0}"/>
              </a:ext>
            </a:extLst>
          </p:cNvPr>
          <p:cNvPicPr>
            <a:picLocks noChangeAspect="1"/>
          </p:cNvPicPr>
          <p:nvPr/>
        </p:nvPicPr>
        <p:blipFill>
          <a:blip r:embed="rId28"/>
          <a:stretch>
            <a:fillRect/>
          </a:stretch>
        </p:blipFill>
        <p:spPr>
          <a:xfrm>
            <a:off x="2669787" y="4176759"/>
            <a:ext cx="3125721" cy="2575635"/>
          </a:xfrm>
          <a:prstGeom prst="rect">
            <a:avLst/>
          </a:prstGeom>
        </p:spPr>
      </p:pic>
      <p:sp>
        <p:nvSpPr>
          <p:cNvPr id="21" name="Rectangle 20">
            <a:extLst>
              <a:ext uri="{FF2B5EF4-FFF2-40B4-BE49-F238E27FC236}">
                <a16:creationId xmlns:a16="http://schemas.microsoft.com/office/drawing/2014/main" id="{94199BAC-7DAC-4A18-AA8B-C8DEC09898B0}"/>
              </a:ext>
            </a:extLst>
          </p:cNvPr>
          <p:cNvSpPr/>
          <p:nvPr/>
        </p:nvSpPr>
        <p:spPr>
          <a:xfrm>
            <a:off x="6396494" y="4897806"/>
            <a:ext cx="4056764" cy="1384995"/>
          </a:xfrm>
          <a:prstGeom prst="rect">
            <a:avLst/>
          </a:prstGeom>
        </p:spPr>
        <p:txBody>
          <a:bodyPr wrap="square">
            <a:spAutoFit/>
          </a:bodyPr>
          <a:lstStyle/>
          <a:p>
            <a:r>
              <a:rPr lang="en-GB" sz="1200" dirty="0">
                <a:solidFill>
                  <a:srgbClr val="FF0000"/>
                </a:solidFill>
                <a:latin typeface="Arial" panose="020B0604020202020204" pitchFamily="34" charset="0"/>
                <a:cs typeface="Arial" panose="020B0604020202020204" pitchFamily="34" charset="0"/>
              </a:rPr>
              <a:t>For sitting, wood can be warmer and smoother than concrete but perhaps more difficult to keep clean. Wooden seats are simpler to make locally. Plastic can be easy to clean but, if flexible, can be disconcerting to use. Concrete blocks are strong but not very </a:t>
            </a:r>
            <a:r>
              <a:rPr lang="en-US" sz="1200" dirty="0">
                <a:solidFill>
                  <a:srgbClr val="FF0000"/>
                </a:solidFill>
                <a:latin typeface="Arial" panose="020B0604020202020204" pitchFamily="34" charset="0"/>
                <a:cs typeface="Arial" panose="020B0604020202020204" pitchFamily="34" charset="0"/>
              </a:rPr>
              <a:t>comfortable. </a:t>
            </a:r>
          </a:p>
          <a:p>
            <a:endParaRPr lang="en-US" sz="1200" dirty="0">
              <a:solidFill>
                <a:srgbClr val="FF00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Reference </a:t>
            </a:r>
            <a:r>
              <a:rPr lang="en-GB" sz="1200" dirty="0">
                <a:latin typeface="Arial" panose="020B0604020202020204" pitchFamily="34" charset="0"/>
                <a:cs typeface="Arial" panose="020B0604020202020204" pitchFamily="34" charset="0"/>
                <a:hlinkClick r:id="rId29"/>
              </a:rPr>
              <a:t>WEDC – Latrine slabs: construction material</a:t>
            </a:r>
            <a:endParaRPr lang="en-US" sz="1200"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019FCDEB-B263-49A2-B54F-804C047BCFC5}"/>
              </a:ext>
            </a:extLst>
          </p:cNvPr>
          <p:cNvSpPr/>
          <p:nvPr/>
        </p:nvSpPr>
        <p:spPr>
          <a:xfrm>
            <a:off x="1715512" y="102037"/>
            <a:ext cx="79592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Sitting</a:t>
            </a:r>
            <a:endParaRPr lang="en-US" dirty="0"/>
          </a:p>
        </p:txBody>
      </p:sp>
    </p:spTree>
    <p:extLst>
      <p:ext uri="{BB962C8B-B14F-4D97-AF65-F5344CB8AC3E}">
        <p14:creationId xmlns:p14="http://schemas.microsoft.com/office/powerpoint/2010/main" val="34760439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A57FD-8DAA-4C78-BBEA-234D775917B6}"/>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14" name="Rectangle 13">
            <a:hlinkClick r:id="rId2" action="ppaction://hlinksldjump"/>
            <a:extLst>
              <a:ext uri="{FF2B5EF4-FFF2-40B4-BE49-F238E27FC236}">
                <a16:creationId xmlns:a16="http://schemas.microsoft.com/office/drawing/2014/main" id="{DD0D695C-3441-4228-915D-874CDB4CE55D}"/>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16" name="Rectangle 15">
            <a:hlinkClick r:id="rId3" action="ppaction://hlinksldjump"/>
            <a:extLst>
              <a:ext uri="{FF2B5EF4-FFF2-40B4-BE49-F238E27FC236}">
                <a16:creationId xmlns:a16="http://schemas.microsoft.com/office/drawing/2014/main" id="{5B6F092E-5102-433B-8733-D61085059F3D}"/>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17" name="Rectangle 16">
            <a:hlinkClick r:id="rId4" action="ppaction://hlinksldjump"/>
            <a:extLst>
              <a:ext uri="{FF2B5EF4-FFF2-40B4-BE49-F238E27FC236}">
                <a16:creationId xmlns:a16="http://schemas.microsoft.com/office/drawing/2014/main" id="{021E6EE5-36E2-485C-81C1-BACC71CD17ED}"/>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18" name="Rectangle 17">
            <a:hlinkClick r:id="rId5" action="ppaction://hlinksldjump"/>
            <a:extLst>
              <a:ext uri="{FF2B5EF4-FFF2-40B4-BE49-F238E27FC236}">
                <a16:creationId xmlns:a16="http://schemas.microsoft.com/office/drawing/2014/main" id="{352AF320-AA08-44F5-BDF9-43F88A1E30C5}"/>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19" name="Rectangle 18">
            <a:hlinkClick r:id="rId6" action="ppaction://hlinksldjump"/>
            <a:extLst>
              <a:ext uri="{FF2B5EF4-FFF2-40B4-BE49-F238E27FC236}">
                <a16:creationId xmlns:a16="http://schemas.microsoft.com/office/drawing/2014/main" id="{B0F57251-3DE7-44DB-9427-68199A9E8D16}"/>
              </a:ext>
            </a:extLst>
          </p:cNvPr>
          <p:cNvSpPr/>
          <p:nvPr/>
        </p:nvSpPr>
        <p:spPr>
          <a:xfrm>
            <a:off x="-2" y="4158880"/>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20" name="Rectangle 19">
            <a:hlinkClick r:id="rId7" action="ppaction://hlinksldjump"/>
            <a:extLst>
              <a:ext uri="{FF2B5EF4-FFF2-40B4-BE49-F238E27FC236}">
                <a16:creationId xmlns:a16="http://schemas.microsoft.com/office/drawing/2014/main" id="{50C8F9D6-63F8-4B05-98A9-C69DD9582049}"/>
              </a:ext>
            </a:extLst>
          </p:cNvPr>
          <p:cNvSpPr/>
          <p:nvPr/>
        </p:nvSpPr>
        <p:spPr>
          <a:xfrm>
            <a:off x="-2" y="4472559"/>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21" name="Rectangle 20">
            <a:hlinkClick r:id="rId8" action="ppaction://hlinksldjump"/>
            <a:extLst>
              <a:ext uri="{FF2B5EF4-FFF2-40B4-BE49-F238E27FC236}">
                <a16:creationId xmlns:a16="http://schemas.microsoft.com/office/drawing/2014/main" id="{26C1B504-3F9B-4DAC-8FF0-F097EFAAC00A}"/>
              </a:ext>
            </a:extLst>
          </p:cNvPr>
          <p:cNvSpPr/>
          <p:nvPr/>
        </p:nvSpPr>
        <p:spPr>
          <a:xfrm>
            <a:off x="-1" y="4786231"/>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22" name="Rectangle 21">
            <a:hlinkClick r:id="rId9" action="ppaction://hlinksldjump"/>
            <a:extLst>
              <a:ext uri="{FF2B5EF4-FFF2-40B4-BE49-F238E27FC236}">
                <a16:creationId xmlns:a16="http://schemas.microsoft.com/office/drawing/2014/main" id="{A31AB976-5CA3-4630-9145-817F134DB09C}"/>
              </a:ext>
            </a:extLst>
          </p:cNvPr>
          <p:cNvSpPr/>
          <p:nvPr/>
        </p:nvSpPr>
        <p:spPr>
          <a:xfrm>
            <a:off x="-2" y="5012554"/>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23" name="Rectangle 22">
            <a:hlinkClick r:id="rId10" action="ppaction://hlinksldjump"/>
            <a:extLst>
              <a:ext uri="{FF2B5EF4-FFF2-40B4-BE49-F238E27FC236}">
                <a16:creationId xmlns:a16="http://schemas.microsoft.com/office/drawing/2014/main" id="{E6A7F4B4-FD45-4939-9015-B207C53E2168}"/>
              </a:ext>
            </a:extLst>
          </p:cNvPr>
          <p:cNvSpPr/>
          <p:nvPr/>
        </p:nvSpPr>
        <p:spPr>
          <a:xfrm>
            <a:off x="-2" y="5356843"/>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3" name="Rectangle 12">
            <a:hlinkClick r:id="rId11" action="ppaction://hlinksldjump"/>
            <a:extLst>
              <a:ext uri="{FF2B5EF4-FFF2-40B4-BE49-F238E27FC236}">
                <a16:creationId xmlns:a16="http://schemas.microsoft.com/office/drawing/2014/main" id="{2B094C39-6644-4A07-87EB-A36FE0165262}"/>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24" name="Rectangle 23">
            <a:hlinkClick r:id="rId12" action="ppaction://hlinksldjump"/>
            <a:extLst>
              <a:ext uri="{FF2B5EF4-FFF2-40B4-BE49-F238E27FC236}">
                <a16:creationId xmlns:a16="http://schemas.microsoft.com/office/drawing/2014/main" id="{3C7915B3-76C7-4E23-88AC-2FDE614E350D}"/>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25" name="Rectangle 24">
            <a:hlinkClick r:id="rId13" action="ppaction://hlinksldjump"/>
            <a:extLst>
              <a:ext uri="{FF2B5EF4-FFF2-40B4-BE49-F238E27FC236}">
                <a16:creationId xmlns:a16="http://schemas.microsoft.com/office/drawing/2014/main" id="{8C661D83-2AF4-4268-8C71-50A76C82999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26" name="Rectangle 25">
            <a:hlinkClick r:id="rId14" action="ppaction://hlinksldjump"/>
            <a:extLst>
              <a:ext uri="{FF2B5EF4-FFF2-40B4-BE49-F238E27FC236}">
                <a16:creationId xmlns:a16="http://schemas.microsoft.com/office/drawing/2014/main" id="{9D0C5F08-DB52-474E-AAC2-5E01F5990FD1}"/>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27" name="Rectangle 26">
            <a:hlinkClick r:id="rId15" action="ppaction://hlinksldjump"/>
            <a:extLst>
              <a:ext uri="{FF2B5EF4-FFF2-40B4-BE49-F238E27FC236}">
                <a16:creationId xmlns:a16="http://schemas.microsoft.com/office/drawing/2014/main" id="{CC1CA4D6-0469-4123-BEF8-CF273D1B7CD3}"/>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28" name="Rectangle 27">
            <a:hlinkClick r:id="rId16" action="ppaction://hlinksldjump"/>
            <a:extLst>
              <a:ext uri="{FF2B5EF4-FFF2-40B4-BE49-F238E27FC236}">
                <a16:creationId xmlns:a16="http://schemas.microsoft.com/office/drawing/2014/main" id="{3EB9AA4B-1068-4174-9B9A-CB111636D1B7}"/>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9" name="Rectangle 28">
            <a:hlinkClick r:id="rId17" action="ppaction://hlinksldjump"/>
            <a:extLst>
              <a:ext uri="{FF2B5EF4-FFF2-40B4-BE49-F238E27FC236}">
                <a16:creationId xmlns:a16="http://schemas.microsoft.com/office/drawing/2014/main" id="{928D1D10-84D2-4E5D-AF8A-9FF4FB5F3C4F}"/>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30" name="Rectangle 29">
            <a:hlinkClick r:id="rId18" action="ppaction://hlinksldjump"/>
            <a:extLst>
              <a:ext uri="{FF2B5EF4-FFF2-40B4-BE49-F238E27FC236}">
                <a16:creationId xmlns:a16="http://schemas.microsoft.com/office/drawing/2014/main" id="{ADE26A8E-AA57-4677-9934-38D1CD6F16B5}"/>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31" name="Rectangle 30">
            <a:extLst>
              <a:ext uri="{FF2B5EF4-FFF2-40B4-BE49-F238E27FC236}">
                <a16:creationId xmlns:a16="http://schemas.microsoft.com/office/drawing/2014/main" id="{3B959F2D-5E50-4E96-97E7-56DD9C9293B7}"/>
              </a:ext>
            </a:extLst>
          </p:cNvPr>
          <p:cNvSpPr/>
          <p:nvPr/>
        </p:nvSpPr>
        <p:spPr>
          <a:xfrm>
            <a:off x="1675027" y="6326505"/>
            <a:ext cx="7288696" cy="276999"/>
          </a:xfrm>
          <a:prstGeom prst="rect">
            <a:avLst/>
          </a:prstGeom>
        </p:spPr>
        <p:txBody>
          <a:bodyPr wrap="square">
            <a:spAutoFit/>
          </a:bodyPr>
          <a:lstStyle/>
          <a:p>
            <a:r>
              <a:rPr lang="en-GB" sz="1200" dirty="0">
                <a:latin typeface="Calibri" panose="020F0502020204030204" pitchFamily="34" charset="0"/>
              </a:rPr>
              <a:t>Reference: </a:t>
            </a:r>
            <a:r>
              <a:rPr lang="en-GB" sz="1200" dirty="0">
                <a:latin typeface="Calibri" panose="020F0502020204030204" pitchFamily="34" charset="0"/>
                <a:hlinkClick r:id="rId19"/>
              </a:rPr>
              <a:t>WEDC – Latrine pit design booklet</a:t>
            </a:r>
            <a:endParaRPr lang="en-US" sz="1200" dirty="0">
              <a:latin typeface="Calibri" panose="020F0502020204030204" pitchFamily="34" charset="0"/>
            </a:endParaRPr>
          </a:p>
        </p:txBody>
      </p:sp>
      <p:sp>
        <p:nvSpPr>
          <p:cNvPr id="3" name="Rectangle 2">
            <a:extLst>
              <a:ext uri="{FF2B5EF4-FFF2-40B4-BE49-F238E27FC236}">
                <a16:creationId xmlns:a16="http://schemas.microsoft.com/office/drawing/2014/main" id="{471ACA95-1318-41D8-9BBC-72E06662D878}"/>
              </a:ext>
            </a:extLst>
          </p:cNvPr>
          <p:cNvSpPr/>
          <p:nvPr/>
        </p:nvSpPr>
        <p:spPr>
          <a:xfrm>
            <a:off x="2572329" y="311306"/>
            <a:ext cx="7288695" cy="646331"/>
          </a:xfrm>
          <a:prstGeom prst="rect">
            <a:avLst/>
          </a:prstGeom>
        </p:spPr>
        <p:txBody>
          <a:bodyPr wrap="square">
            <a:spAutoFit/>
          </a:bodyPr>
          <a:lstStyle/>
          <a:p>
            <a:r>
              <a:rPr lang="en-GB" dirty="0">
                <a:solidFill>
                  <a:srgbClr val="000000"/>
                </a:solidFill>
                <a:latin typeface="Times New Roman" panose="02020603050405020304" pitchFamily="18" charset="0"/>
              </a:rPr>
              <a:t>The need for a pit lining depends upon the type of latrine under construction and the condition of the soil, as well as desludging service</a:t>
            </a:r>
            <a:endParaRPr lang="en-US" dirty="0"/>
          </a:p>
        </p:txBody>
      </p:sp>
      <p:sp>
        <p:nvSpPr>
          <p:cNvPr id="33" name="Rectangle 32">
            <a:hlinkClick r:id="rId20" action="ppaction://hlinksldjump"/>
            <a:extLst>
              <a:ext uri="{FF2B5EF4-FFF2-40B4-BE49-F238E27FC236}">
                <a16:creationId xmlns:a16="http://schemas.microsoft.com/office/drawing/2014/main" id="{21C4EB37-B121-47CF-B22A-06AC90EDE04D}"/>
              </a:ext>
            </a:extLst>
          </p:cNvPr>
          <p:cNvSpPr/>
          <p:nvPr/>
        </p:nvSpPr>
        <p:spPr>
          <a:xfrm>
            <a:off x="-3" y="5766829"/>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4" name="Picture 3">
            <a:extLst>
              <a:ext uri="{FF2B5EF4-FFF2-40B4-BE49-F238E27FC236}">
                <a16:creationId xmlns:a16="http://schemas.microsoft.com/office/drawing/2014/main" id="{5BE3D489-271A-49C7-A5EA-D48EBAB2E2B1}"/>
              </a:ext>
            </a:extLst>
          </p:cNvPr>
          <p:cNvPicPr>
            <a:picLocks noChangeAspect="1"/>
          </p:cNvPicPr>
          <p:nvPr/>
        </p:nvPicPr>
        <p:blipFill>
          <a:blip r:embed="rId21"/>
          <a:stretch>
            <a:fillRect/>
          </a:stretch>
        </p:blipFill>
        <p:spPr>
          <a:xfrm>
            <a:off x="1261271" y="1485295"/>
            <a:ext cx="5787342" cy="3298785"/>
          </a:xfrm>
          <a:prstGeom prst="rect">
            <a:avLst/>
          </a:prstGeom>
        </p:spPr>
      </p:pic>
      <p:pic>
        <p:nvPicPr>
          <p:cNvPr id="5" name="Picture 4">
            <a:extLst>
              <a:ext uri="{FF2B5EF4-FFF2-40B4-BE49-F238E27FC236}">
                <a16:creationId xmlns:a16="http://schemas.microsoft.com/office/drawing/2014/main" id="{67F827B6-0112-445D-8C7F-7DC2FC0B7BCD}"/>
              </a:ext>
            </a:extLst>
          </p:cNvPr>
          <p:cNvPicPr>
            <a:picLocks noChangeAspect="1"/>
          </p:cNvPicPr>
          <p:nvPr/>
        </p:nvPicPr>
        <p:blipFill>
          <a:blip r:embed="rId22"/>
          <a:stretch>
            <a:fillRect/>
          </a:stretch>
        </p:blipFill>
        <p:spPr>
          <a:xfrm>
            <a:off x="7027830" y="1491199"/>
            <a:ext cx="5092105" cy="3521355"/>
          </a:xfrm>
          <a:prstGeom prst="rect">
            <a:avLst/>
          </a:prstGeom>
        </p:spPr>
      </p:pic>
      <p:sp>
        <p:nvSpPr>
          <p:cNvPr id="34" name="Rectangle 33">
            <a:hlinkClick r:id="rId23" action="ppaction://hlinksldjump"/>
            <a:extLst>
              <a:ext uri="{FF2B5EF4-FFF2-40B4-BE49-F238E27FC236}">
                <a16:creationId xmlns:a16="http://schemas.microsoft.com/office/drawing/2014/main" id="{0A998AFA-6272-43FE-BF69-E88293FC7809}"/>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2" name="TextBox 1">
            <a:extLst>
              <a:ext uri="{FF2B5EF4-FFF2-40B4-BE49-F238E27FC236}">
                <a16:creationId xmlns:a16="http://schemas.microsoft.com/office/drawing/2014/main" id="{33B56430-CB35-4C90-9FD9-FC8AABEA85B7}"/>
              </a:ext>
            </a:extLst>
          </p:cNvPr>
          <p:cNvSpPr txBox="1"/>
          <p:nvPr/>
        </p:nvSpPr>
        <p:spPr>
          <a:xfrm>
            <a:off x="2123841" y="5433968"/>
            <a:ext cx="5988106" cy="461665"/>
          </a:xfrm>
          <a:prstGeom prst="rect">
            <a:avLst/>
          </a:prstGeom>
          <a:noFill/>
        </p:spPr>
        <p:txBody>
          <a:bodyPr wrap="square" rtlCol="0">
            <a:spAutoFit/>
          </a:bodyPr>
          <a:lstStyle/>
          <a:p>
            <a:r>
              <a:rPr lang="en-GB" sz="2400" dirty="0">
                <a:solidFill>
                  <a:srgbClr val="FF0000"/>
                </a:solidFill>
              </a:rPr>
              <a:t>Circular shapes are stronger than rectangular !</a:t>
            </a:r>
            <a:endParaRPr lang="en-US" sz="2400" dirty="0">
              <a:solidFill>
                <a:srgbClr val="FF0000"/>
              </a:solidFill>
            </a:endParaRPr>
          </a:p>
        </p:txBody>
      </p:sp>
    </p:spTree>
    <p:extLst>
      <p:ext uri="{BB962C8B-B14F-4D97-AF65-F5344CB8AC3E}">
        <p14:creationId xmlns:p14="http://schemas.microsoft.com/office/powerpoint/2010/main" val="11635261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7C53375C-0EEB-4A4F-A528-159C29EB95B1}"/>
              </a:ext>
            </a:extLst>
          </p:cNvPr>
          <p:cNvSpPr/>
          <p:nvPr/>
        </p:nvSpPr>
        <p:spPr>
          <a:xfrm>
            <a:off x="72065" y="3469104"/>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Soil considerations</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9D9ACBEF-07E0-46B9-A58B-79DD1375E0E5}"/>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21" name="Rectangle 20">
            <a:hlinkClick r:id="rId17" action="ppaction://hlinksldjump"/>
            <a:extLst>
              <a:ext uri="{FF2B5EF4-FFF2-40B4-BE49-F238E27FC236}">
                <a16:creationId xmlns:a16="http://schemas.microsoft.com/office/drawing/2014/main" id="{D4E945B5-0C91-4FEB-9CCB-0FD80090E215}"/>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25" name="Rectangle 24">
            <a:hlinkClick r:id="rId18" action="ppaction://hlinksldjump"/>
            <a:extLst>
              <a:ext uri="{FF2B5EF4-FFF2-40B4-BE49-F238E27FC236}">
                <a16:creationId xmlns:a16="http://schemas.microsoft.com/office/drawing/2014/main" id="{BADF2134-9656-4073-AF10-63BB57B22697}"/>
              </a:ext>
            </a:extLst>
          </p:cNvPr>
          <p:cNvSpPr/>
          <p:nvPr/>
        </p:nvSpPr>
        <p:spPr>
          <a:xfrm>
            <a:off x="-3" y="577340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8" name="Rectangle 17">
            <a:extLst>
              <a:ext uri="{FF2B5EF4-FFF2-40B4-BE49-F238E27FC236}">
                <a16:creationId xmlns:a16="http://schemas.microsoft.com/office/drawing/2014/main" id="{3F0F8C7E-1884-4D69-8601-CB4B9F1EE536}"/>
              </a:ext>
            </a:extLst>
          </p:cNvPr>
          <p:cNvSpPr/>
          <p:nvPr/>
        </p:nvSpPr>
        <p:spPr>
          <a:xfrm>
            <a:off x="1317002" y="627055"/>
            <a:ext cx="10839796" cy="461665"/>
          </a:xfrm>
          <a:prstGeom prst="rect">
            <a:avLst/>
          </a:prstGeom>
        </p:spPr>
        <p:txBody>
          <a:bodyPr wrap="square">
            <a:spAutoFit/>
          </a:bodyPr>
          <a:lstStyle/>
          <a:p>
            <a:r>
              <a:rPr lang="en-US" sz="1200" b="1" dirty="0">
                <a:latin typeface="Arial" panose="020B0604020202020204" pitchFamily="34" charset="0"/>
              </a:rPr>
              <a:t>Ground conditions</a:t>
            </a:r>
          </a:p>
          <a:p>
            <a:r>
              <a:rPr lang="en-GB" sz="1200" dirty="0">
                <a:latin typeface="Arial" panose="020B0604020202020204" pitchFamily="34" charset="0"/>
              </a:rPr>
              <a:t>Ground conditions affect the selection and design of sanitation systems, and the following five factors should be taken into consideration:</a:t>
            </a:r>
            <a:endParaRPr lang="en-US" sz="1200" dirty="0"/>
          </a:p>
        </p:txBody>
      </p:sp>
      <p:sp>
        <p:nvSpPr>
          <p:cNvPr id="19" name="Rectangle 18">
            <a:extLst>
              <a:ext uri="{FF2B5EF4-FFF2-40B4-BE49-F238E27FC236}">
                <a16:creationId xmlns:a16="http://schemas.microsoft.com/office/drawing/2014/main" id="{6A702626-A103-4FC7-9A59-951BED340F84}"/>
              </a:ext>
            </a:extLst>
          </p:cNvPr>
          <p:cNvSpPr/>
          <p:nvPr/>
        </p:nvSpPr>
        <p:spPr>
          <a:xfrm>
            <a:off x="1301865" y="1150939"/>
            <a:ext cx="9499756" cy="646331"/>
          </a:xfrm>
          <a:prstGeom prst="rect">
            <a:avLst/>
          </a:prstGeom>
        </p:spPr>
        <p:txBody>
          <a:bodyPr wrap="square">
            <a:spAutoFit/>
          </a:bodyPr>
          <a:lstStyle/>
          <a:p>
            <a:r>
              <a:rPr lang="en-GB" sz="1200" i="1" dirty="0">
                <a:latin typeface="Arial" panose="020B0604020202020204" pitchFamily="34" charset="0"/>
              </a:rPr>
              <a:t>Bearing capacity of the soil</a:t>
            </a:r>
          </a:p>
          <a:p>
            <a:r>
              <a:rPr lang="en-GB" sz="1200" dirty="0">
                <a:latin typeface="Arial" panose="020B0604020202020204" pitchFamily="34" charset="0"/>
              </a:rPr>
              <a:t>All structures require foundations, and some soils are suitable only for lightweight materials because of their poor load-carrying capacity - marshy and peaty soils are obvious examples. </a:t>
            </a:r>
            <a:endParaRPr lang="en-US" sz="1200" dirty="0"/>
          </a:p>
        </p:txBody>
      </p:sp>
      <p:sp>
        <p:nvSpPr>
          <p:cNvPr id="26" name="Rectangle 25">
            <a:extLst>
              <a:ext uri="{FF2B5EF4-FFF2-40B4-BE49-F238E27FC236}">
                <a16:creationId xmlns:a16="http://schemas.microsoft.com/office/drawing/2014/main" id="{26E841D0-9D2A-478D-964C-EE386A294836}"/>
              </a:ext>
            </a:extLst>
          </p:cNvPr>
          <p:cNvSpPr/>
          <p:nvPr/>
        </p:nvSpPr>
        <p:spPr>
          <a:xfrm>
            <a:off x="1301865" y="1922203"/>
            <a:ext cx="9788519" cy="1200329"/>
          </a:xfrm>
          <a:prstGeom prst="rect">
            <a:avLst/>
          </a:prstGeom>
        </p:spPr>
        <p:txBody>
          <a:bodyPr wrap="square">
            <a:spAutoFit/>
          </a:bodyPr>
          <a:lstStyle/>
          <a:p>
            <a:r>
              <a:rPr lang="en-GB" sz="1200" i="1" dirty="0">
                <a:latin typeface="Arial" panose="020B0604020202020204" pitchFamily="34" charset="0"/>
              </a:rPr>
              <a:t>Self-supporting properties of the pits</a:t>
            </a:r>
          </a:p>
          <a:p>
            <a:r>
              <a:rPr lang="en-GB" sz="1200" dirty="0">
                <a:latin typeface="Arial" panose="020B0604020202020204" pitchFamily="34" charset="0"/>
              </a:rPr>
              <a:t>Many soils may appear to be self-supporting when first excavated, particularly cohesive soils, such as clays and silts, and naturally bonded soils, such as laterites and soft rock. </a:t>
            </a:r>
            <a:r>
              <a:rPr lang="en-GB" sz="1200" b="1" dirty="0">
                <a:solidFill>
                  <a:srgbClr val="FF0000"/>
                </a:solidFill>
                <a:latin typeface="Arial" panose="020B0604020202020204" pitchFamily="34" charset="0"/>
              </a:rPr>
              <a:t>These self-supporting properties may well be lost over time owing to changes in the moisture content or decomposition of the bonding agent through contact with air and/or moisture</a:t>
            </a:r>
            <a:r>
              <a:rPr lang="en-GB" sz="1200" dirty="0">
                <a:latin typeface="Arial" panose="020B0604020202020204" pitchFamily="34" charset="0"/>
              </a:rPr>
              <a:t>. It is almost impossible to predict when these changes are likely to occur or even if they will occur at all. It is therefore safer to line the pit. The lining should permit liquid to percolate into the </a:t>
            </a:r>
            <a:r>
              <a:rPr lang="en-US" sz="1200" dirty="0">
                <a:latin typeface="Arial" panose="020B0604020202020204" pitchFamily="34" charset="0"/>
              </a:rPr>
              <a:t>surrounding soil.</a:t>
            </a:r>
            <a:endParaRPr lang="en-US" sz="1200" dirty="0"/>
          </a:p>
        </p:txBody>
      </p:sp>
      <p:sp>
        <p:nvSpPr>
          <p:cNvPr id="27" name="Rectangle 26">
            <a:extLst>
              <a:ext uri="{FF2B5EF4-FFF2-40B4-BE49-F238E27FC236}">
                <a16:creationId xmlns:a16="http://schemas.microsoft.com/office/drawing/2014/main" id="{1A48AD0C-C86F-44A9-BE05-5ECC851DF964}"/>
              </a:ext>
            </a:extLst>
          </p:cNvPr>
          <p:cNvSpPr/>
          <p:nvPr/>
        </p:nvSpPr>
        <p:spPr>
          <a:xfrm>
            <a:off x="1317002" y="3210307"/>
            <a:ext cx="9557994" cy="830997"/>
          </a:xfrm>
          <a:prstGeom prst="rect">
            <a:avLst/>
          </a:prstGeom>
        </p:spPr>
        <p:txBody>
          <a:bodyPr wrap="square">
            <a:spAutoFit/>
          </a:bodyPr>
          <a:lstStyle/>
          <a:p>
            <a:r>
              <a:rPr lang="en-US" sz="1200" i="1" dirty="0">
                <a:latin typeface="Arial" panose="020B0604020202020204" pitchFamily="34" charset="0"/>
              </a:rPr>
              <a:t>Depth of excavation</a:t>
            </a:r>
          </a:p>
          <a:p>
            <a:r>
              <a:rPr lang="en-GB" sz="1200" dirty="0">
                <a:latin typeface="Arial" panose="020B0604020202020204" pitchFamily="34" charset="0"/>
              </a:rPr>
              <a:t>Loose ground, hard rock or groundwater near to the surface limit the depth of excavation possible using simple hand tools. Large rocks may be broken if a fire is lit around them and then cold water poured on the hot rock. Excavation below the water table and in loose ground is possible by "</a:t>
            </a:r>
            <a:r>
              <a:rPr lang="en-GB" sz="1200" dirty="0" err="1">
                <a:latin typeface="Arial" panose="020B0604020202020204" pitchFamily="34" charset="0"/>
              </a:rPr>
              <a:t>caissoning</a:t>
            </a:r>
            <a:r>
              <a:rPr lang="en-GB" sz="1200" dirty="0">
                <a:latin typeface="Arial" panose="020B0604020202020204" pitchFamily="34" charset="0"/>
              </a:rPr>
              <a:t>", but it is expensive and not usually suitable for use by householders building their own latrines.</a:t>
            </a:r>
            <a:endParaRPr lang="en-US" sz="1200" dirty="0"/>
          </a:p>
        </p:txBody>
      </p:sp>
      <p:sp>
        <p:nvSpPr>
          <p:cNvPr id="32" name="Rectangle 31">
            <a:extLst>
              <a:ext uri="{FF2B5EF4-FFF2-40B4-BE49-F238E27FC236}">
                <a16:creationId xmlns:a16="http://schemas.microsoft.com/office/drawing/2014/main" id="{A41978A3-D2D4-47C9-A7D9-66C2B9FD1E0E}"/>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1/2</a:t>
            </a:r>
            <a:endParaRPr lang="en-US" sz="900" dirty="0"/>
          </a:p>
        </p:txBody>
      </p:sp>
      <p:sp>
        <p:nvSpPr>
          <p:cNvPr id="33" name="Action Button: Go Forward or Next 32">
            <a:hlinkClick r:id="" action="ppaction://hlinkshowjump?jump=nextslide" highlightClick="1"/>
            <a:extLst>
              <a:ext uri="{FF2B5EF4-FFF2-40B4-BE49-F238E27FC236}">
                <a16:creationId xmlns:a16="http://schemas.microsoft.com/office/drawing/2014/main" id="{C2207DB0-C4F5-497E-A88D-BE590D04EACD}"/>
              </a:ext>
            </a:extLst>
          </p:cNvPr>
          <p:cNvSpPr/>
          <p:nvPr/>
        </p:nvSpPr>
        <p:spPr>
          <a:xfrm>
            <a:off x="10924248" y="-1"/>
            <a:ext cx="291313" cy="291313"/>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E8EA680-5925-4842-86C4-7D225694FC05}"/>
              </a:ext>
            </a:extLst>
          </p:cNvPr>
          <p:cNvSpPr/>
          <p:nvPr/>
        </p:nvSpPr>
        <p:spPr>
          <a:xfrm>
            <a:off x="1230283" y="6548470"/>
            <a:ext cx="7288696"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19"/>
              </a:rPr>
              <a:t>A guide to the development of on-site sanitation / R </a:t>
            </a:r>
            <a:r>
              <a:rPr lang="en-US" sz="1200" dirty="0" err="1">
                <a:solidFill>
                  <a:srgbClr val="000000"/>
                </a:solidFill>
                <a:latin typeface="Times New Roman" panose="02020603050405020304" pitchFamily="18" charset="0"/>
                <a:hlinkClick r:id="rId19"/>
              </a:rPr>
              <a:t>Franceys</a:t>
            </a:r>
            <a:r>
              <a:rPr lang="en-US" sz="1200" dirty="0">
                <a:solidFill>
                  <a:srgbClr val="000000"/>
                </a:solidFill>
                <a:latin typeface="Times New Roman" panose="02020603050405020304" pitchFamily="18" charset="0"/>
                <a:hlinkClick r:id="rId19"/>
              </a:rPr>
              <a:t>, J Pickford &amp; R Reed</a:t>
            </a:r>
            <a:endParaRPr lang="en-US" sz="1200" dirty="0">
              <a:solidFill>
                <a:srgbClr val="000000"/>
              </a:solidFill>
              <a:latin typeface="Times New Roman" panose="02020603050405020304" pitchFamily="18" charset="0"/>
            </a:endParaRPr>
          </a:p>
        </p:txBody>
      </p:sp>
      <p:sp>
        <p:nvSpPr>
          <p:cNvPr id="35" name="Rectangle 34">
            <a:extLst>
              <a:ext uri="{FF2B5EF4-FFF2-40B4-BE49-F238E27FC236}">
                <a16:creationId xmlns:a16="http://schemas.microsoft.com/office/drawing/2014/main" id="{45EB6521-823B-41A0-88DA-8F2BBF81CD7E}"/>
              </a:ext>
            </a:extLst>
          </p:cNvPr>
          <p:cNvSpPr/>
          <p:nvPr/>
        </p:nvSpPr>
        <p:spPr>
          <a:xfrm>
            <a:off x="1301865" y="4355385"/>
            <a:ext cx="6046595" cy="1384995"/>
          </a:xfrm>
          <a:prstGeom prst="rect">
            <a:avLst/>
          </a:prstGeom>
        </p:spPr>
        <p:txBody>
          <a:bodyPr wrap="square">
            <a:spAutoFit/>
          </a:bodyPr>
          <a:lstStyle/>
          <a:p>
            <a:r>
              <a:rPr lang="en-US" sz="1200" i="1" dirty="0">
                <a:latin typeface="Arial" panose="020B0604020202020204" pitchFamily="34" charset="0"/>
              </a:rPr>
              <a:t>Pore clogging</a:t>
            </a:r>
          </a:p>
          <a:p>
            <a:r>
              <a:rPr lang="en-GB" sz="1200" dirty="0">
                <a:latin typeface="Arial" panose="020B0604020202020204" pitchFamily="34" charset="0"/>
              </a:rPr>
              <a:t>Soil pores eventually become clogged by effluent from pits or drainage trenches. This may reduce or even stop infiltration through the soil. Clogging may be caused by:</a:t>
            </a:r>
          </a:p>
          <a:p>
            <a:r>
              <a:rPr lang="en-GB" sz="1200" dirty="0">
                <a:latin typeface="Arial" panose="020B0604020202020204" pitchFamily="34" charset="0"/>
              </a:rPr>
              <a:t>- blockage of pores by solids filtered from the liquid;</a:t>
            </a:r>
          </a:p>
          <a:p>
            <a:r>
              <a:rPr lang="en-GB" sz="1200" dirty="0">
                <a:latin typeface="Arial" panose="020B0604020202020204" pitchFamily="34" charset="0"/>
              </a:rPr>
              <a:t>- growth of microorganisms and their wastes;</a:t>
            </a:r>
          </a:p>
          <a:p>
            <a:r>
              <a:rPr lang="en-GB" sz="1200" dirty="0">
                <a:latin typeface="Arial" panose="020B0604020202020204" pitchFamily="34" charset="0"/>
              </a:rPr>
              <a:t>- swelling of clay minerals; and</a:t>
            </a:r>
          </a:p>
          <a:p>
            <a:r>
              <a:rPr lang="en-US" sz="1200" dirty="0">
                <a:latin typeface="Arial" panose="020B0604020202020204" pitchFamily="34" charset="0"/>
              </a:rPr>
              <a:t>- precipitation of insoluble salts.</a:t>
            </a:r>
            <a:endParaRPr lang="en-US" sz="1200" dirty="0"/>
          </a:p>
        </p:txBody>
      </p:sp>
      <p:sp>
        <p:nvSpPr>
          <p:cNvPr id="30" name="Rectangle 29">
            <a:hlinkClick r:id="rId20" action="ppaction://hlinksldjump"/>
            <a:extLst>
              <a:ext uri="{FF2B5EF4-FFF2-40B4-BE49-F238E27FC236}">
                <a16:creationId xmlns:a16="http://schemas.microsoft.com/office/drawing/2014/main" id="{4D266321-B95F-4B4F-AD82-49C2150B1CAB}"/>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31" name="Rectangle 30">
            <a:extLst>
              <a:ext uri="{FF2B5EF4-FFF2-40B4-BE49-F238E27FC236}">
                <a16:creationId xmlns:a16="http://schemas.microsoft.com/office/drawing/2014/main" id="{8A270B93-F921-4315-BC42-5358FC53BEAD}"/>
              </a:ext>
            </a:extLst>
          </p:cNvPr>
          <p:cNvSpPr/>
          <p:nvPr/>
        </p:nvSpPr>
        <p:spPr>
          <a:xfrm>
            <a:off x="1600327" y="149082"/>
            <a:ext cx="1973297"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Soil considerations</a:t>
            </a:r>
            <a:endParaRPr lang="en-US" dirty="0"/>
          </a:p>
        </p:txBody>
      </p:sp>
      <p:sp>
        <p:nvSpPr>
          <p:cNvPr id="36" name="TextBox 35">
            <a:extLst>
              <a:ext uri="{FF2B5EF4-FFF2-40B4-BE49-F238E27FC236}">
                <a16:creationId xmlns:a16="http://schemas.microsoft.com/office/drawing/2014/main" id="{69E075C7-E336-4CE3-9E8D-685B2BBD2742}"/>
              </a:ext>
            </a:extLst>
          </p:cNvPr>
          <p:cNvSpPr txBox="1"/>
          <p:nvPr/>
        </p:nvSpPr>
        <p:spPr>
          <a:xfrm>
            <a:off x="4291049" y="5849521"/>
            <a:ext cx="389866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Local knowledge can help determine such risks</a:t>
            </a:r>
          </a:p>
        </p:txBody>
      </p:sp>
      <p:sp>
        <p:nvSpPr>
          <p:cNvPr id="37" name="TextBox 36">
            <a:extLst>
              <a:ext uri="{FF2B5EF4-FFF2-40B4-BE49-F238E27FC236}">
                <a16:creationId xmlns:a16="http://schemas.microsoft.com/office/drawing/2014/main" id="{99E0343A-7DB0-4932-8784-A7E42C681911}"/>
              </a:ext>
            </a:extLst>
          </p:cNvPr>
          <p:cNvSpPr txBox="1"/>
          <p:nvPr/>
        </p:nvSpPr>
        <p:spPr>
          <a:xfrm>
            <a:off x="7705448" y="4124884"/>
            <a:ext cx="3898661"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Caisson waterproofing must be ensured when the water table is less than 1.5m. In addition Archimedes law may apply if the caisson is reached by water with a thrust force moving the caisson up and damaging it. All in all not a good idea…</a:t>
            </a:r>
          </a:p>
        </p:txBody>
      </p:sp>
    </p:spTree>
    <p:extLst>
      <p:ext uri="{BB962C8B-B14F-4D97-AF65-F5344CB8AC3E}">
        <p14:creationId xmlns:p14="http://schemas.microsoft.com/office/powerpoint/2010/main" val="4264935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7" name="Rectangle 16">
            <a:extLst>
              <a:ext uri="{FF2B5EF4-FFF2-40B4-BE49-F238E27FC236}">
                <a16:creationId xmlns:a16="http://schemas.microsoft.com/office/drawing/2014/main" id="{7C53375C-0EEB-4A4F-A528-159C29EB95B1}"/>
              </a:ext>
            </a:extLst>
          </p:cNvPr>
          <p:cNvSpPr/>
          <p:nvPr/>
        </p:nvSpPr>
        <p:spPr>
          <a:xfrm>
            <a:off x="72065" y="3469104"/>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Soil considerations</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9D9ACBEF-07E0-46B9-A58B-79DD1375E0E5}"/>
              </a:ext>
            </a:extLst>
          </p:cNvPr>
          <p:cNvSpPr/>
          <p:nvPr/>
        </p:nvSpPr>
        <p:spPr>
          <a:xfrm>
            <a:off x="72065" y="3641651"/>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Pre-treatment</a:t>
            </a:r>
            <a:endParaRPr lang="en-US" sz="900" dirty="0"/>
          </a:p>
        </p:txBody>
      </p:sp>
      <p:sp>
        <p:nvSpPr>
          <p:cNvPr id="21" name="Rectangle 20">
            <a:hlinkClick r:id="rId17" action="ppaction://hlinksldjump"/>
            <a:extLst>
              <a:ext uri="{FF2B5EF4-FFF2-40B4-BE49-F238E27FC236}">
                <a16:creationId xmlns:a16="http://schemas.microsoft.com/office/drawing/2014/main" id="{D4E945B5-0C91-4FEB-9CCB-0FD80090E215}"/>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25" name="Rectangle 24">
            <a:hlinkClick r:id="rId18" action="ppaction://hlinksldjump"/>
            <a:extLst>
              <a:ext uri="{FF2B5EF4-FFF2-40B4-BE49-F238E27FC236}">
                <a16:creationId xmlns:a16="http://schemas.microsoft.com/office/drawing/2014/main" id="{BADF2134-9656-4073-AF10-63BB57B22697}"/>
              </a:ext>
            </a:extLst>
          </p:cNvPr>
          <p:cNvSpPr/>
          <p:nvPr/>
        </p:nvSpPr>
        <p:spPr>
          <a:xfrm>
            <a:off x="-3" y="577340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24" name="Picture 23">
            <a:extLst>
              <a:ext uri="{FF2B5EF4-FFF2-40B4-BE49-F238E27FC236}">
                <a16:creationId xmlns:a16="http://schemas.microsoft.com/office/drawing/2014/main" id="{4E3C8330-E400-4CB4-A0CB-5E69BC2128EA}"/>
              </a:ext>
            </a:extLst>
          </p:cNvPr>
          <p:cNvPicPr>
            <a:picLocks noChangeAspect="1"/>
          </p:cNvPicPr>
          <p:nvPr/>
        </p:nvPicPr>
        <p:blipFill>
          <a:blip r:embed="rId19"/>
          <a:stretch>
            <a:fillRect/>
          </a:stretch>
        </p:blipFill>
        <p:spPr>
          <a:xfrm>
            <a:off x="1377271" y="4160206"/>
            <a:ext cx="4982447" cy="2035355"/>
          </a:xfrm>
          <a:prstGeom prst="rect">
            <a:avLst/>
          </a:prstGeom>
        </p:spPr>
      </p:pic>
      <p:sp>
        <p:nvSpPr>
          <p:cNvPr id="29" name="Rectangle 28">
            <a:extLst>
              <a:ext uri="{FF2B5EF4-FFF2-40B4-BE49-F238E27FC236}">
                <a16:creationId xmlns:a16="http://schemas.microsoft.com/office/drawing/2014/main" id="{8FBA2442-E4A7-4CF4-ABBB-96BFFF6271F0}"/>
              </a:ext>
            </a:extLst>
          </p:cNvPr>
          <p:cNvSpPr/>
          <p:nvPr/>
        </p:nvSpPr>
        <p:spPr>
          <a:xfrm>
            <a:off x="1377271" y="3755965"/>
            <a:ext cx="2093843" cy="276999"/>
          </a:xfrm>
          <a:prstGeom prst="rect">
            <a:avLst/>
          </a:prstGeom>
        </p:spPr>
        <p:txBody>
          <a:bodyPr wrap="none">
            <a:spAutoFit/>
          </a:bodyPr>
          <a:lstStyle/>
          <a:p>
            <a:r>
              <a:rPr lang="en-US" sz="1200" i="1" dirty="0">
                <a:latin typeface="Arial" panose="020B0604020202020204" pitchFamily="34" charset="0"/>
              </a:rPr>
              <a:t>Determining infiltration rates</a:t>
            </a:r>
            <a:endParaRPr lang="en-US" sz="1200" dirty="0"/>
          </a:p>
        </p:txBody>
      </p:sp>
      <p:sp>
        <p:nvSpPr>
          <p:cNvPr id="30" name="Rectangle 29">
            <a:extLst>
              <a:ext uri="{FF2B5EF4-FFF2-40B4-BE49-F238E27FC236}">
                <a16:creationId xmlns:a16="http://schemas.microsoft.com/office/drawing/2014/main" id="{A0EA8F99-9230-4564-A597-48C41ADD90BE}"/>
              </a:ext>
            </a:extLst>
          </p:cNvPr>
          <p:cNvSpPr/>
          <p:nvPr/>
        </p:nvSpPr>
        <p:spPr>
          <a:xfrm>
            <a:off x="1453604" y="6491498"/>
            <a:ext cx="7288696"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0"/>
              </a:rPr>
              <a:t>A guide to the development of on-site sanitation / R </a:t>
            </a:r>
            <a:r>
              <a:rPr lang="en-US" sz="1200" dirty="0" err="1">
                <a:solidFill>
                  <a:srgbClr val="000000"/>
                </a:solidFill>
                <a:latin typeface="Times New Roman" panose="02020603050405020304" pitchFamily="18" charset="0"/>
                <a:hlinkClick r:id="rId20"/>
              </a:rPr>
              <a:t>Franceys</a:t>
            </a:r>
            <a:r>
              <a:rPr lang="en-US" sz="1200" dirty="0">
                <a:solidFill>
                  <a:srgbClr val="000000"/>
                </a:solidFill>
                <a:latin typeface="Times New Roman" panose="02020603050405020304" pitchFamily="18" charset="0"/>
                <a:hlinkClick r:id="rId20"/>
              </a:rPr>
              <a:t>, J Pickford &amp; R Reed</a:t>
            </a:r>
            <a:endParaRPr lang="en-US" sz="1200" dirty="0">
              <a:solidFill>
                <a:srgbClr val="000000"/>
              </a:solidFill>
              <a:latin typeface="Times New Roman" panose="02020603050405020304" pitchFamily="18" charset="0"/>
            </a:endParaRPr>
          </a:p>
        </p:txBody>
      </p:sp>
      <p:sp>
        <p:nvSpPr>
          <p:cNvPr id="31" name="Rectangle 30">
            <a:extLst>
              <a:ext uri="{FF2B5EF4-FFF2-40B4-BE49-F238E27FC236}">
                <a16:creationId xmlns:a16="http://schemas.microsoft.com/office/drawing/2014/main" id="{5E0141AE-A788-4089-A90F-C7B229EF6F97}"/>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2/2</a:t>
            </a:r>
            <a:endParaRPr lang="en-US" sz="900" dirty="0"/>
          </a:p>
        </p:txBody>
      </p:sp>
      <p:sp>
        <p:nvSpPr>
          <p:cNvPr id="32" name="Action Button: Go Back or Previous 31">
            <a:hlinkClick r:id="" action="ppaction://hlinkshowjump?jump=previousslide" highlightClick="1"/>
            <a:extLst>
              <a:ext uri="{FF2B5EF4-FFF2-40B4-BE49-F238E27FC236}">
                <a16:creationId xmlns:a16="http://schemas.microsoft.com/office/drawing/2014/main" id="{6D09AA58-7A2F-4F04-842B-FA4C7661CD2D}"/>
              </a:ext>
            </a:extLst>
          </p:cNvPr>
          <p:cNvSpPr/>
          <p:nvPr/>
        </p:nvSpPr>
        <p:spPr>
          <a:xfrm>
            <a:off x="9904651" y="3568"/>
            <a:ext cx="372234" cy="291313"/>
          </a:xfrm>
          <a:prstGeom prst="actionButtonBackPrevio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C79811-E8CE-4DB6-BA49-88887992544F}"/>
              </a:ext>
            </a:extLst>
          </p:cNvPr>
          <p:cNvSpPr/>
          <p:nvPr/>
        </p:nvSpPr>
        <p:spPr>
          <a:xfrm>
            <a:off x="1377271" y="542506"/>
            <a:ext cx="10445193" cy="3093154"/>
          </a:xfrm>
          <a:prstGeom prst="rect">
            <a:avLst/>
          </a:prstGeom>
        </p:spPr>
        <p:txBody>
          <a:bodyPr wrap="square">
            <a:spAutoFit/>
          </a:bodyPr>
          <a:lstStyle/>
          <a:p>
            <a:r>
              <a:rPr lang="en-US" sz="1200" i="1" dirty="0">
                <a:latin typeface="Arial" panose="020B0604020202020204" pitchFamily="34" charset="0"/>
              </a:rPr>
              <a:t>Infiltration rate</a:t>
            </a:r>
          </a:p>
          <a:p>
            <a:pPr>
              <a:spcAft>
                <a:spcPts val="600"/>
              </a:spcAft>
            </a:pPr>
            <a:r>
              <a:rPr lang="en-GB" sz="1200" dirty="0">
                <a:latin typeface="Arial" panose="020B0604020202020204" pitchFamily="34" charset="0"/>
              </a:rPr>
              <a:t>The soil type affects the rate at which liquid infiltrates from pits and drainage trenches. Clays that expand when wet may become impermeable. Other soils such as silts and fine sands may be permeable to clean water but become blocked when transmitting effluent containing suspended and dissolved solids. </a:t>
            </a:r>
          </a:p>
          <a:p>
            <a:pPr>
              <a:spcAft>
                <a:spcPts val="600"/>
              </a:spcAft>
            </a:pPr>
            <a:r>
              <a:rPr lang="en-GB" sz="1200" dirty="0">
                <a:latin typeface="Arial" panose="020B0604020202020204" pitchFamily="34" charset="0"/>
              </a:rPr>
              <a:t>The rate of infiltration also depends on the level of the groundwater table relative to the liquid in the pit or trench. In the unsaturated zone, the flow of liquid is induced by gravity and cohesive and adhesive forces set up in the soil. Seasonal variation may produce a change in the amount of air and water in the soil pores and this will affect the flow rate. </a:t>
            </a:r>
            <a:r>
              <a:rPr lang="en-GB" sz="1200" b="1" dirty="0">
                <a:solidFill>
                  <a:srgbClr val="FF0000"/>
                </a:solidFill>
                <a:latin typeface="Arial" panose="020B0604020202020204" pitchFamily="34" charset="0"/>
              </a:rPr>
              <a:t>Conditions at the end of the wet season should normally be used for design purposes as this is usually the time when the groundwater level is at its highest</a:t>
            </a:r>
            <a:r>
              <a:rPr lang="en-GB" sz="1200" dirty="0">
                <a:latin typeface="Arial" panose="020B0604020202020204" pitchFamily="34" charset="0"/>
              </a:rPr>
              <a:t>. In the saturated zone all pores are filled with water and drainage depends on the size of the pores and the difference in level between the liquid in the pit or trench and the surrounding </a:t>
            </a:r>
            <a:r>
              <a:rPr lang="en-US" sz="1200" dirty="0">
                <a:latin typeface="Arial" panose="020B0604020202020204" pitchFamily="34" charset="0"/>
              </a:rPr>
              <a:t>groundwater.</a:t>
            </a:r>
          </a:p>
          <a:p>
            <a:pPr>
              <a:spcAft>
                <a:spcPts val="600"/>
              </a:spcAft>
            </a:pPr>
            <a:r>
              <a:rPr lang="en-GB" sz="1200" dirty="0">
                <a:latin typeface="Arial" panose="020B0604020202020204" pitchFamily="34" charset="0"/>
              </a:rPr>
              <a:t>Soil porosity also affects infiltration. Soils with large pores, such as sand and gravel, and rocks such as some sandstones and those containing fissures, drain easily. Silt and clay soils, however, have very small pores and tend to retain water. Soils containing organic materials also tend to retain water, but the roots of plants and trees break up the soil, producing holes through which liquids can drain quickly.</a:t>
            </a:r>
          </a:p>
          <a:p>
            <a:pPr>
              <a:spcAft>
                <a:spcPts val="600"/>
              </a:spcAft>
            </a:pPr>
            <a:r>
              <a:rPr lang="en-GB" sz="1200" dirty="0">
                <a:latin typeface="Arial" panose="020B0604020202020204" pitchFamily="34" charset="0"/>
              </a:rPr>
              <a:t>The rate of groundwater flow in unsaturated soils is a complex function of the size, shape and distribution of the pores and fissures, the soil chemistry and the presence of air. The speed of flow is normally less than 0.3 m per day except in fissured rocks and coarse gravels, where the speed may be more than 5.0 m per day, with increased </a:t>
            </a:r>
            <a:r>
              <a:rPr lang="en-US" sz="1200" dirty="0">
                <a:latin typeface="Arial" panose="020B0604020202020204" pitchFamily="34" charset="0"/>
              </a:rPr>
              <a:t>likelihood of groundwater pollution.</a:t>
            </a:r>
            <a:endParaRPr lang="en-GB" sz="1200" dirty="0">
              <a:latin typeface="Arial" panose="020B0604020202020204" pitchFamily="34" charset="0"/>
            </a:endParaRPr>
          </a:p>
        </p:txBody>
      </p:sp>
      <p:sp>
        <p:nvSpPr>
          <p:cNvPr id="18" name="TextBox 17">
            <a:extLst>
              <a:ext uri="{FF2B5EF4-FFF2-40B4-BE49-F238E27FC236}">
                <a16:creationId xmlns:a16="http://schemas.microsoft.com/office/drawing/2014/main" id="{28A924FB-63D9-4D1C-8B9B-929AF4EB743B}"/>
              </a:ext>
            </a:extLst>
          </p:cNvPr>
          <p:cNvSpPr txBox="1"/>
          <p:nvPr/>
        </p:nvSpPr>
        <p:spPr>
          <a:xfrm>
            <a:off x="7255885" y="4694247"/>
            <a:ext cx="4036511" cy="738664"/>
          </a:xfrm>
          <a:prstGeom prst="rect">
            <a:avLst/>
          </a:prstGeom>
          <a:noFill/>
        </p:spPr>
        <p:txBody>
          <a:bodyPr wrap="square" rtlCol="0">
            <a:spAutoFit/>
          </a:bodyPr>
          <a:lstStyle/>
          <a:p>
            <a:r>
              <a:rPr lang="en-GB" sz="1400" b="1" dirty="0">
                <a:solidFill>
                  <a:srgbClr val="00B0F0"/>
                </a:solidFill>
              </a:rPr>
              <a:t>In fissured rocks conditions, it’s advised to add sand at the bottom to create a biological filtration layer and reduce pollution (minimum thickness 0.5m)</a:t>
            </a:r>
            <a:endParaRPr lang="en-US" sz="1400" b="1" dirty="0">
              <a:solidFill>
                <a:srgbClr val="00B0F0"/>
              </a:solidFill>
            </a:endParaRPr>
          </a:p>
        </p:txBody>
      </p:sp>
      <p:sp>
        <p:nvSpPr>
          <p:cNvPr id="33" name="Rectangle 32">
            <a:hlinkClick r:id="rId21" action="ppaction://hlinksldjump"/>
            <a:extLst>
              <a:ext uri="{FF2B5EF4-FFF2-40B4-BE49-F238E27FC236}">
                <a16:creationId xmlns:a16="http://schemas.microsoft.com/office/drawing/2014/main" id="{5B7400CF-0FD0-4DB0-847D-2151730DEACF}"/>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Tree>
    <p:extLst>
      <p:ext uri="{BB962C8B-B14F-4D97-AF65-F5344CB8AC3E}">
        <p14:creationId xmlns:p14="http://schemas.microsoft.com/office/powerpoint/2010/main" val="3883910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B7490D7D-1070-46F6-BFBD-4437F15A3625}"/>
              </a:ext>
            </a:extLst>
          </p:cNvPr>
          <p:cNvSpPr/>
          <p:nvPr/>
        </p:nvSpPr>
        <p:spPr>
          <a:xfrm>
            <a:off x="72065" y="364165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Pre-treatment</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83DD0F45-5655-45D7-A661-B822A62537A8}"/>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7" action="ppaction://hlinksldjump"/>
            <a:extLst>
              <a:ext uri="{FF2B5EF4-FFF2-40B4-BE49-F238E27FC236}">
                <a16:creationId xmlns:a16="http://schemas.microsoft.com/office/drawing/2014/main" id="{ECC2DED2-385B-41AE-A8CA-4D547C806089}"/>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23" name="Rectangle 22">
            <a:hlinkClick r:id="rId18" action="ppaction://hlinksldjump"/>
            <a:extLst>
              <a:ext uri="{FF2B5EF4-FFF2-40B4-BE49-F238E27FC236}">
                <a16:creationId xmlns:a16="http://schemas.microsoft.com/office/drawing/2014/main" id="{63D9BC67-9965-4D28-9753-6DEB6F7D0F58}"/>
              </a:ext>
            </a:extLst>
          </p:cNvPr>
          <p:cNvSpPr/>
          <p:nvPr/>
        </p:nvSpPr>
        <p:spPr>
          <a:xfrm>
            <a:off x="-3" y="577340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17" name="Rectangle 16">
            <a:extLst>
              <a:ext uri="{FF2B5EF4-FFF2-40B4-BE49-F238E27FC236}">
                <a16:creationId xmlns:a16="http://schemas.microsoft.com/office/drawing/2014/main" id="{3C02A9EA-F46B-44A1-917C-CCC7685C956F}"/>
              </a:ext>
            </a:extLst>
          </p:cNvPr>
          <p:cNvSpPr/>
          <p:nvPr/>
        </p:nvSpPr>
        <p:spPr>
          <a:xfrm>
            <a:off x="2027953" y="2345126"/>
            <a:ext cx="4733032" cy="2123658"/>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The decomposition is mainly carried out by bacteria although fungi and other organisms may assist. The bacterial activity may be either aerobic, i.e., taking place in the presence of air or free oxygen (for example, following defecation and urination on to the ground), or anaerobic, i.e., in an environment containing no air or free oxygen (for example, in a septic tank or at the bottom of a pit). In some situations, both aerobic and anaerobic conditions may apply in turn. When all available oxygen has been used by aerobic bacteria, facultative bacteria capable of either aerobic or anaerobic activity take over, and finally anaerobic organisms commence activity.</a:t>
            </a:r>
            <a:endParaRPr lang="en-US" sz="12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ED72297-BDCA-4F09-8D4C-3B38504A161D}"/>
              </a:ext>
            </a:extLst>
          </p:cNvPr>
          <p:cNvSpPr/>
          <p:nvPr/>
        </p:nvSpPr>
        <p:spPr>
          <a:xfrm>
            <a:off x="1292025" y="511897"/>
            <a:ext cx="10732739" cy="1539845"/>
          </a:xfrm>
          <a:prstGeom prst="rect">
            <a:avLst/>
          </a:prstGeom>
        </p:spPr>
        <p:txBody>
          <a:bodyPr wrap="square">
            <a:spAutoFit/>
          </a:bodyPr>
          <a:lstStyle/>
          <a:p>
            <a:r>
              <a:rPr lang="en-GB" sz="1200" dirty="0">
                <a:latin typeface="Arial" panose="020B0604020202020204" pitchFamily="34" charset="0"/>
              </a:rPr>
              <a:t>As soon as excreta are deposited, they start to decompose, eventually becoming a stable material with no unpleasant smell and containing valuable plant nutrients. During decomposition the following processes take place.</a:t>
            </a:r>
          </a:p>
          <a:p>
            <a:pPr>
              <a:lnSpc>
                <a:spcPct val="150000"/>
              </a:lnSpc>
            </a:pPr>
            <a:r>
              <a:rPr lang="en-GB" sz="1200" dirty="0">
                <a:latin typeface="SymbolMT"/>
              </a:rPr>
              <a:t>• </a:t>
            </a:r>
            <a:r>
              <a:rPr lang="en-GB" sz="1200" dirty="0">
                <a:latin typeface="Arial" panose="020B0604020202020204" pitchFamily="34" charset="0"/>
              </a:rPr>
              <a:t>Complex organic compounds, such as proteins and urea, are broken down into simpler </a:t>
            </a:r>
            <a:r>
              <a:rPr lang="en-US" sz="1200" dirty="0">
                <a:latin typeface="Arial" panose="020B0604020202020204" pitchFamily="34" charset="0"/>
              </a:rPr>
              <a:t>and more stable forms.</a:t>
            </a:r>
          </a:p>
          <a:p>
            <a:pPr>
              <a:lnSpc>
                <a:spcPct val="150000"/>
              </a:lnSpc>
            </a:pPr>
            <a:r>
              <a:rPr lang="en-GB" sz="1200" dirty="0">
                <a:latin typeface="SymbolMT"/>
              </a:rPr>
              <a:t>• </a:t>
            </a:r>
            <a:r>
              <a:rPr lang="en-GB" sz="1200" dirty="0">
                <a:latin typeface="Arial" panose="020B0604020202020204" pitchFamily="34" charset="0"/>
              </a:rPr>
              <a:t>Gases such as ammonia, methane, carbon dioxide and nitrogen are produced and </a:t>
            </a:r>
            <a:r>
              <a:rPr lang="en-US" sz="1200" dirty="0">
                <a:latin typeface="Arial" panose="020B0604020202020204" pitchFamily="34" charset="0"/>
              </a:rPr>
              <a:t>released into the atmosphere.</a:t>
            </a:r>
          </a:p>
          <a:p>
            <a:pPr>
              <a:lnSpc>
                <a:spcPct val="150000"/>
              </a:lnSpc>
            </a:pPr>
            <a:r>
              <a:rPr lang="en-GB" sz="1200" dirty="0">
                <a:latin typeface="SymbolMT"/>
              </a:rPr>
              <a:t>• </a:t>
            </a:r>
            <a:r>
              <a:rPr lang="en-GB" sz="1200" dirty="0">
                <a:latin typeface="Arial" panose="020B0604020202020204" pitchFamily="34" charset="0"/>
              </a:rPr>
              <a:t>Soluble material is produced which may leach into the underlying or surrounding soil or be washed away by flushing water or groundwater.</a:t>
            </a:r>
          </a:p>
          <a:p>
            <a:pPr>
              <a:lnSpc>
                <a:spcPct val="150000"/>
              </a:lnSpc>
            </a:pPr>
            <a:r>
              <a:rPr lang="en-GB" sz="1200" dirty="0">
                <a:latin typeface="SymbolMT"/>
              </a:rPr>
              <a:t>• </a:t>
            </a:r>
            <a:r>
              <a:rPr lang="en-GB" sz="1200" dirty="0">
                <a:latin typeface="Arial" panose="020B0604020202020204" pitchFamily="34" charset="0"/>
              </a:rPr>
              <a:t>Pathogens are destroyed because they are unable to survive in the environment of the </a:t>
            </a:r>
            <a:r>
              <a:rPr lang="en-US" sz="1200" dirty="0">
                <a:latin typeface="Arial" panose="020B0604020202020204" pitchFamily="34" charset="0"/>
              </a:rPr>
              <a:t>decomposing material.</a:t>
            </a:r>
            <a:endParaRPr lang="en-US" sz="1200" dirty="0"/>
          </a:p>
        </p:txBody>
      </p:sp>
      <p:sp>
        <p:nvSpPr>
          <p:cNvPr id="25" name="Rectangle 24">
            <a:extLst>
              <a:ext uri="{FF2B5EF4-FFF2-40B4-BE49-F238E27FC236}">
                <a16:creationId xmlns:a16="http://schemas.microsoft.com/office/drawing/2014/main" id="{E0465EE5-6308-4130-B8A2-023EF6E48AE3}"/>
              </a:ext>
            </a:extLst>
          </p:cNvPr>
          <p:cNvSpPr/>
          <p:nvPr/>
        </p:nvSpPr>
        <p:spPr>
          <a:xfrm>
            <a:off x="2831965" y="5460059"/>
            <a:ext cx="8351507" cy="830997"/>
          </a:xfrm>
          <a:prstGeom prst="rect">
            <a:avLst/>
          </a:prstGeom>
        </p:spPr>
        <p:txBody>
          <a:bodyPr wrap="square">
            <a:spAutoFit/>
          </a:bodyPr>
          <a:lstStyle/>
          <a:p>
            <a:r>
              <a:rPr lang="en-GB" sz="1200" dirty="0">
                <a:latin typeface="Arial" panose="020B0604020202020204" pitchFamily="34" charset="0"/>
              </a:rPr>
              <a:t>Pathogens may be destroyed because the temperature and moisture content of the decomposing material create hostile conditions. For example, during composting of a mixture of faeces and vegetable waste under fully aerobic conditions, the temperature may rise to 70°C, which is too hot for the survival of intestinal organisms. Pathogens may also be attacked by predatory bacteria and protozoa, or may lose a contest for </a:t>
            </a:r>
            <a:r>
              <a:rPr lang="en-US" sz="1200" dirty="0">
                <a:latin typeface="Arial" panose="020B0604020202020204" pitchFamily="34" charset="0"/>
              </a:rPr>
              <a:t>limited nutrients.</a:t>
            </a:r>
            <a:endParaRPr lang="en-US" sz="1200" dirty="0"/>
          </a:p>
        </p:txBody>
      </p:sp>
      <p:pic>
        <p:nvPicPr>
          <p:cNvPr id="27" name="Graphic 26" descr="Thermometer">
            <a:extLst>
              <a:ext uri="{FF2B5EF4-FFF2-40B4-BE49-F238E27FC236}">
                <a16:creationId xmlns:a16="http://schemas.microsoft.com/office/drawing/2014/main" id="{A1A9C46E-3451-4359-BFD7-C344B0E66A2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78401" y="4928224"/>
            <a:ext cx="914400" cy="914400"/>
          </a:xfrm>
          <a:prstGeom prst="rect">
            <a:avLst/>
          </a:prstGeom>
        </p:spPr>
      </p:pic>
      <p:pic>
        <p:nvPicPr>
          <p:cNvPr id="31" name="Graphic 30" descr="Rain">
            <a:extLst>
              <a:ext uri="{FF2B5EF4-FFF2-40B4-BE49-F238E27FC236}">
                <a16:creationId xmlns:a16="http://schemas.microsoft.com/office/drawing/2014/main" id="{4683A50F-2A53-4161-965A-053C3007201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19423" y="4444602"/>
            <a:ext cx="914400" cy="914400"/>
          </a:xfrm>
          <a:prstGeom prst="rect">
            <a:avLst/>
          </a:prstGeom>
        </p:spPr>
      </p:pic>
      <p:sp>
        <p:nvSpPr>
          <p:cNvPr id="32" name="TextBox 31">
            <a:extLst>
              <a:ext uri="{FF2B5EF4-FFF2-40B4-BE49-F238E27FC236}">
                <a16:creationId xmlns:a16="http://schemas.microsoft.com/office/drawing/2014/main" id="{766E0B48-B730-47D7-87EA-C8B881AA84C8}"/>
              </a:ext>
            </a:extLst>
          </p:cNvPr>
          <p:cNvSpPr txBox="1"/>
          <p:nvPr/>
        </p:nvSpPr>
        <p:spPr>
          <a:xfrm>
            <a:off x="1272247" y="2336458"/>
            <a:ext cx="944053" cy="830997"/>
          </a:xfrm>
          <a:prstGeom prst="rect">
            <a:avLst/>
          </a:prstGeom>
          <a:noFill/>
        </p:spPr>
        <p:txBody>
          <a:bodyPr wrap="square" rtlCol="0">
            <a:spAutoFit/>
          </a:bodyPr>
          <a:lstStyle/>
          <a:p>
            <a:r>
              <a:rPr lang="en-GB" sz="4800" b="1" dirty="0"/>
              <a:t>O</a:t>
            </a:r>
            <a:r>
              <a:rPr lang="en-GB" sz="2400" b="1" dirty="0"/>
              <a:t>2</a:t>
            </a:r>
            <a:endParaRPr lang="en-US" sz="2400" b="1" dirty="0"/>
          </a:p>
        </p:txBody>
      </p:sp>
      <p:grpSp>
        <p:nvGrpSpPr>
          <p:cNvPr id="40" name="Group 39">
            <a:extLst>
              <a:ext uri="{FF2B5EF4-FFF2-40B4-BE49-F238E27FC236}">
                <a16:creationId xmlns:a16="http://schemas.microsoft.com/office/drawing/2014/main" id="{50E743B4-7ABD-439A-B0A2-622324A9CEB8}"/>
              </a:ext>
            </a:extLst>
          </p:cNvPr>
          <p:cNvGrpSpPr/>
          <p:nvPr/>
        </p:nvGrpSpPr>
        <p:grpSpPr>
          <a:xfrm>
            <a:off x="5680015" y="4471059"/>
            <a:ext cx="993745" cy="914400"/>
            <a:chOff x="3938545" y="5051427"/>
            <a:chExt cx="1225968" cy="1087522"/>
          </a:xfrm>
        </p:grpSpPr>
        <p:sp>
          <p:nvSpPr>
            <p:cNvPr id="38" name="Flowchart: Summing Junction 37">
              <a:extLst>
                <a:ext uri="{FF2B5EF4-FFF2-40B4-BE49-F238E27FC236}">
                  <a16:creationId xmlns:a16="http://schemas.microsoft.com/office/drawing/2014/main" id="{F96FFFB5-BA4D-4BFB-9685-043752C2B09B}"/>
                </a:ext>
              </a:extLst>
            </p:cNvPr>
            <p:cNvSpPr/>
            <p:nvPr/>
          </p:nvSpPr>
          <p:spPr>
            <a:xfrm>
              <a:off x="3938545" y="5051427"/>
              <a:ext cx="1225968" cy="1087522"/>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921EA4D9-F71E-47FD-83C5-9781715FC8EB}"/>
                </a:ext>
              </a:extLst>
            </p:cNvPr>
            <p:cNvSpPr txBox="1"/>
            <p:nvPr/>
          </p:nvSpPr>
          <p:spPr>
            <a:xfrm>
              <a:off x="4220460" y="5107924"/>
              <a:ext cx="944053" cy="830997"/>
            </a:xfrm>
            <a:prstGeom prst="rect">
              <a:avLst/>
            </a:prstGeom>
            <a:noFill/>
          </p:spPr>
          <p:txBody>
            <a:bodyPr wrap="square" rtlCol="0">
              <a:spAutoFit/>
            </a:bodyPr>
            <a:lstStyle/>
            <a:p>
              <a:r>
                <a:rPr lang="en-GB" sz="4800" b="1" dirty="0"/>
                <a:t>O</a:t>
              </a:r>
              <a:r>
                <a:rPr lang="en-GB" sz="2400" b="1" dirty="0"/>
                <a:t>2</a:t>
              </a:r>
              <a:endParaRPr lang="en-US" sz="2400" b="1" dirty="0"/>
            </a:p>
          </p:txBody>
        </p:sp>
      </p:grpSp>
      <p:sp>
        <p:nvSpPr>
          <p:cNvPr id="43" name="TextBox 42">
            <a:extLst>
              <a:ext uri="{FF2B5EF4-FFF2-40B4-BE49-F238E27FC236}">
                <a16:creationId xmlns:a16="http://schemas.microsoft.com/office/drawing/2014/main" id="{B69C8A46-CF87-4759-81EB-54EA22834BB4}"/>
              </a:ext>
            </a:extLst>
          </p:cNvPr>
          <p:cNvSpPr txBox="1"/>
          <p:nvPr/>
        </p:nvSpPr>
        <p:spPr>
          <a:xfrm>
            <a:off x="10966852" y="2554567"/>
            <a:ext cx="1057912" cy="461665"/>
          </a:xfrm>
          <a:prstGeom prst="rect">
            <a:avLst/>
          </a:prstGeom>
          <a:noFill/>
        </p:spPr>
        <p:txBody>
          <a:bodyPr wrap="square" rtlCol="0">
            <a:spAutoFit/>
          </a:bodyPr>
          <a:lstStyle/>
          <a:p>
            <a:r>
              <a:rPr lang="en-GB" sz="1200" dirty="0"/>
              <a:t>Reference: </a:t>
            </a:r>
            <a:r>
              <a:rPr lang="en-GB" sz="1200" dirty="0">
                <a:hlinkClick r:id="rId23"/>
              </a:rPr>
              <a:t>Wikipedia</a:t>
            </a:r>
            <a:endParaRPr lang="en-US" sz="1200" dirty="0"/>
          </a:p>
        </p:txBody>
      </p:sp>
      <p:pic>
        <p:nvPicPr>
          <p:cNvPr id="45" name="Picture 44" descr="Timeline&#10;&#10;Description automatically generated">
            <a:extLst>
              <a:ext uri="{FF2B5EF4-FFF2-40B4-BE49-F238E27FC236}">
                <a16:creationId xmlns:a16="http://schemas.microsoft.com/office/drawing/2014/main" id="{5B2A4E54-A6B8-40A8-9312-5FCD69A589B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88354" y="2231438"/>
            <a:ext cx="3828021" cy="2981827"/>
          </a:xfrm>
          <a:prstGeom prst="rect">
            <a:avLst/>
          </a:prstGeom>
        </p:spPr>
      </p:pic>
      <p:sp>
        <p:nvSpPr>
          <p:cNvPr id="46" name="Rectangle 45">
            <a:extLst>
              <a:ext uri="{FF2B5EF4-FFF2-40B4-BE49-F238E27FC236}">
                <a16:creationId xmlns:a16="http://schemas.microsoft.com/office/drawing/2014/main" id="{EBBED9E5-867D-4207-A323-EEC7BADF0C0E}"/>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1/3</a:t>
            </a:r>
            <a:endParaRPr lang="en-US" sz="900" dirty="0"/>
          </a:p>
        </p:txBody>
      </p:sp>
      <p:sp>
        <p:nvSpPr>
          <p:cNvPr id="47" name="Action Button: Go Forward or Next 46">
            <a:hlinkClick r:id="" action="ppaction://hlinkshowjump?jump=nextslide" highlightClick="1"/>
            <a:extLst>
              <a:ext uri="{FF2B5EF4-FFF2-40B4-BE49-F238E27FC236}">
                <a16:creationId xmlns:a16="http://schemas.microsoft.com/office/drawing/2014/main" id="{3FDC6410-FE0C-49BE-A3FE-3F3E377CCE54}"/>
              </a:ext>
            </a:extLst>
          </p:cNvPr>
          <p:cNvSpPr/>
          <p:nvPr/>
        </p:nvSpPr>
        <p:spPr>
          <a:xfrm>
            <a:off x="10924248" y="-1"/>
            <a:ext cx="291313" cy="291313"/>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CDAD728-49BA-40ED-A180-A1002C65692A}"/>
              </a:ext>
            </a:extLst>
          </p:cNvPr>
          <p:cNvSpPr/>
          <p:nvPr/>
        </p:nvSpPr>
        <p:spPr>
          <a:xfrm>
            <a:off x="1453604" y="6491498"/>
            <a:ext cx="7288696" cy="276999"/>
          </a:xfrm>
          <a:prstGeom prst="rect">
            <a:avLst/>
          </a:prstGeom>
        </p:spPr>
        <p:txBody>
          <a:bodyPr wrap="square">
            <a:spAutoFit/>
          </a:bodyPr>
          <a:lstStyle/>
          <a:p>
            <a:r>
              <a:rPr lang="en-GB" sz="1200" dirty="0">
                <a:latin typeface="Calibri" panose="020F0502020204030204" pitchFamily="34" charset="0"/>
              </a:rPr>
              <a:t>Reference: WHO - </a:t>
            </a:r>
            <a:r>
              <a:rPr lang="en-US" sz="1200" dirty="0">
                <a:solidFill>
                  <a:srgbClr val="000000"/>
                </a:solidFill>
                <a:latin typeface="Times New Roman" panose="02020603050405020304" pitchFamily="18" charset="0"/>
                <a:hlinkClick r:id="rId25"/>
              </a:rPr>
              <a:t>A guide to the development of on-site sanitation / R </a:t>
            </a:r>
            <a:r>
              <a:rPr lang="en-US" sz="1200" dirty="0" err="1">
                <a:solidFill>
                  <a:srgbClr val="000000"/>
                </a:solidFill>
                <a:latin typeface="Times New Roman" panose="02020603050405020304" pitchFamily="18" charset="0"/>
                <a:hlinkClick r:id="rId25"/>
              </a:rPr>
              <a:t>Franceys</a:t>
            </a:r>
            <a:r>
              <a:rPr lang="en-US" sz="1200" dirty="0">
                <a:solidFill>
                  <a:srgbClr val="000000"/>
                </a:solidFill>
                <a:latin typeface="Times New Roman" panose="02020603050405020304" pitchFamily="18" charset="0"/>
                <a:hlinkClick r:id="rId25"/>
              </a:rPr>
              <a:t>, J Pickford &amp; R Reed</a:t>
            </a:r>
            <a:endParaRPr lang="en-US" sz="1200" dirty="0">
              <a:solidFill>
                <a:srgbClr val="000000"/>
              </a:solidFill>
              <a:latin typeface="Times New Roman" panose="02020603050405020304" pitchFamily="18" charset="0"/>
            </a:endParaRPr>
          </a:p>
        </p:txBody>
      </p:sp>
      <p:sp>
        <p:nvSpPr>
          <p:cNvPr id="37" name="Action Button: Go to End 36">
            <a:hlinkClick r:id="rId26" action="ppaction://hlinksldjump" highlightClick="1"/>
            <a:extLst>
              <a:ext uri="{FF2B5EF4-FFF2-40B4-BE49-F238E27FC236}">
                <a16:creationId xmlns:a16="http://schemas.microsoft.com/office/drawing/2014/main" id="{D9FFA45D-6B11-4B7B-9485-7C038FA2C80C}"/>
              </a:ext>
            </a:extLst>
          </p:cNvPr>
          <p:cNvSpPr/>
          <p:nvPr/>
        </p:nvSpPr>
        <p:spPr>
          <a:xfrm>
            <a:off x="11212110" y="0"/>
            <a:ext cx="343318" cy="291312"/>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27" action="ppaction://hlinksldjump"/>
            <a:extLst>
              <a:ext uri="{FF2B5EF4-FFF2-40B4-BE49-F238E27FC236}">
                <a16:creationId xmlns:a16="http://schemas.microsoft.com/office/drawing/2014/main" id="{EF425380-AF6C-4493-A717-BC259B948D5A}"/>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42" name="Rectangle 41">
            <a:extLst>
              <a:ext uri="{FF2B5EF4-FFF2-40B4-BE49-F238E27FC236}">
                <a16:creationId xmlns:a16="http://schemas.microsoft.com/office/drawing/2014/main" id="{A81B1389-92F2-4AAE-824E-47AD22AE263E}"/>
              </a:ext>
            </a:extLst>
          </p:cNvPr>
          <p:cNvSpPr/>
          <p:nvPr/>
        </p:nvSpPr>
        <p:spPr>
          <a:xfrm>
            <a:off x="1715512" y="102037"/>
            <a:ext cx="1544269"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Pre-treatment</a:t>
            </a:r>
            <a:endParaRPr lang="en-US" dirty="0"/>
          </a:p>
        </p:txBody>
      </p:sp>
    </p:spTree>
    <p:extLst>
      <p:ext uri="{BB962C8B-B14F-4D97-AF65-F5344CB8AC3E}">
        <p14:creationId xmlns:p14="http://schemas.microsoft.com/office/powerpoint/2010/main" val="37697665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3"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4"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5"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6"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7" action="ppaction://hlinksldjump"/>
            <a:extLst>
              <a:ext uri="{FF2B5EF4-FFF2-40B4-BE49-F238E27FC236}">
                <a16:creationId xmlns:a16="http://schemas.microsoft.com/office/drawing/2014/main" id="{74C26AEC-2595-4AB6-9247-D3F89791AC38}"/>
              </a:ext>
            </a:extLst>
          </p:cNvPr>
          <p:cNvSpPr/>
          <p:nvPr/>
        </p:nvSpPr>
        <p:spPr>
          <a:xfrm>
            <a:off x="-2" y="415888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8" action="ppaction://hlinksldjump"/>
            <a:extLst>
              <a:ext uri="{FF2B5EF4-FFF2-40B4-BE49-F238E27FC236}">
                <a16:creationId xmlns:a16="http://schemas.microsoft.com/office/drawing/2014/main" id="{BCCFC54F-2D21-42D2-B0E6-ACC2DA91E1CF}"/>
              </a:ext>
            </a:extLst>
          </p:cNvPr>
          <p:cNvSpPr/>
          <p:nvPr/>
        </p:nvSpPr>
        <p:spPr>
          <a:xfrm>
            <a:off x="-2" y="44725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9" action="ppaction://hlinksldjump"/>
            <a:extLst>
              <a:ext uri="{FF2B5EF4-FFF2-40B4-BE49-F238E27FC236}">
                <a16:creationId xmlns:a16="http://schemas.microsoft.com/office/drawing/2014/main" id="{9D3F1933-873D-421A-8F87-84EF1D3B6F45}"/>
              </a:ext>
            </a:extLst>
          </p:cNvPr>
          <p:cNvSpPr/>
          <p:nvPr/>
        </p:nvSpPr>
        <p:spPr>
          <a:xfrm>
            <a:off x="-1" y="47862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10" action="ppaction://hlinksldjump"/>
            <a:extLst>
              <a:ext uri="{FF2B5EF4-FFF2-40B4-BE49-F238E27FC236}">
                <a16:creationId xmlns:a16="http://schemas.microsoft.com/office/drawing/2014/main" id="{67969B7E-8FBB-426F-A662-A581D4F1F0D3}"/>
              </a:ext>
            </a:extLst>
          </p:cNvPr>
          <p:cNvSpPr/>
          <p:nvPr/>
        </p:nvSpPr>
        <p:spPr>
          <a:xfrm>
            <a:off x="-2" y="50125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1" action="ppaction://hlinksldjump"/>
            <a:extLst>
              <a:ext uri="{FF2B5EF4-FFF2-40B4-BE49-F238E27FC236}">
                <a16:creationId xmlns:a16="http://schemas.microsoft.com/office/drawing/2014/main" id="{AB720F3B-FAD9-4838-BF70-0096EAD28843}"/>
              </a:ext>
            </a:extLst>
          </p:cNvPr>
          <p:cNvSpPr/>
          <p:nvPr/>
        </p:nvSpPr>
        <p:spPr>
          <a:xfrm>
            <a:off x="-2" y="535684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2"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3"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4"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5"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6"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B7490D7D-1070-46F6-BFBD-4437F15A3625}"/>
              </a:ext>
            </a:extLst>
          </p:cNvPr>
          <p:cNvSpPr/>
          <p:nvPr/>
        </p:nvSpPr>
        <p:spPr>
          <a:xfrm>
            <a:off x="72065" y="364165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Pre-treatment</a:t>
            </a:r>
            <a:endParaRPr lang="en-US" sz="900" dirty="0">
              <a:solidFill>
                <a:schemeClr val="tx1"/>
              </a:solidFill>
            </a:endParaRPr>
          </a:p>
        </p:txBody>
      </p:sp>
      <p:sp>
        <p:nvSpPr>
          <p:cNvPr id="20" name="Rectangle 19">
            <a:hlinkClick r:id="rId17" action="ppaction://hlinksldjump"/>
            <a:extLst>
              <a:ext uri="{FF2B5EF4-FFF2-40B4-BE49-F238E27FC236}">
                <a16:creationId xmlns:a16="http://schemas.microsoft.com/office/drawing/2014/main" id="{83DD0F45-5655-45D7-A661-B822A62537A8}"/>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8" action="ppaction://hlinksldjump"/>
            <a:extLst>
              <a:ext uri="{FF2B5EF4-FFF2-40B4-BE49-F238E27FC236}">
                <a16:creationId xmlns:a16="http://schemas.microsoft.com/office/drawing/2014/main" id="{ECC2DED2-385B-41AE-A8CA-4D547C806089}"/>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23" name="Rectangle 22">
            <a:hlinkClick r:id="rId19" action="ppaction://hlinksldjump"/>
            <a:extLst>
              <a:ext uri="{FF2B5EF4-FFF2-40B4-BE49-F238E27FC236}">
                <a16:creationId xmlns:a16="http://schemas.microsoft.com/office/drawing/2014/main" id="{63D9BC67-9965-4D28-9753-6DEB6F7D0F58}"/>
              </a:ext>
            </a:extLst>
          </p:cNvPr>
          <p:cNvSpPr/>
          <p:nvPr/>
        </p:nvSpPr>
        <p:spPr>
          <a:xfrm>
            <a:off x="-3" y="577340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sp>
        <p:nvSpPr>
          <p:cNvPr id="24" name="Rectangle 23">
            <a:extLst>
              <a:ext uri="{FF2B5EF4-FFF2-40B4-BE49-F238E27FC236}">
                <a16:creationId xmlns:a16="http://schemas.microsoft.com/office/drawing/2014/main" id="{0668EF81-4087-4BF8-8B7B-1649F1315D5A}"/>
              </a:ext>
            </a:extLst>
          </p:cNvPr>
          <p:cNvSpPr/>
          <p:nvPr/>
        </p:nvSpPr>
        <p:spPr>
          <a:xfrm>
            <a:off x="1349922" y="575294"/>
            <a:ext cx="10033847" cy="874085"/>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cs typeface="Arial" panose="020B0604020202020204" pitchFamily="34" charset="0"/>
              </a:rPr>
              <a:t>Where possible and if the numbers are below 20,000 on site treatment,  septic tanks, biogas or Anaerobic Baffled Reactor (ABR) with </a:t>
            </a:r>
            <a:r>
              <a:rPr lang="en-GB" sz="1200" dirty="0" err="1">
                <a:latin typeface="Arial" panose="020B0604020202020204" pitchFamily="34" charset="0"/>
                <a:ea typeface="Calibri" panose="020F0502020204030204" pitchFamily="34" charset="0"/>
                <a:cs typeface="Arial" panose="020B0604020202020204" pitchFamily="34" charset="0"/>
              </a:rPr>
              <a:t>leachfields</a:t>
            </a:r>
            <a:r>
              <a:rPr lang="en-GB" sz="1200" dirty="0">
                <a:latin typeface="Arial" panose="020B0604020202020204" pitchFamily="34" charset="0"/>
                <a:ea typeface="Calibri" panose="020F0502020204030204" pitchFamily="34" charset="0"/>
                <a:cs typeface="Arial" panose="020B0604020202020204" pitchFamily="34" charset="0"/>
              </a:rPr>
              <a:t>, Urine Diversion Dehydration Toilet (UDDT), or Tiger Worm toilets should be used to decrease desludging, transportation and disposal costs. However, all of these technologies need desludging at some point and that needs to be factored into the design and service provision. Compared the estimated desludging times for </a:t>
            </a:r>
            <a:r>
              <a:rPr lang="en-GB" sz="1200" u="sng" dirty="0">
                <a:latin typeface="Arial" panose="020B0604020202020204" pitchFamily="34" charset="0"/>
                <a:ea typeface="Calibri" panose="020F0502020204030204" pitchFamily="34" charset="0"/>
                <a:cs typeface="Arial" panose="020B0604020202020204" pitchFamily="34" charset="0"/>
              </a:rPr>
              <a:t>Communal pit latrine </a:t>
            </a:r>
            <a:r>
              <a:rPr lang="en-GB" sz="1200" dirty="0">
                <a:latin typeface="Arial" panose="020B0604020202020204" pitchFamily="34" charset="0"/>
                <a:ea typeface="Calibri" panose="020F0502020204030204" pitchFamily="34" charset="0"/>
                <a:cs typeface="Arial" panose="020B0604020202020204" pitchFamily="34" charset="0"/>
              </a:rPr>
              <a:t>(trench 3x4x1m) which is </a:t>
            </a:r>
            <a:r>
              <a:rPr lang="en-GB" sz="1200" b="1" u="sng" dirty="0">
                <a:latin typeface="Arial" panose="020B0604020202020204" pitchFamily="34" charset="0"/>
                <a:ea typeface="Calibri" panose="020F0502020204030204" pitchFamily="34" charset="0"/>
                <a:cs typeface="Arial" panose="020B0604020202020204" pitchFamily="34" charset="0"/>
              </a:rPr>
              <a:t>3 months </a:t>
            </a:r>
            <a:r>
              <a:rPr lang="en-GB" sz="1200" dirty="0">
                <a:latin typeface="Arial" panose="020B0604020202020204" pitchFamily="34" charset="0"/>
                <a:ea typeface="Calibri" panose="020F0502020204030204" pitchFamily="34" charset="0"/>
                <a:cs typeface="Arial" panose="020B0604020202020204" pitchFamily="34" charset="0"/>
              </a:rPr>
              <a:t>with  on-site treatment in emergency contexts  </a:t>
            </a:r>
            <a:endParaRPr lang="en-US" sz="1200" dirty="0">
              <a:latin typeface="Arial" panose="020B0604020202020204" pitchFamily="34" charset="0"/>
              <a:ea typeface="Calibri" panose="020F050202020403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2B14D37-BC54-4EBF-BC85-0BFDF8E33707}"/>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2/3</a:t>
            </a:r>
            <a:endParaRPr lang="en-US" sz="900" dirty="0"/>
          </a:p>
        </p:txBody>
      </p:sp>
      <p:sp>
        <p:nvSpPr>
          <p:cNvPr id="26" name="Action Button: Go Back or Previous 25">
            <a:hlinkClick r:id="" action="ppaction://hlinkshowjump?jump=previousslide" highlightClick="1"/>
            <a:extLst>
              <a:ext uri="{FF2B5EF4-FFF2-40B4-BE49-F238E27FC236}">
                <a16:creationId xmlns:a16="http://schemas.microsoft.com/office/drawing/2014/main" id="{3E45472C-1B7A-4B9D-93B4-9BCA352631A8}"/>
              </a:ext>
            </a:extLst>
          </p:cNvPr>
          <p:cNvSpPr/>
          <p:nvPr/>
        </p:nvSpPr>
        <p:spPr>
          <a:xfrm>
            <a:off x="9904651" y="3568"/>
            <a:ext cx="372234" cy="291313"/>
          </a:xfrm>
          <a:prstGeom prst="actionButtonBackPrevio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D2D03E1-AD9D-45C0-BE5B-6419AA2382A1}"/>
              </a:ext>
            </a:extLst>
          </p:cNvPr>
          <p:cNvSpPr/>
          <p:nvPr/>
        </p:nvSpPr>
        <p:spPr>
          <a:xfrm>
            <a:off x="1473141" y="154730"/>
            <a:ext cx="1356619" cy="345910"/>
          </a:xfrm>
          <a:prstGeom prst="roundRect">
            <a:avLst/>
          </a:prstGeom>
          <a:solidFill>
            <a:schemeClr val="accent2">
              <a:lumMod val="75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Safe Treatment </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92C46560-61D7-459B-888E-20D766A73C26}"/>
              </a:ext>
            </a:extLst>
          </p:cNvPr>
          <p:cNvSpPr/>
          <p:nvPr/>
        </p:nvSpPr>
        <p:spPr>
          <a:xfrm>
            <a:off x="1425899" y="1606224"/>
            <a:ext cx="1764714" cy="312650"/>
          </a:xfrm>
          <a:prstGeom prst="rect">
            <a:avLst/>
          </a:prstGeom>
          <a:solidFill>
            <a:srgbClr val="F19759"/>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Anaerobic Treatment </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4" name="Group 43">
            <a:extLst>
              <a:ext uri="{FF2B5EF4-FFF2-40B4-BE49-F238E27FC236}">
                <a16:creationId xmlns:a16="http://schemas.microsoft.com/office/drawing/2014/main" id="{CDB5BAC4-4786-48CF-ADCE-C134E7C82687}"/>
              </a:ext>
            </a:extLst>
          </p:cNvPr>
          <p:cNvGrpSpPr/>
          <p:nvPr/>
        </p:nvGrpSpPr>
        <p:grpSpPr>
          <a:xfrm>
            <a:off x="1232955" y="2034482"/>
            <a:ext cx="3072706" cy="2010728"/>
            <a:chOff x="1282175" y="4132008"/>
            <a:chExt cx="3072706" cy="2010728"/>
          </a:xfrm>
        </p:grpSpPr>
        <p:pic>
          <p:nvPicPr>
            <p:cNvPr id="19" name="Picture 18">
              <a:extLst>
                <a:ext uri="{FF2B5EF4-FFF2-40B4-BE49-F238E27FC236}">
                  <a16:creationId xmlns:a16="http://schemas.microsoft.com/office/drawing/2014/main" id="{98CA98EB-0996-4201-8C28-CDAB06EA3EEB}"/>
                </a:ext>
              </a:extLst>
            </p:cNvPr>
            <p:cNvPicPr>
              <a:picLocks noChangeAspect="1"/>
            </p:cNvPicPr>
            <p:nvPr/>
          </p:nvPicPr>
          <p:blipFill>
            <a:blip r:embed="rId20"/>
            <a:stretch>
              <a:fillRect/>
            </a:stretch>
          </p:blipFill>
          <p:spPr>
            <a:xfrm>
              <a:off x="1357459" y="4132008"/>
              <a:ext cx="2997422" cy="1673218"/>
            </a:xfrm>
            <a:prstGeom prst="rect">
              <a:avLst/>
            </a:prstGeom>
          </p:spPr>
        </p:pic>
        <p:sp>
          <p:nvSpPr>
            <p:cNvPr id="31" name="Rectangle 30">
              <a:extLst>
                <a:ext uri="{FF2B5EF4-FFF2-40B4-BE49-F238E27FC236}">
                  <a16:creationId xmlns:a16="http://schemas.microsoft.com/office/drawing/2014/main" id="{4139EEB4-A112-4A91-B088-9BF33FBF3E51}"/>
                </a:ext>
              </a:extLst>
            </p:cNvPr>
            <p:cNvSpPr/>
            <p:nvPr/>
          </p:nvSpPr>
          <p:spPr>
            <a:xfrm>
              <a:off x="1282175" y="5773404"/>
              <a:ext cx="3032625" cy="369332"/>
            </a:xfrm>
            <a:prstGeom prst="rect">
              <a:avLst/>
            </a:prstGeom>
          </p:spPr>
          <p:txBody>
            <a:bodyPr wrap="non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 </a:t>
              </a:r>
              <a:r>
                <a:rPr lang="en-GB" sz="1200" dirty="0">
                  <a:latin typeface="Arial" panose="020B0604020202020204" pitchFamily="34" charset="0"/>
                  <a:ea typeface="Calibri" panose="020F0502020204030204" pitchFamily="34" charset="0"/>
                  <a:cs typeface="Arial" panose="020B0604020202020204" pitchFamily="34" charset="0"/>
                </a:rPr>
                <a:t>Septic Tanks – </a:t>
              </a:r>
              <a:r>
                <a:rPr lang="en-GB" sz="1200" dirty="0" err="1">
                  <a:latin typeface="Arial" panose="020B0604020202020204" pitchFamily="34" charset="0"/>
                  <a:ea typeface="Calibri" panose="020F0502020204030204" pitchFamily="34" charset="0"/>
                  <a:cs typeface="Arial" panose="020B0604020202020204" pitchFamily="34" charset="0"/>
                </a:rPr>
                <a:t>desludged</a:t>
              </a:r>
              <a:r>
                <a:rPr lang="en-GB" sz="1200" dirty="0">
                  <a:latin typeface="Arial" panose="020B0604020202020204" pitchFamily="34" charset="0"/>
                  <a:ea typeface="Calibri" panose="020F0502020204030204" pitchFamily="34" charset="0"/>
                  <a:cs typeface="Arial" panose="020B0604020202020204" pitchFamily="34" charset="0"/>
                </a:rPr>
                <a:t> every </a:t>
              </a:r>
              <a:r>
                <a:rPr lang="en-GB" sz="1200" b="1" dirty="0">
                  <a:latin typeface="Arial" panose="020B0604020202020204" pitchFamily="34" charset="0"/>
                  <a:ea typeface="Calibri" panose="020F0502020204030204" pitchFamily="34" charset="0"/>
                  <a:cs typeface="Arial" panose="020B0604020202020204" pitchFamily="34" charset="0"/>
                </a:rPr>
                <a:t>2 years </a:t>
              </a:r>
              <a:endParaRPr lang="en-US" sz="1200" b="1"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723AB426-85C9-4674-9D29-E6C2306FB70E}"/>
              </a:ext>
            </a:extLst>
          </p:cNvPr>
          <p:cNvGrpSpPr/>
          <p:nvPr/>
        </p:nvGrpSpPr>
        <p:grpSpPr>
          <a:xfrm>
            <a:off x="4346964" y="1706030"/>
            <a:ext cx="3678914" cy="2298086"/>
            <a:chOff x="4854727" y="3898493"/>
            <a:chExt cx="3678914" cy="2298086"/>
          </a:xfrm>
        </p:grpSpPr>
        <p:pic>
          <p:nvPicPr>
            <p:cNvPr id="32" name="Picture 31">
              <a:extLst>
                <a:ext uri="{FF2B5EF4-FFF2-40B4-BE49-F238E27FC236}">
                  <a16:creationId xmlns:a16="http://schemas.microsoft.com/office/drawing/2014/main" id="{50074CA5-4A73-4BB8-BC67-90E998434E25}"/>
                </a:ext>
              </a:extLst>
            </p:cNvPr>
            <p:cNvPicPr>
              <a:picLocks noChangeAspect="1"/>
            </p:cNvPicPr>
            <p:nvPr/>
          </p:nvPicPr>
          <p:blipFill>
            <a:blip r:embed="rId21"/>
            <a:stretch>
              <a:fillRect/>
            </a:stretch>
          </p:blipFill>
          <p:spPr>
            <a:xfrm>
              <a:off x="4854727" y="3898493"/>
              <a:ext cx="3678914" cy="2063933"/>
            </a:xfrm>
            <a:prstGeom prst="rect">
              <a:avLst/>
            </a:prstGeom>
          </p:spPr>
        </p:pic>
        <p:sp>
          <p:nvSpPr>
            <p:cNvPr id="33" name="Rectangle 32">
              <a:extLst>
                <a:ext uri="{FF2B5EF4-FFF2-40B4-BE49-F238E27FC236}">
                  <a16:creationId xmlns:a16="http://schemas.microsoft.com/office/drawing/2014/main" id="{6E0EDCE4-55B3-4297-97A2-59D3213E160B}"/>
                </a:ext>
              </a:extLst>
            </p:cNvPr>
            <p:cNvSpPr/>
            <p:nvPr/>
          </p:nvSpPr>
          <p:spPr>
            <a:xfrm>
              <a:off x="5019647" y="5920926"/>
              <a:ext cx="2470548" cy="275653"/>
            </a:xfrm>
            <a:prstGeom prst="rect">
              <a:avLst/>
            </a:prstGeom>
          </p:spPr>
          <p:txBody>
            <a:bodyPr wrap="non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cs typeface="Arial" panose="020B0604020202020204" pitchFamily="34" charset="0"/>
                </a:rPr>
                <a:t>ABR – </a:t>
              </a:r>
              <a:r>
                <a:rPr lang="en-GB" sz="1200" dirty="0" err="1">
                  <a:latin typeface="Arial" panose="020B0604020202020204" pitchFamily="34" charset="0"/>
                  <a:ea typeface="Calibri" panose="020F0502020204030204" pitchFamily="34" charset="0"/>
                  <a:cs typeface="Arial" panose="020B0604020202020204" pitchFamily="34" charset="0"/>
                </a:rPr>
                <a:t>desludged</a:t>
              </a:r>
              <a:r>
                <a:rPr lang="en-GB" sz="1200" dirty="0">
                  <a:latin typeface="Arial" panose="020B0604020202020204" pitchFamily="34" charset="0"/>
                  <a:ea typeface="Calibri" panose="020F0502020204030204" pitchFamily="34" charset="0"/>
                  <a:cs typeface="Arial" panose="020B0604020202020204" pitchFamily="34" charset="0"/>
                </a:rPr>
                <a:t> every </a:t>
              </a:r>
              <a:r>
                <a:rPr lang="en-GB" sz="1200" b="1" dirty="0">
                  <a:latin typeface="Arial" panose="020B0604020202020204" pitchFamily="34" charset="0"/>
                  <a:ea typeface="Calibri" panose="020F0502020204030204" pitchFamily="34" charset="0"/>
                  <a:cs typeface="Arial" panose="020B0604020202020204" pitchFamily="34" charset="0"/>
                </a:rPr>
                <a:t>6 years </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B09D45F2-000A-40F4-8FB8-A0E36B8715C8}"/>
              </a:ext>
            </a:extLst>
          </p:cNvPr>
          <p:cNvGrpSpPr/>
          <p:nvPr/>
        </p:nvGrpSpPr>
        <p:grpSpPr>
          <a:xfrm>
            <a:off x="8191598" y="1979412"/>
            <a:ext cx="3426106" cy="1936620"/>
            <a:chOff x="6664662" y="1401309"/>
            <a:chExt cx="3426106" cy="1936620"/>
          </a:xfrm>
        </p:grpSpPr>
        <p:pic>
          <p:nvPicPr>
            <p:cNvPr id="34" name="Picture 33">
              <a:extLst>
                <a:ext uri="{FF2B5EF4-FFF2-40B4-BE49-F238E27FC236}">
                  <a16:creationId xmlns:a16="http://schemas.microsoft.com/office/drawing/2014/main" id="{7638F891-FBCC-495A-9F09-8FB8D89FA675}"/>
                </a:ext>
              </a:extLst>
            </p:cNvPr>
            <p:cNvPicPr>
              <a:picLocks noChangeAspect="1"/>
            </p:cNvPicPr>
            <p:nvPr/>
          </p:nvPicPr>
          <p:blipFill>
            <a:blip r:embed="rId22"/>
            <a:stretch>
              <a:fillRect/>
            </a:stretch>
          </p:blipFill>
          <p:spPr>
            <a:xfrm>
              <a:off x="6664662" y="1401309"/>
              <a:ext cx="3426106" cy="1660967"/>
            </a:xfrm>
            <a:prstGeom prst="rect">
              <a:avLst/>
            </a:prstGeom>
          </p:spPr>
        </p:pic>
        <p:sp>
          <p:nvSpPr>
            <p:cNvPr id="35" name="Rectangle 34">
              <a:extLst>
                <a:ext uri="{FF2B5EF4-FFF2-40B4-BE49-F238E27FC236}">
                  <a16:creationId xmlns:a16="http://schemas.microsoft.com/office/drawing/2014/main" id="{2D947A0C-DF15-47E9-833D-484E35B3480A}"/>
                </a:ext>
              </a:extLst>
            </p:cNvPr>
            <p:cNvSpPr/>
            <p:nvPr/>
          </p:nvSpPr>
          <p:spPr>
            <a:xfrm>
              <a:off x="6814490" y="3062276"/>
              <a:ext cx="2587568" cy="275653"/>
            </a:xfrm>
            <a:prstGeom prst="rect">
              <a:avLst/>
            </a:prstGeom>
          </p:spPr>
          <p:txBody>
            <a:bodyPr wrap="non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cs typeface="Arial" panose="020B0604020202020204" pitchFamily="34" charset="0"/>
                </a:rPr>
                <a:t>Biogas – </a:t>
              </a:r>
              <a:r>
                <a:rPr lang="en-GB" sz="1200" dirty="0" err="1">
                  <a:latin typeface="Arial" panose="020B0604020202020204" pitchFamily="34" charset="0"/>
                  <a:ea typeface="Calibri" panose="020F0502020204030204" pitchFamily="34" charset="0"/>
                  <a:cs typeface="Arial" panose="020B0604020202020204" pitchFamily="34" charset="0"/>
                </a:rPr>
                <a:t>Desludged</a:t>
              </a:r>
              <a:r>
                <a:rPr lang="en-GB" sz="1200" dirty="0">
                  <a:latin typeface="Arial" panose="020B0604020202020204" pitchFamily="34" charset="0"/>
                  <a:ea typeface="Calibri" panose="020F0502020204030204" pitchFamily="34" charset="0"/>
                  <a:cs typeface="Arial" panose="020B0604020202020204" pitchFamily="34" charset="0"/>
                </a:rPr>
                <a:t> every </a:t>
              </a:r>
              <a:r>
                <a:rPr lang="en-GB" sz="1200" b="1" dirty="0">
                  <a:latin typeface="Arial" panose="020B0604020202020204" pitchFamily="34" charset="0"/>
                  <a:ea typeface="Calibri" panose="020F0502020204030204" pitchFamily="34" charset="0"/>
                  <a:cs typeface="Arial" panose="020B0604020202020204" pitchFamily="34" charset="0"/>
                </a:rPr>
                <a:t>6 years </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E6786977-A6F7-425A-A8AD-99EA39443124}"/>
              </a:ext>
            </a:extLst>
          </p:cNvPr>
          <p:cNvGrpSpPr/>
          <p:nvPr/>
        </p:nvGrpSpPr>
        <p:grpSpPr>
          <a:xfrm>
            <a:off x="8313063" y="4558417"/>
            <a:ext cx="3493781" cy="2049705"/>
            <a:chOff x="8640170" y="4132008"/>
            <a:chExt cx="3493781" cy="2049705"/>
          </a:xfrm>
        </p:grpSpPr>
        <p:pic>
          <p:nvPicPr>
            <p:cNvPr id="36" name="Picture 35">
              <a:extLst>
                <a:ext uri="{FF2B5EF4-FFF2-40B4-BE49-F238E27FC236}">
                  <a16:creationId xmlns:a16="http://schemas.microsoft.com/office/drawing/2014/main" id="{B8725A2B-D04C-4D79-9BE6-7C78FE4FF132}"/>
                </a:ext>
              </a:extLst>
            </p:cNvPr>
            <p:cNvPicPr>
              <a:picLocks noChangeAspect="1"/>
            </p:cNvPicPr>
            <p:nvPr/>
          </p:nvPicPr>
          <p:blipFill>
            <a:blip r:embed="rId23"/>
            <a:stretch>
              <a:fillRect/>
            </a:stretch>
          </p:blipFill>
          <p:spPr>
            <a:xfrm>
              <a:off x="8640170" y="4132008"/>
              <a:ext cx="3356658" cy="1741990"/>
            </a:xfrm>
            <a:prstGeom prst="rect">
              <a:avLst/>
            </a:prstGeom>
          </p:spPr>
        </p:pic>
        <p:sp>
          <p:nvSpPr>
            <p:cNvPr id="37" name="Rectangle 36">
              <a:extLst>
                <a:ext uri="{FF2B5EF4-FFF2-40B4-BE49-F238E27FC236}">
                  <a16:creationId xmlns:a16="http://schemas.microsoft.com/office/drawing/2014/main" id="{51DC8AA9-42B9-4A0D-ADF1-1C4B160F136F}"/>
                </a:ext>
              </a:extLst>
            </p:cNvPr>
            <p:cNvSpPr/>
            <p:nvPr/>
          </p:nvSpPr>
          <p:spPr>
            <a:xfrm>
              <a:off x="8752320" y="5906060"/>
              <a:ext cx="3381631" cy="275653"/>
            </a:xfrm>
            <a:prstGeom prst="rect">
              <a:avLst/>
            </a:prstGeom>
          </p:spPr>
          <p:txBody>
            <a:bodyPr wrap="non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cs typeface="Arial" panose="020B0604020202020204" pitchFamily="34" charset="0"/>
                </a:rPr>
                <a:t>Tiger Worm Toilets – </a:t>
              </a:r>
              <a:r>
                <a:rPr lang="en-GB" sz="1200" dirty="0" err="1">
                  <a:latin typeface="Arial" panose="020B0604020202020204" pitchFamily="34" charset="0"/>
                  <a:ea typeface="Calibri" panose="020F0502020204030204" pitchFamily="34" charset="0"/>
                  <a:cs typeface="Arial" panose="020B0604020202020204" pitchFamily="34" charset="0"/>
                </a:rPr>
                <a:t>desludged</a:t>
              </a:r>
              <a:r>
                <a:rPr lang="en-GB" sz="1200" dirty="0">
                  <a:latin typeface="Arial" panose="020B0604020202020204" pitchFamily="34" charset="0"/>
                  <a:ea typeface="Calibri" panose="020F0502020204030204" pitchFamily="34" charset="0"/>
                  <a:cs typeface="Arial" panose="020B0604020202020204" pitchFamily="34" charset="0"/>
                </a:rPr>
                <a:t> every </a:t>
              </a:r>
              <a:r>
                <a:rPr lang="en-GB" sz="1200" b="1" dirty="0">
                  <a:latin typeface="Arial" panose="020B0604020202020204" pitchFamily="34" charset="0"/>
                  <a:ea typeface="Calibri" panose="020F0502020204030204" pitchFamily="34" charset="0"/>
                  <a:cs typeface="Arial" panose="020B0604020202020204" pitchFamily="34" charset="0"/>
                </a:rPr>
                <a:t>5 years </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1CDFDB29-75DD-45BB-8941-E51B0CE5FA69}"/>
              </a:ext>
            </a:extLst>
          </p:cNvPr>
          <p:cNvGrpSpPr/>
          <p:nvPr/>
        </p:nvGrpSpPr>
        <p:grpSpPr>
          <a:xfrm>
            <a:off x="4044950" y="4558417"/>
            <a:ext cx="3344634" cy="2079440"/>
            <a:chOff x="2949253" y="1436045"/>
            <a:chExt cx="3344634" cy="2079440"/>
          </a:xfrm>
        </p:grpSpPr>
        <p:pic>
          <p:nvPicPr>
            <p:cNvPr id="38" name="Picture 37">
              <a:extLst>
                <a:ext uri="{FF2B5EF4-FFF2-40B4-BE49-F238E27FC236}">
                  <a16:creationId xmlns:a16="http://schemas.microsoft.com/office/drawing/2014/main" id="{0E1F19F0-D0CD-4DD5-BBD3-FBF6B9033E11}"/>
                </a:ext>
              </a:extLst>
            </p:cNvPr>
            <p:cNvPicPr>
              <a:picLocks noChangeAspect="1"/>
            </p:cNvPicPr>
            <p:nvPr/>
          </p:nvPicPr>
          <p:blipFill>
            <a:blip r:embed="rId24"/>
            <a:stretch>
              <a:fillRect/>
            </a:stretch>
          </p:blipFill>
          <p:spPr>
            <a:xfrm>
              <a:off x="2949253" y="1436045"/>
              <a:ext cx="3310359" cy="1805651"/>
            </a:xfrm>
            <a:prstGeom prst="rect">
              <a:avLst/>
            </a:prstGeom>
          </p:spPr>
        </p:pic>
        <p:sp>
          <p:nvSpPr>
            <p:cNvPr id="39" name="Rectangle 38">
              <a:extLst>
                <a:ext uri="{FF2B5EF4-FFF2-40B4-BE49-F238E27FC236}">
                  <a16:creationId xmlns:a16="http://schemas.microsoft.com/office/drawing/2014/main" id="{FEBCDEDE-8DA9-4020-A746-BE90DE1230D7}"/>
                </a:ext>
              </a:extLst>
            </p:cNvPr>
            <p:cNvSpPr/>
            <p:nvPr/>
          </p:nvSpPr>
          <p:spPr>
            <a:xfrm>
              <a:off x="2949253" y="3239832"/>
              <a:ext cx="3344634" cy="275653"/>
            </a:xfrm>
            <a:prstGeom prst="rect">
              <a:avLst/>
            </a:prstGeom>
          </p:spPr>
          <p:txBody>
            <a:bodyPr wrap="non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cs typeface="Arial" panose="020B0604020202020204" pitchFamily="34" charset="0"/>
                </a:rPr>
                <a:t>Double vault UDDT – </a:t>
              </a:r>
              <a:r>
                <a:rPr lang="en-GB" sz="1200" dirty="0" err="1">
                  <a:latin typeface="Arial" panose="020B0604020202020204" pitchFamily="34" charset="0"/>
                  <a:ea typeface="Calibri" panose="020F0502020204030204" pitchFamily="34" charset="0"/>
                  <a:cs typeface="Arial" panose="020B0604020202020204" pitchFamily="34" charset="0"/>
                </a:rPr>
                <a:t>desludged</a:t>
              </a:r>
              <a:r>
                <a:rPr lang="en-GB" sz="1200" dirty="0">
                  <a:latin typeface="Arial" panose="020B0604020202020204" pitchFamily="34" charset="0"/>
                  <a:ea typeface="Calibri" panose="020F0502020204030204" pitchFamily="34" charset="0"/>
                  <a:cs typeface="Arial" panose="020B0604020202020204" pitchFamily="34" charset="0"/>
                </a:rPr>
                <a:t> every </a:t>
              </a:r>
              <a:r>
                <a:rPr lang="en-GB" sz="1200" b="1" dirty="0">
                  <a:latin typeface="Arial" panose="020B0604020202020204" pitchFamily="34" charset="0"/>
                  <a:ea typeface="Calibri" panose="020F0502020204030204" pitchFamily="34" charset="0"/>
                  <a:cs typeface="Arial" panose="020B0604020202020204" pitchFamily="34" charset="0"/>
                </a:rPr>
                <a:t>1 year </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grpSp>
      <p:sp>
        <p:nvSpPr>
          <p:cNvPr id="46" name="Rectangle 45">
            <a:extLst>
              <a:ext uri="{FF2B5EF4-FFF2-40B4-BE49-F238E27FC236}">
                <a16:creationId xmlns:a16="http://schemas.microsoft.com/office/drawing/2014/main" id="{03547961-8C6C-48E6-94E0-18953B12F242}"/>
              </a:ext>
            </a:extLst>
          </p:cNvPr>
          <p:cNvSpPr/>
          <p:nvPr/>
        </p:nvSpPr>
        <p:spPr>
          <a:xfrm>
            <a:off x="4044950" y="4220907"/>
            <a:ext cx="1211381" cy="312650"/>
          </a:xfrm>
          <a:prstGeom prst="rect">
            <a:avLst/>
          </a:prstGeom>
          <a:solidFill>
            <a:srgbClr val="F19759"/>
          </a:solidFill>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Dehydration</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D2FA7AD0-5802-4196-9906-8A73B0AB8CB9}"/>
              </a:ext>
            </a:extLst>
          </p:cNvPr>
          <p:cNvSpPr/>
          <p:nvPr/>
        </p:nvSpPr>
        <p:spPr>
          <a:xfrm>
            <a:off x="7900156" y="4213705"/>
            <a:ext cx="1520416" cy="312650"/>
          </a:xfrm>
          <a:prstGeom prst="rect">
            <a:avLst/>
          </a:prstGeom>
          <a:solidFill>
            <a:srgbClr val="F19759"/>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Vermi</a:t>
            </a: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-composting</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1C629D2C-DC28-4E71-B165-464849EB032A}"/>
              </a:ext>
            </a:extLst>
          </p:cNvPr>
          <p:cNvSpPr txBox="1"/>
          <p:nvPr/>
        </p:nvSpPr>
        <p:spPr>
          <a:xfrm>
            <a:off x="1257639" y="5822526"/>
            <a:ext cx="2097446" cy="646331"/>
          </a:xfrm>
          <a:prstGeom prst="rect">
            <a:avLst/>
          </a:prstGeom>
          <a:noFill/>
        </p:spPr>
        <p:txBody>
          <a:bodyPr wrap="square" rtlCol="0">
            <a:spAutoFit/>
          </a:bodyPr>
          <a:lstStyle/>
          <a:p>
            <a:r>
              <a:rPr lang="en-GB" sz="1200" dirty="0"/>
              <a:t>Reference “</a:t>
            </a:r>
            <a:r>
              <a:rPr lang="en-GB" sz="1200" dirty="0">
                <a:hlinkClick r:id="rId25"/>
              </a:rPr>
              <a:t>Compendium of sanitation technologies in Emergencies</a:t>
            </a:r>
            <a:r>
              <a:rPr lang="en-GB" sz="1200" dirty="0"/>
              <a:t>”</a:t>
            </a:r>
            <a:endParaRPr lang="en-US" sz="1200" dirty="0"/>
          </a:p>
        </p:txBody>
      </p:sp>
      <p:sp>
        <p:nvSpPr>
          <p:cNvPr id="49" name="Action Button: Go Forward or Next 48">
            <a:hlinkClick r:id="" action="ppaction://hlinkshowjump?jump=nextslide" highlightClick="1"/>
            <a:extLst>
              <a:ext uri="{FF2B5EF4-FFF2-40B4-BE49-F238E27FC236}">
                <a16:creationId xmlns:a16="http://schemas.microsoft.com/office/drawing/2014/main" id="{86F960E2-E5D8-470E-9374-1E4690D7F394}"/>
              </a:ext>
            </a:extLst>
          </p:cNvPr>
          <p:cNvSpPr/>
          <p:nvPr/>
        </p:nvSpPr>
        <p:spPr>
          <a:xfrm>
            <a:off x="10924248" y="-1"/>
            <a:ext cx="291313" cy="291313"/>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Go to Beginning 49">
            <a:hlinkClick r:id="rId26" action="ppaction://hlinksldjump" highlightClick="1"/>
            <a:extLst>
              <a:ext uri="{FF2B5EF4-FFF2-40B4-BE49-F238E27FC236}">
                <a16:creationId xmlns:a16="http://schemas.microsoft.com/office/drawing/2014/main" id="{2DD9A1BC-1C14-4561-B9C4-E3E7635DD9B7}"/>
              </a:ext>
            </a:extLst>
          </p:cNvPr>
          <p:cNvSpPr/>
          <p:nvPr/>
        </p:nvSpPr>
        <p:spPr>
          <a:xfrm>
            <a:off x="9491035" y="0"/>
            <a:ext cx="413616" cy="291313"/>
          </a:xfrm>
          <a:prstGeom prst="actionButtonBeginning">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ction Button: Go to End 50">
            <a:hlinkClick r:id="rId27" action="ppaction://hlinksldjump" highlightClick="1"/>
            <a:extLst>
              <a:ext uri="{FF2B5EF4-FFF2-40B4-BE49-F238E27FC236}">
                <a16:creationId xmlns:a16="http://schemas.microsoft.com/office/drawing/2014/main" id="{4250F120-B227-4234-B8C5-B33F9F7EA141}"/>
              </a:ext>
            </a:extLst>
          </p:cNvPr>
          <p:cNvSpPr/>
          <p:nvPr/>
        </p:nvSpPr>
        <p:spPr>
          <a:xfrm>
            <a:off x="11212110" y="0"/>
            <a:ext cx="343318" cy="291312"/>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hlinkClick r:id="rId28" action="ppaction://hlinksldjump"/>
            <a:extLst>
              <a:ext uri="{FF2B5EF4-FFF2-40B4-BE49-F238E27FC236}">
                <a16:creationId xmlns:a16="http://schemas.microsoft.com/office/drawing/2014/main" id="{B10CAB36-2CB4-4F95-B957-7E3D6DB9906B}"/>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22" name="TextBox 21">
            <a:extLst>
              <a:ext uri="{FF2B5EF4-FFF2-40B4-BE49-F238E27FC236}">
                <a16:creationId xmlns:a16="http://schemas.microsoft.com/office/drawing/2014/main" id="{4BF1E3AB-7101-477C-BFA3-1D8D546CEDC4}"/>
              </a:ext>
            </a:extLst>
          </p:cNvPr>
          <p:cNvSpPr txBox="1"/>
          <p:nvPr/>
        </p:nvSpPr>
        <p:spPr>
          <a:xfrm>
            <a:off x="1348770" y="4301637"/>
            <a:ext cx="229227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b="1" dirty="0">
                <a:solidFill>
                  <a:srgbClr val="FF0000"/>
                </a:solidFill>
              </a:rPr>
              <a:t>This is a design parameter. Any duration increase before desludging and the risk to clog the percolation filter with sludge increase as well as cost for repair and maintenance</a:t>
            </a:r>
            <a:endParaRPr lang="en-US" sz="1200" b="1" dirty="0">
              <a:solidFill>
                <a:srgbClr val="FF0000"/>
              </a:solidFill>
            </a:endParaRPr>
          </a:p>
        </p:txBody>
      </p:sp>
      <p:cxnSp>
        <p:nvCxnSpPr>
          <p:cNvPr id="28" name="Straight Arrow Connector 27">
            <a:extLst>
              <a:ext uri="{FF2B5EF4-FFF2-40B4-BE49-F238E27FC236}">
                <a16:creationId xmlns:a16="http://schemas.microsoft.com/office/drawing/2014/main" id="{07CDEB65-193E-4AC0-9662-FD16B0AF9C55}"/>
              </a:ext>
            </a:extLst>
          </p:cNvPr>
          <p:cNvCxnSpPr>
            <a:cxnSpLocks/>
          </p:cNvCxnSpPr>
          <p:nvPr/>
        </p:nvCxnSpPr>
        <p:spPr>
          <a:xfrm flipV="1">
            <a:off x="3152890" y="3987660"/>
            <a:ext cx="435811" cy="3139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9152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6C396-3123-476D-B0EA-AA0369923C51}"/>
              </a:ext>
            </a:extLst>
          </p:cNvPr>
          <p:cNvSpPr/>
          <p:nvPr/>
        </p:nvSpPr>
        <p:spPr>
          <a:xfrm>
            <a:off x="-2" y="3080485"/>
            <a:ext cx="1160892" cy="3886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Storage / pre-treatment pit</a:t>
            </a:r>
            <a:endParaRPr lang="en-US" sz="1200" dirty="0">
              <a:solidFill>
                <a:schemeClr val="tx1"/>
              </a:solidFill>
            </a:endParaRPr>
          </a:p>
        </p:txBody>
      </p:sp>
      <p:sp>
        <p:nvSpPr>
          <p:cNvPr id="3" name="Rectangle 2">
            <a:hlinkClick r:id="rId2" action="ppaction://hlinksldjump"/>
            <a:extLst>
              <a:ext uri="{FF2B5EF4-FFF2-40B4-BE49-F238E27FC236}">
                <a16:creationId xmlns:a16="http://schemas.microsoft.com/office/drawing/2014/main" id="{40DB4710-1FCD-4ADF-93D3-ADFDF8812687}"/>
              </a:ext>
            </a:extLst>
          </p:cNvPr>
          <p:cNvSpPr/>
          <p:nvPr/>
        </p:nvSpPr>
        <p:spPr>
          <a:xfrm>
            <a:off x="2" y="1612997"/>
            <a:ext cx="944878" cy="345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Modalities of implementation</a:t>
            </a:r>
            <a:endParaRPr lang="en-US" sz="900" dirty="0"/>
          </a:p>
        </p:txBody>
      </p:sp>
      <p:sp>
        <p:nvSpPr>
          <p:cNvPr id="4" name="Rectangle 3">
            <a:hlinkClick r:id="rId3" action="ppaction://hlinksldjump"/>
            <a:extLst>
              <a:ext uri="{FF2B5EF4-FFF2-40B4-BE49-F238E27FC236}">
                <a16:creationId xmlns:a16="http://schemas.microsoft.com/office/drawing/2014/main" id="{65CF5E8F-51BC-4119-A9A0-468BDC31835C}"/>
              </a:ext>
            </a:extLst>
          </p:cNvPr>
          <p:cNvSpPr/>
          <p:nvPr/>
        </p:nvSpPr>
        <p:spPr>
          <a:xfrm>
            <a:off x="0" y="1953199"/>
            <a:ext cx="944878" cy="4165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Adaptation for easier access</a:t>
            </a:r>
            <a:endParaRPr lang="en-US" sz="900" dirty="0"/>
          </a:p>
        </p:txBody>
      </p:sp>
      <p:sp>
        <p:nvSpPr>
          <p:cNvPr id="5" name="Rectangle 4">
            <a:hlinkClick r:id="rId4" action="ppaction://hlinksldjump"/>
            <a:extLst>
              <a:ext uri="{FF2B5EF4-FFF2-40B4-BE49-F238E27FC236}">
                <a16:creationId xmlns:a16="http://schemas.microsoft.com/office/drawing/2014/main" id="{F7AAE347-0143-4EB3-B214-9B40E2D794BB}"/>
              </a:ext>
            </a:extLst>
          </p:cNvPr>
          <p:cNvSpPr/>
          <p:nvPr/>
        </p:nvSpPr>
        <p:spPr>
          <a:xfrm>
            <a:off x="0" y="2370312"/>
            <a:ext cx="944878" cy="39624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Latrine superstructure</a:t>
            </a:r>
            <a:endParaRPr lang="en-US" sz="900" dirty="0"/>
          </a:p>
        </p:txBody>
      </p:sp>
      <p:sp>
        <p:nvSpPr>
          <p:cNvPr id="6" name="Rectangle 5">
            <a:hlinkClick r:id="rId5" action="ppaction://hlinksldjump"/>
            <a:extLst>
              <a:ext uri="{FF2B5EF4-FFF2-40B4-BE49-F238E27FC236}">
                <a16:creationId xmlns:a16="http://schemas.microsoft.com/office/drawing/2014/main" id="{0085E063-7404-4478-BDD2-5495D589BCF3}"/>
              </a:ext>
            </a:extLst>
          </p:cNvPr>
          <p:cNvSpPr/>
          <p:nvPr/>
        </p:nvSpPr>
        <p:spPr>
          <a:xfrm>
            <a:off x="0" y="2767516"/>
            <a:ext cx="944878" cy="3098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Slab</a:t>
            </a:r>
            <a:endParaRPr lang="en-US" sz="900" dirty="0"/>
          </a:p>
        </p:txBody>
      </p:sp>
      <p:sp>
        <p:nvSpPr>
          <p:cNvPr id="7" name="Rectangle 6">
            <a:hlinkClick r:id="rId6" action="ppaction://hlinksldjump"/>
            <a:extLst>
              <a:ext uri="{FF2B5EF4-FFF2-40B4-BE49-F238E27FC236}">
                <a16:creationId xmlns:a16="http://schemas.microsoft.com/office/drawing/2014/main" id="{74C26AEC-2595-4AB6-9247-D3F89791AC38}"/>
              </a:ext>
            </a:extLst>
          </p:cNvPr>
          <p:cNvSpPr/>
          <p:nvPr/>
        </p:nvSpPr>
        <p:spPr>
          <a:xfrm>
            <a:off x="-2" y="4158881"/>
            <a:ext cx="944878" cy="30987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Desludging</a:t>
            </a:r>
            <a:endParaRPr lang="en-US" sz="900" dirty="0"/>
          </a:p>
        </p:txBody>
      </p:sp>
      <p:sp>
        <p:nvSpPr>
          <p:cNvPr id="8" name="Rectangle 7">
            <a:hlinkClick r:id="rId7" action="ppaction://hlinksldjump"/>
            <a:extLst>
              <a:ext uri="{FF2B5EF4-FFF2-40B4-BE49-F238E27FC236}">
                <a16:creationId xmlns:a16="http://schemas.microsoft.com/office/drawing/2014/main" id="{BCCFC54F-2D21-42D2-B0E6-ACC2DA91E1CF}"/>
              </a:ext>
            </a:extLst>
          </p:cNvPr>
          <p:cNvSpPr/>
          <p:nvPr/>
        </p:nvSpPr>
        <p:spPr>
          <a:xfrm>
            <a:off x="-2" y="4472560"/>
            <a:ext cx="944878" cy="30987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Treatment</a:t>
            </a:r>
            <a:endParaRPr lang="en-US" sz="900" dirty="0"/>
          </a:p>
        </p:txBody>
      </p:sp>
      <p:sp>
        <p:nvSpPr>
          <p:cNvPr id="9" name="Rectangle 8">
            <a:hlinkClick r:id="rId8" action="ppaction://hlinksldjump"/>
            <a:extLst>
              <a:ext uri="{FF2B5EF4-FFF2-40B4-BE49-F238E27FC236}">
                <a16:creationId xmlns:a16="http://schemas.microsoft.com/office/drawing/2014/main" id="{9D3F1933-873D-421A-8F87-84EF1D3B6F45}"/>
              </a:ext>
            </a:extLst>
          </p:cNvPr>
          <p:cNvSpPr/>
          <p:nvPr/>
        </p:nvSpPr>
        <p:spPr>
          <a:xfrm>
            <a:off x="-1" y="4786232"/>
            <a:ext cx="944878" cy="2311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Final disposal</a:t>
            </a:r>
            <a:endParaRPr lang="en-US" sz="900" dirty="0"/>
          </a:p>
        </p:txBody>
      </p:sp>
      <p:sp>
        <p:nvSpPr>
          <p:cNvPr id="10" name="Rectangle 9">
            <a:hlinkClick r:id="rId9" action="ppaction://hlinksldjump"/>
            <a:extLst>
              <a:ext uri="{FF2B5EF4-FFF2-40B4-BE49-F238E27FC236}">
                <a16:creationId xmlns:a16="http://schemas.microsoft.com/office/drawing/2014/main" id="{67969B7E-8FBB-426F-A662-A581D4F1F0D3}"/>
              </a:ext>
            </a:extLst>
          </p:cNvPr>
          <p:cNvSpPr/>
          <p:nvPr/>
        </p:nvSpPr>
        <p:spPr>
          <a:xfrm>
            <a:off x="-2" y="5012555"/>
            <a:ext cx="944878" cy="3454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Continuity of service</a:t>
            </a:r>
            <a:endParaRPr lang="en-US" sz="900" dirty="0"/>
          </a:p>
        </p:txBody>
      </p:sp>
      <p:sp>
        <p:nvSpPr>
          <p:cNvPr id="11" name="Rectangle 10">
            <a:hlinkClick r:id="rId10" action="ppaction://hlinksldjump"/>
            <a:extLst>
              <a:ext uri="{FF2B5EF4-FFF2-40B4-BE49-F238E27FC236}">
                <a16:creationId xmlns:a16="http://schemas.microsoft.com/office/drawing/2014/main" id="{AB720F3B-FAD9-4838-BF70-0096EAD28843}"/>
              </a:ext>
            </a:extLst>
          </p:cNvPr>
          <p:cNvSpPr/>
          <p:nvPr/>
        </p:nvSpPr>
        <p:spPr>
          <a:xfrm>
            <a:off x="-2" y="5356844"/>
            <a:ext cx="944878" cy="416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Operation &amp; maintenance</a:t>
            </a:r>
            <a:endParaRPr lang="en-US" sz="900" dirty="0"/>
          </a:p>
        </p:txBody>
      </p:sp>
      <p:sp>
        <p:nvSpPr>
          <p:cNvPr id="12" name="Rectangle 11">
            <a:hlinkClick r:id="rId11" action="ppaction://hlinksldjump"/>
            <a:extLst>
              <a:ext uri="{FF2B5EF4-FFF2-40B4-BE49-F238E27FC236}">
                <a16:creationId xmlns:a16="http://schemas.microsoft.com/office/drawing/2014/main" id="{7A0E829D-3DAF-4F97-8C32-969684061FDA}"/>
              </a:ext>
            </a:extLst>
          </p:cNvPr>
          <p:cNvSpPr/>
          <p:nvPr/>
        </p:nvSpPr>
        <p:spPr>
          <a:xfrm>
            <a:off x="-2" y="970178"/>
            <a:ext cx="944875" cy="3692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Consultation</a:t>
            </a:r>
            <a:endParaRPr lang="en-US" sz="900" dirty="0">
              <a:solidFill>
                <a:schemeClr val="bg1"/>
              </a:solidFill>
            </a:endParaRPr>
          </a:p>
        </p:txBody>
      </p:sp>
      <p:sp>
        <p:nvSpPr>
          <p:cNvPr id="13" name="Rectangle 12">
            <a:hlinkClick r:id="rId12" action="ppaction://hlinksldjump"/>
            <a:extLst>
              <a:ext uri="{FF2B5EF4-FFF2-40B4-BE49-F238E27FC236}">
                <a16:creationId xmlns:a16="http://schemas.microsoft.com/office/drawing/2014/main" id="{FEF43FCB-7203-4C01-B100-217F48DE706B}"/>
              </a:ext>
            </a:extLst>
          </p:cNvPr>
          <p:cNvSpPr/>
          <p:nvPr/>
        </p:nvSpPr>
        <p:spPr>
          <a:xfrm>
            <a:off x="0" y="333748"/>
            <a:ext cx="944875" cy="3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Excreta disposal system</a:t>
            </a:r>
            <a:endParaRPr lang="en-US" sz="900" dirty="0"/>
          </a:p>
        </p:txBody>
      </p:sp>
      <p:sp>
        <p:nvSpPr>
          <p:cNvPr id="14" name="Rectangle 13">
            <a:hlinkClick r:id="rId13" action="ppaction://hlinksldjump"/>
            <a:extLst>
              <a:ext uri="{FF2B5EF4-FFF2-40B4-BE49-F238E27FC236}">
                <a16:creationId xmlns:a16="http://schemas.microsoft.com/office/drawing/2014/main" id="{EDA19014-03A7-45C8-85C5-483DC515DCBB}"/>
              </a:ext>
            </a:extLst>
          </p:cNvPr>
          <p:cNvSpPr/>
          <p:nvPr/>
        </p:nvSpPr>
        <p:spPr>
          <a:xfrm>
            <a:off x="-1" y="667599"/>
            <a:ext cx="944875" cy="309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Assessment</a:t>
            </a:r>
            <a:endParaRPr lang="en-US" sz="900" dirty="0"/>
          </a:p>
        </p:txBody>
      </p:sp>
      <p:sp>
        <p:nvSpPr>
          <p:cNvPr id="15" name="Rectangle 14">
            <a:hlinkClick r:id="rId14" action="ppaction://hlinksldjump"/>
            <a:extLst>
              <a:ext uri="{FF2B5EF4-FFF2-40B4-BE49-F238E27FC236}">
                <a16:creationId xmlns:a16="http://schemas.microsoft.com/office/drawing/2014/main" id="{CF36689D-70F7-40F1-9F32-93F834059CC2}"/>
              </a:ext>
            </a:extLst>
          </p:cNvPr>
          <p:cNvSpPr/>
          <p:nvPr/>
        </p:nvSpPr>
        <p:spPr>
          <a:xfrm>
            <a:off x="-3" y="1344625"/>
            <a:ext cx="944875" cy="2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Monitoring</a:t>
            </a:r>
            <a:endParaRPr lang="en-US" sz="900" dirty="0"/>
          </a:p>
        </p:txBody>
      </p:sp>
      <p:sp>
        <p:nvSpPr>
          <p:cNvPr id="16" name="Rectangle 15">
            <a:hlinkClick r:id="rId15" action="ppaction://hlinksldjump"/>
            <a:extLst>
              <a:ext uri="{FF2B5EF4-FFF2-40B4-BE49-F238E27FC236}">
                <a16:creationId xmlns:a16="http://schemas.microsoft.com/office/drawing/2014/main" id="{CDC1A1D2-F3FE-44E8-B6C8-46B04124AC0F}"/>
              </a:ext>
            </a:extLst>
          </p:cNvPr>
          <p:cNvSpPr/>
          <p:nvPr/>
        </p:nvSpPr>
        <p:spPr>
          <a:xfrm>
            <a:off x="0" y="0"/>
            <a:ext cx="944872" cy="3337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Main page</a:t>
            </a:r>
            <a:endParaRPr lang="en-US" sz="900" dirty="0"/>
          </a:p>
        </p:txBody>
      </p:sp>
      <p:sp>
        <p:nvSpPr>
          <p:cNvPr id="18" name="Rectangle 17">
            <a:extLst>
              <a:ext uri="{FF2B5EF4-FFF2-40B4-BE49-F238E27FC236}">
                <a16:creationId xmlns:a16="http://schemas.microsoft.com/office/drawing/2014/main" id="{B7490D7D-1070-46F6-BFBD-4437F15A3625}"/>
              </a:ext>
            </a:extLst>
          </p:cNvPr>
          <p:cNvSpPr/>
          <p:nvPr/>
        </p:nvSpPr>
        <p:spPr>
          <a:xfrm>
            <a:off x="72065" y="3641651"/>
            <a:ext cx="1088825" cy="1725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Pre-treatment</a:t>
            </a:r>
            <a:endParaRPr lang="en-US" sz="900" dirty="0">
              <a:solidFill>
                <a:schemeClr val="tx1"/>
              </a:solidFill>
            </a:endParaRPr>
          </a:p>
        </p:txBody>
      </p:sp>
      <p:sp>
        <p:nvSpPr>
          <p:cNvPr id="20" name="Rectangle 19">
            <a:hlinkClick r:id="rId16" action="ppaction://hlinksldjump"/>
            <a:extLst>
              <a:ext uri="{FF2B5EF4-FFF2-40B4-BE49-F238E27FC236}">
                <a16:creationId xmlns:a16="http://schemas.microsoft.com/office/drawing/2014/main" id="{83DD0F45-5655-45D7-A661-B822A62537A8}"/>
              </a:ext>
            </a:extLst>
          </p:cNvPr>
          <p:cNvSpPr/>
          <p:nvPr/>
        </p:nvSpPr>
        <p:spPr>
          <a:xfrm>
            <a:off x="72065" y="3469104"/>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Soil considerations</a:t>
            </a:r>
            <a:endParaRPr lang="en-US" sz="900" dirty="0"/>
          </a:p>
        </p:txBody>
      </p:sp>
      <p:sp>
        <p:nvSpPr>
          <p:cNvPr id="21" name="Rectangle 20">
            <a:hlinkClick r:id="rId17" action="ppaction://hlinksldjump"/>
            <a:extLst>
              <a:ext uri="{FF2B5EF4-FFF2-40B4-BE49-F238E27FC236}">
                <a16:creationId xmlns:a16="http://schemas.microsoft.com/office/drawing/2014/main" id="{ECC2DED2-385B-41AE-A8CA-4D547C806089}"/>
              </a:ext>
            </a:extLst>
          </p:cNvPr>
          <p:cNvSpPr/>
          <p:nvPr/>
        </p:nvSpPr>
        <p:spPr>
          <a:xfrm>
            <a:off x="72064" y="3817993"/>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Lining options</a:t>
            </a:r>
            <a:endParaRPr lang="en-US" sz="900" dirty="0"/>
          </a:p>
        </p:txBody>
      </p:sp>
      <p:sp>
        <p:nvSpPr>
          <p:cNvPr id="23" name="Rectangle 22">
            <a:hlinkClick r:id="rId18" action="ppaction://hlinksldjump"/>
            <a:extLst>
              <a:ext uri="{FF2B5EF4-FFF2-40B4-BE49-F238E27FC236}">
                <a16:creationId xmlns:a16="http://schemas.microsoft.com/office/drawing/2014/main" id="{63D9BC67-9965-4D28-9753-6DEB6F7D0F58}"/>
              </a:ext>
            </a:extLst>
          </p:cNvPr>
          <p:cNvSpPr/>
          <p:nvPr/>
        </p:nvSpPr>
        <p:spPr>
          <a:xfrm>
            <a:off x="-3" y="5773404"/>
            <a:ext cx="944872" cy="288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Annexes</a:t>
            </a:r>
            <a:endParaRPr lang="en-US" sz="900" dirty="0"/>
          </a:p>
        </p:txBody>
      </p:sp>
      <p:pic>
        <p:nvPicPr>
          <p:cNvPr id="28" name="Picture 27">
            <a:extLst>
              <a:ext uri="{FF2B5EF4-FFF2-40B4-BE49-F238E27FC236}">
                <a16:creationId xmlns:a16="http://schemas.microsoft.com/office/drawing/2014/main" id="{BE3A4761-F383-4447-9A4A-89627B79AF5D}"/>
              </a:ext>
            </a:extLst>
          </p:cNvPr>
          <p:cNvPicPr>
            <a:picLocks noChangeAspect="1"/>
          </p:cNvPicPr>
          <p:nvPr/>
        </p:nvPicPr>
        <p:blipFill>
          <a:blip r:embed="rId19"/>
          <a:stretch>
            <a:fillRect/>
          </a:stretch>
        </p:blipFill>
        <p:spPr>
          <a:xfrm>
            <a:off x="1302818" y="901990"/>
            <a:ext cx="2453833" cy="2210765"/>
          </a:xfrm>
          <a:prstGeom prst="rect">
            <a:avLst/>
          </a:prstGeom>
        </p:spPr>
      </p:pic>
      <p:sp>
        <p:nvSpPr>
          <p:cNvPr id="29" name="TextBox 28">
            <a:extLst>
              <a:ext uri="{FF2B5EF4-FFF2-40B4-BE49-F238E27FC236}">
                <a16:creationId xmlns:a16="http://schemas.microsoft.com/office/drawing/2014/main" id="{D3AAFBC8-BD3C-4AE7-863D-5AC66439F650}"/>
              </a:ext>
            </a:extLst>
          </p:cNvPr>
          <p:cNvSpPr txBox="1"/>
          <p:nvPr/>
        </p:nvSpPr>
        <p:spPr>
          <a:xfrm>
            <a:off x="1518827" y="3070890"/>
            <a:ext cx="2237824" cy="830997"/>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Soakaway pit </a:t>
            </a:r>
            <a:r>
              <a:rPr lang="en-GB" sz="1200" dirty="0">
                <a:latin typeface="Arial" panose="020B0604020202020204" pitchFamily="34" charset="0"/>
                <a:cs typeface="Arial" panose="020B0604020202020204" pitchFamily="34" charset="0"/>
              </a:rPr>
              <a:t>(e.g. in association with UDDT for managing cleaning water) for small effluent volume</a:t>
            </a:r>
            <a:endParaRPr lang="en-US" sz="12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7C675C2-03E2-4708-AF07-0B269523F500}"/>
              </a:ext>
            </a:extLst>
          </p:cNvPr>
          <p:cNvSpPr txBox="1"/>
          <p:nvPr/>
        </p:nvSpPr>
        <p:spPr>
          <a:xfrm>
            <a:off x="866216" y="6556083"/>
            <a:ext cx="8624819" cy="276999"/>
          </a:xfrm>
          <a:prstGeom prst="rect">
            <a:avLst/>
          </a:prstGeom>
          <a:noFill/>
        </p:spPr>
        <p:txBody>
          <a:bodyPr wrap="square" rtlCol="0">
            <a:spAutoFit/>
          </a:bodyPr>
          <a:lstStyle/>
          <a:p>
            <a:r>
              <a:rPr lang="en-GB" sz="1200" dirty="0"/>
              <a:t>Reference: </a:t>
            </a:r>
            <a:r>
              <a:rPr lang="en-GB" sz="1200" dirty="0">
                <a:hlinkClick r:id="rId20"/>
              </a:rPr>
              <a:t>GRET – Memento de </a:t>
            </a:r>
            <a:r>
              <a:rPr lang="en-GB" sz="1200" dirty="0" err="1">
                <a:hlinkClick r:id="rId20"/>
              </a:rPr>
              <a:t>l’assainissement</a:t>
            </a:r>
            <a:r>
              <a:rPr lang="en-GB" sz="1200" dirty="0"/>
              <a:t> and “</a:t>
            </a:r>
            <a:r>
              <a:rPr lang="en-GB" sz="1200" dirty="0">
                <a:hlinkClick r:id="rId21"/>
              </a:rPr>
              <a:t>Compendium of sanitation technologies in Emergencies</a:t>
            </a:r>
            <a:r>
              <a:rPr lang="en-GB" sz="1200" dirty="0"/>
              <a:t>”</a:t>
            </a:r>
            <a:endParaRPr lang="en-US" sz="1200" dirty="0"/>
          </a:p>
        </p:txBody>
      </p:sp>
      <p:sp>
        <p:nvSpPr>
          <p:cNvPr id="49" name="TextBox 48">
            <a:extLst>
              <a:ext uri="{FF2B5EF4-FFF2-40B4-BE49-F238E27FC236}">
                <a16:creationId xmlns:a16="http://schemas.microsoft.com/office/drawing/2014/main" id="{67EA759E-118B-4573-901F-32C1A77C7D53}"/>
              </a:ext>
            </a:extLst>
          </p:cNvPr>
          <p:cNvSpPr txBox="1"/>
          <p:nvPr/>
        </p:nvSpPr>
        <p:spPr>
          <a:xfrm>
            <a:off x="1267752" y="4422258"/>
            <a:ext cx="10794694" cy="212365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Simplified sewerage to connect several latrines to one pre-treatment unit such as septic tank, ABR or biogas digestor: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Pipe diameter 100 to 200 mm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Minimum slope 1% for self-cleansing and water consumption at least 50l/p/d (or minimum 0.5% slope with a minimum water consumption of 60 l/p/d)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Inspection box at each household with grease trap if kitchen grey water is collected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Simple inspection chamber diameter 400 to 600 mm (at junction, direction change, slope change, </a:t>
            </a:r>
            <a:r>
              <a:rPr lang="en-US" sz="1200" dirty="0">
                <a:solidFill>
                  <a:srgbClr val="FF0000"/>
                </a:solidFill>
                <a:latin typeface="Arial" panose="020B0604020202020204" pitchFamily="34" charset="0"/>
                <a:cs typeface="Arial" panose="020B0604020202020204" pitchFamily="34" charset="0"/>
              </a:rPr>
              <a:t>every 50 m </a:t>
            </a:r>
            <a:r>
              <a:rPr lang="en-US" sz="1200" dirty="0">
                <a:latin typeface="Arial" panose="020B0604020202020204" pitchFamily="34" charset="0"/>
                <a:cs typeface="Arial" panose="020B0604020202020204" pitchFamily="34" charset="0"/>
              </a:rPr>
              <a:t>for inspection and cleaning / unblocking pipe)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Depth minimum 30 cm (no pressure from vehicle traffic) or 60 cm under vehicle access road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Outline as straight and short as possible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Attention need to be paid to pipe and inspection chambers’ foundation to avoid movement and future counter slopes. A trained O&amp;M team should be in place to deal with blockage and maintenance. </a:t>
            </a:r>
          </a:p>
          <a:p>
            <a:endParaRPr lang="en-US"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585AEBB-1482-4606-A948-4D212AE4DA5C}"/>
              </a:ext>
            </a:extLst>
          </p:cNvPr>
          <p:cNvSpPr txBox="1"/>
          <p:nvPr/>
        </p:nvSpPr>
        <p:spPr>
          <a:xfrm>
            <a:off x="1267752" y="59161"/>
            <a:ext cx="7954470" cy="523220"/>
          </a:xfrm>
          <a:prstGeom prst="rect">
            <a:avLst/>
          </a:prstGeom>
          <a:noFill/>
        </p:spPr>
        <p:txBody>
          <a:bodyPr wrap="square" rtlCol="0">
            <a:spAutoFit/>
          </a:bodyPr>
          <a:lstStyle/>
          <a:p>
            <a:r>
              <a:rPr lang="en-GB" sz="1400" dirty="0">
                <a:solidFill>
                  <a:srgbClr val="FF0000"/>
                </a:solidFill>
                <a:latin typeface="Arial" panose="020B0604020202020204" pitchFamily="34" charset="0"/>
                <a:cs typeface="Arial" panose="020B0604020202020204" pitchFamily="34" charset="0"/>
              </a:rPr>
              <a:t>Septic tank, Biogas digester, ABRs and UDDT must be connected to infiltration system to dispose of effluent</a:t>
            </a:r>
            <a:endParaRPr lang="en-US" sz="1400" dirty="0">
              <a:solidFill>
                <a:srgbClr val="FF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02CDD5A-CA38-442F-9A7F-DE72995735E9}"/>
              </a:ext>
            </a:extLst>
          </p:cNvPr>
          <p:cNvSpPr/>
          <p:nvPr/>
        </p:nvSpPr>
        <p:spPr>
          <a:xfrm>
            <a:off x="1396375" y="657528"/>
            <a:ext cx="1606402" cy="312650"/>
          </a:xfrm>
          <a:prstGeom prst="rect">
            <a:avLst/>
          </a:prstGeom>
          <a:solidFill>
            <a:srgbClr val="F19759"/>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Vertical percolation</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descr="Diagram&#10;&#10;Description automatically generated">
            <a:extLst>
              <a:ext uri="{FF2B5EF4-FFF2-40B4-BE49-F238E27FC236}">
                <a16:creationId xmlns:a16="http://schemas.microsoft.com/office/drawing/2014/main" id="{00B48690-0ED4-4FDC-A972-B39ED54897C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95737" y="1079278"/>
            <a:ext cx="4200525" cy="2343150"/>
          </a:xfrm>
          <a:prstGeom prst="rect">
            <a:avLst/>
          </a:prstGeom>
        </p:spPr>
      </p:pic>
      <p:pic>
        <p:nvPicPr>
          <p:cNvPr id="26" name="Picture 25" descr="Diagram&#10;&#10;Description automatically generated">
            <a:extLst>
              <a:ext uri="{FF2B5EF4-FFF2-40B4-BE49-F238E27FC236}">
                <a16:creationId xmlns:a16="http://schemas.microsoft.com/office/drawing/2014/main" id="{B7227071-D7D6-4DA2-BC7D-CF6F6F65F93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32550" y="1079278"/>
            <a:ext cx="3531111" cy="2343150"/>
          </a:xfrm>
          <a:prstGeom prst="rect">
            <a:avLst/>
          </a:prstGeom>
        </p:spPr>
      </p:pic>
      <p:sp>
        <p:nvSpPr>
          <p:cNvPr id="32" name="Rectangle 31">
            <a:extLst>
              <a:ext uri="{FF2B5EF4-FFF2-40B4-BE49-F238E27FC236}">
                <a16:creationId xmlns:a16="http://schemas.microsoft.com/office/drawing/2014/main" id="{9BB71114-0FB0-4D74-8393-70FAEE46574F}"/>
              </a:ext>
            </a:extLst>
          </p:cNvPr>
          <p:cNvSpPr/>
          <p:nvPr/>
        </p:nvSpPr>
        <p:spPr>
          <a:xfrm>
            <a:off x="4011266" y="657528"/>
            <a:ext cx="1807739" cy="312650"/>
          </a:xfrm>
          <a:prstGeom prst="rect">
            <a:avLst/>
          </a:prstGeom>
          <a:solidFill>
            <a:srgbClr val="F19759"/>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Horizontal percolation</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5FBF1786-E1FB-4FA3-B23F-74211A8A6559}"/>
              </a:ext>
            </a:extLst>
          </p:cNvPr>
          <p:cNvSpPr txBox="1"/>
          <p:nvPr/>
        </p:nvSpPr>
        <p:spPr>
          <a:xfrm>
            <a:off x="3928447" y="3482822"/>
            <a:ext cx="7935213"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Leach field </a:t>
            </a:r>
            <a:r>
              <a:rPr lang="en-GB" sz="1200" dirty="0">
                <a:latin typeface="Arial" panose="020B0604020202020204" pitchFamily="34" charset="0"/>
                <a:cs typeface="Arial" panose="020B0604020202020204" pitchFamily="34" charset="0"/>
              </a:rPr>
              <a:t>(e.g. in association septic tank) for larger effluent volume. </a:t>
            </a:r>
            <a:endParaRPr lang="en-US" sz="12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7E45C4C9-D75E-4540-ABD7-4824F0848D01}"/>
              </a:ext>
            </a:extLst>
          </p:cNvPr>
          <p:cNvSpPr/>
          <p:nvPr/>
        </p:nvSpPr>
        <p:spPr>
          <a:xfrm>
            <a:off x="1396375" y="4073932"/>
            <a:ext cx="1321580" cy="312650"/>
          </a:xfrm>
          <a:prstGeom prst="rect">
            <a:avLst/>
          </a:prstGeom>
          <a:solidFill>
            <a:srgbClr val="F19759"/>
          </a:solidFill>
        </p:spPr>
        <p:style>
          <a:lnRef idx="2">
            <a:schemeClr val="accent1"/>
          </a:lnRef>
          <a:fillRef idx="1">
            <a:schemeClr val="lt1"/>
          </a:fillRef>
          <a:effectRef idx="0">
            <a:schemeClr val="accent1"/>
          </a:effectRef>
          <a:fontRef idx="minor">
            <a:schemeClr val="dk1"/>
          </a:fontRef>
        </p:style>
        <p:txBody>
          <a:bodyPr wrap="none">
            <a:spAutoFit/>
          </a:bodyPr>
          <a:lstStyle/>
          <a:p>
            <a:pPr>
              <a:lnSpc>
                <a:spcPct val="107000"/>
              </a:lnSpc>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Sewerage pipes</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1C1B4CAF-4E3A-4289-AB7B-531B6CA47F82}"/>
              </a:ext>
            </a:extLst>
          </p:cNvPr>
          <p:cNvSpPr/>
          <p:nvPr/>
        </p:nvSpPr>
        <p:spPr>
          <a:xfrm>
            <a:off x="10268793" y="0"/>
            <a:ext cx="655455" cy="29131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Page 3/3</a:t>
            </a:r>
            <a:endParaRPr lang="en-US" sz="900" dirty="0"/>
          </a:p>
        </p:txBody>
      </p:sp>
      <p:sp>
        <p:nvSpPr>
          <p:cNvPr id="36" name="Action Button: Go Back or Previous 35">
            <a:hlinkClick r:id="" action="ppaction://hlinkshowjump?jump=previousslide" highlightClick="1"/>
            <a:extLst>
              <a:ext uri="{FF2B5EF4-FFF2-40B4-BE49-F238E27FC236}">
                <a16:creationId xmlns:a16="http://schemas.microsoft.com/office/drawing/2014/main" id="{141C362D-44B1-4D27-90B3-ADCC3447CC6F}"/>
              </a:ext>
            </a:extLst>
          </p:cNvPr>
          <p:cNvSpPr/>
          <p:nvPr/>
        </p:nvSpPr>
        <p:spPr>
          <a:xfrm>
            <a:off x="9904651" y="3568"/>
            <a:ext cx="372234" cy="291313"/>
          </a:xfrm>
          <a:prstGeom prst="actionButtonBackPrevio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Beginning 36">
            <a:hlinkClick r:id="rId24" action="ppaction://hlinksldjump" highlightClick="1"/>
            <a:extLst>
              <a:ext uri="{FF2B5EF4-FFF2-40B4-BE49-F238E27FC236}">
                <a16:creationId xmlns:a16="http://schemas.microsoft.com/office/drawing/2014/main" id="{6C6CD5FB-870A-4F22-9573-095E07693E62}"/>
              </a:ext>
            </a:extLst>
          </p:cNvPr>
          <p:cNvSpPr/>
          <p:nvPr/>
        </p:nvSpPr>
        <p:spPr>
          <a:xfrm>
            <a:off x="9491035" y="0"/>
            <a:ext cx="413616" cy="291313"/>
          </a:xfrm>
          <a:prstGeom prst="actionButtonBeginning">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25" action="ppaction://hlinksldjump"/>
            <a:extLst>
              <a:ext uri="{FF2B5EF4-FFF2-40B4-BE49-F238E27FC236}">
                <a16:creationId xmlns:a16="http://schemas.microsoft.com/office/drawing/2014/main" id="{3FC1C80B-E099-4164-BE1B-9E2E5DB011A9}"/>
              </a:ext>
            </a:extLst>
          </p:cNvPr>
          <p:cNvSpPr/>
          <p:nvPr/>
        </p:nvSpPr>
        <p:spPr>
          <a:xfrm>
            <a:off x="72064" y="3987659"/>
            <a:ext cx="1088825" cy="172547"/>
          </a:xfrm>
          <a:prstGeom prst="rect">
            <a:avLst/>
          </a:prstGeom>
          <a:solidFill>
            <a:srgbClr val="D6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Grey water</a:t>
            </a:r>
            <a:endParaRPr lang="en-US" sz="900" dirty="0">
              <a:solidFill>
                <a:schemeClr val="bg1"/>
              </a:solidFill>
            </a:endParaRPr>
          </a:p>
        </p:txBody>
      </p:sp>
      <p:sp>
        <p:nvSpPr>
          <p:cNvPr id="39" name="TextBox 38">
            <a:extLst>
              <a:ext uri="{FF2B5EF4-FFF2-40B4-BE49-F238E27FC236}">
                <a16:creationId xmlns:a16="http://schemas.microsoft.com/office/drawing/2014/main" id="{5487CFB1-2CD4-4728-ADF5-CA91D3144DC7}"/>
              </a:ext>
            </a:extLst>
          </p:cNvPr>
          <p:cNvSpPr txBox="1"/>
          <p:nvPr/>
        </p:nvSpPr>
        <p:spPr>
          <a:xfrm>
            <a:off x="5733288" y="3814198"/>
            <a:ext cx="575571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During the consultation process, be attentive to potential co-benefit, such as urban forestry development, aquifer recharge</a:t>
            </a:r>
          </a:p>
        </p:txBody>
      </p:sp>
      <p:sp>
        <p:nvSpPr>
          <p:cNvPr id="41" name="TextBox 40">
            <a:extLst>
              <a:ext uri="{FF2B5EF4-FFF2-40B4-BE49-F238E27FC236}">
                <a16:creationId xmlns:a16="http://schemas.microsoft.com/office/drawing/2014/main" id="{6E9A96BF-3C10-4895-8B0F-17DEC1439C33}"/>
              </a:ext>
            </a:extLst>
          </p:cNvPr>
          <p:cNvSpPr txBox="1"/>
          <p:nvPr/>
        </p:nvSpPr>
        <p:spPr>
          <a:xfrm>
            <a:off x="4710670" y="6200472"/>
            <a:ext cx="7351776"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a:solidFill>
                  <a:srgbClr val="FF0000"/>
                </a:solidFill>
              </a:rPr>
              <a:t>Successful operation requires clearly defined responsibilities between service provider and users </a:t>
            </a:r>
          </a:p>
        </p:txBody>
      </p:sp>
    </p:spTree>
    <p:extLst>
      <p:ext uri="{BB962C8B-B14F-4D97-AF65-F5344CB8AC3E}">
        <p14:creationId xmlns:p14="http://schemas.microsoft.com/office/powerpoint/2010/main" val="525057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32860</TotalTime>
  <Words>34234</Words>
  <Application>Microsoft Office PowerPoint</Application>
  <PresentationFormat>Widescreen</PresentationFormat>
  <Paragraphs>7361</Paragraphs>
  <Slides>177</Slides>
  <Notes>44</Notes>
  <HiddenSlides>0</HiddenSlides>
  <MMClips>3</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0</vt:i4>
      </vt:variant>
      <vt:variant>
        <vt:lpstr>Slide Titles</vt:lpstr>
      </vt:variant>
      <vt:variant>
        <vt:i4>177</vt:i4>
      </vt:variant>
    </vt:vector>
  </HeadingPairs>
  <TitlesOfParts>
    <vt:vector size="201" baseType="lpstr">
      <vt:lpstr>AdobePiStd</vt:lpstr>
      <vt:lpstr>Arial</vt:lpstr>
      <vt:lpstr>Calibri</vt:lpstr>
      <vt:lpstr>Calibri Light</vt:lpstr>
      <vt:lpstr>DINOT</vt:lpstr>
      <vt:lpstr>DINOT-Black</vt:lpstr>
      <vt:lpstr>Noto Sans</vt:lpstr>
      <vt:lpstr>open sans</vt:lpstr>
      <vt:lpstr>OxfamTSTARPRO-Bold</vt:lpstr>
      <vt:lpstr>OxfamTSTARPRO-Headline</vt:lpstr>
      <vt:lpstr>OxfamTSTARPRO-Regular</vt:lpstr>
      <vt:lpstr>Plan-Roman</vt:lpstr>
      <vt:lpstr>Roboto Condensed</vt:lpstr>
      <vt:lpstr>Swiss721BT-BoldCondensed</vt:lpstr>
      <vt:lpstr>Swiss721BT-Roman</vt:lpstr>
      <vt:lpstr>Symbol</vt:lpstr>
      <vt:lpstr>SymbolMT</vt:lpstr>
      <vt:lpstr>system-ui</vt:lpstr>
      <vt:lpstr>Times New Roman</vt:lpstr>
      <vt:lpstr>TradeGothicLTStd-Bd2</vt:lpstr>
      <vt:lpstr>TradeGothicLTStd-Light</vt:lpstr>
      <vt:lpstr>Trebuchet MS</vt:lpstr>
      <vt:lpstr>TStar</vt:lpstr>
      <vt:lpstr>Office Theme</vt:lpstr>
      <vt:lpstr>EXCRETA DISPOSAL in EMERGENCIES</vt:lpstr>
      <vt:lpstr>Foreword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EXCRETA DISPOSAL</dc:title>
  <dc:creator>Laurence Hamai</dc:creator>
  <cp:lastModifiedBy>Laurence Hamai</cp:lastModifiedBy>
  <cp:revision>1084</cp:revision>
  <dcterms:created xsi:type="dcterms:W3CDTF">2021-03-03T12:12:29Z</dcterms:created>
  <dcterms:modified xsi:type="dcterms:W3CDTF">2021-10-19T13:49:52Z</dcterms:modified>
</cp:coreProperties>
</file>